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2.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9.xml" ContentType="application/vnd.openxmlformats-officedocument.presentationml.notesSlide+xml"/>
  <Override PartName="/ppt/charts/chartEx1.xml" ContentType="application/vnd.ms-office.chartex+xml"/>
  <Override PartName="/ppt/charts/style6.xml" ContentType="application/vnd.ms-office.chartstyle+xml"/>
  <Override PartName="/ppt/charts/colors6.xml" ContentType="application/vnd.ms-office.chartcolorstyle+xml"/>
  <Override PartName="/ppt/notesSlides/notesSlide10.xml" ContentType="application/vnd.openxmlformats-officedocument.presentationml.notesSlide+xml"/>
  <Override PartName="/ppt/charts/chart7.xml" ContentType="application/vnd.openxmlformats-officedocument.drawingml.char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8.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1.xml" ContentType="application/vnd.openxmlformats-officedocument.themeOverride+xml"/>
  <Override PartName="/ppt/notesSlides/notesSlide13.xml" ContentType="application/vnd.openxmlformats-officedocument.presentationml.notesSlide+xml"/>
  <Override PartName="/ppt/charts/chart9.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4.xml" ContentType="application/vnd.openxmlformats-officedocument.presentationml.notesSlide+xml"/>
  <Override PartName="/ppt/charts/chart10.xml" ContentType="application/vnd.openxmlformats-officedocument.drawingml.chart+xml"/>
  <Override PartName="/ppt/charts/style9.xml" ContentType="application/vnd.ms-office.chartstyle+xml"/>
  <Override PartName="/ppt/charts/colors9.xml" ContentType="application/vnd.ms-office.chartcolorstyle+xml"/>
  <Override PartName="/ppt/drawings/drawing1.xml" ContentType="application/vnd.openxmlformats-officedocument.drawingml.chartshapes+xml"/>
  <Override PartName="/ppt/charts/chart11.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2.xml" ContentType="application/vnd.openxmlformats-officedocument.drawingml.chartshapes+xml"/>
  <Override PartName="/ppt/charts/chart12.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charts/chart15.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6.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21.xml" ContentType="application/vnd.openxmlformats-officedocument.presentationml.notesSlide+xml"/>
  <Override PartName="/ppt/charts/chartEx2.xml" ContentType="application/vnd.ms-office.chartex+xml"/>
  <Override PartName="/ppt/charts/style15.xml" ContentType="application/vnd.ms-office.chartstyle+xml"/>
  <Override PartName="/ppt/charts/colors15.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17.xml" ContentType="application/vnd.openxmlformats-officedocument.drawingml.chart+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tags/tag72.xml" ContentType="application/vnd.openxmlformats-officedocument.presentationml.tag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5117" r:id="rId1"/>
    <p:sldMasterId id="2147485187" r:id="rId2"/>
    <p:sldMasterId id="2147485208" r:id="rId3"/>
  </p:sldMasterIdLst>
  <p:notesMasterIdLst>
    <p:notesMasterId r:id="rId79"/>
  </p:notesMasterIdLst>
  <p:sldIdLst>
    <p:sldId id="257" r:id="rId4"/>
    <p:sldId id="2147483637" r:id="rId5"/>
    <p:sldId id="450" r:id="rId6"/>
    <p:sldId id="460" r:id="rId7"/>
    <p:sldId id="2147483631" r:id="rId8"/>
    <p:sldId id="463" r:id="rId9"/>
    <p:sldId id="464" r:id="rId10"/>
    <p:sldId id="466" r:id="rId11"/>
    <p:sldId id="2147483632" r:id="rId12"/>
    <p:sldId id="2147483638" r:id="rId13"/>
    <p:sldId id="452" r:id="rId14"/>
    <p:sldId id="468" r:id="rId15"/>
    <p:sldId id="2147483633" r:id="rId16"/>
    <p:sldId id="390" r:id="rId17"/>
    <p:sldId id="444" r:id="rId18"/>
    <p:sldId id="2147483639" r:id="rId19"/>
    <p:sldId id="445" r:id="rId20"/>
    <p:sldId id="396" r:id="rId21"/>
    <p:sldId id="431" r:id="rId22"/>
    <p:sldId id="397" r:id="rId23"/>
    <p:sldId id="398" r:id="rId24"/>
    <p:sldId id="399" r:id="rId25"/>
    <p:sldId id="400" r:id="rId26"/>
    <p:sldId id="447" r:id="rId27"/>
    <p:sldId id="453" r:id="rId28"/>
    <p:sldId id="405" r:id="rId29"/>
    <p:sldId id="434" r:id="rId30"/>
    <p:sldId id="361" r:id="rId31"/>
    <p:sldId id="362" r:id="rId32"/>
    <p:sldId id="408" r:id="rId33"/>
    <p:sldId id="443" r:id="rId34"/>
    <p:sldId id="454" r:id="rId35"/>
    <p:sldId id="363" r:id="rId36"/>
    <p:sldId id="389" r:id="rId37"/>
    <p:sldId id="364" r:id="rId38"/>
    <p:sldId id="407" r:id="rId39"/>
    <p:sldId id="455" r:id="rId40"/>
    <p:sldId id="366" r:id="rId41"/>
    <p:sldId id="394" r:id="rId42"/>
    <p:sldId id="371" r:id="rId43"/>
    <p:sldId id="441" r:id="rId44"/>
    <p:sldId id="373" r:id="rId45"/>
    <p:sldId id="436" r:id="rId46"/>
    <p:sldId id="401" r:id="rId47"/>
    <p:sldId id="367" r:id="rId48"/>
    <p:sldId id="417" r:id="rId49"/>
    <p:sldId id="446" r:id="rId50"/>
    <p:sldId id="422" r:id="rId51"/>
    <p:sldId id="439" r:id="rId52"/>
    <p:sldId id="461" r:id="rId53"/>
    <p:sldId id="2147483640" r:id="rId54"/>
    <p:sldId id="409" r:id="rId55"/>
    <p:sldId id="378" r:id="rId56"/>
    <p:sldId id="414" r:id="rId57"/>
    <p:sldId id="462" r:id="rId58"/>
    <p:sldId id="410" r:id="rId59"/>
    <p:sldId id="438" r:id="rId60"/>
    <p:sldId id="456" r:id="rId61"/>
    <p:sldId id="457" r:id="rId62"/>
    <p:sldId id="411" r:id="rId63"/>
    <p:sldId id="412" r:id="rId64"/>
    <p:sldId id="2147483634" r:id="rId65"/>
    <p:sldId id="2147483635" r:id="rId66"/>
    <p:sldId id="2147483641" r:id="rId67"/>
    <p:sldId id="2147483636" r:id="rId68"/>
    <p:sldId id="2147483642" r:id="rId69"/>
    <p:sldId id="435" r:id="rId70"/>
    <p:sldId id="427" r:id="rId71"/>
    <p:sldId id="428" r:id="rId72"/>
    <p:sldId id="429" r:id="rId73"/>
    <p:sldId id="430" r:id="rId74"/>
    <p:sldId id="432" r:id="rId75"/>
    <p:sldId id="433" r:id="rId76"/>
    <p:sldId id="437" r:id="rId77"/>
    <p:sldId id="448" r:id="rId78"/>
  </p:sldIdLst>
  <p:sldSz cx="12192000" cy="6858000"/>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20FC2C-E5E9-447E-8EDE-55C818630505}" v="167" dt="2026-07-21T12:45:19.7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282" y="96"/>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microsoft.com/office/2016/11/relationships/changesInfo" Target="changesInfos/changesInfo1.xml"/><Relationship Id="rId16" Type="http://schemas.openxmlformats.org/officeDocument/2006/relationships/slide" Target="slides/slide13.xml"/><Relationship Id="rId11" Type="http://schemas.openxmlformats.org/officeDocument/2006/relationships/slide" Target="slides/slide8.xml"/><Relationship Id="rId32" Type="http://schemas.openxmlformats.org/officeDocument/2006/relationships/slide" Target="slides/slide29.xml"/><Relationship Id="rId37" Type="http://schemas.openxmlformats.org/officeDocument/2006/relationships/slide" Target="slides/slide34.xml"/><Relationship Id="rId53" Type="http://schemas.openxmlformats.org/officeDocument/2006/relationships/slide" Target="slides/slide50.xml"/><Relationship Id="rId58" Type="http://schemas.openxmlformats.org/officeDocument/2006/relationships/slide" Target="slides/slide55.xml"/><Relationship Id="rId74" Type="http://schemas.openxmlformats.org/officeDocument/2006/relationships/slide" Target="slides/slide71.xml"/><Relationship Id="rId79" Type="http://schemas.openxmlformats.org/officeDocument/2006/relationships/notesMaster" Target="notesMasters/notesMaster1.xml"/><Relationship Id="rId5" Type="http://schemas.openxmlformats.org/officeDocument/2006/relationships/slide" Target="slides/slide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presProps" Target="presProps.xml"/><Relationship Id="rId85"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7" Type="http://schemas.openxmlformats.org/officeDocument/2006/relationships/slide" Target="slides/slide4.xml"/><Relationship Id="rId71" Type="http://schemas.openxmlformats.org/officeDocument/2006/relationships/slide" Target="slides/slide68.xml"/><Relationship Id="rId2" Type="http://schemas.openxmlformats.org/officeDocument/2006/relationships/slideMaster" Target="slideMasters/slideMaster2.xml"/><Relationship Id="rId29" Type="http://schemas.openxmlformats.org/officeDocument/2006/relationships/slide" Target="slides/slide26.xml"/><Relationship Id="rId24" Type="http://schemas.openxmlformats.org/officeDocument/2006/relationships/slide" Target="slides/slide21.xml"/><Relationship Id="rId40" Type="http://schemas.openxmlformats.org/officeDocument/2006/relationships/slide" Target="slides/slide37.xml"/><Relationship Id="rId45" Type="http://schemas.openxmlformats.org/officeDocument/2006/relationships/slide" Target="slides/slide42.xml"/><Relationship Id="rId66" Type="http://schemas.openxmlformats.org/officeDocument/2006/relationships/slide" Target="slides/slide63.xml"/><Relationship Id="rId61" Type="http://schemas.openxmlformats.org/officeDocument/2006/relationships/slide" Target="slides/slide58.xml"/><Relationship Id="rId8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th, Sophie" userId="27230be3-c89d-47be-9e7f-787c8ccf0e5d" providerId="ADAL" clId="{A976FFAA-3748-48C9-A81B-7B9A3C3A8E02}"/>
    <pc:docChg chg="undo custSel addSld delSld modSld sldOrd delMainMaster">
      <pc:chgData name="Roth, Sophie" userId="27230be3-c89d-47be-9e7f-787c8ccf0e5d" providerId="ADAL" clId="{A976FFAA-3748-48C9-A81B-7B9A3C3A8E02}" dt="2026-07-21T12:45:33.950" v="3194"/>
      <pc:docMkLst>
        <pc:docMk/>
      </pc:docMkLst>
      <pc:sldChg chg="modSp mod">
        <pc:chgData name="Roth, Sophie" userId="27230be3-c89d-47be-9e7f-787c8ccf0e5d" providerId="ADAL" clId="{A976FFAA-3748-48C9-A81B-7B9A3C3A8E02}" dt="2026-07-20T19:06:47.255" v="3043" actId="20577"/>
        <pc:sldMkLst>
          <pc:docMk/>
          <pc:sldMk cId="995669650" sldId="257"/>
        </pc:sldMkLst>
        <pc:spChg chg="mod">
          <ac:chgData name="Roth, Sophie" userId="27230be3-c89d-47be-9e7f-787c8ccf0e5d" providerId="ADAL" clId="{A976FFAA-3748-48C9-A81B-7B9A3C3A8E02}" dt="2026-07-20T19:06:47.255" v="3043" actId="20577"/>
          <ac:spMkLst>
            <pc:docMk/>
            <pc:sldMk cId="995669650" sldId="257"/>
            <ac:spMk id="5" creationId="{17C1A570-3712-3926-8C03-12A23615303C}"/>
          </ac:spMkLst>
        </pc:spChg>
      </pc:sldChg>
      <pc:sldChg chg="del">
        <pc:chgData name="Roth, Sophie" userId="27230be3-c89d-47be-9e7f-787c8ccf0e5d" providerId="ADAL" clId="{A976FFAA-3748-48C9-A81B-7B9A3C3A8E02}" dt="2026-07-20T18:58:11.589" v="2936" actId="2696"/>
        <pc:sldMkLst>
          <pc:docMk/>
          <pc:sldMk cId="1150337832" sldId="258"/>
        </pc:sldMkLst>
      </pc:sldChg>
      <pc:sldChg chg="modSp add del mod">
        <pc:chgData name="Roth, Sophie" userId="27230be3-c89d-47be-9e7f-787c8ccf0e5d" providerId="ADAL" clId="{A976FFAA-3748-48C9-A81B-7B9A3C3A8E02}" dt="2026-07-20T18:06:41.795" v="175" actId="47"/>
        <pc:sldMkLst>
          <pc:docMk/>
          <pc:sldMk cId="3526151899" sldId="259"/>
        </pc:sldMkLst>
        <pc:spChg chg="mod">
          <ac:chgData name="Roth, Sophie" userId="27230be3-c89d-47be-9e7f-787c8ccf0e5d" providerId="ADAL" clId="{A976FFAA-3748-48C9-A81B-7B9A3C3A8E02}" dt="2026-07-20T15:02:50.629" v="61" actId="20577"/>
          <ac:spMkLst>
            <pc:docMk/>
            <pc:sldMk cId="3526151899" sldId="259"/>
            <ac:spMk id="23" creationId="{BAAEE91C-3F35-23F5-52A9-CAAA9F4D9C8D}"/>
          </ac:spMkLst>
        </pc:spChg>
        <pc:spChg chg="mod">
          <ac:chgData name="Roth, Sophie" userId="27230be3-c89d-47be-9e7f-787c8ccf0e5d" providerId="ADAL" clId="{A976FFAA-3748-48C9-A81B-7B9A3C3A8E02}" dt="2026-07-20T15:03:28.926" v="165" actId="20577"/>
          <ac:spMkLst>
            <pc:docMk/>
            <pc:sldMk cId="3526151899" sldId="259"/>
            <ac:spMk id="24" creationId="{2FC0B21E-015A-1FA4-1A98-6B691CB16D6B}"/>
          </ac:spMkLst>
        </pc:spChg>
        <pc:spChg chg="mod">
          <ac:chgData name="Roth, Sophie" userId="27230be3-c89d-47be-9e7f-787c8ccf0e5d" providerId="ADAL" clId="{A976FFAA-3748-48C9-A81B-7B9A3C3A8E02}" dt="2026-07-20T15:03:33.137" v="167" actId="20577"/>
          <ac:spMkLst>
            <pc:docMk/>
            <pc:sldMk cId="3526151899" sldId="259"/>
            <ac:spMk id="25" creationId="{938DB7D8-2801-96F3-1A7B-D7A5E20EDD52}"/>
          </ac:spMkLst>
        </pc:spChg>
      </pc:sldChg>
      <pc:sldChg chg="del">
        <pc:chgData name="Roth, Sophie" userId="27230be3-c89d-47be-9e7f-787c8ccf0e5d" providerId="ADAL" clId="{A976FFAA-3748-48C9-A81B-7B9A3C3A8E02}" dt="2026-07-20T18:58:52.327" v="2937" actId="47"/>
        <pc:sldMkLst>
          <pc:docMk/>
          <pc:sldMk cId="1219387114" sldId="260"/>
        </pc:sldMkLst>
      </pc:sldChg>
      <pc:sldChg chg="add del">
        <pc:chgData name="Roth, Sophie" userId="27230be3-c89d-47be-9e7f-787c8ccf0e5d" providerId="ADAL" clId="{A976FFAA-3748-48C9-A81B-7B9A3C3A8E02}" dt="2026-07-21T12:44:13.333" v="3176"/>
        <pc:sldMkLst>
          <pc:docMk/>
          <pc:sldMk cId="424135366" sldId="361"/>
        </pc:sldMkLst>
      </pc:sldChg>
      <pc:sldChg chg="add del">
        <pc:chgData name="Roth, Sophie" userId="27230be3-c89d-47be-9e7f-787c8ccf0e5d" providerId="ADAL" clId="{A976FFAA-3748-48C9-A81B-7B9A3C3A8E02}" dt="2026-07-21T12:44:13.333" v="3176"/>
        <pc:sldMkLst>
          <pc:docMk/>
          <pc:sldMk cId="1253898951" sldId="362"/>
        </pc:sldMkLst>
      </pc:sldChg>
      <pc:sldChg chg="add del">
        <pc:chgData name="Roth, Sophie" userId="27230be3-c89d-47be-9e7f-787c8ccf0e5d" providerId="ADAL" clId="{A976FFAA-3748-48C9-A81B-7B9A3C3A8E02}" dt="2026-07-21T12:44:13.333" v="3176"/>
        <pc:sldMkLst>
          <pc:docMk/>
          <pc:sldMk cId="1793252220" sldId="363"/>
        </pc:sldMkLst>
      </pc:sldChg>
      <pc:sldChg chg="add del">
        <pc:chgData name="Roth, Sophie" userId="27230be3-c89d-47be-9e7f-787c8ccf0e5d" providerId="ADAL" clId="{A976FFAA-3748-48C9-A81B-7B9A3C3A8E02}" dt="2026-07-21T12:44:13.333" v="3176"/>
        <pc:sldMkLst>
          <pc:docMk/>
          <pc:sldMk cId="1021172923" sldId="364"/>
        </pc:sldMkLst>
      </pc:sldChg>
      <pc:sldChg chg="add del">
        <pc:chgData name="Roth, Sophie" userId="27230be3-c89d-47be-9e7f-787c8ccf0e5d" providerId="ADAL" clId="{A976FFAA-3748-48C9-A81B-7B9A3C3A8E02}" dt="2026-07-21T12:44:13.333" v="3176"/>
        <pc:sldMkLst>
          <pc:docMk/>
          <pc:sldMk cId="1878612457" sldId="366"/>
        </pc:sldMkLst>
      </pc:sldChg>
      <pc:sldChg chg="add del">
        <pc:chgData name="Roth, Sophie" userId="27230be3-c89d-47be-9e7f-787c8ccf0e5d" providerId="ADAL" clId="{A976FFAA-3748-48C9-A81B-7B9A3C3A8E02}" dt="2026-07-21T12:44:13.333" v="3176"/>
        <pc:sldMkLst>
          <pc:docMk/>
          <pc:sldMk cId="1476104308" sldId="367"/>
        </pc:sldMkLst>
      </pc:sldChg>
      <pc:sldChg chg="add del">
        <pc:chgData name="Roth, Sophie" userId="27230be3-c89d-47be-9e7f-787c8ccf0e5d" providerId="ADAL" clId="{A976FFAA-3748-48C9-A81B-7B9A3C3A8E02}" dt="2026-07-21T12:44:13.333" v="3176"/>
        <pc:sldMkLst>
          <pc:docMk/>
          <pc:sldMk cId="2799342704" sldId="371"/>
        </pc:sldMkLst>
      </pc:sldChg>
      <pc:sldChg chg="add del">
        <pc:chgData name="Roth, Sophie" userId="27230be3-c89d-47be-9e7f-787c8ccf0e5d" providerId="ADAL" clId="{A976FFAA-3748-48C9-A81B-7B9A3C3A8E02}" dt="2026-07-21T12:44:13.333" v="3176"/>
        <pc:sldMkLst>
          <pc:docMk/>
          <pc:sldMk cId="351185463" sldId="373"/>
        </pc:sldMkLst>
      </pc:sldChg>
      <pc:sldChg chg="add del">
        <pc:chgData name="Roth, Sophie" userId="27230be3-c89d-47be-9e7f-787c8ccf0e5d" providerId="ADAL" clId="{A976FFAA-3748-48C9-A81B-7B9A3C3A8E02}" dt="2026-07-21T12:44:13.333" v="3176"/>
        <pc:sldMkLst>
          <pc:docMk/>
          <pc:sldMk cId="719120128" sldId="378"/>
        </pc:sldMkLst>
      </pc:sldChg>
      <pc:sldChg chg="add del">
        <pc:chgData name="Roth, Sophie" userId="27230be3-c89d-47be-9e7f-787c8ccf0e5d" providerId="ADAL" clId="{A976FFAA-3748-48C9-A81B-7B9A3C3A8E02}" dt="2026-07-21T12:44:07.005" v="3173" actId="47"/>
        <pc:sldMkLst>
          <pc:docMk/>
          <pc:sldMk cId="776536335" sldId="379"/>
        </pc:sldMkLst>
      </pc:sldChg>
      <pc:sldChg chg="add del">
        <pc:chgData name="Roth, Sophie" userId="27230be3-c89d-47be-9e7f-787c8ccf0e5d" providerId="ADAL" clId="{A976FFAA-3748-48C9-A81B-7B9A3C3A8E02}" dt="2026-07-21T12:44:07.005" v="3173" actId="47"/>
        <pc:sldMkLst>
          <pc:docMk/>
          <pc:sldMk cId="370858486" sldId="380"/>
        </pc:sldMkLst>
      </pc:sldChg>
      <pc:sldChg chg="add del">
        <pc:chgData name="Roth, Sophie" userId="27230be3-c89d-47be-9e7f-787c8ccf0e5d" providerId="ADAL" clId="{A976FFAA-3748-48C9-A81B-7B9A3C3A8E02}" dt="2026-07-21T12:44:07.005" v="3173" actId="47"/>
        <pc:sldMkLst>
          <pc:docMk/>
          <pc:sldMk cId="3725945728" sldId="381"/>
        </pc:sldMkLst>
      </pc:sldChg>
      <pc:sldChg chg="add del">
        <pc:chgData name="Roth, Sophie" userId="27230be3-c89d-47be-9e7f-787c8ccf0e5d" providerId="ADAL" clId="{A976FFAA-3748-48C9-A81B-7B9A3C3A8E02}" dt="2026-07-21T12:44:07.005" v="3173" actId="47"/>
        <pc:sldMkLst>
          <pc:docMk/>
          <pc:sldMk cId="3370264396" sldId="386"/>
        </pc:sldMkLst>
      </pc:sldChg>
      <pc:sldChg chg="add del">
        <pc:chgData name="Roth, Sophie" userId="27230be3-c89d-47be-9e7f-787c8ccf0e5d" providerId="ADAL" clId="{A976FFAA-3748-48C9-A81B-7B9A3C3A8E02}" dt="2026-07-21T12:44:07.005" v="3173" actId="47"/>
        <pc:sldMkLst>
          <pc:docMk/>
          <pc:sldMk cId="145744412" sldId="388"/>
        </pc:sldMkLst>
      </pc:sldChg>
      <pc:sldChg chg="add del">
        <pc:chgData name="Roth, Sophie" userId="27230be3-c89d-47be-9e7f-787c8ccf0e5d" providerId="ADAL" clId="{A976FFAA-3748-48C9-A81B-7B9A3C3A8E02}" dt="2026-07-21T12:44:13.333" v="3176"/>
        <pc:sldMkLst>
          <pc:docMk/>
          <pc:sldMk cId="1384521344" sldId="389"/>
        </pc:sldMkLst>
      </pc:sldChg>
      <pc:sldChg chg="add del">
        <pc:chgData name="Roth, Sophie" userId="27230be3-c89d-47be-9e7f-787c8ccf0e5d" providerId="ADAL" clId="{A976FFAA-3748-48C9-A81B-7B9A3C3A8E02}" dt="2026-07-21T12:44:13.333" v="3176"/>
        <pc:sldMkLst>
          <pc:docMk/>
          <pc:sldMk cId="3501758209" sldId="390"/>
        </pc:sldMkLst>
      </pc:sldChg>
      <pc:sldChg chg="add del">
        <pc:chgData name="Roth, Sophie" userId="27230be3-c89d-47be-9e7f-787c8ccf0e5d" providerId="ADAL" clId="{A976FFAA-3748-48C9-A81B-7B9A3C3A8E02}" dt="2026-07-21T12:44:13.333" v="3176"/>
        <pc:sldMkLst>
          <pc:docMk/>
          <pc:sldMk cId="3899919653" sldId="394"/>
        </pc:sldMkLst>
      </pc:sldChg>
      <pc:sldChg chg="add del">
        <pc:chgData name="Roth, Sophie" userId="27230be3-c89d-47be-9e7f-787c8ccf0e5d" providerId="ADAL" clId="{A976FFAA-3748-48C9-A81B-7B9A3C3A8E02}" dt="2026-07-21T12:44:13.333" v="3176"/>
        <pc:sldMkLst>
          <pc:docMk/>
          <pc:sldMk cId="3008591648" sldId="396"/>
        </pc:sldMkLst>
      </pc:sldChg>
      <pc:sldChg chg="add del">
        <pc:chgData name="Roth, Sophie" userId="27230be3-c89d-47be-9e7f-787c8ccf0e5d" providerId="ADAL" clId="{A976FFAA-3748-48C9-A81B-7B9A3C3A8E02}" dt="2026-07-21T12:44:13.333" v="3176"/>
        <pc:sldMkLst>
          <pc:docMk/>
          <pc:sldMk cId="0" sldId="397"/>
        </pc:sldMkLst>
      </pc:sldChg>
      <pc:sldChg chg="add del">
        <pc:chgData name="Roth, Sophie" userId="27230be3-c89d-47be-9e7f-787c8ccf0e5d" providerId="ADAL" clId="{A976FFAA-3748-48C9-A81B-7B9A3C3A8E02}" dt="2026-07-21T12:44:13.333" v="3176"/>
        <pc:sldMkLst>
          <pc:docMk/>
          <pc:sldMk cId="3270306769" sldId="398"/>
        </pc:sldMkLst>
      </pc:sldChg>
      <pc:sldChg chg="add del">
        <pc:chgData name="Roth, Sophie" userId="27230be3-c89d-47be-9e7f-787c8ccf0e5d" providerId="ADAL" clId="{A976FFAA-3748-48C9-A81B-7B9A3C3A8E02}" dt="2026-07-21T12:44:13.333" v="3176"/>
        <pc:sldMkLst>
          <pc:docMk/>
          <pc:sldMk cId="2872442551" sldId="399"/>
        </pc:sldMkLst>
      </pc:sldChg>
      <pc:sldChg chg="add del">
        <pc:chgData name="Roth, Sophie" userId="27230be3-c89d-47be-9e7f-787c8ccf0e5d" providerId="ADAL" clId="{A976FFAA-3748-48C9-A81B-7B9A3C3A8E02}" dt="2026-07-21T12:44:13.333" v="3176"/>
        <pc:sldMkLst>
          <pc:docMk/>
          <pc:sldMk cId="2750044349" sldId="400"/>
        </pc:sldMkLst>
      </pc:sldChg>
      <pc:sldChg chg="add del">
        <pc:chgData name="Roth, Sophie" userId="27230be3-c89d-47be-9e7f-787c8ccf0e5d" providerId="ADAL" clId="{A976FFAA-3748-48C9-A81B-7B9A3C3A8E02}" dt="2026-07-21T12:44:13.333" v="3176"/>
        <pc:sldMkLst>
          <pc:docMk/>
          <pc:sldMk cId="2512016863" sldId="401"/>
        </pc:sldMkLst>
      </pc:sldChg>
      <pc:sldChg chg="add del">
        <pc:chgData name="Roth, Sophie" userId="27230be3-c89d-47be-9e7f-787c8ccf0e5d" providerId="ADAL" clId="{A976FFAA-3748-48C9-A81B-7B9A3C3A8E02}" dt="2026-07-21T12:44:13.333" v="3176"/>
        <pc:sldMkLst>
          <pc:docMk/>
          <pc:sldMk cId="936424920" sldId="405"/>
        </pc:sldMkLst>
      </pc:sldChg>
      <pc:sldChg chg="add del">
        <pc:chgData name="Roth, Sophie" userId="27230be3-c89d-47be-9e7f-787c8ccf0e5d" providerId="ADAL" clId="{A976FFAA-3748-48C9-A81B-7B9A3C3A8E02}" dt="2026-07-21T12:44:13.333" v="3176"/>
        <pc:sldMkLst>
          <pc:docMk/>
          <pc:sldMk cId="3804327748" sldId="407"/>
        </pc:sldMkLst>
      </pc:sldChg>
      <pc:sldChg chg="add del">
        <pc:chgData name="Roth, Sophie" userId="27230be3-c89d-47be-9e7f-787c8ccf0e5d" providerId="ADAL" clId="{A976FFAA-3748-48C9-A81B-7B9A3C3A8E02}" dt="2026-07-21T12:44:13.333" v="3176"/>
        <pc:sldMkLst>
          <pc:docMk/>
          <pc:sldMk cId="3266912421" sldId="408"/>
        </pc:sldMkLst>
      </pc:sldChg>
      <pc:sldChg chg="add del">
        <pc:chgData name="Roth, Sophie" userId="27230be3-c89d-47be-9e7f-787c8ccf0e5d" providerId="ADAL" clId="{A976FFAA-3748-48C9-A81B-7B9A3C3A8E02}" dt="2026-07-21T12:44:13.333" v="3176"/>
        <pc:sldMkLst>
          <pc:docMk/>
          <pc:sldMk cId="598939729" sldId="409"/>
        </pc:sldMkLst>
      </pc:sldChg>
      <pc:sldChg chg="add del">
        <pc:chgData name="Roth, Sophie" userId="27230be3-c89d-47be-9e7f-787c8ccf0e5d" providerId="ADAL" clId="{A976FFAA-3748-48C9-A81B-7B9A3C3A8E02}" dt="2026-07-21T12:44:13.333" v="3176"/>
        <pc:sldMkLst>
          <pc:docMk/>
          <pc:sldMk cId="3940784919" sldId="410"/>
        </pc:sldMkLst>
      </pc:sldChg>
      <pc:sldChg chg="add del ord">
        <pc:chgData name="Roth, Sophie" userId="27230be3-c89d-47be-9e7f-787c8ccf0e5d" providerId="ADAL" clId="{A976FFAA-3748-48C9-A81B-7B9A3C3A8E02}" dt="2026-07-21T12:44:13.333" v="3176"/>
        <pc:sldMkLst>
          <pc:docMk/>
          <pc:sldMk cId="1813416485" sldId="411"/>
        </pc:sldMkLst>
      </pc:sldChg>
      <pc:sldChg chg="add del">
        <pc:chgData name="Roth, Sophie" userId="27230be3-c89d-47be-9e7f-787c8ccf0e5d" providerId="ADAL" clId="{A976FFAA-3748-48C9-A81B-7B9A3C3A8E02}" dt="2026-07-21T12:44:13.333" v="3176"/>
        <pc:sldMkLst>
          <pc:docMk/>
          <pc:sldMk cId="2697594501" sldId="412"/>
        </pc:sldMkLst>
      </pc:sldChg>
      <pc:sldChg chg="add del">
        <pc:chgData name="Roth, Sophie" userId="27230be3-c89d-47be-9e7f-787c8ccf0e5d" providerId="ADAL" clId="{A976FFAA-3748-48C9-A81B-7B9A3C3A8E02}" dt="2026-07-21T12:44:13.333" v="3176"/>
        <pc:sldMkLst>
          <pc:docMk/>
          <pc:sldMk cId="382422399" sldId="414"/>
        </pc:sldMkLst>
      </pc:sldChg>
      <pc:sldChg chg="add del">
        <pc:chgData name="Roth, Sophie" userId="27230be3-c89d-47be-9e7f-787c8ccf0e5d" providerId="ADAL" clId="{A976FFAA-3748-48C9-A81B-7B9A3C3A8E02}" dt="2026-07-21T12:44:07.005" v="3173" actId="47"/>
        <pc:sldMkLst>
          <pc:docMk/>
          <pc:sldMk cId="0" sldId="416"/>
        </pc:sldMkLst>
      </pc:sldChg>
      <pc:sldChg chg="add del">
        <pc:chgData name="Roth, Sophie" userId="27230be3-c89d-47be-9e7f-787c8ccf0e5d" providerId="ADAL" clId="{A976FFAA-3748-48C9-A81B-7B9A3C3A8E02}" dt="2026-07-21T12:44:13.333" v="3176"/>
        <pc:sldMkLst>
          <pc:docMk/>
          <pc:sldMk cId="2943415146" sldId="417"/>
        </pc:sldMkLst>
      </pc:sldChg>
      <pc:sldChg chg="add del">
        <pc:chgData name="Roth, Sophie" userId="27230be3-c89d-47be-9e7f-787c8ccf0e5d" providerId="ADAL" clId="{A976FFAA-3748-48C9-A81B-7B9A3C3A8E02}" dt="2026-07-21T12:44:36.761" v="3177" actId="47"/>
        <pc:sldMkLst>
          <pc:docMk/>
          <pc:sldMk cId="2652762109" sldId="421"/>
        </pc:sldMkLst>
      </pc:sldChg>
      <pc:sldChg chg="add del">
        <pc:chgData name="Roth, Sophie" userId="27230be3-c89d-47be-9e7f-787c8ccf0e5d" providerId="ADAL" clId="{A976FFAA-3748-48C9-A81B-7B9A3C3A8E02}" dt="2026-07-21T12:44:13.333" v="3176"/>
        <pc:sldMkLst>
          <pc:docMk/>
          <pc:sldMk cId="4077389022" sldId="422"/>
        </pc:sldMkLst>
      </pc:sldChg>
      <pc:sldChg chg="add del ord">
        <pc:chgData name="Roth, Sophie" userId="27230be3-c89d-47be-9e7f-787c8ccf0e5d" providerId="ADAL" clId="{A976FFAA-3748-48C9-A81B-7B9A3C3A8E02}" dt="2026-07-21T12:45:33.950" v="3194"/>
        <pc:sldMkLst>
          <pc:docMk/>
          <pc:sldMk cId="2227253402" sldId="427"/>
        </pc:sldMkLst>
      </pc:sldChg>
      <pc:sldChg chg="add del ord">
        <pc:chgData name="Roth, Sophie" userId="27230be3-c89d-47be-9e7f-787c8ccf0e5d" providerId="ADAL" clId="{A976FFAA-3748-48C9-A81B-7B9A3C3A8E02}" dt="2026-07-21T12:45:33.950" v="3194"/>
        <pc:sldMkLst>
          <pc:docMk/>
          <pc:sldMk cId="3196407971" sldId="428"/>
        </pc:sldMkLst>
      </pc:sldChg>
      <pc:sldChg chg="add del ord">
        <pc:chgData name="Roth, Sophie" userId="27230be3-c89d-47be-9e7f-787c8ccf0e5d" providerId="ADAL" clId="{A976FFAA-3748-48C9-A81B-7B9A3C3A8E02}" dt="2026-07-21T12:45:33.950" v="3194"/>
        <pc:sldMkLst>
          <pc:docMk/>
          <pc:sldMk cId="1073507135" sldId="429"/>
        </pc:sldMkLst>
      </pc:sldChg>
      <pc:sldChg chg="add del ord">
        <pc:chgData name="Roth, Sophie" userId="27230be3-c89d-47be-9e7f-787c8ccf0e5d" providerId="ADAL" clId="{A976FFAA-3748-48C9-A81B-7B9A3C3A8E02}" dt="2026-07-21T12:45:33.950" v="3194"/>
        <pc:sldMkLst>
          <pc:docMk/>
          <pc:sldMk cId="836021686" sldId="430"/>
        </pc:sldMkLst>
      </pc:sldChg>
      <pc:sldChg chg="add del">
        <pc:chgData name="Roth, Sophie" userId="27230be3-c89d-47be-9e7f-787c8ccf0e5d" providerId="ADAL" clId="{A976FFAA-3748-48C9-A81B-7B9A3C3A8E02}" dt="2026-07-21T12:44:13.333" v="3176"/>
        <pc:sldMkLst>
          <pc:docMk/>
          <pc:sldMk cId="701376050" sldId="431"/>
        </pc:sldMkLst>
      </pc:sldChg>
      <pc:sldChg chg="add del ord">
        <pc:chgData name="Roth, Sophie" userId="27230be3-c89d-47be-9e7f-787c8ccf0e5d" providerId="ADAL" clId="{A976FFAA-3748-48C9-A81B-7B9A3C3A8E02}" dt="2026-07-21T12:45:33.950" v="3194"/>
        <pc:sldMkLst>
          <pc:docMk/>
          <pc:sldMk cId="2700051793" sldId="432"/>
        </pc:sldMkLst>
      </pc:sldChg>
      <pc:sldChg chg="add del ord">
        <pc:chgData name="Roth, Sophie" userId="27230be3-c89d-47be-9e7f-787c8ccf0e5d" providerId="ADAL" clId="{A976FFAA-3748-48C9-A81B-7B9A3C3A8E02}" dt="2026-07-21T12:45:33.950" v="3194"/>
        <pc:sldMkLst>
          <pc:docMk/>
          <pc:sldMk cId="2661570020" sldId="433"/>
        </pc:sldMkLst>
      </pc:sldChg>
      <pc:sldChg chg="add del">
        <pc:chgData name="Roth, Sophie" userId="27230be3-c89d-47be-9e7f-787c8ccf0e5d" providerId="ADAL" clId="{A976FFAA-3748-48C9-A81B-7B9A3C3A8E02}" dt="2026-07-21T12:44:13.333" v="3176"/>
        <pc:sldMkLst>
          <pc:docMk/>
          <pc:sldMk cId="3350189173" sldId="434"/>
        </pc:sldMkLst>
      </pc:sldChg>
      <pc:sldChg chg="add del ord">
        <pc:chgData name="Roth, Sophie" userId="27230be3-c89d-47be-9e7f-787c8ccf0e5d" providerId="ADAL" clId="{A976FFAA-3748-48C9-A81B-7B9A3C3A8E02}" dt="2026-07-21T12:45:19.649" v="3182"/>
        <pc:sldMkLst>
          <pc:docMk/>
          <pc:sldMk cId="3882988968" sldId="435"/>
        </pc:sldMkLst>
      </pc:sldChg>
      <pc:sldChg chg="add del">
        <pc:chgData name="Roth, Sophie" userId="27230be3-c89d-47be-9e7f-787c8ccf0e5d" providerId="ADAL" clId="{A976FFAA-3748-48C9-A81B-7B9A3C3A8E02}" dt="2026-07-21T12:44:13.333" v="3176"/>
        <pc:sldMkLst>
          <pc:docMk/>
          <pc:sldMk cId="221452517" sldId="436"/>
        </pc:sldMkLst>
      </pc:sldChg>
      <pc:sldChg chg="add del ord">
        <pc:chgData name="Roth, Sophie" userId="27230be3-c89d-47be-9e7f-787c8ccf0e5d" providerId="ADAL" clId="{A976FFAA-3748-48C9-A81B-7B9A3C3A8E02}" dt="2026-07-21T12:45:33.950" v="3194"/>
        <pc:sldMkLst>
          <pc:docMk/>
          <pc:sldMk cId="2089462829" sldId="437"/>
        </pc:sldMkLst>
      </pc:sldChg>
      <pc:sldChg chg="add del">
        <pc:chgData name="Roth, Sophie" userId="27230be3-c89d-47be-9e7f-787c8ccf0e5d" providerId="ADAL" clId="{A976FFAA-3748-48C9-A81B-7B9A3C3A8E02}" dt="2026-07-21T12:44:13.333" v="3176"/>
        <pc:sldMkLst>
          <pc:docMk/>
          <pc:sldMk cId="2836608049" sldId="438"/>
        </pc:sldMkLst>
      </pc:sldChg>
      <pc:sldChg chg="add del">
        <pc:chgData name="Roth, Sophie" userId="27230be3-c89d-47be-9e7f-787c8ccf0e5d" providerId="ADAL" clId="{A976FFAA-3748-48C9-A81B-7B9A3C3A8E02}" dt="2026-07-21T12:44:13.333" v="3176"/>
        <pc:sldMkLst>
          <pc:docMk/>
          <pc:sldMk cId="2284629265" sldId="439"/>
        </pc:sldMkLst>
      </pc:sldChg>
      <pc:sldChg chg="add del">
        <pc:chgData name="Roth, Sophie" userId="27230be3-c89d-47be-9e7f-787c8ccf0e5d" providerId="ADAL" clId="{A976FFAA-3748-48C9-A81B-7B9A3C3A8E02}" dt="2026-07-21T12:44:13.333" v="3176"/>
        <pc:sldMkLst>
          <pc:docMk/>
          <pc:sldMk cId="1713230912" sldId="441"/>
        </pc:sldMkLst>
      </pc:sldChg>
      <pc:sldChg chg="add del">
        <pc:chgData name="Roth, Sophie" userId="27230be3-c89d-47be-9e7f-787c8ccf0e5d" providerId="ADAL" clId="{A976FFAA-3748-48C9-A81B-7B9A3C3A8E02}" dt="2026-07-21T12:44:13.333" v="3176"/>
        <pc:sldMkLst>
          <pc:docMk/>
          <pc:sldMk cId="3740092807" sldId="443"/>
        </pc:sldMkLst>
      </pc:sldChg>
      <pc:sldChg chg="add del">
        <pc:chgData name="Roth, Sophie" userId="27230be3-c89d-47be-9e7f-787c8ccf0e5d" providerId="ADAL" clId="{A976FFAA-3748-48C9-A81B-7B9A3C3A8E02}" dt="2026-07-21T12:44:13.333" v="3176"/>
        <pc:sldMkLst>
          <pc:docMk/>
          <pc:sldMk cId="3001104728" sldId="444"/>
        </pc:sldMkLst>
      </pc:sldChg>
      <pc:sldChg chg="add del">
        <pc:chgData name="Roth, Sophie" userId="27230be3-c89d-47be-9e7f-787c8ccf0e5d" providerId="ADAL" clId="{A976FFAA-3748-48C9-A81B-7B9A3C3A8E02}" dt="2026-07-21T12:44:13.333" v="3176"/>
        <pc:sldMkLst>
          <pc:docMk/>
          <pc:sldMk cId="2497808869" sldId="445"/>
        </pc:sldMkLst>
      </pc:sldChg>
      <pc:sldChg chg="add del">
        <pc:chgData name="Roth, Sophie" userId="27230be3-c89d-47be-9e7f-787c8ccf0e5d" providerId="ADAL" clId="{A976FFAA-3748-48C9-A81B-7B9A3C3A8E02}" dt="2026-07-21T12:44:13.333" v="3176"/>
        <pc:sldMkLst>
          <pc:docMk/>
          <pc:sldMk cId="512701792" sldId="446"/>
        </pc:sldMkLst>
      </pc:sldChg>
      <pc:sldChg chg="add del">
        <pc:chgData name="Roth, Sophie" userId="27230be3-c89d-47be-9e7f-787c8ccf0e5d" providerId="ADAL" clId="{A976FFAA-3748-48C9-A81B-7B9A3C3A8E02}" dt="2026-07-21T12:44:13.333" v="3176"/>
        <pc:sldMkLst>
          <pc:docMk/>
          <pc:sldMk cId="655716852" sldId="447"/>
        </pc:sldMkLst>
      </pc:sldChg>
      <pc:sldChg chg="add del ord">
        <pc:chgData name="Roth, Sophie" userId="27230be3-c89d-47be-9e7f-787c8ccf0e5d" providerId="ADAL" clId="{A976FFAA-3748-48C9-A81B-7B9A3C3A8E02}" dt="2026-07-21T12:45:33.950" v="3194"/>
        <pc:sldMkLst>
          <pc:docMk/>
          <pc:sldMk cId="3196474961" sldId="448"/>
        </pc:sldMkLst>
      </pc:sldChg>
      <pc:sldChg chg="modSp add del mod">
        <pc:chgData name="Roth, Sophie" userId="27230be3-c89d-47be-9e7f-787c8ccf0e5d" providerId="ADAL" clId="{A976FFAA-3748-48C9-A81B-7B9A3C3A8E02}" dt="2026-07-20T22:01:26.003" v="3054" actId="20577"/>
        <pc:sldMkLst>
          <pc:docMk/>
          <pc:sldMk cId="0" sldId="450"/>
        </pc:sldMkLst>
        <pc:spChg chg="mod">
          <ac:chgData name="Roth, Sophie" userId="27230be3-c89d-47be-9e7f-787c8ccf0e5d" providerId="ADAL" clId="{A976FFAA-3748-48C9-A81B-7B9A3C3A8E02}" dt="2026-07-20T22:01:26.003" v="3054" actId="20577"/>
          <ac:spMkLst>
            <pc:docMk/>
            <pc:sldMk cId="0" sldId="450"/>
            <ac:spMk id="10" creationId="{00000000-0000-0000-0000-000000000000}"/>
          </ac:spMkLst>
        </pc:spChg>
      </pc:sldChg>
      <pc:sldChg chg="modSp add del mod">
        <pc:chgData name="Roth, Sophie" userId="27230be3-c89d-47be-9e7f-787c8ccf0e5d" providerId="ADAL" clId="{A976FFAA-3748-48C9-A81B-7B9A3C3A8E02}" dt="2026-07-20T19:01:47.094" v="2939" actId="20577"/>
        <pc:sldMkLst>
          <pc:docMk/>
          <pc:sldMk cId="2320496887" sldId="452"/>
        </pc:sldMkLst>
        <pc:spChg chg="mod">
          <ac:chgData name="Roth, Sophie" userId="27230be3-c89d-47be-9e7f-787c8ccf0e5d" providerId="ADAL" clId="{A976FFAA-3748-48C9-A81B-7B9A3C3A8E02}" dt="2026-07-20T19:01:47.094" v="2939" actId="20577"/>
          <ac:spMkLst>
            <pc:docMk/>
            <pc:sldMk cId="2320496887" sldId="452"/>
            <ac:spMk id="6" creationId="{19CD7ABE-CA27-44E3-874F-BC933E579410}"/>
          </ac:spMkLst>
        </pc:spChg>
      </pc:sldChg>
      <pc:sldChg chg="add del setBg">
        <pc:chgData name="Roth, Sophie" userId="27230be3-c89d-47be-9e7f-787c8ccf0e5d" providerId="ADAL" clId="{A976FFAA-3748-48C9-A81B-7B9A3C3A8E02}" dt="2026-07-21T12:44:13.333" v="3176"/>
        <pc:sldMkLst>
          <pc:docMk/>
          <pc:sldMk cId="987079348" sldId="453"/>
        </pc:sldMkLst>
      </pc:sldChg>
      <pc:sldChg chg="add del setBg">
        <pc:chgData name="Roth, Sophie" userId="27230be3-c89d-47be-9e7f-787c8ccf0e5d" providerId="ADAL" clId="{A976FFAA-3748-48C9-A81B-7B9A3C3A8E02}" dt="2026-07-21T12:44:13.333" v="3176"/>
        <pc:sldMkLst>
          <pc:docMk/>
          <pc:sldMk cId="686357011" sldId="454"/>
        </pc:sldMkLst>
      </pc:sldChg>
      <pc:sldChg chg="add del setBg">
        <pc:chgData name="Roth, Sophie" userId="27230be3-c89d-47be-9e7f-787c8ccf0e5d" providerId="ADAL" clId="{A976FFAA-3748-48C9-A81B-7B9A3C3A8E02}" dt="2026-07-21T12:44:13.333" v="3176"/>
        <pc:sldMkLst>
          <pc:docMk/>
          <pc:sldMk cId="1946386479" sldId="455"/>
        </pc:sldMkLst>
      </pc:sldChg>
      <pc:sldChg chg="add del">
        <pc:chgData name="Roth, Sophie" userId="27230be3-c89d-47be-9e7f-787c8ccf0e5d" providerId="ADAL" clId="{A976FFAA-3748-48C9-A81B-7B9A3C3A8E02}" dt="2026-07-21T12:44:13.333" v="3176"/>
        <pc:sldMkLst>
          <pc:docMk/>
          <pc:sldMk cId="3155906369" sldId="456"/>
        </pc:sldMkLst>
      </pc:sldChg>
      <pc:sldChg chg="add del">
        <pc:chgData name="Roth, Sophie" userId="27230be3-c89d-47be-9e7f-787c8ccf0e5d" providerId="ADAL" clId="{A976FFAA-3748-48C9-A81B-7B9A3C3A8E02}" dt="2026-07-21T12:44:13.333" v="3176"/>
        <pc:sldMkLst>
          <pc:docMk/>
          <pc:sldMk cId="2556046632" sldId="457"/>
        </pc:sldMkLst>
      </pc:sldChg>
      <pc:sldChg chg="add del">
        <pc:chgData name="Roth, Sophie" userId="27230be3-c89d-47be-9e7f-787c8ccf0e5d" providerId="ADAL" clId="{A976FFAA-3748-48C9-A81B-7B9A3C3A8E02}" dt="2026-07-21T12:43:20.347" v="3172" actId="47"/>
        <pc:sldMkLst>
          <pc:docMk/>
          <pc:sldMk cId="2940512882" sldId="458"/>
        </pc:sldMkLst>
      </pc:sldChg>
      <pc:sldChg chg="add del">
        <pc:chgData name="Roth, Sophie" userId="27230be3-c89d-47be-9e7f-787c8ccf0e5d" providerId="ADAL" clId="{A976FFAA-3748-48C9-A81B-7B9A3C3A8E02}" dt="2026-07-21T12:44:07.005" v="3173" actId="47"/>
        <pc:sldMkLst>
          <pc:docMk/>
          <pc:sldMk cId="1267933596" sldId="459"/>
        </pc:sldMkLst>
      </pc:sldChg>
      <pc:sldChg chg="addSp delSp modSp add mod">
        <pc:chgData name="Roth, Sophie" userId="27230be3-c89d-47be-9e7f-787c8ccf0e5d" providerId="ADAL" clId="{A976FFAA-3748-48C9-A81B-7B9A3C3A8E02}" dt="2026-07-20T22:20:58.196" v="3168" actId="20577"/>
        <pc:sldMkLst>
          <pc:docMk/>
          <pc:sldMk cId="1289510899" sldId="460"/>
        </pc:sldMkLst>
        <pc:spChg chg="mod">
          <ac:chgData name="Roth, Sophie" userId="27230be3-c89d-47be-9e7f-787c8ccf0e5d" providerId="ADAL" clId="{A976FFAA-3748-48C9-A81B-7B9A3C3A8E02}" dt="2026-07-20T18:06:54.685" v="181" actId="20577"/>
          <ac:spMkLst>
            <pc:docMk/>
            <pc:sldMk cId="1289510899" sldId="460"/>
            <ac:spMk id="2" creationId="{F3328509-E871-DCFF-19BD-AE75A5A53415}"/>
          </ac:spMkLst>
        </pc:spChg>
        <pc:spChg chg="add del mod">
          <ac:chgData name="Roth, Sophie" userId="27230be3-c89d-47be-9e7f-787c8ccf0e5d" providerId="ADAL" clId="{A976FFAA-3748-48C9-A81B-7B9A3C3A8E02}" dt="2026-07-20T22:20:13.876" v="3061" actId="20577"/>
          <ac:spMkLst>
            <pc:docMk/>
            <pc:sldMk cId="1289510899" sldId="460"/>
            <ac:spMk id="3" creationId="{CB9278BA-5399-B115-639E-4DEFE8E07133}"/>
          </ac:spMkLst>
        </pc:spChg>
        <pc:spChg chg="del">
          <ac:chgData name="Roth, Sophie" userId="27230be3-c89d-47be-9e7f-787c8ccf0e5d" providerId="ADAL" clId="{A976FFAA-3748-48C9-A81B-7B9A3C3A8E02}" dt="2026-07-20T18:06:58.141" v="182" actId="478"/>
          <ac:spMkLst>
            <pc:docMk/>
            <pc:sldMk cId="1289510899" sldId="460"/>
            <ac:spMk id="4" creationId="{E632D715-B7DF-B8B7-ED56-A80D800FF5C4}"/>
          </ac:spMkLst>
        </pc:spChg>
        <pc:spChg chg="del">
          <ac:chgData name="Roth, Sophie" userId="27230be3-c89d-47be-9e7f-787c8ccf0e5d" providerId="ADAL" clId="{A976FFAA-3748-48C9-A81B-7B9A3C3A8E02}" dt="2026-07-20T18:07:02.189" v="183" actId="478"/>
          <ac:spMkLst>
            <pc:docMk/>
            <pc:sldMk cId="1289510899" sldId="460"/>
            <ac:spMk id="5" creationId="{09B56FC4-0A57-C1E7-8D2C-64A737A9D9C5}"/>
          </ac:spMkLst>
        </pc:spChg>
        <pc:spChg chg="del">
          <ac:chgData name="Roth, Sophie" userId="27230be3-c89d-47be-9e7f-787c8ccf0e5d" providerId="ADAL" clId="{A976FFAA-3748-48C9-A81B-7B9A3C3A8E02}" dt="2026-07-20T18:07:02.189" v="183" actId="478"/>
          <ac:spMkLst>
            <pc:docMk/>
            <pc:sldMk cId="1289510899" sldId="460"/>
            <ac:spMk id="6" creationId="{E1511DE0-F578-E2AF-CA33-F1CB7BABD02C}"/>
          </ac:spMkLst>
        </pc:spChg>
        <pc:spChg chg="del">
          <ac:chgData name="Roth, Sophie" userId="27230be3-c89d-47be-9e7f-787c8ccf0e5d" providerId="ADAL" clId="{A976FFAA-3748-48C9-A81B-7B9A3C3A8E02}" dt="2026-07-20T18:07:15.192" v="187" actId="478"/>
          <ac:spMkLst>
            <pc:docMk/>
            <pc:sldMk cId="1289510899" sldId="460"/>
            <ac:spMk id="7" creationId="{6DABFEF6-4F3F-BDF2-E0C2-6D8B30EF0FAF}"/>
          </ac:spMkLst>
        </pc:spChg>
        <pc:spChg chg="mod">
          <ac:chgData name="Roth, Sophie" userId="27230be3-c89d-47be-9e7f-787c8ccf0e5d" providerId="ADAL" clId="{A976FFAA-3748-48C9-A81B-7B9A3C3A8E02}" dt="2026-07-20T18:07:31.804" v="191" actId="14100"/>
          <ac:spMkLst>
            <pc:docMk/>
            <pc:sldMk cId="1289510899" sldId="460"/>
            <ac:spMk id="8" creationId="{C10E9D13-E1CA-D4FD-2ECF-9E760588D4D6}"/>
          </ac:spMkLst>
        </pc:spChg>
        <pc:spChg chg="del mod">
          <ac:chgData name="Roth, Sophie" userId="27230be3-c89d-47be-9e7f-787c8ccf0e5d" providerId="ADAL" clId="{A976FFAA-3748-48C9-A81B-7B9A3C3A8E02}" dt="2026-07-20T18:07:28.579" v="190" actId="478"/>
          <ac:spMkLst>
            <pc:docMk/>
            <pc:sldMk cId="1289510899" sldId="460"/>
            <ac:spMk id="9" creationId="{09175439-69B1-273E-2C49-D2B78F20DCF5}"/>
          </ac:spMkLst>
        </pc:spChg>
        <pc:spChg chg="del mod">
          <ac:chgData name="Roth, Sophie" userId="27230be3-c89d-47be-9e7f-787c8ccf0e5d" providerId="ADAL" clId="{A976FFAA-3748-48C9-A81B-7B9A3C3A8E02}" dt="2026-07-20T18:07:41.444" v="194" actId="478"/>
          <ac:spMkLst>
            <pc:docMk/>
            <pc:sldMk cId="1289510899" sldId="460"/>
            <ac:spMk id="10" creationId="{7C5AC42A-16D2-9F7C-7331-70B7EEF0987F}"/>
          </ac:spMkLst>
        </pc:spChg>
        <pc:spChg chg="add del mod">
          <ac:chgData name="Roth, Sophie" userId="27230be3-c89d-47be-9e7f-787c8ccf0e5d" providerId="ADAL" clId="{A976FFAA-3748-48C9-A81B-7B9A3C3A8E02}" dt="2026-07-20T22:20:58.196" v="3168" actId="20577"/>
          <ac:spMkLst>
            <pc:docMk/>
            <pc:sldMk cId="1289510899" sldId="460"/>
            <ac:spMk id="11" creationId="{55201D37-6E7B-4974-1CBA-54D6537FC744}"/>
          </ac:spMkLst>
        </pc:spChg>
        <pc:spChg chg="del mod">
          <ac:chgData name="Roth, Sophie" userId="27230be3-c89d-47be-9e7f-787c8ccf0e5d" providerId="ADAL" clId="{A976FFAA-3748-48C9-A81B-7B9A3C3A8E02}" dt="2026-07-20T18:07:37.488" v="192" actId="478"/>
          <ac:spMkLst>
            <pc:docMk/>
            <pc:sldMk cId="1289510899" sldId="460"/>
            <ac:spMk id="12" creationId="{7DD3ACF2-5986-3E35-91E6-A7A1882674AF}"/>
          </ac:spMkLst>
        </pc:spChg>
        <pc:spChg chg="mod">
          <ac:chgData name="Roth, Sophie" userId="27230be3-c89d-47be-9e7f-787c8ccf0e5d" providerId="ADAL" clId="{A976FFAA-3748-48C9-A81B-7B9A3C3A8E02}" dt="2026-07-20T18:07:13.053" v="186" actId="1076"/>
          <ac:spMkLst>
            <pc:docMk/>
            <pc:sldMk cId="1289510899" sldId="460"/>
            <ac:spMk id="13" creationId="{57C77109-5661-4158-BD3E-76EA596D74E8}"/>
          </ac:spMkLst>
        </pc:spChg>
        <pc:spChg chg="del mod">
          <ac:chgData name="Roth, Sophie" userId="27230be3-c89d-47be-9e7f-787c8ccf0e5d" providerId="ADAL" clId="{A976FFAA-3748-48C9-A81B-7B9A3C3A8E02}" dt="2026-07-20T18:07:08.155" v="185" actId="478"/>
          <ac:spMkLst>
            <pc:docMk/>
            <pc:sldMk cId="1289510899" sldId="460"/>
            <ac:spMk id="14" creationId="{86564B87-C975-41E8-D7F8-45831CE277C0}"/>
          </ac:spMkLst>
        </pc:spChg>
      </pc:sldChg>
      <pc:sldChg chg="addSp modSp new del mod modClrScheme chgLayout">
        <pc:chgData name="Roth, Sophie" userId="27230be3-c89d-47be-9e7f-787c8ccf0e5d" providerId="ADAL" clId="{A976FFAA-3748-48C9-A81B-7B9A3C3A8E02}" dt="2026-07-20T18:19:58.155" v="1347" actId="47"/>
        <pc:sldMkLst>
          <pc:docMk/>
          <pc:sldMk cId="514703709" sldId="461"/>
        </pc:sldMkLst>
        <pc:spChg chg="add mod ord">
          <ac:chgData name="Roth, Sophie" userId="27230be3-c89d-47be-9e7f-787c8ccf0e5d" providerId="ADAL" clId="{A976FFAA-3748-48C9-A81B-7B9A3C3A8E02}" dt="2026-07-20T18:18:56.895" v="1328" actId="1076"/>
          <ac:spMkLst>
            <pc:docMk/>
            <pc:sldMk cId="514703709" sldId="461"/>
            <ac:spMk id="2" creationId="{074481BA-A525-3ACA-2E15-5D841FE38491}"/>
          </ac:spMkLst>
        </pc:spChg>
      </pc:sldChg>
      <pc:sldChg chg="addSp modSp new del mod modClrScheme chgLayout">
        <pc:chgData name="Roth, Sophie" userId="27230be3-c89d-47be-9e7f-787c8ccf0e5d" providerId="ADAL" clId="{A976FFAA-3748-48C9-A81B-7B9A3C3A8E02}" dt="2026-07-20T18:17:31.221" v="1227" actId="2696"/>
        <pc:sldMkLst>
          <pc:docMk/>
          <pc:sldMk cId="1801401141" sldId="461"/>
        </pc:sldMkLst>
        <pc:spChg chg="add mod">
          <ac:chgData name="Roth, Sophie" userId="27230be3-c89d-47be-9e7f-787c8ccf0e5d" providerId="ADAL" clId="{A976FFAA-3748-48C9-A81B-7B9A3C3A8E02}" dt="2026-07-20T18:17:25.920" v="1226" actId="20577"/>
          <ac:spMkLst>
            <pc:docMk/>
            <pc:sldMk cId="1801401141" sldId="461"/>
            <ac:spMk id="2" creationId="{71964E03-71F9-2190-14CB-FA26D933E52F}"/>
          </ac:spMkLst>
        </pc:spChg>
      </pc:sldChg>
      <pc:sldChg chg="add del setBg">
        <pc:chgData name="Roth, Sophie" userId="27230be3-c89d-47be-9e7f-787c8ccf0e5d" providerId="ADAL" clId="{A976FFAA-3748-48C9-A81B-7B9A3C3A8E02}" dt="2026-07-21T12:44:13.333" v="3176"/>
        <pc:sldMkLst>
          <pc:docMk/>
          <pc:sldMk cId="2285128708" sldId="461"/>
        </pc:sldMkLst>
      </pc:sldChg>
      <pc:sldChg chg="add del">
        <pc:chgData name="Roth, Sophie" userId="27230be3-c89d-47be-9e7f-787c8ccf0e5d" providerId="ADAL" clId="{A976FFAA-3748-48C9-A81B-7B9A3C3A8E02}" dt="2026-07-21T12:44:13.333" v="3176"/>
        <pc:sldMkLst>
          <pc:docMk/>
          <pc:sldMk cId="0" sldId="462"/>
        </pc:sldMkLst>
      </pc:sldChg>
      <pc:sldChg chg="delSp modSp add del mod">
        <pc:chgData name="Roth, Sophie" userId="27230be3-c89d-47be-9e7f-787c8ccf0e5d" providerId="ADAL" clId="{A976FFAA-3748-48C9-A81B-7B9A3C3A8E02}" dt="2026-07-20T18:54:01.286" v="2618" actId="2696"/>
        <pc:sldMkLst>
          <pc:docMk/>
          <pc:sldMk cId="2431590686" sldId="462"/>
        </pc:sldMkLst>
        <pc:spChg chg="mod">
          <ac:chgData name="Roth, Sophie" userId="27230be3-c89d-47be-9e7f-787c8ccf0e5d" providerId="ADAL" clId="{A976FFAA-3748-48C9-A81B-7B9A3C3A8E02}" dt="2026-07-20T18:19:46.061" v="1331" actId="14100"/>
          <ac:spMkLst>
            <pc:docMk/>
            <pc:sldMk cId="2431590686" sldId="462"/>
            <ac:spMk id="3" creationId="{BA6934D8-3AF4-939C-0C52-0EC828700551}"/>
          </ac:spMkLst>
        </pc:spChg>
        <pc:spChg chg="del">
          <ac:chgData name="Roth, Sophie" userId="27230be3-c89d-47be-9e7f-787c8ccf0e5d" providerId="ADAL" clId="{A976FFAA-3748-48C9-A81B-7B9A3C3A8E02}" dt="2026-07-20T18:19:49.025" v="1332" actId="478"/>
          <ac:spMkLst>
            <pc:docMk/>
            <pc:sldMk cId="2431590686" sldId="462"/>
            <ac:spMk id="4" creationId="{1351E6DB-17AC-6E63-7437-022C78D39ED9}"/>
          </ac:spMkLst>
        </pc:spChg>
        <pc:spChg chg="mod">
          <ac:chgData name="Roth, Sophie" userId="27230be3-c89d-47be-9e7f-787c8ccf0e5d" providerId="ADAL" clId="{A976FFAA-3748-48C9-A81B-7B9A3C3A8E02}" dt="2026-07-20T18:19:53.858" v="1346" actId="20577"/>
          <ac:spMkLst>
            <pc:docMk/>
            <pc:sldMk cId="2431590686" sldId="462"/>
            <ac:spMk id="5" creationId="{17636323-B920-FC0D-46AA-CDF0D8027E1B}"/>
          </ac:spMkLst>
        </pc:spChg>
      </pc:sldChg>
      <pc:sldChg chg="addSp delSp modSp new mod modClrScheme chgLayout">
        <pc:chgData name="Roth, Sophie" userId="27230be3-c89d-47be-9e7f-787c8ccf0e5d" providerId="ADAL" clId="{A976FFAA-3748-48C9-A81B-7B9A3C3A8E02}" dt="2026-07-20T19:04:44.895" v="2942" actId="207"/>
        <pc:sldMkLst>
          <pc:docMk/>
          <pc:sldMk cId="782136281" sldId="463"/>
        </pc:sldMkLst>
        <pc:spChg chg="del mod ord">
          <ac:chgData name="Roth, Sophie" userId="27230be3-c89d-47be-9e7f-787c8ccf0e5d" providerId="ADAL" clId="{A976FFAA-3748-48C9-A81B-7B9A3C3A8E02}" dt="2026-07-20T18:20:37.398" v="1349" actId="700"/>
          <ac:spMkLst>
            <pc:docMk/>
            <pc:sldMk cId="782136281" sldId="463"/>
            <ac:spMk id="2" creationId="{05B389E0-A577-776D-5107-CFE3F721E147}"/>
          </ac:spMkLst>
        </pc:spChg>
        <pc:spChg chg="add mod ord">
          <ac:chgData name="Roth, Sophie" userId="27230be3-c89d-47be-9e7f-787c8ccf0e5d" providerId="ADAL" clId="{A976FFAA-3748-48C9-A81B-7B9A3C3A8E02}" dt="2026-07-20T19:04:44.895" v="2942" actId="207"/>
          <ac:spMkLst>
            <pc:docMk/>
            <pc:sldMk cId="782136281" sldId="463"/>
            <ac:spMk id="3" creationId="{B929D9EE-148D-C518-B013-C316945C7706}"/>
          </ac:spMkLst>
        </pc:spChg>
        <pc:spChg chg="add mod">
          <ac:chgData name="Roth, Sophie" userId="27230be3-c89d-47be-9e7f-787c8ccf0e5d" providerId="ADAL" clId="{A976FFAA-3748-48C9-A81B-7B9A3C3A8E02}" dt="2026-07-20T18:22:37.646" v="1441" actId="14100"/>
          <ac:spMkLst>
            <pc:docMk/>
            <pc:sldMk cId="782136281" sldId="463"/>
            <ac:spMk id="5" creationId="{1609F59E-4010-5079-48EB-B17AA87417B6}"/>
          </ac:spMkLst>
        </pc:spChg>
      </pc:sldChg>
      <pc:sldChg chg="modSp add mod">
        <pc:chgData name="Roth, Sophie" userId="27230be3-c89d-47be-9e7f-787c8ccf0e5d" providerId="ADAL" clId="{A976FFAA-3748-48C9-A81B-7B9A3C3A8E02}" dt="2026-07-20T19:05:13.138" v="2958" actId="207"/>
        <pc:sldMkLst>
          <pc:docMk/>
          <pc:sldMk cId="381290758" sldId="464"/>
        </pc:sldMkLst>
        <pc:spChg chg="mod">
          <ac:chgData name="Roth, Sophie" userId="27230be3-c89d-47be-9e7f-787c8ccf0e5d" providerId="ADAL" clId="{A976FFAA-3748-48C9-A81B-7B9A3C3A8E02}" dt="2026-07-20T19:05:13.138" v="2958" actId="207"/>
          <ac:spMkLst>
            <pc:docMk/>
            <pc:sldMk cId="381290758" sldId="464"/>
            <ac:spMk id="3" creationId="{CC32124A-A180-297A-7F0F-9382EF88F8D0}"/>
          </ac:spMkLst>
        </pc:spChg>
        <pc:spChg chg="mod">
          <ac:chgData name="Roth, Sophie" userId="27230be3-c89d-47be-9e7f-787c8ccf0e5d" providerId="ADAL" clId="{A976FFAA-3748-48C9-A81B-7B9A3C3A8E02}" dt="2026-07-20T19:05:06.271" v="2957" actId="1036"/>
          <ac:spMkLst>
            <pc:docMk/>
            <pc:sldMk cId="381290758" sldId="464"/>
            <ac:spMk id="5" creationId="{0E6E5C07-F0ED-CC01-DCF8-584E81651351}"/>
          </ac:spMkLst>
        </pc:spChg>
      </pc:sldChg>
      <pc:sldChg chg="addSp delSp modSp new del mod">
        <pc:chgData name="Roth, Sophie" userId="27230be3-c89d-47be-9e7f-787c8ccf0e5d" providerId="ADAL" clId="{A976FFAA-3748-48C9-A81B-7B9A3C3A8E02}" dt="2026-07-20T18:26:06.005" v="1544" actId="47"/>
        <pc:sldMkLst>
          <pc:docMk/>
          <pc:sldMk cId="3252425020" sldId="465"/>
        </pc:sldMkLst>
        <pc:spChg chg="mod">
          <ac:chgData name="Roth, Sophie" userId="27230be3-c89d-47be-9e7f-787c8ccf0e5d" providerId="ADAL" clId="{A976FFAA-3748-48C9-A81B-7B9A3C3A8E02}" dt="2026-07-20T18:25:39.909" v="1538" actId="20577"/>
          <ac:spMkLst>
            <pc:docMk/>
            <pc:sldMk cId="3252425020" sldId="465"/>
            <ac:spMk id="2" creationId="{2370F8B7-7DC0-7E44-32A1-C27C043036DA}"/>
          </ac:spMkLst>
        </pc:spChg>
        <pc:spChg chg="add del mod">
          <ac:chgData name="Roth, Sophie" userId="27230be3-c89d-47be-9e7f-787c8ccf0e5d" providerId="ADAL" clId="{A976FFAA-3748-48C9-A81B-7B9A3C3A8E02}" dt="2026-07-20T18:26:00.556" v="1542" actId="478"/>
          <ac:spMkLst>
            <pc:docMk/>
            <pc:sldMk cId="3252425020" sldId="465"/>
            <ac:spMk id="3" creationId="{C40E1244-20B9-2F23-8417-A9C9A95EC1EE}"/>
          </ac:spMkLst>
        </pc:spChg>
      </pc:sldChg>
      <pc:sldChg chg="addSp delSp modSp add mod">
        <pc:chgData name="Roth, Sophie" userId="27230be3-c89d-47be-9e7f-787c8ccf0e5d" providerId="ADAL" clId="{A976FFAA-3748-48C9-A81B-7B9A3C3A8E02}" dt="2026-07-20T19:05:38.879" v="3027" actId="1035"/>
        <pc:sldMkLst>
          <pc:docMk/>
          <pc:sldMk cId="487969890" sldId="466"/>
        </pc:sldMkLst>
        <pc:spChg chg="add mod">
          <ac:chgData name="Roth, Sophie" userId="27230be3-c89d-47be-9e7f-787c8ccf0e5d" providerId="ADAL" clId="{A976FFAA-3748-48C9-A81B-7B9A3C3A8E02}" dt="2026-07-20T19:05:38.879" v="3027" actId="1035"/>
          <ac:spMkLst>
            <pc:docMk/>
            <pc:sldMk cId="487969890" sldId="466"/>
            <ac:spMk id="2" creationId="{AD0D2C32-9059-BDEC-F565-CC9532531C2C}"/>
          </ac:spMkLst>
        </pc:spChg>
        <pc:spChg chg="mod">
          <ac:chgData name="Roth, Sophie" userId="27230be3-c89d-47be-9e7f-787c8ccf0e5d" providerId="ADAL" clId="{A976FFAA-3748-48C9-A81B-7B9A3C3A8E02}" dt="2026-07-20T19:05:25.310" v="2962" actId="2711"/>
          <ac:spMkLst>
            <pc:docMk/>
            <pc:sldMk cId="487969890" sldId="466"/>
            <ac:spMk id="3" creationId="{DA191989-500A-25C7-1D36-88BE91A6D03C}"/>
          </ac:spMkLst>
        </pc:spChg>
        <pc:spChg chg="mod">
          <ac:chgData name="Roth, Sophie" userId="27230be3-c89d-47be-9e7f-787c8ccf0e5d" providerId="ADAL" clId="{A976FFAA-3748-48C9-A81B-7B9A3C3A8E02}" dt="2026-07-20T19:05:38.879" v="3027" actId="1035"/>
          <ac:spMkLst>
            <pc:docMk/>
            <pc:sldMk cId="487969890" sldId="466"/>
            <ac:spMk id="5" creationId="{2DAF0414-7717-85A2-CC6F-9F7BDE41B114}"/>
          </ac:spMkLst>
        </pc:spChg>
        <pc:spChg chg="add del">
          <ac:chgData name="Roth, Sophie" userId="27230be3-c89d-47be-9e7f-787c8ccf0e5d" providerId="ADAL" clId="{A976FFAA-3748-48C9-A81B-7B9A3C3A8E02}" dt="2026-07-20T18:54:13.315" v="2622" actId="22"/>
          <ac:spMkLst>
            <pc:docMk/>
            <pc:sldMk cId="487969890" sldId="466"/>
            <ac:spMk id="6" creationId="{70C9CFF8-39EA-8F70-9EB7-0334CF82C4EB}"/>
          </ac:spMkLst>
        </pc:spChg>
        <pc:spChg chg="add del">
          <ac:chgData name="Roth, Sophie" userId="27230be3-c89d-47be-9e7f-787c8ccf0e5d" providerId="ADAL" clId="{A976FFAA-3748-48C9-A81B-7B9A3C3A8E02}" dt="2026-07-20T18:54:12.781" v="2621" actId="22"/>
          <ac:spMkLst>
            <pc:docMk/>
            <pc:sldMk cId="487969890" sldId="466"/>
            <ac:spMk id="8" creationId="{71687368-5FE6-4FD1-F699-E4AA312D5DCB}"/>
          </ac:spMkLst>
        </pc:spChg>
      </pc:sldChg>
      <pc:sldChg chg="modSp add del mod">
        <pc:chgData name="Roth, Sophie" userId="27230be3-c89d-47be-9e7f-787c8ccf0e5d" providerId="ADAL" clId="{A976FFAA-3748-48C9-A81B-7B9A3C3A8E02}" dt="2026-07-20T18:56:18.536" v="2757" actId="47"/>
        <pc:sldMkLst>
          <pc:docMk/>
          <pc:sldMk cId="3931421295" sldId="467"/>
        </pc:sldMkLst>
        <pc:spChg chg="mod">
          <ac:chgData name="Roth, Sophie" userId="27230be3-c89d-47be-9e7f-787c8ccf0e5d" providerId="ADAL" clId="{A976FFAA-3748-48C9-A81B-7B9A3C3A8E02}" dt="2026-07-20T18:28:44.852" v="1750" actId="20577"/>
          <ac:spMkLst>
            <pc:docMk/>
            <pc:sldMk cId="3931421295" sldId="467"/>
            <ac:spMk id="3" creationId="{39E8523A-B21D-D2D8-4DD7-8908F68F22BA}"/>
          </ac:spMkLst>
        </pc:spChg>
        <pc:spChg chg="mod">
          <ac:chgData name="Roth, Sophie" userId="27230be3-c89d-47be-9e7f-787c8ccf0e5d" providerId="ADAL" clId="{A976FFAA-3748-48C9-A81B-7B9A3C3A8E02}" dt="2026-07-20T18:28:51.680" v="1775" actId="20577"/>
          <ac:spMkLst>
            <pc:docMk/>
            <pc:sldMk cId="3931421295" sldId="467"/>
            <ac:spMk id="5" creationId="{E8D1E7E6-7FB3-8A8D-CEA0-3999D3CE6117}"/>
          </ac:spMkLst>
        </pc:spChg>
      </pc:sldChg>
      <pc:sldChg chg="addSp delSp modSp add mod">
        <pc:chgData name="Roth, Sophie" userId="27230be3-c89d-47be-9e7f-787c8ccf0e5d" providerId="ADAL" clId="{A976FFAA-3748-48C9-A81B-7B9A3C3A8E02}" dt="2026-07-20T19:05:58.567" v="3041" actId="20577"/>
        <pc:sldMkLst>
          <pc:docMk/>
          <pc:sldMk cId="50661919" sldId="468"/>
        </pc:sldMkLst>
        <pc:spChg chg="add del mod">
          <ac:chgData name="Roth, Sophie" userId="27230be3-c89d-47be-9e7f-787c8ccf0e5d" providerId="ADAL" clId="{A976FFAA-3748-48C9-A81B-7B9A3C3A8E02}" dt="2026-07-20T18:41:50.166" v="2290" actId="478"/>
          <ac:spMkLst>
            <pc:docMk/>
            <pc:sldMk cId="50661919" sldId="468"/>
            <ac:spMk id="4" creationId="{60C6EF3B-C4AD-2217-F579-F05785E29AD4}"/>
          </ac:spMkLst>
        </pc:spChg>
        <pc:spChg chg="mod">
          <ac:chgData name="Roth, Sophie" userId="27230be3-c89d-47be-9e7f-787c8ccf0e5d" providerId="ADAL" clId="{A976FFAA-3748-48C9-A81B-7B9A3C3A8E02}" dt="2026-07-20T18:47:28.217" v="2392" actId="1035"/>
          <ac:spMkLst>
            <pc:docMk/>
            <pc:sldMk cId="50661919" sldId="468"/>
            <ac:spMk id="6" creationId="{BADEB265-81C9-0615-01BE-12F6F96A40CC}"/>
          </ac:spMkLst>
        </pc:spChg>
        <pc:spChg chg="mod">
          <ac:chgData name="Roth, Sophie" userId="27230be3-c89d-47be-9e7f-787c8ccf0e5d" providerId="ADAL" clId="{A976FFAA-3748-48C9-A81B-7B9A3C3A8E02}" dt="2026-07-20T19:05:58.567" v="3041" actId="20577"/>
          <ac:spMkLst>
            <pc:docMk/>
            <pc:sldMk cId="50661919" sldId="468"/>
            <ac:spMk id="17" creationId="{7A681D45-5449-C158-2303-81B473FE4330}"/>
          </ac:spMkLst>
        </pc:spChg>
      </pc:sldChg>
      <pc:sldChg chg="add del ord">
        <pc:chgData name="Roth, Sophie" userId="27230be3-c89d-47be-9e7f-787c8ccf0e5d" providerId="ADAL" clId="{A976FFAA-3748-48C9-A81B-7B9A3C3A8E02}" dt="2026-07-20T18:48:27.919" v="2397" actId="47"/>
        <pc:sldMkLst>
          <pc:docMk/>
          <pc:sldMk cId="1499301227" sldId="469"/>
        </pc:sldMkLst>
      </pc:sldChg>
      <pc:sldChg chg="addSp delSp modSp add del mod">
        <pc:chgData name="Roth, Sophie" userId="27230be3-c89d-47be-9e7f-787c8ccf0e5d" providerId="ADAL" clId="{A976FFAA-3748-48C9-A81B-7B9A3C3A8E02}" dt="2026-07-20T18:55:32.402" v="2725" actId="47"/>
        <pc:sldMkLst>
          <pc:docMk/>
          <pc:sldMk cId="1336682621" sldId="470"/>
        </pc:sldMkLst>
        <pc:spChg chg="mod">
          <ac:chgData name="Roth, Sophie" userId="27230be3-c89d-47be-9e7f-787c8ccf0e5d" providerId="ADAL" clId="{A976FFAA-3748-48C9-A81B-7B9A3C3A8E02}" dt="2026-07-20T18:49:35.818" v="2534" actId="20577"/>
          <ac:spMkLst>
            <pc:docMk/>
            <pc:sldMk cId="1336682621" sldId="470"/>
            <ac:spMk id="3" creationId="{F110AC64-FEFC-0DB2-3F02-42D7B8E48E7A}"/>
          </ac:spMkLst>
        </pc:spChg>
        <pc:spChg chg="add del">
          <ac:chgData name="Roth, Sophie" userId="27230be3-c89d-47be-9e7f-787c8ccf0e5d" providerId="ADAL" clId="{A976FFAA-3748-48C9-A81B-7B9A3C3A8E02}" dt="2026-07-20T18:54:52.707" v="2643" actId="22"/>
          <ac:spMkLst>
            <pc:docMk/>
            <pc:sldMk cId="1336682621" sldId="470"/>
            <ac:spMk id="4" creationId="{7B116CB2-F968-4FE4-C4E9-D2833D0E4AA8}"/>
          </ac:spMkLst>
        </pc:spChg>
        <pc:spChg chg="mod">
          <ac:chgData name="Roth, Sophie" userId="27230be3-c89d-47be-9e7f-787c8ccf0e5d" providerId="ADAL" clId="{A976FFAA-3748-48C9-A81B-7B9A3C3A8E02}" dt="2026-07-20T18:49:21.452" v="2520" actId="20577"/>
          <ac:spMkLst>
            <pc:docMk/>
            <pc:sldMk cId="1336682621" sldId="470"/>
            <ac:spMk id="5" creationId="{17024A4C-7CF9-76E8-2D1A-E2E31040A1D2}"/>
          </ac:spMkLst>
        </pc:spChg>
      </pc:sldChg>
      <pc:sldChg chg="modSp add del mod">
        <pc:chgData name="Roth, Sophie" userId="27230be3-c89d-47be-9e7f-787c8ccf0e5d" providerId="ADAL" clId="{A976FFAA-3748-48C9-A81B-7B9A3C3A8E02}" dt="2026-07-20T18:57:20.197" v="2814" actId="47"/>
        <pc:sldMkLst>
          <pc:docMk/>
          <pc:sldMk cId="2117279933" sldId="471"/>
        </pc:sldMkLst>
        <pc:spChg chg="mod">
          <ac:chgData name="Roth, Sophie" userId="27230be3-c89d-47be-9e7f-787c8ccf0e5d" providerId="ADAL" clId="{A976FFAA-3748-48C9-A81B-7B9A3C3A8E02}" dt="2026-07-20T18:50:19.754" v="2542" actId="20577"/>
          <ac:spMkLst>
            <pc:docMk/>
            <pc:sldMk cId="2117279933" sldId="471"/>
            <ac:spMk id="3" creationId="{6D7FE625-FB42-8A5D-14FE-5422456203A7}"/>
          </ac:spMkLst>
        </pc:spChg>
        <pc:spChg chg="mod">
          <ac:chgData name="Roth, Sophie" userId="27230be3-c89d-47be-9e7f-787c8ccf0e5d" providerId="ADAL" clId="{A976FFAA-3748-48C9-A81B-7B9A3C3A8E02}" dt="2026-07-20T18:50:23.356" v="2543" actId="20577"/>
          <ac:spMkLst>
            <pc:docMk/>
            <pc:sldMk cId="2117279933" sldId="471"/>
            <ac:spMk id="5" creationId="{E0F65E3F-6C5B-851D-2ABC-4C562BED7854}"/>
          </ac:spMkLst>
        </pc:spChg>
      </pc:sldChg>
      <pc:sldChg chg="add del">
        <pc:chgData name="Roth, Sophie" userId="27230be3-c89d-47be-9e7f-787c8ccf0e5d" providerId="ADAL" clId="{A976FFAA-3748-48C9-A81B-7B9A3C3A8E02}" dt="2026-07-20T18:50:16.076" v="2536"/>
        <pc:sldMkLst>
          <pc:docMk/>
          <pc:sldMk cId="3885408702" sldId="471"/>
        </pc:sldMkLst>
      </pc:sldChg>
      <pc:sldChg chg="modSp add del mod">
        <pc:chgData name="Roth, Sophie" userId="27230be3-c89d-47be-9e7f-787c8ccf0e5d" providerId="ADAL" clId="{A976FFAA-3748-48C9-A81B-7B9A3C3A8E02}" dt="2026-07-20T18:56:33.691" v="2758" actId="47"/>
        <pc:sldMkLst>
          <pc:docMk/>
          <pc:sldMk cId="2459264562" sldId="472"/>
        </pc:sldMkLst>
        <pc:spChg chg="mod">
          <ac:chgData name="Roth, Sophie" userId="27230be3-c89d-47be-9e7f-787c8ccf0e5d" providerId="ADAL" clId="{A976FFAA-3748-48C9-A81B-7B9A3C3A8E02}" dt="2026-07-20T18:50:32.695" v="2554" actId="20577"/>
          <ac:spMkLst>
            <pc:docMk/>
            <pc:sldMk cId="2459264562" sldId="472"/>
            <ac:spMk id="3" creationId="{6BFFC9C5-F36C-853F-CF92-DF78844C8612}"/>
          </ac:spMkLst>
        </pc:spChg>
        <pc:spChg chg="mod">
          <ac:chgData name="Roth, Sophie" userId="27230be3-c89d-47be-9e7f-787c8ccf0e5d" providerId="ADAL" clId="{A976FFAA-3748-48C9-A81B-7B9A3C3A8E02}" dt="2026-07-20T18:50:39.725" v="2567" actId="20577"/>
          <ac:spMkLst>
            <pc:docMk/>
            <pc:sldMk cId="2459264562" sldId="472"/>
            <ac:spMk id="5" creationId="{2AA4FD9B-6840-5492-3316-8A9837A6110B}"/>
          </ac:spMkLst>
        </pc:spChg>
      </pc:sldChg>
      <pc:sldChg chg="add del">
        <pc:chgData name="Roth, Sophie" userId="27230be3-c89d-47be-9e7f-787c8ccf0e5d" providerId="ADAL" clId="{A976FFAA-3748-48C9-A81B-7B9A3C3A8E02}" dt="2026-07-20T18:51:11.354" v="2569"/>
        <pc:sldMkLst>
          <pc:docMk/>
          <pc:sldMk cId="3353688219" sldId="473"/>
        </pc:sldMkLst>
      </pc:sldChg>
      <pc:sldChg chg="modSp add del mod">
        <pc:chgData name="Roth, Sophie" userId="27230be3-c89d-47be-9e7f-787c8ccf0e5d" providerId="ADAL" clId="{A976FFAA-3748-48C9-A81B-7B9A3C3A8E02}" dt="2026-07-20T18:56:38.699" v="2760" actId="47"/>
        <pc:sldMkLst>
          <pc:docMk/>
          <pc:sldMk cId="3616809285" sldId="473"/>
        </pc:sldMkLst>
        <pc:spChg chg="mod">
          <ac:chgData name="Roth, Sophie" userId="27230be3-c89d-47be-9e7f-787c8ccf0e5d" providerId="ADAL" clId="{A976FFAA-3748-48C9-A81B-7B9A3C3A8E02}" dt="2026-07-20T18:51:14.287" v="2581" actId="20577"/>
          <ac:spMkLst>
            <pc:docMk/>
            <pc:sldMk cId="3616809285" sldId="473"/>
            <ac:spMk id="3" creationId="{5E82C0FA-5768-561C-84CA-DD93114DED1F}"/>
          </ac:spMkLst>
        </pc:spChg>
        <pc:spChg chg="mod">
          <ac:chgData name="Roth, Sophie" userId="27230be3-c89d-47be-9e7f-787c8ccf0e5d" providerId="ADAL" clId="{A976FFAA-3748-48C9-A81B-7B9A3C3A8E02}" dt="2026-07-20T18:51:23.221" v="2609" actId="20577"/>
          <ac:spMkLst>
            <pc:docMk/>
            <pc:sldMk cId="3616809285" sldId="473"/>
            <ac:spMk id="5" creationId="{2A345154-2196-EEF0-30EC-20B191B547E6}"/>
          </ac:spMkLst>
        </pc:spChg>
      </pc:sldChg>
      <pc:sldChg chg="addSp delSp modSp add mod">
        <pc:chgData name="Roth, Sophie" userId="27230be3-c89d-47be-9e7f-787c8ccf0e5d" providerId="ADAL" clId="{A976FFAA-3748-48C9-A81B-7B9A3C3A8E02}" dt="2026-07-20T18:53:45.695" v="2617" actId="478"/>
        <pc:sldMkLst>
          <pc:docMk/>
          <pc:sldMk cId="1191580223" sldId="2147483631"/>
        </pc:sldMkLst>
        <pc:spChg chg="mod">
          <ac:chgData name="Roth, Sophie" userId="27230be3-c89d-47be-9e7f-787c8ccf0e5d" providerId="ADAL" clId="{A976FFAA-3748-48C9-A81B-7B9A3C3A8E02}" dt="2026-07-20T18:53:15.232" v="2613" actId="207"/>
          <ac:spMkLst>
            <pc:docMk/>
            <pc:sldMk cId="1191580223" sldId="2147483631"/>
            <ac:spMk id="3" creationId="{3891E7A5-0FD7-9E13-D4A1-BE65730D60A2}"/>
          </ac:spMkLst>
        </pc:spChg>
        <pc:spChg chg="add mod">
          <ac:chgData name="Roth, Sophie" userId="27230be3-c89d-47be-9e7f-787c8ccf0e5d" providerId="ADAL" clId="{A976FFAA-3748-48C9-A81B-7B9A3C3A8E02}" dt="2026-07-20T18:53:42.071" v="2616" actId="1076"/>
          <ac:spMkLst>
            <pc:docMk/>
            <pc:sldMk cId="1191580223" sldId="2147483631"/>
            <ac:spMk id="4" creationId="{C9DA896F-C496-700C-BFF5-8E69B7891187}"/>
          </ac:spMkLst>
        </pc:spChg>
        <pc:spChg chg="del">
          <ac:chgData name="Roth, Sophie" userId="27230be3-c89d-47be-9e7f-787c8ccf0e5d" providerId="ADAL" clId="{A976FFAA-3748-48C9-A81B-7B9A3C3A8E02}" dt="2026-07-20T18:53:45.695" v="2617" actId="478"/>
          <ac:spMkLst>
            <pc:docMk/>
            <pc:sldMk cId="1191580223" sldId="2147483631"/>
            <ac:spMk id="6" creationId="{EA4F5A87-505C-CAA5-B063-33B9FD096853}"/>
          </ac:spMkLst>
        </pc:spChg>
      </pc:sldChg>
      <pc:sldChg chg="modSp add mod">
        <pc:chgData name="Roth, Sophie" userId="27230be3-c89d-47be-9e7f-787c8ccf0e5d" providerId="ADAL" clId="{A976FFAA-3748-48C9-A81B-7B9A3C3A8E02}" dt="2026-07-20T18:54:42.892" v="2641" actId="20577"/>
        <pc:sldMkLst>
          <pc:docMk/>
          <pc:sldMk cId="4288851770" sldId="2147483632"/>
        </pc:sldMkLst>
        <pc:spChg chg="mod">
          <ac:chgData name="Roth, Sophie" userId="27230be3-c89d-47be-9e7f-787c8ccf0e5d" providerId="ADAL" clId="{A976FFAA-3748-48C9-A81B-7B9A3C3A8E02}" dt="2026-07-20T18:54:36.863" v="2625" actId="207"/>
          <ac:spMkLst>
            <pc:docMk/>
            <pc:sldMk cId="4288851770" sldId="2147483632"/>
            <ac:spMk id="3" creationId="{BC14D58C-2D96-9A30-0A83-87DF32D9715C}"/>
          </ac:spMkLst>
        </pc:spChg>
        <pc:spChg chg="mod">
          <ac:chgData name="Roth, Sophie" userId="27230be3-c89d-47be-9e7f-787c8ccf0e5d" providerId="ADAL" clId="{A976FFAA-3748-48C9-A81B-7B9A3C3A8E02}" dt="2026-07-20T18:54:42.892" v="2641" actId="20577"/>
          <ac:spMkLst>
            <pc:docMk/>
            <pc:sldMk cId="4288851770" sldId="2147483632"/>
            <ac:spMk id="4" creationId="{240CA7BD-3BAF-27A8-8684-6B37FF34B223}"/>
          </ac:spMkLst>
        </pc:spChg>
      </pc:sldChg>
      <pc:sldChg chg="modSp add mod">
        <pc:chgData name="Roth, Sophie" userId="27230be3-c89d-47be-9e7f-787c8ccf0e5d" providerId="ADAL" clId="{A976FFAA-3748-48C9-A81B-7B9A3C3A8E02}" dt="2026-07-20T18:55:25.938" v="2724" actId="14100"/>
        <pc:sldMkLst>
          <pc:docMk/>
          <pc:sldMk cId="294572976" sldId="2147483633"/>
        </pc:sldMkLst>
        <pc:spChg chg="mod">
          <ac:chgData name="Roth, Sophie" userId="27230be3-c89d-47be-9e7f-787c8ccf0e5d" providerId="ADAL" clId="{A976FFAA-3748-48C9-A81B-7B9A3C3A8E02}" dt="2026-07-20T18:55:25.938" v="2724" actId="14100"/>
          <ac:spMkLst>
            <pc:docMk/>
            <pc:sldMk cId="294572976" sldId="2147483633"/>
            <ac:spMk id="3" creationId="{01E0EDFF-428F-7F8B-C49C-12767C25686C}"/>
          </ac:spMkLst>
        </pc:spChg>
        <pc:spChg chg="mod">
          <ac:chgData name="Roth, Sophie" userId="27230be3-c89d-47be-9e7f-787c8ccf0e5d" providerId="ADAL" clId="{A976FFAA-3748-48C9-A81B-7B9A3C3A8E02}" dt="2026-07-20T18:55:20.754" v="2723" actId="20577"/>
          <ac:spMkLst>
            <pc:docMk/>
            <pc:sldMk cId="294572976" sldId="2147483633"/>
            <ac:spMk id="4" creationId="{16EBC4E7-7AA1-17B5-EAE0-2949DBF4A2BF}"/>
          </ac:spMkLst>
        </pc:spChg>
      </pc:sldChg>
      <pc:sldChg chg="modSp add mod">
        <pc:chgData name="Roth, Sophie" userId="27230be3-c89d-47be-9e7f-787c8ccf0e5d" providerId="ADAL" clId="{A976FFAA-3748-48C9-A81B-7B9A3C3A8E02}" dt="2026-07-20T18:55:52.654" v="2732" actId="20577"/>
        <pc:sldMkLst>
          <pc:docMk/>
          <pc:sldMk cId="4083857012" sldId="2147483634"/>
        </pc:sldMkLst>
        <pc:spChg chg="mod">
          <ac:chgData name="Roth, Sophie" userId="27230be3-c89d-47be-9e7f-787c8ccf0e5d" providerId="ADAL" clId="{A976FFAA-3748-48C9-A81B-7B9A3C3A8E02}" dt="2026-07-20T18:55:49.550" v="2731" actId="20577"/>
          <ac:spMkLst>
            <pc:docMk/>
            <pc:sldMk cId="4083857012" sldId="2147483634"/>
            <ac:spMk id="3" creationId="{D0A78D37-16CD-1C47-869D-AAB3783D5A6F}"/>
          </ac:spMkLst>
        </pc:spChg>
        <pc:spChg chg="mod">
          <ac:chgData name="Roth, Sophie" userId="27230be3-c89d-47be-9e7f-787c8ccf0e5d" providerId="ADAL" clId="{A976FFAA-3748-48C9-A81B-7B9A3C3A8E02}" dt="2026-07-20T18:55:52.654" v="2732" actId="20577"/>
          <ac:spMkLst>
            <pc:docMk/>
            <pc:sldMk cId="4083857012" sldId="2147483634"/>
            <ac:spMk id="4" creationId="{1CEB1590-18C3-96D2-A191-F3A40EAE6934}"/>
          </ac:spMkLst>
        </pc:spChg>
      </pc:sldChg>
      <pc:sldChg chg="modSp add mod">
        <pc:chgData name="Roth, Sophie" userId="27230be3-c89d-47be-9e7f-787c8ccf0e5d" providerId="ADAL" clId="{A976FFAA-3748-48C9-A81B-7B9A3C3A8E02}" dt="2026-07-20T18:56:06.146" v="2756" actId="20577"/>
        <pc:sldMkLst>
          <pc:docMk/>
          <pc:sldMk cId="4288529430" sldId="2147483635"/>
        </pc:sldMkLst>
        <pc:spChg chg="mod">
          <ac:chgData name="Roth, Sophie" userId="27230be3-c89d-47be-9e7f-787c8ccf0e5d" providerId="ADAL" clId="{A976FFAA-3748-48C9-A81B-7B9A3C3A8E02}" dt="2026-07-20T18:56:02.011" v="2743" actId="20577"/>
          <ac:spMkLst>
            <pc:docMk/>
            <pc:sldMk cId="4288529430" sldId="2147483635"/>
            <ac:spMk id="3" creationId="{96273427-E349-BD1B-65D2-7FF20F6E570A}"/>
          </ac:spMkLst>
        </pc:spChg>
        <pc:spChg chg="mod">
          <ac:chgData name="Roth, Sophie" userId="27230be3-c89d-47be-9e7f-787c8ccf0e5d" providerId="ADAL" clId="{A976FFAA-3748-48C9-A81B-7B9A3C3A8E02}" dt="2026-07-20T18:56:06.146" v="2756" actId="20577"/>
          <ac:spMkLst>
            <pc:docMk/>
            <pc:sldMk cId="4288529430" sldId="2147483635"/>
            <ac:spMk id="4" creationId="{5CF7E8AD-9A93-F08C-50D0-834E204CACD4}"/>
          </ac:spMkLst>
        </pc:spChg>
      </pc:sldChg>
      <pc:sldChg chg="modSp add mod">
        <pc:chgData name="Roth, Sophie" userId="27230be3-c89d-47be-9e7f-787c8ccf0e5d" providerId="ADAL" clId="{A976FFAA-3748-48C9-A81B-7B9A3C3A8E02}" dt="2026-07-20T18:56:59.685" v="2813" actId="20577"/>
        <pc:sldMkLst>
          <pc:docMk/>
          <pc:sldMk cId="2357449525" sldId="2147483636"/>
        </pc:sldMkLst>
        <pc:spChg chg="mod">
          <ac:chgData name="Roth, Sophie" userId="27230be3-c89d-47be-9e7f-787c8ccf0e5d" providerId="ADAL" clId="{A976FFAA-3748-48C9-A81B-7B9A3C3A8E02}" dt="2026-07-20T18:56:44.037" v="2785" actId="20577"/>
          <ac:spMkLst>
            <pc:docMk/>
            <pc:sldMk cId="2357449525" sldId="2147483636"/>
            <ac:spMk id="3" creationId="{38721972-5564-50DA-29EA-EAA1C5524E75}"/>
          </ac:spMkLst>
        </pc:spChg>
        <pc:spChg chg="mod">
          <ac:chgData name="Roth, Sophie" userId="27230be3-c89d-47be-9e7f-787c8ccf0e5d" providerId="ADAL" clId="{A976FFAA-3748-48C9-A81B-7B9A3C3A8E02}" dt="2026-07-20T18:56:59.685" v="2813" actId="20577"/>
          <ac:spMkLst>
            <pc:docMk/>
            <pc:sldMk cId="2357449525" sldId="2147483636"/>
            <ac:spMk id="4" creationId="{AC865926-0992-597F-40CF-DE5CD1F1E5BD}"/>
          </ac:spMkLst>
        </pc:spChg>
      </pc:sldChg>
      <pc:sldChg chg="modSp add mod">
        <pc:chgData name="Roth, Sophie" userId="27230be3-c89d-47be-9e7f-787c8ccf0e5d" providerId="ADAL" clId="{A976FFAA-3748-48C9-A81B-7B9A3C3A8E02}" dt="2026-07-20T18:58:05.694" v="2935" actId="20577"/>
        <pc:sldMkLst>
          <pc:docMk/>
          <pc:sldMk cId="1757358429" sldId="2147483637"/>
        </pc:sldMkLst>
        <pc:spChg chg="mod">
          <ac:chgData name="Roth, Sophie" userId="27230be3-c89d-47be-9e7f-787c8ccf0e5d" providerId="ADAL" clId="{A976FFAA-3748-48C9-A81B-7B9A3C3A8E02}" dt="2026-07-20T18:57:51.979" v="2880" actId="20577"/>
          <ac:spMkLst>
            <pc:docMk/>
            <pc:sldMk cId="1757358429" sldId="2147483637"/>
            <ac:spMk id="3" creationId="{91F1A88A-0890-BBCB-5B65-1ED6ED21E215}"/>
          </ac:spMkLst>
        </pc:spChg>
        <pc:spChg chg="mod">
          <ac:chgData name="Roth, Sophie" userId="27230be3-c89d-47be-9e7f-787c8ccf0e5d" providerId="ADAL" clId="{A976FFAA-3748-48C9-A81B-7B9A3C3A8E02}" dt="2026-07-20T18:58:05.694" v="2935" actId="20577"/>
          <ac:spMkLst>
            <pc:docMk/>
            <pc:sldMk cId="1757358429" sldId="2147483637"/>
            <ac:spMk id="4" creationId="{69A12CCC-78F4-D330-9FF9-2E5BAA9B35F7}"/>
          </ac:spMkLst>
        </pc:spChg>
      </pc:sldChg>
      <pc:sldChg chg="add del">
        <pc:chgData name="Roth, Sophie" userId="27230be3-c89d-47be-9e7f-787c8ccf0e5d" providerId="ADAL" clId="{A976FFAA-3748-48C9-A81B-7B9A3C3A8E02}" dt="2026-07-21T12:42:56.363" v="3170"/>
        <pc:sldMkLst>
          <pc:docMk/>
          <pc:sldMk cId="231957132" sldId="2147483638"/>
        </pc:sldMkLst>
      </pc:sldChg>
      <pc:sldChg chg="add">
        <pc:chgData name="Roth, Sophie" userId="27230be3-c89d-47be-9e7f-787c8ccf0e5d" providerId="ADAL" clId="{A976FFAA-3748-48C9-A81B-7B9A3C3A8E02}" dt="2026-07-21T12:42:56.410" v="3171"/>
        <pc:sldMkLst>
          <pc:docMk/>
          <pc:sldMk cId="3457690402" sldId="2147483638"/>
        </pc:sldMkLst>
      </pc:sldChg>
      <pc:sldChg chg="add del setBg">
        <pc:chgData name="Roth, Sophie" userId="27230be3-c89d-47be-9e7f-787c8ccf0e5d" providerId="ADAL" clId="{A976FFAA-3748-48C9-A81B-7B9A3C3A8E02}" dt="2026-07-21T12:44:13.333" v="3176"/>
        <pc:sldMkLst>
          <pc:docMk/>
          <pc:sldMk cId="109691472" sldId="2147483639"/>
        </pc:sldMkLst>
      </pc:sldChg>
      <pc:sldChg chg="add del">
        <pc:chgData name="Roth, Sophie" userId="27230be3-c89d-47be-9e7f-787c8ccf0e5d" providerId="ADAL" clId="{A976FFAA-3748-48C9-A81B-7B9A3C3A8E02}" dt="2026-07-21T12:44:13.333" v="3176"/>
        <pc:sldMkLst>
          <pc:docMk/>
          <pc:sldMk cId="1267933596" sldId="2147483640"/>
        </pc:sldMkLst>
      </pc:sldChg>
      <pc:sldChg chg="add ord">
        <pc:chgData name="Roth, Sophie" userId="27230be3-c89d-47be-9e7f-787c8ccf0e5d" providerId="ADAL" clId="{A976FFAA-3748-48C9-A81B-7B9A3C3A8E02}" dt="2026-07-21T12:44:39.034" v="3179"/>
        <pc:sldMkLst>
          <pc:docMk/>
          <pc:sldMk cId="407148754" sldId="2147483641"/>
        </pc:sldMkLst>
      </pc:sldChg>
      <pc:sldChg chg="add del">
        <pc:chgData name="Roth, Sophie" userId="27230be3-c89d-47be-9e7f-787c8ccf0e5d" providerId="ADAL" clId="{A976FFAA-3748-48C9-A81B-7B9A3C3A8E02}" dt="2026-07-21T12:44:13.065" v="3175"/>
        <pc:sldMkLst>
          <pc:docMk/>
          <pc:sldMk cId="2517503992" sldId="2147483641"/>
        </pc:sldMkLst>
      </pc:sldChg>
      <pc:sldChg chg="addSp modSp add mod">
        <pc:chgData name="Roth, Sophie" userId="27230be3-c89d-47be-9e7f-787c8ccf0e5d" providerId="ADAL" clId="{A976FFAA-3748-48C9-A81B-7B9A3C3A8E02}" dt="2026-07-21T12:45:19.756" v="3192"/>
        <pc:sldMkLst>
          <pc:docMk/>
          <pc:sldMk cId="3225569182" sldId="2147483642"/>
        </pc:sldMkLst>
        <pc:spChg chg="add mod">
          <ac:chgData name="Roth, Sophie" userId="27230be3-c89d-47be-9e7f-787c8ccf0e5d" providerId="ADAL" clId="{A976FFAA-3748-48C9-A81B-7B9A3C3A8E02}" dt="2026-07-21T12:45:19.756" v="3192"/>
          <ac:spMkLst>
            <pc:docMk/>
            <pc:sldMk cId="3225569182" sldId="2147483642"/>
            <ac:spMk id="5" creationId="{5224593E-1D43-A2ED-8BE1-E4F6FAA9F3A6}"/>
          </ac:spMkLst>
        </pc:spChg>
      </pc:sldChg>
      <pc:sldMasterChg chg="delSldLayout">
        <pc:chgData name="Roth, Sophie" userId="27230be3-c89d-47be-9e7f-787c8ccf0e5d" providerId="ADAL" clId="{A976FFAA-3748-48C9-A81B-7B9A3C3A8E02}" dt="2026-07-20T18:48:27.919" v="2397" actId="47"/>
        <pc:sldMasterMkLst>
          <pc:docMk/>
          <pc:sldMasterMk cId="226531934" sldId="2147485187"/>
        </pc:sldMasterMkLst>
        <pc:sldLayoutChg chg="del">
          <pc:chgData name="Roth, Sophie" userId="27230be3-c89d-47be-9e7f-787c8ccf0e5d" providerId="ADAL" clId="{A976FFAA-3748-48C9-A81B-7B9A3C3A8E02}" dt="2026-07-20T18:48:27.919" v="2397" actId="47"/>
          <pc:sldLayoutMkLst>
            <pc:docMk/>
            <pc:sldMasterMk cId="226531934" sldId="2147485187"/>
            <pc:sldLayoutMk cId="2730289470" sldId="2147485228"/>
          </pc:sldLayoutMkLst>
        </pc:sldLayoutChg>
      </pc:sldMasterChg>
      <pc:sldMasterChg chg="del delSldLayout">
        <pc:chgData name="Roth, Sophie" userId="27230be3-c89d-47be-9e7f-787c8ccf0e5d" providerId="ADAL" clId="{A976FFAA-3748-48C9-A81B-7B9A3C3A8E02}" dt="2026-07-21T12:44:07.005" v="3173" actId="47"/>
        <pc:sldMasterMkLst>
          <pc:docMk/>
          <pc:sldMasterMk cId="739307421" sldId="2147485208"/>
        </pc:sldMasterMkLst>
        <pc:sldLayoutChg chg="del">
          <pc:chgData name="Roth, Sophie" userId="27230be3-c89d-47be-9e7f-787c8ccf0e5d" providerId="ADAL" clId="{A976FFAA-3748-48C9-A81B-7B9A3C3A8E02}" dt="2026-07-21T12:44:07.005" v="3173" actId="47"/>
          <pc:sldLayoutMkLst>
            <pc:docMk/>
            <pc:sldMasterMk cId="739307421" sldId="2147485208"/>
            <pc:sldLayoutMk cId="2844473927" sldId="2147485209"/>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600726813" sldId="2147485210"/>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4222546982" sldId="2147485211"/>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531708490" sldId="2147485212"/>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313678766" sldId="2147485213"/>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3201703905" sldId="2147485214"/>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239971269" sldId="2147485215"/>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113337879" sldId="2147485216"/>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359554792" sldId="2147485217"/>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3220472047" sldId="2147485218"/>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199217937" sldId="2147485219"/>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336639105" sldId="2147485220"/>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2716335941" sldId="2147485221"/>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4224088763" sldId="2147485222"/>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746465785" sldId="2147485223"/>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1585586283" sldId="2147485224"/>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843598346" sldId="2147485225"/>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1558815457" sldId="2147485226"/>
          </pc:sldLayoutMkLst>
        </pc:sldLayoutChg>
        <pc:sldLayoutChg chg="del">
          <pc:chgData name="Roth, Sophie" userId="27230be3-c89d-47be-9e7f-787c8ccf0e5d" providerId="ADAL" clId="{A976FFAA-3748-48C9-A81B-7B9A3C3A8E02}" dt="2026-07-21T12:44:07.005" v="3173" actId="47"/>
          <pc:sldLayoutMkLst>
            <pc:docMk/>
            <pc:sldMasterMk cId="739307421" sldId="2147485208"/>
            <pc:sldLayoutMk cId="4237538148" sldId="2147485227"/>
          </pc:sldLayoutMkLst>
        </pc:sldLayoutChg>
      </pc:sldMaster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chartUserShapes" Target="../drawings/drawing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2.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1.xml"/><Relationship Id="rId1" Type="http://schemas.microsoft.com/office/2011/relationships/chartStyle" Target="style11.xml"/></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2.xml"/><Relationship Id="rId1" Type="http://schemas.microsoft.com/office/2011/relationships/chartStyle" Target="style12.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3.xml"/><Relationship Id="rId1" Type="http://schemas.microsoft.com/office/2011/relationships/chartStyle" Target="style13.xml"/></Relationships>
</file>

<file path=ppt/charts/_rels/chart16.xml.rels><?xml version="1.0" encoding="UTF-8" standalone="yes"?>
<Relationships xmlns="http://schemas.openxmlformats.org/package/2006/relationships"><Relationship Id="rId3" Type="http://schemas.openxmlformats.org/officeDocument/2006/relationships/oleObject" Target="file:///\\vdrive\shared\Client%20Folders\1250-NC%20Commission%20Task%20Force\4.%20Work%20Product\4.%20NC%20Affordability%20Deck\Research\SHEPS\HPDS_professions_Total_2023.csv" TargetMode="External"/><Relationship Id="rId2" Type="http://schemas.microsoft.com/office/2011/relationships/chartColorStyle" Target="colors14.xml"/><Relationship Id="rId1" Type="http://schemas.microsoft.com/office/2011/relationships/chartStyle" Target="style14.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2.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file:///C:\Users\wcai\Desktop\Sage%20Transparency\Affordability%20Deck%20Data.xlsx"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package" Target="../embeddings/Microsoft_Excel_Worksheet3.xlsx"/></Relationships>
</file>

<file path=ppt/charts/_rels/chart9.xml.rels><?xml version="1.0" encoding="UTF-8" standalone="yes"?>
<Relationships xmlns="http://schemas.openxmlformats.org/package/2006/relationships"><Relationship Id="rId3" Type="http://schemas.openxmlformats.org/officeDocument/2006/relationships/oleObject" Target="file:///\\vdrive\shared\Client%20Folders\1250-NC%20Commission%20Task%20Force\4.%20Work%20Product\4.%20NC%20Affordability%20Deck\Research\Backup\NCDHHS%20-%20State%20Fiscal%20Year%202025%20Annual%20Report%20Tables.xlsx" TargetMode="External"/><Relationship Id="rId2" Type="http://schemas.microsoft.com/office/2011/relationships/chartColorStyle" Target="colors8.xml"/><Relationship Id="rId1" Type="http://schemas.microsoft.com/office/2011/relationships/chartStyle" Target="style8.xml"/></Relationships>
</file>

<file path=ppt/charts/_rels/chartEx1.xml.rels><?xml version="1.0" encoding="UTF-8" standalone="yes"?>
<Relationships xmlns="http://schemas.openxmlformats.org/package/2006/relationships"><Relationship Id="rId3" Type="http://schemas.microsoft.com/office/2011/relationships/chartColorStyle" Target="colors6.xml"/><Relationship Id="rId2" Type="http://schemas.microsoft.com/office/2011/relationships/chartStyle" Target="style6.xml"/><Relationship Id="rId1" Type="http://schemas.openxmlformats.org/officeDocument/2006/relationships/oleObject" Target="file:///\\vdrive\shared\Client%20Folders\1250-NC%20Commission%20Task%20Force\4.%20Work%20Product\4.%20NC%20Affordability%20Deck\backup%20for%20new%20deck\Extracted%20pages%20from%20Kolb_2026_US_premiums_Appendix_Tables.xlsx" TargetMode="External"/></Relationships>
</file>

<file path=ppt/charts/_rels/chartEx2.xml.rels><?xml version="1.0" encoding="UTF-8" standalone="yes"?>
<Relationships xmlns="http://schemas.openxmlformats.org/package/2006/relationships"><Relationship Id="rId3" Type="http://schemas.microsoft.com/office/2011/relationships/chartColorStyle" Target="colors15.xml"/><Relationship Id="rId2" Type="http://schemas.microsoft.com/office/2011/relationships/chartStyle" Target="style15.xml"/><Relationship Id="rId1" Type="http://schemas.openxmlformats.org/officeDocument/2006/relationships/oleObject" Target="file:///\\vdrive\shared\Client%20Folders\1250-NC%20Commission%20Task%20Force\4.%20Work%20Product\4.%20NC%20Affordability%20Deck\Research\KFF-Census\pcc_index_2017-2025.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Share</c:v>
                </c:pt>
              </c:strCache>
            </c:strRef>
          </c:tx>
          <c:spPr>
            <a:solidFill>
              <a:srgbClr val="028090"/>
            </a:solidFill>
            <a:effectLst/>
          </c:spPr>
          <c:invertIfNegative val="0"/>
          <c:dLbls>
            <c:numFmt formatCode="0&quot;%&quot;" sourceLinked="0"/>
            <c:spPr>
              <a:noFill/>
              <a:ln>
                <a:noFill/>
              </a:ln>
              <a:effectLst/>
            </c:spPr>
            <c:txPr>
              <a:bodyPr/>
              <a:lstStyle/>
              <a:p>
                <a:pPr>
                  <a:defRPr sz="1200" b="0" i="0" u="none" strike="noStrike">
                    <a:solidFill>
                      <a:srgbClr val="000000"/>
                    </a:solidFill>
                    <a:latin typeface="Calibri"/>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Any care/Rx/mental health</c:v>
                </c:pt>
                <c:pt idx="1">
                  <c:v>Medical care</c:v>
                </c:pt>
                <c:pt idx="2">
                  <c:v>Prescription drugs</c:v>
                </c:pt>
                <c:pt idx="3">
                  <c:v>Mental health care</c:v>
                </c:pt>
              </c:strCache>
            </c:strRef>
          </c:cat>
          <c:val>
            <c:numRef>
              <c:f>Sheet1!$B$2:$B$5</c:f>
              <c:numCache>
                <c:formatCode>General</c:formatCode>
                <c:ptCount val="4"/>
                <c:pt idx="0">
                  <c:v>17</c:v>
                </c:pt>
                <c:pt idx="1">
                  <c:v>10</c:v>
                </c:pt>
                <c:pt idx="2">
                  <c:v>8</c:v>
                </c:pt>
                <c:pt idx="3">
                  <c:v>7</c:v>
                </c:pt>
              </c:numCache>
            </c:numRef>
          </c:val>
          <c:extLst>
            <c:ext xmlns:c16="http://schemas.microsoft.com/office/drawing/2014/chart" uri="{C3380CC4-5D6E-409C-BE32-E72D297353CC}">
              <c16:uniqueId val="{00000000-0DC4-47F8-8A18-8C2A3D813F36}"/>
            </c:ext>
          </c:extLst>
        </c:ser>
        <c:dLbls>
          <c:showLegendKey val="0"/>
          <c:showVal val="1"/>
          <c:showCatName val="0"/>
          <c:showSerName val="0"/>
          <c:showPercent val="0"/>
          <c:showBubbleSize val="0"/>
        </c:dLbls>
        <c:gapWidth val="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000000"/>
                </a:solidFill>
                <a:latin typeface="Calibri"/>
              </a:defRPr>
            </a:pPr>
            <a:endParaRPr lang="en-US"/>
          </a:p>
        </c:txPr>
        <c:crossAx val="2094734552"/>
        <c:crosses val="autoZero"/>
        <c:auto val="1"/>
        <c:lblAlgn val="ctr"/>
        <c:lblOffset val="100"/>
        <c:noMultiLvlLbl val="1"/>
      </c:catAx>
      <c:valAx>
        <c:axId val="2094734552"/>
        <c:scaling>
          <c:orientation val="minMax"/>
          <c:max val="20"/>
          <c:min val="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28090"/>
              </a:solidFill>
              <a:ln w="19050">
                <a:solidFill>
                  <a:schemeClr val="lt1"/>
                </a:solidFill>
              </a:ln>
              <a:effectLst/>
            </c:spPr>
            <c:extLst>
              <c:ext xmlns:c16="http://schemas.microsoft.com/office/drawing/2014/chart" uri="{C3380CC4-5D6E-409C-BE32-E72D297353CC}">
                <c16:uniqueId val="{00000001-31E1-4B86-9996-C16920D0B7A3}"/>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31E1-4B86-9996-C16920D0B7A3}"/>
              </c:ext>
            </c:extLst>
          </c:dPt>
          <c:cat>
            <c:strRef>
              <c:f>Sheet1!$A$2:$A$3</c:f>
              <c:strCache>
                <c:ptCount val="2"/>
                <c:pt idx="0">
                  <c:v>Worried about affording care</c:v>
                </c:pt>
                <c:pt idx="1">
                  <c:v>Other</c:v>
                </c:pt>
              </c:strCache>
            </c:strRef>
          </c:cat>
          <c:val>
            <c:numRef>
              <c:f>Sheet1!$B$2:$B$3</c:f>
              <c:numCache>
                <c:formatCode>General</c:formatCode>
                <c:ptCount val="2"/>
                <c:pt idx="0">
                  <c:v>33</c:v>
                </c:pt>
                <c:pt idx="1">
                  <c:v>66</c:v>
                </c:pt>
              </c:numCache>
            </c:numRef>
          </c:val>
          <c:extLst>
            <c:ext xmlns:c16="http://schemas.microsoft.com/office/drawing/2014/chart" uri="{C3380CC4-5D6E-409C-BE32-E72D297353CC}">
              <c16:uniqueId val="{00000004-31E1-4B86-9996-C16920D0B7A3}"/>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dPt>
            <c:idx val="0"/>
            <c:bubble3D val="0"/>
            <c:spPr>
              <a:solidFill>
                <a:srgbClr val="028090"/>
              </a:solidFill>
              <a:ln w="19050">
                <a:solidFill>
                  <a:schemeClr val="lt1"/>
                </a:solidFill>
              </a:ln>
              <a:effectLst/>
            </c:spPr>
            <c:extLst>
              <c:ext xmlns:c16="http://schemas.microsoft.com/office/drawing/2014/chart" uri="{C3380CC4-5D6E-409C-BE32-E72D297353CC}">
                <c16:uniqueId val="{00000001-B3D8-4881-90E3-2B6B21FC2AF1}"/>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B3D8-4881-90E3-2B6B21FC2AF1}"/>
              </c:ext>
            </c:extLst>
          </c:dPt>
          <c:cat>
            <c:strRef>
              <c:f>Sheet1!$A$2:$A$3</c:f>
              <c:strCache>
                <c:ptCount val="2"/>
                <c:pt idx="0">
                  <c:v>Worried about affording care</c:v>
                </c:pt>
                <c:pt idx="1">
                  <c:v>Other</c:v>
                </c:pt>
              </c:strCache>
            </c:strRef>
          </c:cat>
          <c:val>
            <c:numRef>
              <c:f>Sheet1!$B$2:$B$3</c:f>
              <c:numCache>
                <c:formatCode>General</c:formatCode>
                <c:ptCount val="2"/>
                <c:pt idx="0">
                  <c:v>61</c:v>
                </c:pt>
                <c:pt idx="1">
                  <c:v>39</c:v>
                </c:pt>
              </c:numCache>
            </c:numRef>
          </c:val>
          <c:extLst>
            <c:ext xmlns:c16="http://schemas.microsoft.com/office/drawing/2014/chart" uri="{C3380CC4-5D6E-409C-BE32-E72D297353CC}">
              <c16:uniqueId val="{00000004-B3D8-4881-90E3-2B6B21FC2AF1}"/>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rgbClr val="0296AA"/>
            </a:solidFill>
          </c:spPr>
          <c:dPt>
            <c:idx val="0"/>
            <c:bubble3D val="0"/>
            <c:spPr>
              <a:solidFill>
                <a:srgbClr val="028090"/>
              </a:solidFill>
              <a:ln w="19050">
                <a:solidFill>
                  <a:schemeClr val="lt1"/>
                </a:solidFill>
              </a:ln>
              <a:effectLst/>
            </c:spPr>
            <c:extLst>
              <c:ext xmlns:c16="http://schemas.microsoft.com/office/drawing/2014/chart" uri="{C3380CC4-5D6E-409C-BE32-E72D297353CC}">
                <c16:uniqueId val="{00000001-8923-4A0D-BAC1-2557C32474EB}"/>
              </c:ext>
            </c:extLst>
          </c:dPt>
          <c:dPt>
            <c:idx val="1"/>
            <c:bubble3D val="0"/>
            <c:spPr>
              <a:solidFill>
                <a:srgbClr val="5C6B73"/>
              </a:solidFill>
              <a:ln w="19050">
                <a:solidFill>
                  <a:schemeClr val="lt1"/>
                </a:solidFill>
              </a:ln>
              <a:effectLst/>
            </c:spPr>
            <c:extLst>
              <c:ext xmlns:c16="http://schemas.microsoft.com/office/drawing/2014/chart" uri="{C3380CC4-5D6E-409C-BE32-E72D297353CC}">
                <c16:uniqueId val="{00000003-8923-4A0D-BAC1-2557C32474EB}"/>
              </c:ext>
            </c:extLst>
          </c:dPt>
          <c:cat>
            <c:strRef>
              <c:f>Sheet1!$A$2:$A$3</c:f>
              <c:strCache>
                <c:ptCount val="2"/>
                <c:pt idx="0">
                  <c:v>Worried about affording care</c:v>
                </c:pt>
                <c:pt idx="1">
                  <c:v>Other</c:v>
                </c:pt>
              </c:strCache>
            </c:strRef>
          </c:cat>
          <c:val>
            <c:numRef>
              <c:f>Sheet1!$B$2:$B$3</c:f>
              <c:numCache>
                <c:formatCode>General</c:formatCode>
                <c:ptCount val="2"/>
                <c:pt idx="0">
                  <c:v>85</c:v>
                </c:pt>
                <c:pt idx="1">
                  <c:v>15</c:v>
                </c:pt>
              </c:numCache>
            </c:numRef>
          </c:val>
          <c:extLst>
            <c:ext xmlns:c16="http://schemas.microsoft.com/office/drawing/2014/chart" uri="{C3380CC4-5D6E-409C-BE32-E72D297353CC}">
              <c16:uniqueId val="{00000004-8923-4A0D-BAC1-2557C32474EB}"/>
            </c:ext>
          </c:extLst>
        </c:ser>
        <c:dLbls>
          <c:showLegendKey val="0"/>
          <c:showVal val="0"/>
          <c:showCatName val="0"/>
          <c:showSerName val="0"/>
          <c:showPercent val="0"/>
          <c:showBubbleSize val="0"/>
          <c:showLeaderLines val="1"/>
        </c:dLbls>
        <c:firstSliceAng val="0"/>
        <c:holeSize val="50"/>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Share of Respondents</c:v>
                </c:pt>
              </c:strCache>
            </c:strRef>
          </c:tx>
          <c:spPr>
            <a:solidFill>
              <a:srgbClr val="028090"/>
            </a:solidFill>
            <a:effectLst/>
          </c:spPr>
          <c:invertIfNegative val="0"/>
          <c:dLbls>
            <c:numFmt formatCode="0&quot;%&quot;" sourceLinked="0"/>
            <c:spPr>
              <a:noFill/>
              <a:ln>
                <a:noFill/>
              </a:ln>
              <a:effectLst/>
            </c:spPr>
            <c:txPr>
              <a:bodyPr/>
              <a:lstStyle/>
              <a:p>
                <a:pPr>
                  <a:defRPr sz="1300" b="1" i="0" u="none" strike="noStrike">
                    <a:solidFill>
                      <a:srgbClr val="2B2B2B"/>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Contacted by collection agency</c:v>
                </c:pt>
                <c:pt idx="1">
                  <c:v>Used up all or most savings</c:v>
                </c:pt>
                <c:pt idx="2">
                  <c:v>Unable to pay necessities like food, heat, or housing</c:v>
                </c:pt>
                <c:pt idx="3">
                  <c:v>Incurred large credit card debt</c:v>
                </c:pt>
                <c:pt idx="4">
                  <c:v>Borrowed money / loan / another mortgage</c:v>
                </c:pt>
                <c:pt idx="5">
                  <c:v>Placed on long-term payment plan</c:v>
                </c:pt>
              </c:strCache>
            </c:strRef>
          </c:cat>
          <c:val>
            <c:numRef>
              <c:f>Sheet1!$B$2:$B$7</c:f>
              <c:numCache>
                <c:formatCode>General</c:formatCode>
                <c:ptCount val="6"/>
                <c:pt idx="0">
                  <c:v>20</c:v>
                </c:pt>
                <c:pt idx="1">
                  <c:v>17</c:v>
                </c:pt>
                <c:pt idx="2">
                  <c:v>15</c:v>
                </c:pt>
                <c:pt idx="3">
                  <c:v>12</c:v>
                </c:pt>
                <c:pt idx="4">
                  <c:v>10</c:v>
                </c:pt>
                <c:pt idx="5">
                  <c:v>8</c:v>
                </c:pt>
              </c:numCache>
            </c:numRef>
          </c:val>
          <c:extLst>
            <c:ext xmlns:c16="http://schemas.microsoft.com/office/drawing/2014/chart" uri="{C3380CC4-5D6E-409C-BE32-E72D297353CC}">
              <c16:uniqueId val="{00000000-D836-46C1-92F0-9596FC0E80AD}"/>
            </c:ext>
          </c:extLst>
        </c:ser>
        <c:dLbls>
          <c:showLegendKey val="0"/>
          <c:showVal val="1"/>
          <c:showCatName val="0"/>
          <c:showSerName val="0"/>
          <c:showPercent val="0"/>
          <c:showBubbleSize val="0"/>
        </c:dLbls>
        <c:gapWidth val="4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lgn="ctr">
              <a:defRPr lang="en-US" sz="2000" b="0" i="0" u="none" strike="noStrike" kern="1200" baseline="0">
                <a:solidFill>
                  <a:srgbClr val="000000"/>
                </a:solidFill>
                <a:latin typeface="+mn-lt"/>
                <a:ea typeface="+mn-ea"/>
                <a:cs typeface="+mn-cs"/>
              </a:defRPr>
            </a:pPr>
            <a:endParaRPr lang="en-US"/>
          </a:p>
        </c:txPr>
        <c:crossAx val="2094734552"/>
        <c:crosses val="autoZero"/>
        <c:auto val="1"/>
        <c:lblAlgn val="ctr"/>
        <c:lblOffset val="100"/>
        <c:noMultiLvlLbl val="1"/>
      </c:catAx>
      <c:valAx>
        <c:axId val="2094734552"/>
        <c:scaling>
          <c:orientation val="minMax"/>
          <c:max val="24"/>
          <c:min val="0"/>
        </c:scaling>
        <c:delete val="1"/>
        <c:axPos val="b"/>
        <c:numFmt formatCode="General" sourceLinked="0"/>
        <c:majorTickMark val="out"/>
        <c:minorTickMark val="none"/>
        <c:tickLblPos val="low"/>
        <c:crossAx val="2094734554"/>
        <c:crosses val="autoZero"/>
        <c:crossBetween val="between"/>
      </c:valAx>
      <c:spPr>
        <a:noFill/>
        <a:ln>
          <a:noFill/>
        </a:ln>
        <a:effectLst/>
      </c:spPr>
    </c:plotArea>
    <c:plotVisOnly val="1"/>
    <c:dispBlanksAs val="span"/>
    <c:showDLblsOverMax val="1"/>
  </c:chart>
  <c:spPr>
    <a:noFill/>
    <a:ln>
      <a:noFill/>
    </a:ln>
    <a:effectLst/>
  </c:sp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National Ranking</c:v>
                </c:pt>
              </c:strCache>
            </c:strRef>
          </c:tx>
          <c:spPr>
            <a:solidFill>
              <a:srgbClr val="028090"/>
            </a:solidFill>
            <a:ln>
              <a:noFill/>
            </a:ln>
            <a:effectLst/>
          </c:spPr>
          <c:invertIfNegative val="0"/>
          <c:dLbls>
            <c:dLbl>
              <c:idx val="0"/>
              <c:numFmt formatCode="0.0%" sourceLinked="0"/>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1-7D98-4D8C-9A39-A572AB311CE2}"/>
                </c:ext>
              </c:extLst>
            </c:dLbl>
            <c:dLbl>
              <c:idx val="1"/>
              <c:numFmt formatCode="0.0%" sourceLinked="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extLst>
                <c:ext xmlns:c16="http://schemas.microsoft.com/office/drawing/2014/chart" uri="{C3380CC4-5D6E-409C-BE32-E72D297353CC}">
                  <c16:uniqueId val="{00000000-7D98-4D8C-9A39-A572AB311CE2}"/>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Sheet1!$A$2:$A$3</c:f>
              <c:numCache>
                <c:formatCode>General</c:formatCode>
                <c:ptCount val="2"/>
                <c:pt idx="0">
                  <c:v>2023</c:v>
                </c:pt>
                <c:pt idx="1">
                  <c:v>2025</c:v>
                </c:pt>
              </c:numCache>
            </c:numRef>
          </c:cat>
          <c:val>
            <c:numRef>
              <c:f>Sheet1!$B$2:$B$3</c:f>
              <c:numCache>
                <c:formatCode>0.00%</c:formatCode>
                <c:ptCount val="2"/>
                <c:pt idx="0" formatCode="0%">
                  <c:v>0.08</c:v>
                </c:pt>
                <c:pt idx="1">
                  <c:v>3.6999999999999998E-2</c:v>
                </c:pt>
              </c:numCache>
            </c:numRef>
          </c:val>
          <c:extLst>
            <c:ext xmlns:c16="http://schemas.microsoft.com/office/drawing/2014/chart" uri="{C3380CC4-5D6E-409C-BE32-E72D297353CC}">
              <c16:uniqueId val="{00000000-9DB7-4F3F-8FA3-54DAC3C792F8}"/>
            </c:ext>
          </c:extLst>
        </c:ser>
        <c:dLbls>
          <c:showLegendKey val="0"/>
          <c:showVal val="0"/>
          <c:showCatName val="0"/>
          <c:showSerName val="0"/>
          <c:showPercent val="0"/>
          <c:showBubbleSize val="0"/>
        </c:dLbls>
        <c:gapWidth val="219"/>
        <c:overlap val="-27"/>
        <c:axId val="157189743"/>
        <c:axId val="852618192"/>
      </c:barChart>
      <c:catAx>
        <c:axId val="15718974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852618192"/>
        <c:crosses val="autoZero"/>
        <c:auto val="1"/>
        <c:lblAlgn val="ctr"/>
        <c:lblOffset val="100"/>
        <c:noMultiLvlLbl val="0"/>
      </c:catAx>
      <c:valAx>
        <c:axId val="852618192"/>
        <c:scaling>
          <c:orientation val="minMax"/>
          <c:max val="0.1"/>
          <c:min val="0"/>
        </c:scaling>
        <c:delete val="0"/>
        <c:axPos val="l"/>
        <c:numFmt formatCode="0%" sourceLinked="1"/>
        <c:majorTickMark val="out"/>
        <c:minorTickMark val="none"/>
        <c:tickLblPos val="nextTo"/>
        <c:spPr>
          <a:noFill/>
          <a:ln>
            <a:solidFill>
              <a:srgbClr val="DDE6E6"/>
            </a:solidFill>
          </a:ln>
          <a:effectLst/>
        </c:spPr>
        <c:txPr>
          <a:bodyPr rot="-60000000" spcFirstLastPara="1" vertOverflow="ellipsis" vert="horz" wrap="square" anchor="ctr" anchorCtr="1"/>
          <a:lstStyle/>
          <a:p>
            <a:pPr>
              <a:defRPr sz="1197" b="0" i="0" u="none" strike="noStrike" kern="1200" baseline="0">
                <a:solidFill>
                  <a:srgbClr val="000000"/>
                </a:solidFill>
                <a:latin typeface="+mn-lt"/>
                <a:ea typeface="+mn-ea"/>
                <a:cs typeface="+mn-cs"/>
              </a:defRPr>
            </a:pPr>
            <a:endParaRPr lang="en-US"/>
          </a:p>
        </c:txPr>
        <c:crossAx val="157189743"/>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Series 1</c:v>
                </c:pt>
              </c:strCache>
            </c:strRef>
          </c:tx>
          <c:spPr>
            <a:solidFill>
              <a:srgbClr val="02809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Led to Price Increases on Goods/Services</c:v>
                </c:pt>
                <c:pt idx="1">
                  <c:v>Constrained Growth</c:v>
                </c:pt>
                <c:pt idx="2">
                  <c:v>Reduced Hiring</c:v>
                </c:pt>
              </c:strCache>
            </c:strRef>
          </c:cat>
          <c:val>
            <c:numRef>
              <c:f>Sheet1!$B$2:$B$4</c:f>
              <c:numCache>
                <c:formatCode>0%</c:formatCode>
                <c:ptCount val="3"/>
                <c:pt idx="0">
                  <c:v>0.34</c:v>
                </c:pt>
                <c:pt idx="1">
                  <c:v>0.28999999999999998</c:v>
                </c:pt>
                <c:pt idx="2">
                  <c:v>0.19</c:v>
                </c:pt>
              </c:numCache>
            </c:numRef>
          </c:val>
          <c:extLst>
            <c:ext xmlns:c16="http://schemas.microsoft.com/office/drawing/2014/chart" uri="{C3380CC4-5D6E-409C-BE32-E72D297353CC}">
              <c16:uniqueId val="{00000000-D7B8-453C-8293-C752404A1F8C}"/>
            </c:ext>
          </c:extLst>
        </c:ser>
        <c:dLbls>
          <c:showLegendKey val="0"/>
          <c:showVal val="0"/>
          <c:showCatName val="0"/>
          <c:showSerName val="0"/>
          <c:showPercent val="0"/>
          <c:showBubbleSize val="0"/>
        </c:dLbls>
        <c:gapWidth val="182"/>
        <c:axId val="1792718399"/>
        <c:axId val="1539511055"/>
      </c:barChart>
      <c:catAx>
        <c:axId val="1792718399"/>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50000"/>
                  </a:schemeClr>
                </a:solidFill>
                <a:latin typeface="+mn-lt"/>
                <a:ea typeface="+mn-ea"/>
                <a:cs typeface="+mn-cs"/>
              </a:defRPr>
            </a:pPr>
            <a:endParaRPr lang="en-US"/>
          </a:p>
        </c:txPr>
        <c:crossAx val="1539511055"/>
        <c:crosses val="autoZero"/>
        <c:auto val="1"/>
        <c:lblAlgn val="ctr"/>
        <c:lblOffset val="100"/>
        <c:noMultiLvlLbl val="0"/>
      </c:catAx>
      <c:valAx>
        <c:axId val="1539511055"/>
        <c:scaling>
          <c:orientation val="minMax"/>
        </c:scaling>
        <c:delete val="1"/>
        <c:axPos val="b"/>
        <c:numFmt formatCode="0%" sourceLinked="1"/>
        <c:majorTickMark val="none"/>
        <c:minorTickMark val="none"/>
        <c:tickLblPos val="nextTo"/>
        <c:crossAx val="1792718399"/>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600">
          <a:solidFill>
            <a:schemeClr val="tx1">
              <a:lumMod val="50000"/>
            </a:schemeClr>
          </a:solidFill>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02809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rgbClr val="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HPDS_professions_Total_2023!$B$21:$F$21</c:f>
              <c:strCache>
                <c:ptCount val="5"/>
                <c:pt idx="0">
                  <c:v>Physicians</c:v>
                </c:pt>
                <c:pt idx="1">
                  <c:v>Registered Nurses</c:v>
                </c:pt>
                <c:pt idx="2">
                  <c:v>Dentists</c:v>
                </c:pt>
                <c:pt idx="3">
                  <c:v>Pharmacists</c:v>
                </c:pt>
                <c:pt idx="4">
                  <c:v>Psychologists</c:v>
                </c:pt>
              </c:strCache>
            </c:strRef>
          </c:cat>
          <c:val>
            <c:numRef>
              <c:f>HPDS_professions_Total_2023!$B$22:$F$22</c:f>
              <c:numCache>
                <c:formatCode>_(* #,##0.00_);_(* \(#,##0.00\);_(* "-"??_);_(@_)</c:formatCode>
                <c:ptCount val="5"/>
                <c:pt idx="0">
                  <c:v>0.5</c:v>
                </c:pt>
                <c:pt idx="1">
                  <c:v>0.66666666699999999</c:v>
                </c:pt>
                <c:pt idx="2">
                  <c:v>0.52631578899999998</c:v>
                </c:pt>
                <c:pt idx="3">
                  <c:v>0.58823529399999996</c:v>
                </c:pt>
                <c:pt idx="4">
                  <c:v>0.322580645</c:v>
                </c:pt>
              </c:numCache>
            </c:numRef>
          </c:val>
          <c:extLst>
            <c:ext xmlns:c16="http://schemas.microsoft.com/office/drawing/2014/chart" uri="{C3380CC4-5D6E-409C-BE32-E72D297353CC}">
              <c16:uniqueId val="{00000000-73A7-4D72-AC5E-1D78A6C31A98}"/>
            </c:ext>
          </c:extLst>
        </c:ser>
        <c:dLbls>
          <c:showLegendKey val="0"/>
          <c:showVal val="0"/>
          <c:showCatName val="0"/>
          <c:showSerName val="0"/>
          <c:showPercent val="0"/>
          <c:showBubbleSize val="0"/>
        </c:dLbls>
        <c:gapWidth val="219"/>
        <c:overlap val="-27"/>
        <c:axId val="911479792"/>
        <c:axId val="650441328"/>
      </c:barChart>
      <c:catAx>
        <c:axId val="91147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000000"/>
                </a:solidFill>
                <a:latin typeface="+mn-lt"/>
                <a:ea typeface="+mn-ea"/>
                <a:cs typeface="+mn-cs"/>
              </a:defRPr>
            </a:pPr>
            <a:endParaRPr lang="en-US"/>
          </a:p>
        </c:txPr>
        <c:crossAx val="650441328"/>
        <c:crosses val="autoZero"/>
        <c:auto val="1"/>
        <c:lblAlgn val="ctr"/>
        <c:lblOffset val="100"/>
        <c:noMultiLvlLbl val="0"/>
      </c:catAx>
      <c:valAx>
        <c:axId val="650441328"/>
        <c:scaling>
          <c:orientation val="minMax"/>
        </c:scaling>
        <c:delete val="1"/>
        <c:axPos val="l"/>
        <c:majorGridlines>
          <c:spPr>
            <a:ln w="9525" cap="flat" cmpd="sng" algn="ctr">
              <a:noFill/>
              <a:round/>
            </a:ln>
            <a:effectLst/>
          </c:spPr>
        </c:majorGridlines>
        <c:numFmt formatCode="_(* #,##0.00_);_(* \(#,##0.00\);_(* &quot;-&quot;??_);_(@_)" sourceLinked="1"/>
        <c:majorTickMark val="none"/>
        <c:minorTickMark val="none"/>
        <c:tickLblPos val="nextTo"/>
        <c:crossAx val="9114797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Individual</c:v>
                </c:pt>
              </c:strCache>
            </c:strRef>
          </c:tx>
          <c:spPr>
            <a:ln w="28575">
              <a:solidFill>
                <a:srgbClr val="9AAAB0"/>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Sheet1!$B$2:$B$13</c:f>
              <c:numCache>
                <c:formatCode>General</c:formatCode>
                <c:ptCount val="12"/>
                <c:pt idx="0">
                  <c:v>7482</c:v>
                </c:pt>
                <c:pt idx="1">
                  <c:v>7246</c:v>
                </c:pt>
                <c:pt idx="2">
                  <c:v>5959</c:v>
                </c:pt>
                <c:pt idx="3">
                  <c:v>4396</c:v>
                </c:pt>
                <c:pt idx="4">
                  <c:v>9164</c:v>
                </c:pt>
                <c:pt idx="5">
                  <c:v>9259</c:v>
                </c:pt>
                <c:pt idx="6">
                  <c:v>9489</c:v>
                </c:pt>
                <c:pt idx="7">
                  <c:v>8458</c:v>
                </c:pt>
                <c:pt idx="8">
                  <c:v>6018</c:v>
                </c:pt>
                <c:pt idx="9">
                  <c:v>4599</c:v>
                </c:pt>
                <c:pt idx="10">
                  <c:v>3565</c:v>
                </c:pt>
                <c:pt idx="11">
                  <c:v>3255</c:v>
                </c:pt>
              </c:numCache>
            </c:numRef>
          </c:val>
          <c:smooth val="0"/>
          <c:extLst>
            <c:ext xmlns:c16="http://schemas.microsoft.com/office/drawing/2014/chart" uri="{C3380CC4-5D6E-409C-BE32-E72D297353CC}">
              <c16:uniqueId val="{00000000-DCD8-44A5-87CE-4711762E19D4}"/>
            </c:ext>
          </c:extLst>
        </c:ser>
        <c:ser>
          <c:idx val="1"/>
          <c:order val="1"/>
          <c:tx>
            <c:strRef>
              <c:f>Sheet1!$C$1</c:f>
              <c:strCache>
                <c:ptCount val="1"/>
                <c:pt idx="0">
                  <c:v>Small Group</c:v>
                </c:pt>
              </c:strCache>
            </c:strRef>
          </c:tx>
          <c:spPr>
            <a:ln w="28575">
              <a:solidFill>
                <a:srgbClr val="028090"/>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Sheet1!$C$2:$C$13</c:f>
              <c:numCache>
                <c:formatCode>General</c:formatCode>
                <c:ptCount val="12"/>
                <c:pt idx="0">
                  <c:v>4613</c:v>
                </c:pt>
                <c:pt idx="1">
                  <c:v>4871</c:v>
                </c:pt>
                <c:pt idx="2">
                  <c:v>4433</c:v>
                </c:pt>
                <c:pt idx="3">
                  <c:v>4205</c:v>
                </c:pt>
                <c:pt idx="4">
                  <c:v>4343</c:v>
                </c:pt>
                <c:pt idx="5">
                  <c:v>4702</c:v>
                </c:pt>
                <c:pt idx="6">
                  <c:v>4909</c:v>
                </c:pt>
                <c:pt idx="7">
                  <c:v>4984</c:v>
                </c:pt>
                <c:pt idx="8">
                  <c:v>4971</c:v>
                </c:pt>
                <c:pt idx="9">
                  <c:v>5334</c:v>
                </c:pt>
                <c:pt idx="10">
                  <c:v>5797</c:v>
                </c:pt>
                <c:pt idx="11">
                  <c:v>6165</c:v>
                </c:pt>
              </c:numCache>
            </c:numRef>
          </c:val>
          <c:smooth val="0"/>
          <c:extLst>
            <c:ext xmlns:c16="http://schemas.microsoft.com/office/drawing/2014/chart" uri="{C3380CC4-5D6E-409C-BE32-E72D297353CC}">
              <c16:uniqueId val="{00000001-DCD8-44A5-87CE-4711762E19D4}"/>
            </c:ext>
          </c:extLst>
        </c:ser>
        <c:ser>
          <c:idx val="2"/>
          <c:order val="2"/>
          <c:tx>
            <c:strRef>
              <c:f>Sheet1!$D$1</c:f>
              <c:strCache>
                <c:ptCount val="1"/>
                <c:pt idx="0">
                  <c:v>Large Group</c:v>
                </c:pt>
              </c:strCache>
            </c:strRef>
          </c:tx>
          <c:spPr>
            <a:ln w="28575">
              <a:solidFill>
                <a:srgbClr val="00194C"/>
              </a:solidFill>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Sheet1!$D$2:$D$13</c:f>
              <c:numCache>
                <c:formatCode>General</c:formatCode>
                <c:ptCount val="12"/>
                <c:pt idx="0">
                  <c:v>5755</c:v>
                </c:pt>
                <c:pt idx="1">
                  <c:v>5843</c:v>
                </c:pt>
                <c:pt idx="2">
                  <c:v>5579</c:v>
                </c:pt>
                <c:pt idx="3">
                  <c:v>5205</c:v>
                </c:pt>
                <c:pt idx="4">
                  <c:v>4681</c:v>
                </c:pt>
                <c:pt idx="5">
                  <c:v>4964</c:v>
                </c:pt>
                <c:pt idx="6">
                  <c:v>5371</c:v>
                </c:pt>
                <c:pt idx="7">
                  <c:v>5695</c:v>
                </c:pt>
                <c:pt idx="8">
                  <c:v>5910</c:v>
                </c:pt>
                <c:pt idx="9">
                  <c:v>6006</c:v>
                </c:pt>
                <c:pt idx="10">
                  <c:v>6853</c:v>
                </c:pt>
                <c:pt idx="11">
                  <c:v>7338</c:v>
                </c:pt>
              </c:numCache>
            </c:numRef>
          </c:val>
          <c:smooth val="0"/>
          <c:extLst>
            <c:ext xmlns:c16="http://schemas.microsoft.com/office/drawing/2014/chart" uri="{C3380CC4-5D6E-409C-BE32-E72D297353CC}">
              <c16:uniqueId val="{00000002-DCD8-44A5-87CE-4711762E19D4}"/>
            </c:ext>
          </c:extLst>
        </c:ser>
        <c:ser>
          <c:idx val="3"/>
          <c:order val="3"/>
          <c:tx>
            <c:strRef>
              <c:f>Sheet1!$G$1</c:f>
              <c:strCache>
                <c:ptCount val="1"/>
                <c:pt idx="0">
                  <c:v>US Large Group</c:v>
                </c:pt>
              </c:strCache>
            </c:strRef>
          </c:tx>
          <c:spPr>
            <a:ln>
              <a:solidFill>
                <a:schemeClr val="accent2"/>
              </a:solidFill>
              <a:prstDash val="sysDash"/>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Sheet1!$G$2:$G$13</c:f>
              <c:numCache>
                <c:formatCode>General</c:formatCode>
                <c:ptCount val="12"/>
                <c:pt idx="0">
                  <c:v>4509</c:v>
                </c:pt>
                <c:pt idx="1">
                  <c:v>4539</c:v>
                </c:pt>
                <c:pt idx="2">
                  <c:v>4539</c:v>
                </c:pt>
                <c:pt idx="3">
                  <c:v>4438</c:v>
                </c:pt>
                <c:pt idx="4">
                  <c:v>4367</c:v>
                </c:pt>
                <c:pt idx="5">
                  <c:v>4510</c:v>
                </c:pt>
                <c:pt idx="6">
                  <c:v>4626</c:v>
                </c:pt>
                <c:pt idx="7">
                  <c:v>4814</c:v>
                </c:pt>
                <c:pt idx="8">
                  <c:v>4904</c:v>
                </c:pt>
                <c:pt idx="9">
                  <c:v>4879</c:v>
                </c:pt>
                <c:pt idx="10">
                  <c:v>4987</c:v>
                </c:pt>
                <c:pt idx="11">
                  <c:v>5061</c:v>
                </c:pt>
              </c:numCache>
            </c:numRef>
          </c:val>
          <c:smooth val="0"/>
          <c:extLst>
            <c:ext xmlns:c16="http://schemas.microsoft.com/office/drawing/2014/chart" uri="{C3380CC4-5D6E-409C-BE32-E72D297353CC}">
              <c16:uniqueId val="{00000002-4CB2-4184-AAB5-41444442B9F7}"/>
            </c:ext>
          </c:extLst>
        </c:ser>
        <c:ser>
          <c:idx val="4"/>
          <c:order val="4"/>
          <c:tx>
            <c:strRef>
              <c:f>Sheet1!$F$1</c:f>
              <c:strCache>
                <c:ptCount val="1"/>
                <c:pt idx="0">
                  <c:v>DOJ Highly Concentrated Threshold</c:v>
                </c:pt>
              </c:strCache>
            </c:strRef>
          </c:tx>
          <c:spPr>
            <a:ln>
              <a:prstDash val="dash"/>
            </a:ln>
          </c:spPr>
          <c:marker>
            <c:symbol val="none"/>
          </c:marker>
          <c:cat>
            <c:numRef>
              <c:f>Sheet1!$A$2:$A$13</c:f>
              <c:numCache>
                <c:formatCode>General</c:formatCode>
                <c:ptCount val="12"/>
                <c:pt idx="0">
                  <c:v>2013</c:v>
                </c:pt>
                <c:pt idx="1">
                  <c:v>2014</c:v>
                </c:pt>
                <c:pt idx="2">
                  <c:v>2015</c:v>
                </c:pt>
                <c:pt idx="3">
                  <c:v>2016</c:v>
                </c:pt>
                <c:pt idx="4">
                  <c:v>2017</c:v>
                </c:pt>
                <c:pt idx="5">
                  <c:v>2018</c:v>
                </c:pt>
                <c:pt idx="6">
                  <c:v>2018</c:v>
                </c:pt>
                <c:pt idx="7">
                  <c:v>2020</c:v>
                </c:pt>
                <c:pt idx="8">
                  <c:v>2021</c:v>
                </c:pt>
                <c:pt idx="9">
                  <c:v>2022</c:v>
                </c:pt>
                <c:pt idx="10">
                  <c:v>2023</c:v>
                </c:pt>
                <c:pt idx="11">
                  <c:v>2024</c:v>
                </c:pt>
              </c:numCache>
            </c:numRef>
          </c:cat>
          <c:val>
            <c:numRef>
              <c:f>Sheet1!$F$2:$F$13</c:f>
              <c:numCache>
                <c:formatCode>General</c:formatCode>
                <c:ptCount val="12"/>
                <c:pt idx="0">
                  <c:v>1800</c:v>
                </c:pt>
                <c:pt idx="1">
                  <c:v>1800</c:v>
                </c:pt>
                <c:pt idx="2">
                  <c:v>1800</c:v>
                </c:pt>
                <c:pt idx="3">
                  <c:v>1800</c:v>
                </c:pt>
                <c:pt idx="4">
                  <c:v>1800</c:v>
                </c:pt>
                <c:pt idx="5">
                  <c:v>1800</c:v>
                </c:pt>
                <c:pt idx="6">
                  <c:v>1800</c:v>
                </c:pt>
                <c:pt idx="7">
                  <c:v>1800</c:v>
                </c:pt>
                <c:pt idx="8">
                  <c:v>1800</c:v>
                </c:pt>
                <c:pt idx="9">
                  <c:v>1800</c:v>
                </c:pt>
                <c:pt idx="10">
                  <c:v>1800</c:v>
                </c:pt>
                <c:pt idx="11">
                  <c:v>1800</c:v>
                </c:pt>
              </c:numCache>
            </c:numRef>
          </c:val>
          <c:smooth val="0"/>
          <c:extLst>
            <c:ext xmlns:c16="http://schemas.microsoft.com/office/drawing/2014/chart" uri="{C3380CC4-5D6E-409C-BE32-E72D297353CC}">
              <c16:uniqueId val="{00000004-DCD8-44A5-87CE-4711762E19D4}"/>
            </c:ext>
          </c:extLst>
        </c:ser>
        <c:dLbls>
          <c:showLegendKey val="0"/>
          <c:showVal val="0"/>
          <c:showCatName val="0"/>
          <c:showSerName val="0"/>
          <c:showPercent val="0"/>
          <c:showBubbleSize val="0"/>
        </c:dLbls>
        <c:smooth val="0"/>
        <c:axId val="2118791784"/>
        <c:axId val="2140495176"/>
      </c:lineChart>
      <c:catAx>
        <c:axId val="2118791784"/>
        <c:scaling>
          <c:orientation val="minMax"/>
        </c:scaling>
        <c:delete val="0"/>
        <c:axPos val="b"/>
        <c:numFmt formatCode="General" sourceLinked="0"/>
        <c:majorTickMark val="none"/>
        <c:minorTickMark val="none"/>
        <c:tickLblPos val="nextTo"/>
        <c:spPr>
          <a:ln>
            <a:solidFill>
              <a:srgbClr val="DDE6E6"/>
            </a:solidFill>
          </a:ln>
        </c:spPr>
        <c:txPr>
          <a:bodyPr/>
          <a:lstStyle/>
          <a:p>
            <a:pPr>
              <a:defRPr sz="1200">
                <a:solidFill>
                  <a:srgbClr val="000000"/>
                </a:solidFill>
              </a:defRPr>
            </a:pPr>
            <a:endParaRPr lang="en-US"/>
          </a:p>
        </c:txPr>
        <c:crossAx val="2140495176"/>
        <c:crosses val="autoZero"/>
        <c:auto val="1"/>
        <c:lblAlgn val="ctr"/>
        <c:lblOffset val="100"/>
        <c:noMultiLvlLbl val="0"/>
      </c:catAx>
      <c:valAx>
        <c:axId val="2140495176"/>
        <c:scaling>
          <c:orientation val="minMax"/>
          <c:min val="0.25"/>
        </c:scaling>
        <c:delete val="0"/>
        <c:axPos val="l"/>
        <c:majorGridlines>
          <c:spPr>
            <a:ln w="0">
              <a:noFill/>
            </a:ln>
          </c:spPr>
        </c:majorGridlines>
        <c:title>
          <c:tx>
            <c:rich>
              <a:bodyPr/>
              <a:lstStyle/>
              <a:p>
                <a:pPr>
                  <a:defRPr/>
                </a:pPr>
                <a:r>
                  <a:rPr lang="en-US" dirty="0"/>
                  <a:t>HHI</a:t>
                </a:r>
              </a:p>
            </c:rich>
          </c:tx>
          <c:overlay val="0"/>
        </c:title>
        <c:numFmt formatCode="#,##0" sourceLinked="0"/>
        <c:majorTickMark val="none"/>
        <c:minorTickMark val="none"/>
        <c:tickLblPos val="nextTo"/>
        <c:spPr>
          <a:ln>
            <a:solidFill>
              <a:srgbClr val="DDE6E6"/>
            </a:solidFill>
          </a:ln>
        </c:spPr>
        <c:txPr>
          <a:bodyPr/>
          <a:lstStyle/>
          <a:p>
            <a:pPr>
              <a:defRPr sz="1200">
                <a:solidFill>
                  <a:srgbClr val="000000"/>
                </a:solidFill>
              </a:defRPr>
            </a:pPr>
            <a:endParaRPr lang="en-US"/>
          </a:p>
        </c:txPr>
        <c:crossAx val="2118791784"/>
        <c:crosses val="autoZero"/>
        <c:crossBetween val="between"/>
      </c:valAx>
    </c:plotArea>
    <c:legend>
      <c:legendPos val="r"/>
      <c:legendEntry>
        <c:idx val="4"/>
        <c:delete val="1"/>
      </c:legendEntry>
      <c:overlay val="0"/>
    </c:legend>
    <c:plotVisOnly val="1"/>
    <c:dispBlanksAs val="gap"/>
    <c:showDLblsOverMax val="0"/>
  </c:chart>
  <c:spPr>
    <a:noFill/>
    <a:ln>
      <a:noFill/>
    </a:ln>
  </c:spPr>
  <c:txPr>
    <a:bodyPr/>
    <a:lstStyle/>
    <a:p>
      <a:pPr>
        <a:defRPr sz="1400">
          <a:solidFill>
            <a:srgbClr val="000000"/>
          </a:solidFill>
          <a:latin typeface="+mj-lt"/>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Overall!$B$1</c:f>
              <c:strCache>
                <c:ptCount val="1"/>
                <c:pt idx="0">
                  <c:v>Relative price</c:v>
                </c:pt>
              </c:strCache>
            </c:strRef>
          </c:tx>
          <c:spPr>
            <a:solidFill>
              <a:srgbClr val="7C8184"/>
            </a:solidFill>
            <a:ln>
              <a:noFill/>
            </a:ln>
            <a:effectLst/>
          </c:spPr>
          <c:invertIfNegative val="0"/>
          <c:dPt>
            <c:idx val="14"/>
            <c:invertIfNegative val="0"/>
            <c:bubble3D val="0"/>
            <c:spPr>
              <a:solidFill>
                <a:srgbClr val="00297A"/>
              </a:solidFill>
              <a:ln>
                <a:solidFill>
                  <a:srgbClr val="0C344C"/>
                </a:solidFill>
              </a:ln>
              <a:effectLst/>
            </c:spPr>
            <c:extLst>
              <c:ext xmlns:c16="http://schemas.microsoft.com/office/drawing/2014/chart" uri="{C3380CC4-5D6E-409C-BE32-E72D297353CC}">
                <c16:uniqueId val="{00000001-3FE9-4117-82E5-44C45BF6D5F6}"/>
              </c:ext>
            </c:extLst>
          </c:dPt>
          <c:cat>
            <c:strRef>
              <c:f>Overall!$A$2:$A$51</c:f>
              <c:strCache>
                <c:ptCount val="50"/>
                <c:pt idx="0">
                  <c:v>FL</c:v>
                </c:pt>
                <c:pt idx="1">
                  <c:v>WV</c:v>
                </c:pt>
                <c:pt idx="2">
                  <c:v>SC</c:v>
                </c:pt>
                <c:pt idx="3">
                  <c:v>WI</c:v>
                </c:pt>
                <c:pt idx="4">
                  <c:v>GA</c:v>
                </c:pt>
                <c:pt idx="5">
                  <c:v>CA</c:v>
                </c:pt>
                <c:pt idx="6">
                  <c:v>DE</c:v>
                </c:pt>
                <c:pt idx="7">
                  <c:v>NY</c:v>
                </c:pt>
                <c:pt idx="8">
                  <c:v>IN</c:v>
                </c:pt>
                <c:pt idx="9">
                  <c:v>AK</c:v>
                </c:pt>
                <c:pt idx="10">
                  <c:v>CO</c:v>
                </c:pt>
                <c:pt idx="11">
                  <c:v>ID</c:v>
                </c:pt>
                <c:pt idx="12">
                  <c:v>NE</c:v>
                </c:pt>
                <c:pt idx="13">
                  <c:v>VT</c:v>
                </c:pt>
                <c:pt idx="14">
                  <c:v>NC</c:v>
                </c:pt>
                <c:pt idx="15">
                  <c:v>AZ</c:v>
                </c:pt>
                <c:pt idx="16">
                  <c:v>OH</c:v>
                </c:pt>
                <c:pt idx="17">
                  <c:v>WY</c:v>
                </c:pt>
                <c:pt idx="18">
                  <c:v>NV</c:v>
                </c:pt>
                <c:pt idx="19">
                  <c:v>NJ</c:v>
                </c:pt>
                <c:pt idx="20">
                  <c:v>VA</c:v>
                </c:pt>
                <c:pt idx="21">
                  <c:v>CT</c:v>
                </c:pt>
                <c:pt idx="22">
                  <c:v>OR</c:v>
                </c:pt>
                <c:pt idx="23">
                  <c:v>ME</c:v>
                </c:pt>
                <c:pt idx="24">
                  <c:v>MT</c:v>
                </c:pt>
                <c:pt idx="25">
                  <c:v>IL</c:v>
                </c:pt>
                <c:pt idx="26">
                  <c:v>TX</c:v>
                </c:pt>
                <c:pt idx="27">
                  <c:v>KS</c:v>
                </c:pt>
                <c:pt idx="28">
                  <c:v>WA</c:v>
                </c:pt>
                <c:pt idx="29">
                  <c:v>SD</c:v>
                </c:pt>
                <c:pt idx="30">
                  <c:v>MO</c:v>
                </c:pt>
                <c:pt idx="31">
                  <c:v>HI</c:v>
                </c:pt>
                <c:pt idx="32">
                  <c:v>NM</c:v>
                </c:pt>
                <c:pt idx="33">
                  <c:v>DC</c:v>
                </c:pt>
                <c:pt idx="34">
                  <c:v>MN</c:v>
                </c:pt>
                <c:pt idx="35">
                  <c:v>TN</c:v>
                </c:pt>
                <c:pt idx="36">
                  <c:v>LA</c:v>
                </c:pt>
                <c:pt idx="37">
                  <c:v>KY</c:v>
                </c:pt>
                <c:pt idx="38">
                  <c:v>ND</c:v>
                </c:pt>
                <c:pt idx="39">
                  <c:v>IA</c:v>
                </c:pt>
                <c:pt idx="40">
                  <c:v>OK</c:v>
                </c:pt>
                <c:pt idx="41">
                  <c:v>PA</c:v>
                </c:pt>
                <c:pt idx="42">
                  <c:v>UT</c:v>
                </c:pt>
                <c:pt idx="43">
                  <c:v>NH</c:v>
                </c:pt>
                <c:pt idx="44">
                  <c:v>AL</c:v>
                </c:pt>
                <c:pt idx="45">
                  <c:v>RI</c:v>
                </c:pt>
                <c:pt idx="46">
                  <c:v>MA</c:v>
                </c:pt>
                <c:pt idx="47">
                  <c:v>MI</c:v>
                </c:pt>
                <c:pt idx="48">
                  <c:v>MS</c:v>
                </c:pt>
                <c:pt idx="49">
                  <c:v>AR</c:v>
                </c:pt>
              </c:strCache>
            </c:strRef>
          </c:cat>
          <c:val>
            <c:numRef>
              <c:f>Overall!$B$2:$B$51</c:f>
              <c:numCache>
                <c:formatCode>0.00%</c:formatCode>
                <c:ptCount val="50"/>
                <c:pt idx="0">
                  <c:v>3.45997319277659</c:v>
                </c:pt>
                <c:pt idx="1">
                  <c:v>3.3506683410276201</c:v>
                </c:pt>
                <c:pt idx="2">
                  <c:v>3.2522141573232499</c:v>
                </c:pt>
                <c:pt idx="3">
                  <c:v>3.2074764978936301</c:v>
                </c:pt>
                <c:pt idx="4">
                  <c:v>3.16851547436241</c:v>
                </c:pt>
                <c:pt idx="5">
                  <c:v>3.11568601982726</c:v>
                </c:pt>
                <c:pt idx="6">
                  <c:v>3.0969916903696801</c:v>
                </c:pt>
                <c:pt idx="7">
                  <c:v>3.0957329329510799</c:v>
                </c:pt>
                <c:pt idx="8">
                  <c:v>2.9996834077000099</c:v>
                </c:pt>
                <c:pt idx="9">
                  <c:v>2.9294207268144099</c:v>
                </c:pt>
                <c:pt idx="10">
                  <c:v>2.9130180187774899</c:v>
                </c:pt>
                <c:pt idx="11">
                  <c:v>2.8940815529862101</c:v>
                </c:pt>
                <c:pt idx="12">
                  <c:v>2.8531693212190801</c:v>
                </c:pt>
                <c:pt idx="13">
                  <c:v>2.8332235699717101</c:v>
                </c:pt>
                <c:pt idx="14">
                  <c:v>2.7999420586792798</c:v>
                </c:pt>
                <c:pt idx="15">
                  <c:v>2.79491724975763</c:v>
                </c:pt>
                <c:pt idx="16">
                  <c:v>2.7656815109830202</c:v>
                </c:pt>
                <c:pt idx="17">
                  <c:v>2.69551743023943</c:v>
                </c:pt>
                <c:pt idx="18">
                  <c:v>2.6838236938950302</c:v>
                </c:pt>
                <c:pt idx="19">
                  <c:v>2.6666984391815101</c:v>
                </c:pt>
                <c:pt idx="20">
                  <c:v>2.6174331226865499</c:v>
                </c:pt>
                <c:pt idx="21">
                  <c:v>2.5733672669883401</c:v>
                </c:pt>
                <c:pt idx="22">
                  <c:v>2.5513746139509301</c:v>
                </c:pt>
                <c:pt idx="23">
                  <c:v>2.5359973457648399</c:v>
                </c:pt>
                <c:pt idx="24">
                  <c:v>2.5320643344350899</c:v>
                </c:pt>
                <c:pt idx="25">
                  <c:v>2.5233025107546001</c:v>
                </c:pt>
                <c:pt idx="26">
                  <c:v>2.5073753503196898</c:v>
                </c:pt>
                <c:pt idx="27">
                  <c:v>2.5057599320884099</c:v>
                </c:pt>
                <c:pt idx="28">
                  <c:v>2.5040999734467402</c:v>
                </c:pt>
                <c:pt idx="29">
                  <c:v>2.49503773090838</c:v>
                </c:pt>
                <c:pt idx="30">
                  <c:v>2.4685985170794398</c:v>
                </c:pt>
                <c:pt idx="31">
                  <c:v>2.4592727905857501</c:v>
                </c:pt>
                <c:pt idx="32">
                  <c:v>2.4507631304775002</c:v>
                </c:pt>
                <c:pt idx="33">
                  <c:v>2.41203200747881</c:v>
                </c:pt>
                <c:pt idx="34">
                  <c:v>2.3762382997730902</c:v>
                </c:pt>
                <c:pt idx="35">
                  <c:v>2.3360564120588401</c:v>
                </c:pt>
                <c:pt idx="36">
                  <c:v>2.3189627811426501</c:v>
                </c:pt>
                <c:pt idx="37">
                  <c:v>2.3047298903187099</c:v>
                </c:pt>
                <c:pt idx="38">
                  <c:v>2.2709592850048002</c:v>
                </c:pt>
                <c:pt idx="39">
                  <c:v>2.2692984325396299</c:v>
                </c:pt>
                <c:pt idx="40">
                  <c:v>2.2495032232555401</c:v>
                </c:pt>
                <c:pt idx="41">
                  <c:v>2.2389934074717699</c:v>
                </c:pt>
                <c:pt idx="42">
                  <c:v>2.1656946353678501</c:v>
                </c:pt>
                <c:pt idx="43">
                  <c:v>2.1558890684188201</c:v>
                </c:pt>
                <c:pt idx="44">
                  <c:v>2.1116289328495199</c:v>
                </c:pt>
                <c:pt idx="45">
                  <c:v>1.9698993084584699</c:v>
                </c:pt>
                <c:pt idx="46">
                  <c:v>1.92969655246674</c:v>
                </c:pt>
                <c:pt idx="47">
                  <c:v>1.88623055937962</c:v>
                </c:pt>
                <c:pt idx="48">
                  <c:v>1.8455710536385801</c:v>
                </c:pt>
                <c:pt idx="49">
                  <c:v>1.6237429833833901</c:v>
                </c:pt>
              </c:numCache>
            </c:numRef>
          </c:val>
          <c:extLst>
            <c:ext xmlns:c16="http://schemas.microsoft.com/office/drawing/2014/chart" uri="{C3380CC4-5D6E-409C-BE32-E72D297353CC}">
              <c16:uniqueId val="{00000002-3FE9-4117-82E5-44C45BF6D5F6}"/>
            </c:ext>
          </c:extLst>
        </c:ser>
        <c:dLbls>
          <c:showLegendKey val="0"/>
          <c:showVal val="0"/>
          <c:showCatName val="0"/>
          <c:showSerName val="0"/>
          <c:showPercent val="0"/>
          <c:showBubbleSize val="0"/>
        </c:dLbls>
        <c:gapWidth val="219"/>
        <c:overlap val="-27"/>
        <c:axId val="542107247"/>
        <c:axId val="284878767"/>
      </c:barChart>
      <c:catAx>
        <c:axId val="5421072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78767"/>
        <c:crosses val="autoZero"/>
        <c:auto val="1"/>
        <c:lblAlgn val="ctr"/>
        <c:lblOffset val="100"/>
        <c:noMultiLvlLbl val="0"/>
      </c:catAx>
      <c:valAx>
        <c:axId val="284878767"/>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Overall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54210724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OP!$B$1</c:f>
              <c:strCache>
                <c:ptCount val="1"/>
                <c:pt idx="0">
                  <c:v>Relative price, outpatient</c:v>
                </c:pt>
              </c:strCache>
            </c:strRef>
          </c:tx>
          <c:spPr>
            <a:solidFill>
              <a:srgbClr val="7C8184"/>
            </a:solidFill>
            <a:ln>
              <a:noFill/>
            </a:ln>
            <a:effectLst/>
          </c:spPr>
          <c:invertIfNegative val="0"/>
          <c:dPt>
            <c:idx val="9"/>
            <c:invertIfNegative val="0"/>
            <c:bubble3D val="0"/>
            <c:spPr>
              <a:solidFill>
                <a:srgbClr val="00297A"/>
              </a:solidFill>
              <a:ln>
                <a:noFill/>
              </a:ln>
              <a:effectLst/>
            </c:spPr>
            <c:extLst>
              <c:ext xmlns:c16="http://schemas.microsoft.com/office/drawing/2014/chart" uri="{C3380CC4-5D6E-409C-BE32-E72D297353CC}">
                <c16:uniqueId val="{00000001-97AB-49AD-BF98-C86B9C64CF2D}"/>
              </c:ext>
            </c:extLst>
          </c:dPt>
          <c:cat>
            <c:strRef>
              <c:f>OP!$A$2:$A$51</c:f>
              <c:strCache>
                <c:ptCount val="50"/>
                <c:pt idx="0">
                  <c:v>FL</c:v>
                </c:pt>
                <c:pt idx="1">
                  <c:v>SC</c:v>
                </c:pt>
                <c:pt idx="2">
                  <c:v>WV</c:v>
                </c:pt>
                <c:pt idx="3">
                  <c:v>WY</c:v>
                </c:pt>
                <c:pt idx="4">
                  <c:v>WI</c:v>
                </c:pt>
                <c:pt idx="5">
                  <c:v>AK</c:v>
                </c:pt>
                <c:pt idx="6">
                  <c:v>CA</c:v>
                </c:pt>
                <c:pt idx="7">
                  <c:v>GA</c:v>
                </c:pt>
                <c:pt idx="8">
                  <c:v>DE</c:v>
                </c:pt>
                <c:pt idx="9">
                  <c:v>NC</c:v>
                </c:pt>
                <c:pt idx="10">
                  <c:v>IN</c:v>
                </c:pt>
                <c:pt idx="11">
                  <c:v>VT</c:v>
                </c:pt>
                <c:pt idx="12">
                  <c:v>NY</c:v>
                </c:pt>
                <c:pt idx="13">
                  <c:v>IL</c:v>
                </c:pt>
                <c:pt idx="14">
                  <c:v>OH</c:v>
                </c:pt>
                <c:pt idx="15">
                  <c:v>HI</c:v>
                </c:pt>
                <c:pt idx="16">
                  <c:v>CO</c:v>
                </c:pt>
                <c:pt idx="17">
                  <c:v>NV</c:v>
                </c:pt>
                <c:pt idx="18">
                  <c:v>TX</c:v>
                </c:pt>
                <c:pt idx="19">
                  <c:v>NE</c:v>
                </c:pt>
                <c:pt idx="20">
                  <c:v>NJ</c:v>
                </c:pt>
                <c:pt idx="21">
                  <c:v>NM</c:v>
                </c:pt>
                <c:pt idx="22">
                  <c:v>ID</c:v>
                </c:pt>
                <c:pt idx="23">
                  <c:v>SD</c:v>
                </c:pt>
                <c:pt idx="24">
                  <c:v>OK</c:v>
                </c:pt>
                <c:pt idx="25">
                  <c:v>ME</c:v>
                </c:pt>
                <c:pt idx="26">
                  <c:v>MO</c:v>
                </c:pt>
                <c:pt idx="27">
                  <c:v>NH</c:v>
                </c:pt>
                <c:pt idx="28">
                  <c:v>LA</c:v>
                </c:pt>
                <c:pt idx="29">
                  <c:v>KS</c:v>
                </c:pt>
                <c:pt idx="30">
                  <c:v>OR</c:v>
                </c:pt>
                <c:pt idx="31">
                  <c:v>CT</c:v>
                </c:pt>
                <c:pt idx="32">
                  <c:v>VA</c:v>
                </c:pt>
                <c:pt idx="33">
                  <c:v>AZ</c:v>
                </c:pt>
                <c:pt idx="34">
                  <c:v>IA</c:v>
                </c:pt>
                <c:pt idx="35">
                  <c:v>MT</c:v>
                </c:pt>
                <c:pt idx="36">
                  <c:v>PA</c:v>
                </c:pt>
                <c:pt idx="37">
                  <c:v>DC</c:v>
                </c:pt>
                <c:pt idx="38">
                  <c:v>WA</c:v>
                </c:pt>
                <c:pt idx="39">
                  <c:v>MN</c:v>
                </c:pt>
                <c:pt idx="40">
                  <c:v>KY</c:v>
                </c:pt>
                <c:pt idx="41">
                  <c:v>ND</c:v>
                </c:pt>
                <c:pt idx="42">
                  <c:v>TN</c:v>
                </c:pt>
                <c:pt idx="43">
                  <c:v>UT</c:v>
                </c:pt>
                <c:pt idx="44">
                  <c:v>MA</c:v>
                </c:pt>
                <c:pt idx="45">
                  <c:v>MS</c:v>
                </c:pt>
                <c:pt idx="46">
                  <c:v>AL</c:v>
                </c:pt>
                <c:pt idx="47">
                  <c:v>RI</c:v>
                </c:pt>
                <c:pt idx="48">
                  <c:v>MI</c:v>
                </c:pt>
                <c:pt idx="49">
                  <c:v>AR</c:v>
                </c:pt>
              </c:strCache>
            </c:strRef>
          </c:cat>
          <c:val>
            <c:numRef>
              <c:f>OP!$B$2:$B$51</c:f>
              <c:numCache>
                <c:formatCode>0.00%</c:formatCode>
                <c:ptCount val="50"/>
                <c:pt idx="0">
                  <c:v>4.0119221142392503</c:v>
                </c:pt>
                <c:pt idx="1">
                  <c:v>3.9377955500325101</c:v>
                </c:pt>
                <c:pt idx="2">
                  <c:v>3.8475127147411499</c:v>
                </c:pt>
                <c:pt idx="3">
                  <c:v>3.60609626572271</c:v>
                </c:pt>
                <c:pt idx="4">
                  <c:v>3.5607223131409702</c:v>
                </c:pt>
                <c:pt idx="5">
                  <c:v>3.44740483373787</c:v>
                </c:pt>
                <c:pt idx="6">
                  <c:v>3.44081439600247</c:v>
                </c:pt>
                <c:pt idx="7">
                  <c:v>3.3154446375594002</c:v>
                </c:pt>
                <c:pt idx="8">
                  <c:v>3.3124240319196701</c:v>
                </c:pt>
                <c:pt idx="9">
                  <c:v>3.28231718356031</c:v>
                </c:pt>
                <c:pt idx="10">
                  <c:v>3.2030199768893199</c:v>
                </c:pt>
                <c:pt idx="11">
                  <c:v>3.11446753505972</c:v>
                </c:pt>
                <c:pt idx="12">
                  <c:v>3.0391039221851299</c:v>
                </c:pt>
                <c:pt idx="13">
                  <c:v>3.0029426078419599</c:v>
                </c:pt>
                <c:pt idx="14">
                  <c:v>2.9997483359174399</c:v>
                </c:pt>
                <c:pt idx="15">
                  <c:v>2.9949999409379</c:v>
                </c:pt>
                <c:pt idx="16">
                  <c:v>2.9615269119943401</c:v>
                </c:pt>
                <c:pt idx="17">
                  <c:v>2.9538480304162098</c:v>
                </c:pt>
                <c:pt idx="18">
                  <c:v>2.9320790054158499</c:v>
                </c:pt>
                <c:pt idx="19">
                  <c:v>2.8600775054606302</c:v>
                </c:pt>
                <c:pt idx="20">
                  <c:v>2.8390169966658898</c:v>
                </c:pt>
                <c:pt idx="21">
                  <c:v>2.7970769719401498</c:v>
                </c:pt>
                <c:pt idx="22">
                  <c:v>2.79667878000989</c:v>
                </c:pt>
                <c:pt idx="23">
                  <c:v>2.7899727013120699</c:v>
                </c:pt>
                <c:pt idx="24">
                  <c:v>2.7818193858463802</c:v>
                </c:pt>
                <c:pt idx="25">
                  <c:v>2.7792622775511102</c:v>
                </c:pt>
                <c:pt idx="26">
                  <c:v>2.7652041665639899</c:v>
                </c:pt>
                <c:pt idx="27">
                  <c:v>2.75688795971756</c:v>
                </c:pt>
                <c:pt idx="28">
                  <c:v>2.7558436476834101</c:v>
                </c:pt>
                <c:pt idx="29">
                  <c:v>2.6831187897220601</c:v>
                </c:pt>
                <c:pt idx="30">
                  <c:v>2.6535473730966399</c:v>
                </c:pt>
                <c:pt idx="31">
                  <c:v>2.6368089602818401</c:v>
                </c:pt>
                <c:pt idx="32">
                  <c:v>2.6210966964820002</c:v>
                </c:pt>
                <c:pt idx="33">
                  <c:v>2.6198770545899102</c:v>
                </c:pt>
                <c:pt idx="34">
                  <c:v>2.5820450210165</c:v>
                </c:pt>
                <c:pt idx="35">
                  <c:v>2.5480912000893898</c:v>
                </c:pt>
                <c:pt idx="36">
                  <c:v>2.5463689599572898</c:v>
                </c:pt>
                <c:pt idx="37">
                  <c:v>2.4912955113967401</c:v>
                </c:pt>
                <c:pt idx="38">
                  <c:v>2.4882268662183198</c:v>
                </c:pt>
                <c:pt idx="39">
                  <c:v>2.46879323171988</c:v>
                </c:pt>
                <c:pt idx="40">
                  <c:v>2.4323641600789601</c:v>
                </c:pt>
                <c:pt idx="41">
                  <c:v>2.3537942003572798</c:v>
                </c:pt>
                <c:pt idx="42">
                  <c:v>2.3519581741123501</c:v>
                </c:pt>
                <c:pt idx="43">
                  <c:v>2.2318371435281699</c:v>
                </c:pt>
                <c:pt idx="44">
                  <c:v>1.9549752764277399</c:v>
                </c:pt>
                <c:pt idx="45">
                  <c:v>1.9329766916726701</c:v>
                </c:pt>
                <c:pt idx="46">
                  <c:v>1.8539921173821901</c:v>
                </c:pt>
                <c:pt idx="47">
                  <c:v>1.8288060543390701</c:v>
                </c:pt>
                <c:pt idx="48">
                  <c:v>1.7186426426617301</c:v>
                </c:pt>
                <c:pt idx="49">
                  <c:v>1.4443795798976899</c:v>
                </c:pt>
              </c:numCache>
            </c:numRef>
          </c:val>
          <c:extLst>
            <c:ext xmlns:c16="http://schemas.microsoft.com/office/drawing/2014/chart" uri="{C3380CC4-5D6E-409C-BE32-E72D297353CC}">
              <c16:uniqueId val="{00000002-97AB-49AD-BF98-C86B9C64CF2D}"/>
            </c:ext>
          </c:extLst>
        </c:ser>
        <c:dLbls>
          <c:showLegendKey val="0"/>
          <c:showVal val="0"/>
          <c:showCatName val="0"/>
          <c:showSerName val="0"/>
          <c:showPercent val="0"/>
          <c:showBubbleSize val="0"/>
        </c:dLbls>
        <c:gapWidth val="219"/>
        <c:overlap val="-27"/>
        <c:axId val="731547967"/>
        <c:axId val="284890287"/>
      </c:barChart>
      <c:catAx>
        <c:axId val="73154796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90287"/>
        <c:crosses val="autoZero"/>
        <c:auto val="1"/>
        <c:lblAlgn val="ctr"/>
        <c:lblOffset val="100"/>
        <c:noMultiLvlLbl val="0"/>
      </c:catAx>
      <c:valAx>
        <c:axId val="284890287"/>
        <c:scaling>
          <c:orientation val="minMax"/>
          <c:max val="5"/>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Outpatient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3154796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OPF!$B$1</c:f>
              <c:strCache>
                <c:ptCount val="1"/>
                <c:pt idx="0">
                  <c:v>Relative price, outpatient facility</c:v>
                </c:pt>
              </c:strCache>
            </c:strRef>
          </c:tx>
          <c:spPr>
            <a:solidFill>
              <a:srgbClr val="7C8184"/>
            </a:solidFill>
            <a:ln>
              <a:noFill/>
            </a:ln>
            <a:effectLst/>
          </c:spPr>
          <c:invertIfNegative val="0"/>
          <c:dPt>
            <c:idx val="8"/>
            <c:invertIfNegative val="0"/>
            <c:bubble3D val="0"/>
            <c:spPr>
              <a:solidFill>
                <a:srgbClr val="00297A"/>
              </a:solidFill>
              <a:ln>
                <a:noFill/>
              </a:ln>
              <a:effectLst/>
            </c:spPr>
            <c:extLst>
              <c:ext xmlns:c16="http://schemas.microsoft.com/office/drawing/2014/chart" uri="{C3380CC4-5D6E-409C-BE32-E72D297353CC}">
                <c16:uniqueId val="{00000001-574C-4808-AEF6-3CBA6ED69BF4}"/>
              </c:ext>
            </c:extLst>
          </c:dPt>
          <c:cat>
            <c:strRef>
              <c:f>OPF!$A$2:$A$51</c:f>
              <c:strCache>
                <c:ptCount val="50"/>
                <c:pt idx="0">
                  <c:v>FL</c:v>
                </c:pt>
                <c:pt idx="1">
                  <c:v>WV</c:v>
                </c:pt>
                <c:pt idx="2">
                  <c:v>SC</c:v>
                </c:pt>
                <c:pt idx="3">
                  <c:v>DE</c:v>
                </c:pt>
                <c:pt idx="4">
                  <c:v>WY</c:v>
                </c:pt>
                <c:pt idx="5">
                  <c:v>IN</c:v>
                </c:pt>
                <c:pt idx="6">
                  <c:v>CA</c:v>
                </c:pt>
                <c:pt idx="7">
                  <c:v>GA</c:v>
                </c:pt>
                <c:pt idx="8">
                  <c:v>NC</c:v>
                </c:pt>
                <c:pt idx="9">
                  <c:v>IL</c:v>
                </c:pt>
                <c:pt idx="10">
                  <c:v>WI</c:v>
                </c:pt>
                <c:pt idx="11">
                  <c:v>NY</c:v>
                </c:pt>
                <c:pt idx="12">
                  <c:v>HI</c:v>
                </c:pt>
                <c:pt idx="13">
                  <c:v>VT</c:v>
                </c:pt>
                <c:pt idx="14">
                  <c:v>AK</c:v>
                </c:pt>
                <c:pt idx="15">
                  <c:v>OH</c:v>
                </c:pt>
                <c:pt idx="16">
                  <c:v>NV</c:v>
                </c:pt>
                <c:pt idx="17">
                  <c:v>CO</c:v>
                </c:pt>
                <c:pt idx="18">
                  <c:v>NJ</c:v>
                </c:pt>
                <c:pt idx="19">
                  <c:v>TX</c:v>
                </c:pt>
                <c:pt idx="20">
                  <c:v>NM</c:v>
                </c:pt>
                <c:pt idx="21">
                  <c:v>OK</c:v>
                </c:pt>
                <c:pt idx="22">
                  <c:v>LA</c:v>
                </c:pt>
                <c:pt idx="23">
                  <c:v>MO</c:v>
                </c:pt>
                <c:pt idx="24">
                  <c:v>ID</c:v>
                </c:pt>
                <c:pt idx="25">
                  <c:v>ME</c:v>
                </c:pt>
                <c:pt idx="26">
                  <c:v>NE</c:v>
                </c:pt>
                <c:pt idx="27">
                  <c:v>SD</c:v>
                </c:pt>
                <c:pt idx="28">
                  <c:v>KS</c:v>
                </c:pt>
                <c:pt idx="29">
                  <c:v>VA</c:v>
                </c:pt>
                <c:pt idx="30">
                  <c:v>AZ</c:v>
                </c:pt>
                <c:pt idx="31">
                  <c:v>PA</c:v>
                </c:pt>
                <c:pt idx="32">
                  <c:v>NH</c:v>
                </c:pt>
                <c:pt idx="33">
                  <c:v>MT</c:v>
                </c:pt>
                <c:pt idx="34">
                  <c:v>OR</c:v>
                </c:pt>
                <c:pt idx="35">
                  <c:v>CT</c:v>
                </c:pt>
                <c:pt idx="36">
                  <c:v>KY</c:v>
                </c:pt>
                <c:pt idx="37">
                  <c:v>IA</c:v>
                </c:pt>
                <c:pt idx="38">
                  <c:v>WA</c:v>
                </c:pt>
                <c:pt idx="39">
                  <c:v>DC</c:v>
                </c:pt>
                <c:pt idx="40">
                  <c:v>TN</c:v>
                </c:pt>
                <c:pt idx="41">
                  <c:v>ND</c:v>
                </c:pt>
                <c:pt idx="42">
                  <c:v>UT</c:v>
                </c:pt>
                <c:pt idx="43">
                  <c:v>MN</c:v>
                </c:pt>
                <c:pt idx="44">
                  <c:v>MA</c:v>
                </c:pt>
                <c:pt idx="45">
                  <c:v>MS</c:v>
                </c:pt>
                <c:pt idx="46">
                  <c:v>AL</c:v>
                </c:pt>
                <c:pt idx="47">
                  <c:v>MI</c:v>
                </c:pt>
                <c:pt idx="48">
                  <c:v>RI</c:v>
                </c:pt>
                <c:pt idx="49">
                  <c:v>AR</c:v>
                </c:pt>
              </c:strCache>
            </c:strRef>
          </c:cat>
          <c:val>
            <c:numRef>
              <c:f>OPF!$B$2:$B$51</c:f>
              <c:numCache>
                <c:formatCode>0.00%</c:formatCode>
                <c:ptCount val="50"/>
                <c:pt idx="0">
                  <c:v>4.5506785367920202</c:v>
                </c:pt>
                <c:pt idx="1">
                  <c:v>4.39586522894498</c:v>
                </c:pt>
                <c:pt idx="2">
                  <c:v>4.3923552794687</c:v>
                </c:pt>
                <c:pt idx="3">
                  <c:v>3.9044522138499498</c:v>
                </c:pt>
                <c:pt idx="4">
                  <c:v>3.7559863303774401</c:v>
                </c:pt>
                <c:pt idx="5">
                  <c:v>3.69889983619814</c:v>
                </c:pt>
                <c:pt idx="6">
                  <c:v>3.6841390486572401</c:v>
                </c:pt>
                <c:pt idx="7">
                  <c:v>3.65849377850529</c:v>
                </c:pt>
                <c:pt idx="8">
                  <c:v>3.5700950686589299</c:v>
                </c:pt>
                <c:pt idx="9">
                  <c:v>3.3872227988944998</c:v>
                </c:pt>
                <c:pt idx="10">
                  <c:v>3.3639099013143001</c:v>
                </c:pt>
                <c:pt idx="11">
                  <c:v>3.35482780432128</c:v>
                </c:pt>
                <c:pt idx="12">
                  <c:v>3.31865051525451</c:v>
                </c:pt>
                <c:pt idx="13">
                  <c:v>3.2756932121109101</c:v>
                </c:pt>
                <c:pt idx="14">
                  <c:v>3.26483599054469</c:v>
                </c:pt>
                <c:pt idx="15">
                  <c:v>3.2631729976978101</c:v>
                </c:pt>
                <c:pt idx="16">
                  <c:v>3.2202286478104698</c:v>
                </c:pt>
                <c:pt idx="17">
                  <c:v>3.20588886306607</c:v>
                </c:pt>
                <c:pt idx="18">
                  <c:v>3.1758398592475898</c:v>
                </c:pt>
                <c:pt idx="19">
                  <c:v>3.1683403124058001</c:v>
                </c:pt>
                <c:pt idx="20">
                  <c:v>3.0982900316673199</c:v>
                </c:pt>
                <c:pt idx="21">
                  <c:v>3.0785991676814102</c:v>
                </c:pt>
                <c:pt idx="22">
                  <c:v>3.0418663030172999</c:v>
                </c:pt>
                <c:pt idx="23">
                  <c:v>3.03989415937379</c:v>
                </c:pt>
                <c:pt idx="24">
                  <c:v>3.0058975240814201</c:v>
                </c:pt>
                <c:pt idx="25">
                  <c:v>2.9953495493615798</c:v>
                </c:pt>
                <c:pt idx="26">
                  <c:v>2.9829443242789302</c:v>
                </c:pt>
                <c:pt idx="27">
                  <c:v>2.9522781960400102</c:v>
                </c:pt>
                <c:pt idx="28">
                  <c:v>2.9359379709776601</c:v>
                </c:pt>
                <c:pt idx="29">
                  <c:v>2.8876818247207701</c:v>
                </c:pt>
                <c:pt idx="30">
                  <c:v>2.8716844748507002</c:v>
                </c:pt>
                <c:pt idx="31">
                  <c:v>2.8594934839283201</c:v>
                </c:pt>
                <c:pt idx="32">
                  <c:v>2.83479979765265</c:v>
                </c:pt>
                <c:pt idx="33">
                  <c:v>2.8204151252727798</c:v>
                </c:pt>
                <c:pt idx="34">
                  <c:v>2.75791443108269</c:v>
                </c:pt>
                <c:pt idx="35">
                  <c:v>2.7562052847717098</c:v>
                </c:pt>
                <c:pt idx="36">
                  <c:v>2.6842396287172599</c:v>
                </c:pt>
                <c:pt idx="37">
                  <c:v>2.6510432929534602</c:v>
                </c:pt>
                <c:pt idx="38">
                  <c:v>2.6370394956498102</c:v>
                </c:pt>
                <c:pt idx="39">
                  <c:v>2.63394554854565</c:v>
                </c:pt>
                <c:pt idx="40">
                  <c:v>2.4146173112630902</c:v>
                </c:pt>
                <c:pt idx="41">
                  <c:v>2.4131093591893902</c:v>
                </c:pt>
                <c:pt idx="42">
                  <c:v>2.35777360252195</c:v>
                </c:pt>
                <c:pt idx="43">
                  <c:v>2.34643927585847</c:v>
                </c:pt>
                <c:pt idx="44">
                  <c:v>2.0023241236193101</c:v>
                </c:pt>
                <c:pt idx="45">
                  <c:v>1.99544525480961</c:v>
                </c:pt>
                <c:pt idx="46">
                  <c:v>1.95516253526771</c:v>
                </c:pt>
                <c:pt idx="47">
                  <c:v>1.8582948088156801</c:v>
                </c:pt>
                <c:pt idx="48">
                  <c:v>1.83878983701196</c:v>
                </c:pt>
                <c:pt idx="49">
                  <c:v>1.4309463169975201</c:v>
                </c:pt>
              </c:numCache>
            </c:numRef>
          </c:val>
          <c:extLst>
            <c:ext xmlns:c16="http://schemas.microsoft.com/office/drawing/2014/chart" uri="{C3380CC4-5D6E-409C-BE32-E72D297353CC}">
              <c16:uniqueId val="{00000002-574C-4808-AEF6-3CBA6ED69BF4}"/>
            </c:ext>
          </c:extLst>
        </c:ser>
        <c:dLbls>
          <c:showLegendKey val="0"/>
          <c:showVal val="0"/>
          <c:showCatName val="0"/>
          <c:showSerName val="0"/>
          <c:showPercent val="0"/>
          <c:showBubbleSize val="0"/>
        </c:dLbls>
        <c:gapWidth val="219"/>
        <c:overlap val="-27"/>
        <c:axId val="780791055"/>
        <c:axId val="284878287"/>
      </c:barChart>
      <c:catAx>
        <c:axId val="78079105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878287"/>
        <c:crosses val="autoZero"/>
        <c:auto val="1"/>
        <c:lblAlgn val="ctr"/>
        <c:lblOffset val="100"/>
        <c:noMultiLvlLbl val="0"/>
      </c:catAx>
      <c:valAx>
        <c:axId val="28487828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Outpatient facility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8079105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PRO!$B$1</c:f>
              <c:strCache>
                <c:ptCount val="1"/>
                <c:pt idx="0">
                  <c:v>Relative price, professional</c:v>
                </c:pt>
              </c:strCache>
            </c:strRef>
          </c:tx>
          <c:spPr>
            <a:solidFill>
              <a:srgbClr val="7C8184"/>
            </a:solidFill>
            <a:ln>
              <a:noFill/>
            </a:ln>
            <a:effectLst/>
          </c:spPr>
          <c:invertIfNegative val="0"/>
          <c:dPt>
            <c:idx val="9"/>
            <c:invertIfNegative val="0"/>
            <c:bubble3D val="0"/>
            <c:spPr>
              <a:solidFill>
                <a:srgbClr val="00297A"/>
              </a:solidFill>
              <a:ln>
                <a:noFill/>
              </a:ln>
              <a:effectLst/>
            </c:spPr>
            <c:extLst>
              <c:ext xmlns:c16="http://schemas.microsoft.com/office/drawing/2014/chart" uri="{C3380CC4-5D6E-409C-BE32-E72D297353CC}">
                <c16:uniqueId val="{00000001-CE09-4290-A159-9C888B79D269}"/>
              </c:ext>
            </c:extLst>
          </c:dPt>
          <c:cat>
            <c:strRef>
              <c:f>PRO!$A$2:$A$51</c:f>
              <c:strCache>
                <c:ptCount val="50"/>
                <c:pt idx="0">
                  <c:v>WI</c:v>
                </c:pt>
                <c:pt idx="1">
                  <c:v>AK</c:v>
                </c:pt>
                <c:pt idx="2">
                  <c:v>MN</c:v>
                </c:pt>
                <c:pt idx="3">
                  <c:v>WY</c:v>
                </c:pt>
                <c:pt idx="4">
                  <c:v>VT</c:v>
                </c:pt>
                <c:pt idx="5">
                  <c:v>NE</c:v>
                </c:pt>
                <c:pt idx="6">
                  <c:v>OR</c:v>
                </c:pt>
                <c:pt idx="7">
                  <c:v>ND</c:v>
                </c:pt>
                <c:pt idx="8">
                  <c:v>IA</c:v>
                </c:pt>
                <c:pt idx="9">
                  <c:v>NC</c:v>
                </c:pt>
                <c:pt idx="10">
                  <c:v>CT</c:v>
                </c:pt>
                <c:pt idx="11">
                  <c:v>NH</c:v>
                </c:pt>
                <c:pt idx="12">
                  <c:v>CA</c:v>
                </c:pt>
                <c:pt idx="13">
                  <c:v>SD</c:v>
                </c:pt>
                <c:pt idx="14">
                  <c:v>TN</c:v>
                </c:pt>
                <c:pt idx="15">
                  <c:v>FL</c:v>
                </c:pt>
                <c:pt idx="16">
                  <c:v>OH</c:v>
                </c:pt>
                <c:pt idx="17">
                  <c:v>SC</c:v>
                </c:pt>
                <c:pt idx="18">
                  <c:v>CO</c:v>
                </c:pt>
                <c:pt idx="19">
                  <c:v>DC</c:v>
                </c:pt>
                <c:pt idx="20">
                  <c:v>WA</c:v>
                </c:pt>
                <c:pt idx="21">
                  <c:v>GA</c:v>
                </c:pt>
                <c:pt idx="22">
                  <c:v>NY</c:v>
                </c:pt>
                <c:pt idx="23">
                  <c:v>MA</c:v>
                </c:pt>
                <c:pt idx="24">
                  <c:v>ID</c:v>
                </c:pt>
                <c:pt idx="25">
                  <c:v>RI</c:v>
                </c:pt>
                <c:pt idx="26">
                  <c:v>AZ</c:v>
                </c:pt>
                <c:pt idx="27">
                  <c:v>HI</c:v>
                </c:pt>
                <c:pt idx="28">
                  <c:v>NV</c:v>
                </c:pt>
                <c:pt idx="29">
                  <c:v>NJ</c:v>
                </c:pt>
                <c:pt idx="30">
                  <c:v>UT</c:v>
                </c:pt>
                <c:pt idx="31">
                  <c:v>ME</c:v>
                </c:pt>
                <c:pt idx="32">
                  <c:v>IL</c:v>
                </c:pt>
                <c:pt idx="33">
                  <c:v>TX</c:v>
                </c:pt>
                <c:pt idx="34">
                  <c:v>KS</c:v>
                </c:pt>
                <c:pt idx="35">
                  <c:v>NM</c:v>
                </c:pt>
                <c:pt idx="36">
                  <c:v>MO</c:v>
                </c:pt>
                <c:pt idx="37">
                  <c:v>MT</c:v>
                </c:pt>
                <c:pt idx="38">
                  <c:v>WV</c:v>
                </c:pt>
                <c:pt idx="39">
                  <c:v>AR</c:v>
                </c:pt>
                <c:pt idx="40">
                  <c:v>MS</c:v>
                </c:pt>
                <c:pt idx="41">
                  <c:v>VA</c:v>
                </c:pt>
                <c:pt idx="42">
                  <c:v>LA</c:v>
                </c:pt>
                <c:pt idx="43">
                  <c:v>PA</c:v>
                </c:pt>
                <c:pt idx="44">
                  <c:v>IN</c:v>
                </c:pt>
                <c:pt idx="45">
                  <c:v>KY</c:v>
                </c:pt>
                <c:pt idx="46">
                  <c:v>MI</c:v>
                </c:pt>
                <c:pt idx="47">
                  <c:v>OK</c:v>
                </c:pt>
                <c:pt idx="48">
                  <c:v>AL</c:v>
                </c:pt>
                <c:pt idx="49">
                  <c:v>DE</c:v>
                </c:pt>
              </c:strCache>
            </c:strRef>
          </c:cat>
          <c:val>
            <c:numRef>
              <c:f>PRO!$B$2:$B$51</c:f>
              <c:numCache>
                <c:formatCode>0.00%</c:formatCode>
                <c:ptCount val="50"/>
                <c:pt idx="0">
                  <c:v>4.3435493871087703</c:v>
                </c:pt>
                <c:pt idx="1">
                  <c:v>4.1500050577398104</c:v>
                </c:pt>
                <c:pt idx="2">
                  <c:v>3.0855146409615002</c:v>
                </c:pt>
                <c:pt idx="3">
                  <c:v>2.2770384122562</c:v>
                </c:pt>
                <c:pt idx="4">
                  <c:v>2.2560517166537601</c:v>
                </c:pt>
                <c:pt idx="5">
                  <c:v>2.1258033654490598</c:v>
                </c:pt>
                <c:pt idx="6">
                  <c:v>2.1005089206547201</c:v>
                </c:pt>
                <c:pt idx="7">
                  <c:v>2.0856624267463402</c:v>
                </c:pt>
                <c:pt idx="8">
                  <c:v>2.0779816420106401</c:v>
                </c:pt>
                <c:pt idx="9">
                  <c:v>2.00133565798239</c:v>
                </c:pt>
                <c:pt idx="10">
                  <c:v>1.98128506503978</c:v>
                </c:pt>
                <c:pt idx="11">
                  <c:v>1.9741924836618201</c:v>
                </c:pt>
                <c:pt idx="12">
                  <c:v>1.9587568421653001</c:v>
                </c:pt>
                <c:pt idx="13">
                  <c:v>1.9530002354054199</c:v>
                </c:pt>
                <c:pt idx="14">
                  <c:v>1.8176608430910799</c:v>
                </c:pt>
                <c:pt idx="15">
                  <c:v>1.8167685821044399</c:v>
                </c:pt>
                <c:pt idx="16">
                  <c:v>1.8010475099260299</c:v>
                </c:pt>
                <c:pt idx="17">
                  <c:v>1.7968733524237701</c:v>
                </c:pt>
                <c:pt idx="18">
                  <c:v>1.7918524000511</c:v>
                </c:pt>
                <c:pt idx="19">
                  <c:v>1.77112778493386</c:v>
                </c:pt>
                <c:pt idx="20">
                  <c:v>1.7652504273013501</c:v>
                </c:pt>
                <c:pt idx="21">
                  <c:v>1.7425215505118901</c:v>
                </c:pt>
                <c:pt idx="22">
                  <c:v>1.7310026906328599</c:v>
                </c:pt>
                <c:pt idx="23">
                  <c:v>1.7201899454721199</c:v>
                </c:pt>
                <c:pt idx="24">
                  <c:v>1.6837154192836801</c:v>
                </c:pt>
                <c:pt idx="25">
                  <c:v>1.6824461150848</c:v>
                </c:pt>
                <c:pt idx="26">
                  <c:v>1.67762701051083</c:v>
                </c:pt>
                <c:pt idx="27">
                  <c:v>1.6741938644309</c:v>
                </c:pt>
                <c:pt idx="28">
                  <c:v>1.6302247774876799</c:v>
                </c:pt>
                <c:pt idx="29">
                  <c:v>1.6219295301616099</c:v>
                </c:pt>
                <c:pt idx="30">
                  <c:v>1.5910554832299399</c:v>
                </c:pt>
                <c:pt idx="31">
                  <c:v>1.5668666087923799</c:v>
                </c:pt>
                <c:pt idx="32">
                  <c:v>1.55155626603241</c:v>
                </c:pt>
                <c:pt idx="33">
                  <c:v>1.53598691983191</c:v>
                </c:pt>
                <c:pt idx="34">
                  <c:v>1.53110263008484</c:v>
                </c:pt>
                <c:pt idx="35">
                  <c:v>1.5204467936017101</c:v>
                </c:pt>
                <c:pt idx="36">
                  <c:v>1.516242072961</c:v>
                </c:pt>
                <c:pt idx="37">
                  <c:v>1.4754665756055201</c:v>
                </c:pt>
                <c:pt idx="38">
                  <c:v>1.4582346918773601</c:v>
                </c:pt>
                <c:pt idx="39">
                  <c:v>1.45071952297374</c:v>
                </c:pt>
                <c:pt idx="40">
                  <c:v>1.42504397663505</c:v>
                </c:pt>
                <c:pt idx="41">
                  <c:v>1.37373789920752</c:v>
                </c:pt>
                <c:pt idx="42">
                  <c:v>1.3437952270518401</c:v>
                </c:pt>
                <c:pt idx="43">
                  <c:v>1.29161377640796</c:v>
                </c:pt>
                <c:pt idx="44">
                  <c:v>1.27470224809933</c:v>
                </c:pt>
                <c:pt idx="45">
                  <c:v>1.2560148795866699</c:v>
                </c:pt>
                <c:pt idx="46">
                  <c:v>1.2421062877564399</c:v>
                </c:pt>
                <c:pt idx="47">
                  <c:v>1.2214538249081399</c:v>
                </c:pt>
                <c:pt idx="48">
                  <c:v>1.2029682524660601</c:v>
                </c:pt>
                <c:pt idx="49">
                  <c:v>1.11455645602673</c:v>
                </c:pt>
              </c:numCache>
            </c:numRef>
          </c:val>
          <c:extLst>
            <c:ext xmlns:c16="http://schemas.microsoft.com/office/drawing/2014/chart" uri="{C3380CC4-5D6E-409C-BE32-E72D297353CC}">
              <c16:uniqueId val="{00000002-CE09-4290-A159-9C888B79D269}"/>
            </c:ext>
          </c:extLst>
        </c:ser>
        <c:dLbls>
          <c:showLegendKey val="0"/>
          <c:showVal val="0"/>
          <c:showCatName val="0"/>
          <c:showSerName val="0"/>
          <c:showPercent val="0"/>
          <c:showBubbleSize val="0"/>
        </c:dLbls>
        <c:gapWidth val="219"/>
        <c:overlap val="-27"/>
        <c:axId val="780879215"/>
        <c:axId val="284934927"/>
      </c:barChart>
      <c:catAx>
        <c:axId val="7808792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284934927"/>
        <c:crosses val="autoZero"/>
        <c:auto val="1"/>
        <c:lblAlgn val="ctr"/>
        <c:lblOffset val="100"/>
        <c:noMultiLvlLbl val="0"/>
      </c:catAx>
      <c:valAx>
        <c:axId val="284934927"/>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r>
                  <a:rPr lang="en-US" sz="1000" b="0" i="0" u="none" strike="noStrike" kern="1200" spc="0" baseline="0" dirty="0">
                    <a:solidFill>
                      <a:srgbClr val="000000"/>
                    </a:solidFill>
                  </a:rPr>
                  <a:t>Professional price, relative to Medicare</a:t>
                </a:r>
              </a:p>
            </c:rich>
          </c:tx>
          <c:overlay val="0"/>
          <c:spPr>
            <a:noFill/>
            <a:ln>
              <a:noFill/>
            </a:ln>
            <a:effectLst/>
          </c:spPr>
          <c:txPr>
            <a:bodyPr rot="-5400000" spcFirstLastPara="1" vertOverflow="ellipsis" vert="horz" wrap="square" anchor="ctr" anchorCtr="1"/>
            <a:lstStyle/>
            <a:p>
              <a:pPr>
                <a:defRPr sz="1000" b="0" i="0" u="none" strike="noStrike" kern="1200" baseline="0">
                  <a:solidFill>
                    <a:srgbClr val="000000"/>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000000"/>
                </a:solidFill>
                <a:latin typeface="+mn-lt"/>
                <a:ea typeface="+mn-ea"/>
                <a:cs typeface="+mn-cs"/>
              </a:defRPr>
            </a:pPr>
            <a:endParaRPr lang="en-US"/>
          </a:p>
        </c:txPr>
        <c:crossAx val="780879215"/>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rgbClr val="000000"/>
          </a:solidFill>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Premium</c:v>
                </c:pt>
              </c:strCache>
            </c:strRef>
          </c:tx>
          <c:spPr>
            <a:ln w="28575" cap="rnd">
              <a:solidFill>
                <a:srgbClr val="028090"/>
              </a:solidFill>
              <a:round/>
            </a:ln>
            <a:effectLst/>
          </c:spPr>
          <c:marker>
            <c:symbol val="circle"/>
            <c:size val="5"/>
            <c:spPr>
              <a:solidFill>
                <a:srgbClr val="028090"/>
              </a:solidFill>
              <a:ln w="9525">
                <a:noFill/>
              </a:ln>
              <a:effectLst/>
            </c:spPr>
          </c:marker>
          <c:dLbls>
            <c:dLbl>
              <c:idx val="11"/>
              <c:layout>
                <c:manualLayout>
                  <c:x val="-1.1574074074074243E-2"/>
                  <c:y val="-5.1026184066264552E-2"/>
                </c:manualLayout>
              </c:layout>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28090"/>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8C2-42F6-ABC6-B2C6909AD3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Sheet1!$B$2:$B$13</c:f>
              <c:numCache>
                <c:formatCode>General</c:formatCode>
                <c:ptCount val="12"/>
                <c:pt idx="0">
                  <c:v>15023</c:v>
                </c:pt>
                <c:pt idx="1">
                  <c:v>16210</c:v>
                </c:pt>
                <c:pt idx="2">
                  <c:v>17141</c:v>
                </c:pt>
                <c:pt idx="3">
                  <c:v>16986</c:v>
                </c:pt>
                <c:pt idx="4">
                  <c:v>18101</c:v>
                </c:pt>
                <c:pt idx="5">
                  <c:v>18211</c:v>
                </c:pt>
                <c:pt idx="6">
                  <c:v>19996</c:v>
                </c:pt>
                <c:pt idx="7">
                  <c:v>20152</c:v>
                </c:pt>
                <c:pt idx="8">
                  <c:v>22737</c:v>
                </c:pt>
                <c:pt idx="9">
                  <c:v>19945</c:v>
                </c:pt>
                <c:pt idx="10">
                  <c:v>22650</c:v>
                </c:pt>
                <c:pt idx="11">
                  <c:v>23120</c:v>
                </c:pt>
              </c:numCache>
            </c:numRef>
          </c:val>
          <c:smooth val="0"/>
          <c:extLst>
            <c:ext xmlns:c16="http://schemas.microsoft.com/office/drawing/2014/chart" uri="{C3380CC4-5D6E-409C-BE32-E72D297353CC}">
              <c16:uniqueId val="{00000000-7AF7-4AA1-B07F-65251574F312}"/>
            </c:ext>
          </c:extLst>
        </c:ser>
        <c:ser>
          <c:idx val="1"/>
          <c:order val="1"/>
          <c:tx>
            <c:strRef>
              <c:f>Sheet1!$C$1</c:f>
              <c:strCache>
                <c:ptCount val="1"/>
                <c:pt idx="0">
                  <c:v>Premium Indexed to CPI</c:v>
                </c:pt>
              </c:strCache>
            </c:strRef>
          </c:tx>
          <c:spPr>
            <a:ln w="28575" cap="rnd">
              <a:solidFill>
                <a:srgbClr val="3A4660"/>
              </a:solidFill>
              <a:round/>
            </a:ln>
            <a:effectLst/>
          </c:spPr>
          <c:marker>
            <c:symbol val="circle"/>
            <c:size val="5"/>
            <c:spPr>
              <a:solidFill>
                <a:srgbClr val="000000"/>
              </a:solidFill>
              <a:ln w="9525">
                <a:noFill/>
              </a:ln>
              <a:effectLst/>
            </c:spPr>
          </c:marker>
          <c:dLbls>
            <c:dLbl>
              <c:idx val="11"/>
              <c:layout>
                <c:manualLayout>
                  <c:x val="-1.1574074074074073E-2"/>
                  <c:y val="5.402772430545659E-2"/>
                </c:manualLayout>
              </c:layout>
              <c:numFmt formatCode="&quot;$&quot;#,##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C2-42F6-ABC6-B2C6909AD39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numRef>
              <c:f>Sheet1!$A$2:$A$13</c:f>
              <c:numCache>
                <c:formatCode>General</c:formatCode>
                <c:ptCount val="12"/>
                <c:pt idx="0">
                  <c:v>2013</c:v>
                </c:pt>
                <c:pt idx="1">
                  <c:v>2014</c:v>
                </c:pt>
                <c:pt idx="2">
                  <c:v>2015</c:v>
                </c:pt>
                <c:pt idx="3">
                  <c:v>2016</c:v>
                </c:pt>
                <c:pt idx="4">
                  <c:v>2017</c:v>
                </c:pt>
                <c:pt idx="5">
                  <c:v>2018</c:v>
                </c:pt>
                <c:pt idx="6">
                  <c:v>2019</c:v>
                </c:pt>
                <c:pt idx="7">
                  <c:v>2020</c:v>
                </c:pt>
                <c:pt idx="8">
                  <c:v>2021</c:v>
                </c:pt>
                <c:pt idx="9">
                  <c:v>2022</c:v>
                </c:pt>
                <c:pt idx="10">
                  <c:v>2023</c:v>
                </c:pt>
                <c:pt idx="11">
                  <c:v>2024</c:v>
                </c:pt>
              </c:numCache>
            </c:numRef>
          </c:cat>
          <c:val>
            <c:numRef>
              <c:f>Sheet1!$C$2:$C$13</c:f>
              <c:numCache>
                <c:formatCode>General</c:formatCode>
                <c:ptCount val="12"/>
                <c:pt idx="0">
                  <c:v>15023</c:v>
                </c:pt>
                <c:pt idx="1">
                  <c:v>15265.674666884166</c:v>
                </c:pt>
                <c:pt idx="2">
                  <c:v>15284.183205123802</c:v>
                </c:pt>
                <c:pt idx="3">
                  <c:v>15477.84571499708</c:v>
                </c:pt>
                <c:pt idx="4">
                  <c:v>15807.774919296678</c:v>
                </c:pt>
                <c:pt idx="5">
                  <c:v>16193.358717675745</c:v>
                </c:pt>
                <c:pt idx="6">
                  <c:v>16486.980231979123</c:v>
                </c:pt>
                <c:pt idx="7">
                  <c:v>16693.540677907898</c:v>
                </c:pt>
                <c:pt idx="8">
                  <c:v>17474.962133830151</c:v>
                </c:pt>
                <c:pt idx="9">
                  <c:v>18871.357180878469</c:v>
                </c:pt>
                <c:pt idx="10">
                  <c:v>19650.199049589621</c:v>
                </c:pt>
                <c:pt idx="11">
                  <c:v>20230.28372368557</c:v>
                </c:pt>
              </c:numCache>
            </c:numRef>
          </c:val>
          <c:smooth val="0"/>
          <c:extLst>
            <c:ext xmlns:c16="http://schemas.microsoft.com/office/drawing/2014/chart" uri="{C3380CC4-5D6E-409C-BE32-E72D297353CC}">
              <c16:uniqueId val="{00000001-7AF7-4AA1-B07F-65251574F312}"/>
            </c:ext>
          </c:extLst>
        </c:ser>
        <c:dLbls>
          <c:showLegendKey val="0"/>
          <c:showVal val="0"/>
          <c:showCatName val="0"/>
          <c:showSerName val="0"/>
          <c:showPercent val="0"/>
          <c:showBubbleSize val="0"/>
        </c:dLbls>
        <c:marker val="1"/>
        <c:smooth val="0"/>
        <c:axId val="372376895"/>
        <c:axId val="1553444464"/>
      </c:lineChart>
      <c:catAx>
        <c:axId val="372376895"/>
        <c:scaling>
          <c:orientation val="minMax"/>
        </c:scaling>
        <c:delete val="0"/>
        <c:axPos val="b"/>
        <c:numFmt formatCode="General" sourceLinked="1"/>
        <c:majorTickMark val="none"/>
        <c:minorTickMark val="none"/>
        <c:tickLblPos val="nextTo"/>
        <c:spPr>
          <a:noFill/>
          <a:ln w="9525" cap="flat" cmpd="sng" algn="ctr">
            <a:solidFill>
              <a:srgbClr val="000000"/>
            </a:solidFill>
            <a:round/>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1553444464"/>
        <c:crosses val="autoZero"/>
        <c:auto val="1"/>
        <c:lblAlgn val="ctr"/>
        <c:lblOffset val="100"/>
        <c:noMultiLvlLbl val="0"/>
      </c:catAx>
      <c:valAx>
        <c:axId val="1553444464"/>
        <c:scaling>
          <c:orientation val="minMax"/>
        </c:scaling>
        <c:delete val="0"/>
        <c:axPos val="l"/>
        <c:numFmt formatCode="&quot;$&quot;#,##0" sourceLinked="0"/>
        <c:majorTickMark val="out"/>
        <c:minorTickMark val="none"/>
        <c:tickLblPos val="nextTo"/>
        <c:spPr>
          <a:noFill/>
          <a:ln>
            <a:solidFill>
              <a:schemeClr val="accent1"/>
            </a:solidFill>
          </a:ln>
          <a:effectLst/>
        </c:spPr>
        <c:txPr>
          <a:bodyPr rot="-6000000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crossAx val="372376895"/>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50000"/>
            </a:schemeClr>
          </a:solidFill>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Sheet1!$B$1</c:f>
              <c:strCache>
                <c:ptCount val="1"/>
                <c:pt idx="0">
                  <c:v>United States</c:v>
                </c:pt>
              </c:strCache>
            </c:strRef>
          </c:tx>
          <c:spPr>
            <a:ln w="28575">
              <a:solidFill>
                <a:srgbClr val="9AAAB0"/>
              </a:solidFill>
            </a:ln>
          </c:spPr>
          <c:marker>
            <c:symbol val="circle"/>
            <c:size val="5"/>
            <c:spPr>
              <a:solidFill>
                <a:srgbClr val="9AAAB0"/>
              </a:solidFill>
              <a:ln>
                <a:solidFill>
                  <a:srgbClr val="9AAAB0"/>
                </a:solidFill>
              </a:ln>
            </c:spPr>
          </c:marker>
          <c:cat>
            <c:strRef>
              <c:f>Sheet1!$A$2:$A$14</c:f>
              <c:strCach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strCache>
            </c:strRef>
          </c:cat>
          <c:val>
            <c:numRef>
              <c:f>Sheet1!$B$2:$B$14</c:f>
              <c:numCache>
                <c:formatCode>General</c:formatCode>
                <c:ptCount val="13"/>
                <c:pt idx="0">
                  <c:v>50.1</c:v>
                </c:pt>
                <c:pt idx="1">
                  <c:v>49.9</c:v>
                </c:pt>
                <c:pt idx="2">
                  <c:v>47.5</c:v>
                </c:pt>
                <c:pt idx="3">
                  <c:v>45.7</c:v>
                </c:pt>
                <c:pt idx="4">
                  <c:v>45.3</c:v>
                </c:pt>
                <c:pt idx="5">
                  <c:v>46.9</c:v>
                </c:pt>
                <c:pt idx="6">
                  <c:v>46.8</c:v>
                </c:pt>
                <c:pt idx="7">
                  <c:v>47.4</c:v>
                </c:pt>
                <c:pt idx="8">
                  <c:v>51.1</c:v>
                </c:pt>
                <c:pt idx="9">
                  <c:v>49.2</c:v>
                </c:pt>
                <c:pt idx="10">
                  <c:v>48.3</c:v>
                </c:pt>
                <c:pt idx="11">
                  <c:v>46.3</c:v>
                </c:pt>
                <c:pt idx="12">
                  <c:v>49</c:v>
                </c:pt>
              </c:numCache>
            </c:numRef>
          </c:val>
          <c:smooth val="0"/>
          <c:extLst>
            <c:ext xmlns:c16="http://schemas.microsoft.com/office/drawing/2014/chart" uri="{C3380CC4-5D6E-409C-BE32-E72D297353CC}">
              <c16:uniqueId val="{00000000-F6C7-4876-B683-32A2F0A0E4D6}"/>
            </c:ext>
          </c:extLst>
        </c:ser>
        <c:ser>
          <c:idx val="1"/>
          <c:order val="1"/>
          <c:tx>
            <c:strRef>
              <c:f>Sheet1!$C$1</c:f>
              <c:strCache>
                <c:ptCount val="1"/>
                <c:pt idx="0">
                  <c:v>North Carolina</c:v>
                </c:pt>
              </c:strCache>
            </c:strRef>
          </c:tx>
          <c:spPr>
            <a:ln w="28575">
              <a:solidFill>
                <a:srgbClr val="028090"/>
              </a:solidFill>
            </a:ln>
          </c:spPr>
          <c:marker>
            <c:symbol val="circle"/>
            <c:size val="5"/>
            <c:spPr>
              <a:solidFill>
                <a:srgbClr val="028090"/>
              </a:solidFill>
              <a:ln>
                <a:solidFill>
                  <a:srgbClr val="028090"/>
                </a:solidFill>
              </a:ln>
            </c:spPr>
          </c:marker>
          <c:cat>
            <c:strRef>
              <c:f>Sheet1!$A$2:$A$14</c:f>
              <c:strCache>
                <c:ptCount val="13"/>
                <c:pt idx="0">
                  <c:v>2012</c:v>
                </c:pt>
                <c:pt idx="1">
                  <c:v>2013</c:v>
                </c:pt>
                <c:pt idx="2">
                  <c:v>2014</c:v>
                </c:pt>
                <c:pt idx="3">
                  <c:v>2015</c:v>
                </c:pt>
                <c:pt idx="4">
                  <c:v>2016</c:v>
                </c:pt>
                <c:pt idx="5">
                  <c:v>2017</c:v>
                </c:pt>
                <c:pt idx="6">
                  <c:v>2018</c:v>
                </c:pt>
                <c:pt idx="7">
                  <c:v>2019</c:v>
                </c:pt>
                <c:pt idx="8">
                  <c:v>2020</c:v>
                </c:pt>
                <c:pt idx="9">
                  <c:v>2021</c:v>
                </c:pt>
                <c:pt idx="10">
                  <c:v>2022</c:v>
                </c:pt>
                <c:pt idx="11">
                  <c:v>2023</c:v>
                </c:pt>
                <c:pt idx="12">
                  <c:v>2024</c:v>
                </c:pt>
              </c:strCache>
            </c:strRef>
          </c:cat>
          <c:val>
            <c:numRef>
              <c:f>Sheet1!$C$2:$C$14</c:f>
              <c:numCache>
                <c:formatCode>General</c:formatCode>
                <c:ptCount val="13"/>
                <c:pt idx="0">
                  <c:v>46.5</c:v>
                </c:pt>
                <c:pt idx="1">
                  <c:v>47.8</c:v>
                </c:pt>
                <c:pt idx="2">
                  <c:v>43.5</c:v>
                </c:pt>
                <c:pt idx="3">
                  <c:v>42.7</c:v>
                </c:pt>
                <c:pt idx="4">
                  <c:v>39.9</c:v>
                </c:pt>
                <c:pt idx="5">
                  <c:v>41.2</c:v>
                </c:pt>
                <c:pt idx="6">
                  <c:v>41.2</c:v>
                </c:pt>
                <c:pt idx="7">
                  <c:v>43.6</c:v>
                </c:pt>
                <c:pt idx="8">
                  <c:v>51.1</c:v>
                </c:pt>
                <c:pt idx="9">
                  <c:v>49.5</c:v>
                </c:pt>
                <c:pt idx="10">
                  <c:v>43.3</c:v>
                </c:pt>
                <c:pt idx="11">
                  <c:v>41.3</c:v>
                </c:pt>
                <c:pt idx="12">
                  <c:v>39.299999999999997</c:v>
                </c:pt>
              </c:numCache>
            </c:numRef>
          </c:val>
          <c:smooth val="0"/>
          <c:extLst>
            <c:ext xmlns:c16="http://schemas.microsoft.com/office/drawing/2014/chart" uri="{C3380CC4-5D6E-409C-BE32-E72D297353CC}">
              <c16:uniqueId val="{00000001-F6C7-4876-B683-32A2F0A0E4D6}"/>
            </c:ext>
          </c:extLst>
        </c:ser>
        <c:dLbls>
          <c:showLegendKey val="0"/>
          <c:showVal val="0"/>
          <c:showCatName val="0"/>
          <c:showSerName val="0"/>
          <c:showPercent val="0"/>
          <c:showBubbleSize val="0"/>
        </c:dLbls>
        <c:marker val="1"/>
        <c:smooth val="0"/>
        <c:axId val="2118791784"/>
        <c:axId val="2140495176"/>
      </c:lineChart>
      <c:catAx>
        <c:axId val="2118791784"/>
        <c:scaling>
          <c:orientation val="minMax"/>
        </c:scaling>
        <c:delete val="0"/>
        <c:axPos val="b"/>
        <c:numFmt formatCode="General" sourceLinked="0"/>
        <c:majorTickMark val="none"/>
        <c:minorTickMark val="none"/>
        <c:tickLblPos val="nextTo"/>
        <c:spPr>
          <a:ln>
            <a:solidFill>
              <a:srgbClr val="DDE6E6"/>
            </a:solidFill>
          </a:ln>
        </c:spPr>
        <c:crossAx val="2140495176"/>
        <c:crosses val="autoZero"/>
        <c:auto val="1"/>
        <c:lblAlgn val="ctr"/>
        <c:lblOffset val="100"/>
        <c:noMultiLvlLbl val="0"/>
      </c:catAx>
      <c:valAx>
        <c:axId val="2140495176"/>
        <c:scaling>
          <c:orientation val="minMax"/>
          <c:max val="55"/>
          <c:min val="30"/>
        </c:scaling>
        <c:delete val="0"/>
        <c:axPos val="l"/>
        <c:majorGridlines>
          <c:spPr>
            <a:ln w="9525">
              <a:solidFill>
                <a:srgbClr val="DDE6E6"/>
              </a:solidFill>
            </a:ln>
          </c:spPr>
        </c:majorGridlines>
        <c:numFmt formatCode="0&quot;%&quot;" sourceLinked="0"/>
        <c:majorTickMark val="none"/>
        <c:minorTickMark val="none"/>
        <c:tickLblPos val="nextTo"/>
        <c:spPr>
          <a:ln>
            <a:solidFill>
              <a:srgbClr val="DDE6E6"/>
            </a:solidFill>
          </a:ln>
        </c:spPr>
        <c:crossAx val="2118791784"/>
        <c:crosses val="autoZero"/>
        <c:crossBetween val="between"/>
        <c:majorUnit val="5"/>
      </c:valAx>
    </c:plotArea>
    <c:legend>
      <c:legendPos val="b"/>
      <c:overlay val="0"/>
    </c:legend>
    <c:plotVisOnly val="1"/>
    <c:dispBlanksAs val="gap"/>
    <c:showDLblsOverMax val="0"/>
  </c:chart>
  <c:spPr>
    <a:noFill/>
    <a:ln>
      <a:noFill/>
    </a:ln>
  </c:spPr>
  <c:txPr>
    <a:bodyPr/>
    <a:lstStyle/>
    <a:p>
      <a:pPr>
        <a:defRPr sz="1050">
          <a:solidFill>
            <a:schemeClr val="tx1">
              <a:lumMod val="50000"/>
            </a:schemeClr>
          </a:solidFill>
          <a:latin typeface="+mj-lt"/>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lineChart>
        <c:grouping val="standard"/>
        <c:varyColors val="0"/>
        <c:ser>
          <c:idx val="0"/>
          <c:order val="0"/>
          <c:tx>
            <c:strRef>
              <c:f>Sheet1!$B$1</c:f>
              <c:strCache>
                <c:ptCount val="1"/>
                <c:pt idx="0">
                  <c:v>Plan Revenue</c:v>
                </c:pt>
              </c:strCache>
            </c:strRef>
          </c:tx>
          <c:spPr>
            <a:ln w="28575" cap="rnd">
              <a:solidFill>
                <a:srgbClr val="028090"/>
              </a:solidFill>
              <a:round/>
            </a:ln>
            <a:effectLst/>
          </c:spPr>
          <c:marker>
            <c:symbol val="circle"/>
            <c:size val="5"/>
            <c:spPr>
              <a:solidFill>
                <a:schemeClr val="accent1"/>
              </a:solidFill>
              <a:ln w="9525">
                <a:noFill/>
              </a:ln>
              <a:effectLst/>
            </c:spPr>
          </c:marker>
          <c:cat>
            <c:strRef>
              <c:f>Sheet1!$A$2:$A$8</c:f>
              <c:strCache>
                <c:ptCount val="7"/>
                <c:pt idx="0">
                  <c:v>2020</c:v>
                </c:pt>
                <c:pt idx="1">
                  <c:v>2021</c:v>
                </c:pt>
                <c:pt idx="2">
                  <c:v>2022</c:v>
                </c:pt>
                <c:pt idx="3">
                  <c:v>2023</c:v>
                </c:pt>
                <c:pt idx="4">
                  <c:v>2024</c:v>
                </c:pt>
                <c:pt idx="5">
                  <c:v>2025 (Actual through Q3, Projected Q4) </c:v>
                </c:pt>
                <c:pt idx="6">
                  <c:v>2026 (Projected)</c:v>
                </c:pt>
              </c:strCache>
            </c:strRef>
          </c:cat>
          <c:val>
            <c:numRef>
              <c:f>Sheet1!$B$2:$B$8</c:f>
              <c:numCache>
                <c:formatCode>"$"#,##0.00_);[Red]\("$"#,##0.00\)</c:formatCode>
                <c:ptCount val="7"/>
                <c:pt idx="0">
                  <c:v>3824</c:v>
                </c:pt>
                <c:pt idx="1">
                  <c:v>3723.5</c:v>
                </c:pt>
                <c:pt idx="2">
                  <c:v>4051.6</c:v>
                </c:pt>
                <c:pt idx="3">
                  <c:v>3981.3</c:v>
                </c:pt>
                <c:pt idx="4">
                  <c:v>4321.7</c:v>
                </c:pt>
                <c:pt idx="5">
                  <c:v>4742.2</c:v>
                </c:pt>
                <c:pt idx="6">
                  <c:v>4753</c:v>
                </c:pt>
              </c:numCache>
            </c:numRef>
          </c:val>
          <c:smooth val="0"/>
          <c:extLst>
            <c:ext xmlns:c16="http://schemas.microsoft.com/office/drawing/2014/chart" uri="{C3380CC4-5D6E-409C-BE32-E72D297353CC}">
              <c16:uniqueId val="{00000000-C7A8-4833-BB9E-C376F0818485}"/>
            </c:ext>
          </c:extLst>
        </c:ser>
        <c:ser>
          <c:idx val="1"/>
          <c:order val="1"/>
          <c:tx>
            <c:strRef>
              <c:f>Sheet1!$C$1</c:f>
              <c:strCache>
                <c:ptCount val="1"/>
                <c:pt idx="0">
                  <c:v>Plan Expenses</c:v>
                </c:pt>
              </c:strCache>
            </c:strRef>
          </c:tx>
          <c:spPr>
            <a:ln w="28575" cap="rnd">
              <a:solidFill>
                <a:srgbClr val="7C8184"/>
              </a:solidFill>
              <a:round/>
            </a:ln>
            <a:effectLst/>
          </c:spPr>
          <c:marker>
            <c:symbol val="circle"/>
            <c:size val="5"/>
            <c:spPr>
              <a:solidFill>
                <a:srgbClr val="7C8184"/>
              </a:solidFill>
              <a:ln w="9525">
                <a:noFill/>
              </a:ln>
              <a:effectLst/>
            </c:spPr>
          </c:marker>
          <c:cat>
            <c:strRef>
              <c:f>Sheet1!$A$2:$A$8</c:f>
              <c:strCache>
                <c:ptCount val="7"/>
                <c:pt idx="0">
                  <c:v>2020</c:v>
                </c:pt>
                <c:pt idx="1">
                  <c:v>2021</c:v>
                </c:pt>
                <c:pt idx="2">
                  <c:v>2022</c:v>
                </c:pt>
                <c:pt idx="3">
                  <c:v>2023</c:v>
                </c:pt>
                <c:pt idx="4">
                  <c:v>2024</c:v>
                </c:pt>
                <c:pt idx="5">
                  <c:v>2025 (Actual through Q3, Projected Q4) </c:v>
                </c:pt>
                <c:pt idx="6">
                  <c:v>2026 (Projected)</c:v>
                </c:pt>
              </c:strCache>
            </c:strRef>
          </c:cat>
          <c:val>
            <c:numRef>
              <c:f>Sheet1!$C$2:$C$8</c:f>
              <c:numCache>
                <c:formatCode>"$"#,##0.00_);[Red]\("$"#,##0.00\)</c:formatCode>
                <c:ptCount val="7"/>
                <c:pt idx="0">
                  <c:v>3641.5</c:v>
                </c:pt>
                <c:pt idx="1">
                  <c:v>4009.7</c:v>
                </c:pt>
                <c:pt idx="2">
                  <c:v>3939.2</c:v>
                </c:pt>
                <c:pt idx="3">
                  <c:v>4194.8999999999996</c:v>
                </c:pt>
                <c:pt idx="4">
                  <c:v>4333.8</c:v>
                </c:pt>
                <c:pt idx="5">
                  <c:v>4858.5</c:v>
                </c:pt>
                <c:pt idx="6">
                  <c:v>4808</c:v>
                </c:pt>
              </c:numCache>
            </c:numRef>
          </c:val>
          <c:smooth val="0"/>
          <c:extLst>
            <c:ext xmlns:c16="http://schemas.microsoft.com/office/drawing/2014/chart" uri="{C3380CC4-5D6E-409C-BE32-E72D297353CC}">
              <c16:uniqueId val="{00000001-C7A8-4833-BB9E-C376F0818485}"/>
            </c:ext>
          </c:extLst>
        </c:ser>
        <c:dLbls>
          <c:showLegendKey val="0"/>
          <c:showVal val="0"/>
          <c:showCatName val="0"/>
          <c:showSerName val="0"/>
          <c:showPercent val="0"/>
          <c:showBubbleSize val="0"/>
        </c:dLbls>
        <c:marker val="1"/>
        <c:smooth val="0"/>
        <c:axId val="1548466159"/>
        <c:axId val="1568681103"/>
      </c:lineChart>
      <c:catAx>
        <c:axId val="154846615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1568681103"/>
        <c:crosses val="autoZero"/>
        <c:auto val="1"/>
        <c:lblAlgn val="ctr"/>
        <c:lblOffset val="100"/>
        <c:noMultiLvlLbl val="0"/>
      </c:catAx>
      <c:valAx>
        <c:axId val="1568681103"/>
        <c:scaling>
          <c:orientation val="minMax"/>
          <c:min val="30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r>
                  <a:rPr lang="en-US" dirty="0"/>
                  <a:t>$ Millions</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title>
        <c:numFmt formatCode="&quot;$&quot;#,##0_);[Red]\(&quot;$&quot;#,##0\)" sourceLinked="0"/>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crossAx val="1548466159"/>
        <c:crosses val="autoZero"/>
        <c:crossBetween val="between"/>
      </c:valAx>
      <c:spPr>
        <a:noFill/>
        <a:ln>
          <a:noFill/>
        </a:ln>
        <a:effectLst/>
      </c:spPr>
    </c:plotArea>
    <c:legend>
      <c:legendPos val="t"/>
      <c:layout>
        <c:manualLayout>
          <c:xMode val="edge"/>
          <c:yMode val="edge"/>
          <c:x val="0.3590601848610282"/>
          <c:y val="3.6383259221215943E-2"/>
          <c:w val="0.27190222553838911"/>
          <c:h val="6.7816363768003457E-2"/>
        </c:manualLayout>
      </c:layout>
      <c:overlay val="1"/>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200">
          <a:solidFill>
            <a:schemeClr val="tx1">
              <a:lumMod val="50000"/>
            </a:schemeClr>
          </a:solidFill>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'V3 (including HASP for both)'!$D$1</c:f>
              <c:strCache>
                <c:ptCount val="1"/>
                <c:pt idx="0">
                  <c:v>All Beneficiaries</c:v>
                </c:pt>
              </c:strCache>
            </c:strRef>
          </c:tx>
          <c:spPr>
            <a:ln w="28575" cap="rnd">
              <a:solidFill>
                <a:schemeClr val="accent1"/>
              </a:solidFill>
              <a:round/>
            </a:ln>
            <a:effectLst/>
          </c:spPr>
          <c:marker>
            <c:symbol val="none"/>
          </c:marker>
          <c:dLbls>
            <c:dLbl>
              <c:idx val="1"/>
              <c:delete val="1"/>
              <c:extLst>
                <c:ext xmlns:c15="http://schemas.microsoft.com/office/drawing/2012/chart" uri="{CE6537A1-D6FC-4f65-9D91-7224C49458BB}"/>
                <c:ext xmlns:c16="http://schemas.microsoft.com/office/drawing/2014/chart" uri="{C3380CC4-5D6E-409C-BE32-E72D297353CC}">
                  <c16:uniqueId val="{00000000-8CA8-4A37-BDE0-1BCB6DF186A2}"/>
                </c:ext>
              </c:extLst>
            </c:dLbl>
            <c:dLbl>
              <c:idx val="3"/>
              <c:delete val="1"/>
              <c:extLst>
                <c:ext xmlns:c15="http://schemas.microsoft.com/office/drawing/2012/chart" uri="{CE6537A1-D6FC-4f65-9D91-7224C49458BB}"/>
                <c:ext xmlns:c16="http://schemas.microsoft.com/office/drawing/2014/chart" uri="{C3380CC4-5D6E-409C-BE32-E72D297353CC}">
                  <c16:uniqueId val="{00000001-8CA8-4A37-BDE0-1BCB6DF186A2}"/>
                </c:ext>
              </c:extLst>
            </c:dLbl>
            <c:dLbl>
              <c:idx val="5"/>
              <c:delete val="1"/>
              <c:extLst>
                <c:ext xmlns:c15="http://schemas.microsoft.com/office/drawing/2012/chart" uri="{CE6537A1-D6FC-4f65-9D91-7224C49458BB}"/>
                <c:ext xmlns:c16="http://schemas.microsoft.com/office/drawing/2014/chart" uri="{C3380CC4-5D6E-409C-BE32-E72D297353CC}">
                  <c16:uniqueId val="{00000002-8CA8-4A37-BDE0-1BCB6DF186A2}"/>
                </c:ext>
              </c:extLst>
            </c:dLbl>
            <c:dLbl>
              <c:idx val="7"/>
              <c:layout>
                <c:manualLayout>
                  <c:x val="-2.5286725522945995E-2"/>
                  <c:y val="6.92651581431109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A8-4A37-BDE0-1BCB6DF186A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95000"/>
                        <a:lumOff val="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'V3 (including HASP for both)'!$A$2:$A$9</c:f>
              <c:strCache>
                <c:ptCount val="8"/>
                <c:pt idx="0">
                  <c:v>SFY 2018</c:v>
                </c:pt>
                <c:pt idx="1">
                  <c:v>SFY 2019</c:v>
                </c:pt>
                <c:pt idx="2">
                  <c:v>SFY 2020</c:v>
                </c:pt>
                <c:pt idx="3">
                  <c:v>SFY 2021</c:v>
                </c:pt>
                <c:pt idx="4">
                  <c:v>SFY 2022</c:v>
                </c:pt>
                <c:pt idx="5">
                  <c:v>SFY 2023</c:v>
                </c:pt>
                <c:pt idx="6">
                  <c:v>SFY 2024</c:v>
                </c:pt>
                <c:pt idx="7">
                  <c:v>SFY 2025</c:v>
                </c:pt>
              </c:strCache>
            </c:strRef>
          </c:cat>
          <c:val>
            <c:numRef>
              <c:f>'V3 (including HASP for both)'!$D$2:$D$9</c:f>
              <c:numCache>
                <c:formatCode>"$"#,##0</c:formatCode>
                <c:ptCount val="8"/>
                <c:pt idx="0">
                  <c:v>5814.2388118039053</c:v>
                </c:pt>
                <c:pt idx="1">
                  <c:v>5905.9595132160684</c:v>
                </c:pt>
                <c:pt idx="2">
                  <c:v>6662.1371143763008</c:v>
                </c:pt>
                <c:pt idx="3">
                  <c:v>6707.5774017845915</c:v>
                </c:pt>
                <c:pt idx="4">
                  <c:v>7168.47242239365</c:v>
                </c:pt>
                <c:pt idx="5">
                  <c:v>6665.3237580133682</c:v>
                </c:pt>
                <c:pt idx="6">
                  <c:v>8028.9595617641971</c:v>
                </c:pt>
                <c:pt idx="7">
                  <c:v>10133.738259477635</c:v>
                </c:pt>
              </c:numCache>
            </c:numRef>
          </c:val>
          <c:smooth val="0"/>
          <c:extLst>
            <c:ext xmlns:c16="http://schemas.microsoft.com/office/drawing/2014/chart" uri="{C3380CC4-5D6E-409C-BE32-E72D297353CC}">
              <c16:uniqueId val="{00000004-8CA8-4A37-BDE0-1BCB6DF186A2}"/>
            </c:ext>
          </c:extLst>
        </c:ser>
        <c:ser>
          <c:idx val="1"/>
          <c:order val="1"/>
          <c:tx>
            <c:strRef>
              <c:f>'V3 (including HASP for both)'!$G$1</c:f>
              <c:strCache>
                <c:ptCount val="1"/>
                <c:pt idx="0">
                  <c:v>Excluding Expansion Enrollees</c:v>
                </c:pt>
              </c:strCache>
            </c:strRef>
          </c:tx>
          <c:spPr>
            <a:ln w="28575" cap="rnd">
              <a:solidFill>
                <a:schemeClr val="tx1"/>
              </a:solidFill>
              <a:prstDash val="sysDash"/>
              <a:round/>
            </a:ln>
            <a:effectLst/>
          </c:spPr>
          <c:marker>
            <c:symbol val="none"/>
          </c:marker>
          <c:dLbls>
            <c:dLbl>
              <c:idx val="5"/>
              <c:delete val="1"/>
              <c:extLst>
                <c:ext xmlns:c15="http://schemas.microsoft.com/office/drawing/2012/chart" uri="{CE6537A1-D6FC-4f65-9D91-7224C49458BB}"/>
                <c:ext xmlns:c16="http://schemas.microsoft.com/office/drawing/2014/chart" uri="{C3380CC4-5D6E-409C-BE32-E72D297353CC}">
                  <c16:uniqueId val="{00000005-8CA8-4A37-BDE0-1BCB6DF186A2}"/>
                </c:ext>
              </c:extLst>
            </c:dLbl>
            <c:dLbl>
              <c:idx val="6"/>
              <c:layout>
                <c:manualLayout>
                  <c:x val="-8.0132176786451972E-2"/>
                  <c:y val="-8.561348585101857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CA8-4A37-BDE0-1BCB6DF186A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95000"/>
                        <a:lumOff val="5000"/>
                      </a:schemeClr>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'V3 (including HASP for both)'!$A$2:$A$9</c:f>
              <c:strCache>
                <c:ptCount val="8"/>
                <c:pt idx="0">
                  <c:v>SFY 2018</c:v>
                </c:pt>
                <c:pt idx="1">
                  <c:v>SFY 2019</c:v>
                </c:pt>
                <c:pt idx="2">
                  <c:v>SFY 2020</c:v>
                </c:pt>
                <c:pt idx="3">
                  <c:v>SFY 2021</c:v>
                </c:pt>
                <c:pt idx="4">
                  <c:v>SFY 2022</c:v>
                </c:pt>
                <c:pt idx="5">
                  <c:v>SFY 2023</c:v>
                </c:pt>
                <c:pt idx="6">
                  <c:v>SFY 2024</c:v>
                </c:pt>
                <c:pt idx="7">
                  <c:v>SFY 2025</c:v>
                </c:pt>
              </c:strCache>
            </c:strRef>
          </c:cat>
          <c:val>
            <c:numRef>
              <c:f>'V3 (including HASP for both)'!$G$2:$G$9</c:f>
              <c:numCache>
                <c:formatCode>General</c:formatCode>
                <c:ptCount val="8"/>
                <c:pt idx="5" formatCode="&quot;$&quot;#,##0">
                  <c:v>6665.3237580133682</c:v>
                </c:pt>
                <c:pt idx="6" formatCode="_(&quot;$&quot;* #,##0_);_(&quot;$&quot;* \(#,##0\);_(&quot;$&quot;* &quot;-&quot;??_);_(@_)">
                  <c:v>8915.2832093315519</c:v>
                </c:pt>
                <c:pt idx="7" formatCode="_(&quot;$&quot;* #,##0_);_(&quot;$&quot;* \(#,##0\);_(&quot;$&quot;* &quot;-&quot;??_);_(@_)">
                  <c:v>10766.46775848371</c:v>
                </c:pt>
              </c:numCache>
            </c:numRef>
          </c:val>
          <c:smooth val="0"/>
          <c:extLst>
            <c:ext xmlns:c16="http://schemas.microsoft.com/office/drawing/2014/chart" uri="{C3380CC4-5D6E-409C-BE32-E72D297353CC}">
              <c16:uniqueId val="{00000006-8CA8-4A37-BDE0-1BCB6DF186A2}"/>
            </c:ext>
          </c:extLst>
        </c:ser>
        <c:dLbls>
          <c:showLegendKey val="0"/>
          <c:showVal val="0"/>
          <c:showCatName val="0"/>
          <c:showSerName val="0"/>
          <c:showPercent val="0"/>
          <c:showBubbleSize val="0"/>
        </c:dLbls>
        <c:smooth val="0"/>
        <c:axId val="687842848"/>
        <c:axId val="1046049775"/>
      </c:lineChart>
      <c:catAx>
        <c:axId val="687842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mn-lt"/>
                <a:ea typeface="+mn-ea"/>
                <a:cs typeface="+mn-cs"/>
              </a:defRPr>
            </a:pPr>
            <a:endParaRPr lang="en-US"/>
          </a:p>
        </c:txPr>
        <c:crossAx val="1046049775"/>
        <c:crosses val="autoZero"/>
        <c:auto val="1"/>
        <c:lblAlgn val="ctr"/>
        <c:lblOffset val="100"/>
        <c:noMultiLvlLbl val="0"/>
      </c:catAx>
      <c:valAx>
        <c:axId val="1046049775"/>
        <c:scaling>
          <c:orientation val="minMax"/>
        </c:scaling>
        <c:delete val="0"/>
        <c:axPos val="l"/>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95000"/>
                    <a:lumOff val="5000"/>
                  </a:schemeClr>
                </a:solidFill>
                <a:latin typeface="+mn-lt"/>
                <a:ea typeface="+mn-ea"/>
                <a:cs typeface="+mn-cs"/>
              </a:defRPr>
            </a:pPr>
            <a:endParaRPr lang="en-US"/>
          </a:p>
        </c:txPr>
        <c:crossAx val="687842848"/>
        <c:crosses val="autoZero"/>
        <c:crossBetween val="between"/>
      </c:valAx>
      <c:spPr>
        <a:noFill/>
        <a:ln>
          <a:noFill/>
        </a:ln>
        <a:effectLst/>
      </c:spPr>
    </c:plotArea>
    <c:legend>
      <c:legendPos val="b"/>
      <c:layout>
        <c:manualLayout>
          <c:xMode val="edge"/>
          <c:yMode val="edge"/>
          <c:x val="0.16970256157571381"/>
          <c:y val="0.68576345663332716"/>
          <c:w val="0.77948659826612587"/>
          <c:h val="0.14930659474096136"/>
        </c:manualLayout>
      </c:layout>
      <c:overlay val="1"/>
      <c:spPr>
        <a:noFill/>
        <a:ln>
          <a:noFill/>
        </a:ln>
        <a:effectLst/>
      </c:spPr>
      <c:txPr>
        <a:bodyPr rot="0" spcFirstLastPara="1" vertOverflow="ellipsis" vert="horz" wrap="square" anchor="ctr" anchorCtr="1"/>
        <a:lstStyle/>
        <a:p>
          <a:pPr>
            <a:defRPr sz="1200" b="0" i="0" u="none" strike="noStrike" kern="1200" baseline="0">
              <a:solidFill>
                <a:srgbClr val="000000"/>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lumMod val="95000"/>
              <a:lumOff val="5000"/>
            </a:schemeClr>
          </a:solidFill>
        </a:defRPr>
      </a:pPr>
      <a:endParaRPr lang="en-US"/>
    </a:p>
  </c:txPr>
  <c:externalData r:id="rId3">
    <c:autoUpdate val="0"/>
  </c:externalData>
</c:chartSpace>
</file>

<file path=ppt/charts/chartEx1.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Chart!$B$1:$B$51</cx:f>
        <cx:lvl ptCount="51">
          <cx:pt idx="0">Below ACA Affordability Threshold</cx:pt>
          <cx:pt idx="1">Below ACA Affordability Threshold</cx:pt>
          <cx:pt idx="2">Below ACA Affordability Threshold</cx:pt>
          <cx:pt idx="3">Below ACA Affordability Threshold</cx:pt>
          <cx:pt idx="4">Below ACA Affordability Threshold</cx:pt>
          <cx:pt idx="5">Below ACA Affordability Threshold</cx:pt>
          <cx:pt idx="6">Below ACA Affordability Threshold</cx:pt>
          <cx:pt idx="7">Below ACA Affordability Threshold</cx:pt>
          <cx:pt idx="8">Below ACA Affordability Threshold</cx:pt>
          <cx:pt idx="9">Exceed ACA Affordability Threshold</cx:pt>
          <cx:pt idx="10">Below ACA Affordability Threshold</cx:pt>
          <cx:pt idx="11">Below ACA Affordability Threshold</cx:pt>
          <cx:pt idx="12">Below ACA Affordability Threshold</cx:pt>
          <cx:pt idx="13">Below ACA Affordability Threshold</cx:pt>
          <cx:pt idx="14">Below ACA Affordability Threshold</cx:pt>
          <cx:pt idx="15">Below ACA Affordability Threshold</cx:pt>
          <cx:pt idx="16">Below ACA Affordability Threshold</cx:pt>
          <cx:pt idx="17">Below ACA Affordability Threshold</cx:pt>
          <cx:pt idx="18">Exceed ACA Affordability Threshold</cx:pt>
          <cx:pt idx="19">Below ACA Affordability Threshold</cx:pt>
          <cx:pt idx="20">Below ACA Affordability Threshold</cx:pt>
          <cx:pt idx="21">Below ACA Affordability Threshold</cx:pt>
          <cx:pt idx="22">Below ACA Affordability Threshold</cx:pt>
          <cx:pt idx="23">Below ACA Affordability Threshold</cx:pt>
          <cx:pt idx="24">Exceed ACA Affordability Threshold</cx:pt>
          <cx:pt idx="25">Below ACA Affordability Threshold</cx:pt>
          <cx:pt idx="26">Below ACA Affordability Threshold</cx:pt>
          <cx:pt idx="27">Below ACA Affordability Threshold</cx:pt>
          <cx:pt idx="28">Below ACA Affordability Threshold</cx:pt>
          <cx:pt idx="29">Below ACA Affordability Threshold</cx:pt>
          <cx:pt idx="30">Below ACA Affordability Threshold</cx:pt>
          <cx:pt idx="31">Below ACA Affordability Threshold</cx:pt>
          <cx:pt idx="32">Below ACA Affordability Threshold</cx:pt>
          <cx:pt idx="33">Exceed ACA Affordability Threshold</cx:pt>
          <cx:pt idx="34">Below ACA Affordability Threshold</cx:pt>
          <cx:pt idx="35">Below ACA Affordability Threshold</cx:pt>
          <cx:pt idx="36">Below ACA Affordability Threshold</cx:pt>
          <cx:pt idx="37">Below ACA Affordability Threshold</cx:pt>
          <cx:pt idx="38">Below ACA Affordability Threshold</cx:pt>
          <cx:pt idx="39">Below ACA Affordability Threshold</cx:pt>
          <cx:pt idx="40">Below ACA Affordability Threshold</cx:pt>
          <cx:pt idx="41">Below ACA Affordability Threshold</cx:pt>
          <cx:pt idx="42">Below ACA Affordability Threshold</cx:pt>
          <cx:pt idx="43">Below ACA Affordability Threshold</cx:pt>
          <cx:pt idx="44">Below ACA Affordability Threshold</cx:pt>
          <cx:pt idx="45">Below ACA Affordability Threshold</cx:pt>
          <cx:pt idx="46">Below ACA Affordability Threshold</cx:pt>
          <cx:pt idx="47">Below ACA Affordability Threshold</cx:pt>
          <cx:pt idx="48">Exceed ACA Affordability Threshold</cx:pt>
          <cx:pt idx="49">Below ACA Affordability Threshold</cx:pt>
          <cx:pt idx="50">Below ACA Affordability Threshold</cx:pt>
        </cx:lvl>
      </cx:strDim>
      <cx:strDim type="cat">
        <cx:f>Chart!$A$1:$A$51</cx:f>
        <cx:lvl ptCount="51">
          <cx:pt idx="0">Alabama</cx:pt>
          <cx:pt idx="1">Alaska</cx:pt>
          <cx:pt idx="2">Arizona</cx:pt>
          <cx:pt idx="3">Arkansas</cx:pt>
          <cx:pt idx="4">California</cx:pt>
          <cx:pt idx="5">Colorado</cx:pt>
          <cx:pt idx="6">Connecticut</cx:pt>
          <cx:pt idx="7">Delaware</cx:pt>
          <cx:pt idx="8">District of Columbia</cx:pt>
          <cx:pt idx="9">Florida</cx:pt>
          <cx:pt idx="10">Georgia</cx:pt>
          <cx:pt idx="11">Hawaii</cx:pt>
          <cx:pt idx="12">Idaho</cx:pt>
          <cx:pt idx="13">Illinois</cx:pt>
          <cx:pt idx="14">Indiana</cx:pt>
          <cx:pt idx="15">Iowa</cx:pt>
          <cx:pt idx="16">Kansas</cx:pt>
          <cx:pt idx="17">Kentucky</cx:pt>
          <cx:pt idx="18">Louisiana</cx:pt>
          <cx:pt idx="19">Maine</cx:pt>
          <cx:pt idx="20">Maryland</cx:pt>
          <cx:pt idx="21">Massachusetts</cx:pt>
          <cx:pt idx="22">Michigan</cx:pt>
          <cx:pt idx="23">Minnesota</cx:pt>
          <cx:pt idx="24">Mississippi</cx:pt>
          <cx:pt idx="25">Missouri</cx:pt>
          <cx:pt idx="26">Montana</cx:pt>
          <cx:pt idx="27">Nebraska</cx:pt>
          <cx:pt idx="28">Nevada</cx:pt>
          <cx:pt idx="29">New Hampshire</cx:pt>
          <cx:pt idx="30">New Jersey</cx:pt>
          <cx:pt idx="31">New Mexico</cx:pt>
          <cx:pt idx="32">New York</cx:pt>
          <cx:pt idx="33">North Carolina</cx:pt>
          <cx:pt idx="34">North Dakota</cx:pt>
          <cx:pt idx="35">Ohio</cx:pt>
          <cx:pt idx="36">Oklahoma</cx:pt>
          <cx:pt idx="37">Oregon</cx:pt>
          <cx:pt idx="38">Pennsylvania</cx:pt>
          <cx:pt idx="39">Rhode Island</cx:pt>
          <cx:pt idx="40">South Carolina</cx:pt>
          <cx:pt idx="41">South Dakota</cx:pt>
          <cx:pt idx="42">Tennessee</cx:pt>
          <cx:pt idx="43">Texas</cx:pt>
          <cx:pt idx="44">Utah</cx:pt>
          <cx:pt idx="45">Vermont</cx:pt>
          <cx:pt idx="46">Virginia</cx:pt>
          <cx:pt idx="47">Washington</cx:pt>
          <cx:pt idx="48">West Virginia</cx:pt>
          <cx:pt idx="49">Wisconsin</cx:pt>
          <cx:pt idx="50">Wyoming</cx:pt>
        </cx:lvl>
      </cx:strDim>
    </cx:data>
  </cx:chartData>
  <cx:chart>
    <cx:plotArea>
      <cx:plotAreaRegion>
        <cx:series layoutId="regionMap" uniqueId="{00000000-4E21-4952-9198-A5DE52CC9112}">
          <cx:dataId val="0"/>
          <cx:layoutPr>
            <cx:geography cultureLanguage="en-US" cultureRegion="US" attribution="Powered by Bing">
              <cx:geoCache provider="{E9337A44-BEBE-4D9F-B70C-5C5E7DAFC167}">
                <cx:binary>1H1pc9s4tvZfSeXzpZtYSUxN36qhZHmLncRO0t35wlJsN3eC+/br3weW7NiMt6n2e6vkmWpVLEE8
wIOzPecA/vfl8K/L9HpdvRuyNK//dTn8/j5smuJfv/1WX4bX2brey6LLStf672bvUme/6b//ji6v
f7uq1n2UB79Rm/DfLsN11VwP7//33/i24Fp/0JfrJtL55/a6Gs+v6zZt6mfee/Std+urLMqXUd1U
0WVDfn+/0Kmu1lf6/bvrvIma8ctYXP/+/sGn3r/7bf5dvzz3XQrRmvYKY5m7p5QrhM2pffND3r9L
dR5s37aILfYEd1wm2e1Dz9YZBr5GlBtB1ldX1XVdYy43r/dHPhAcb3x8/+5St3ljFizA2v3+/mse
NddX7y6adXNdv38X1Xqx+cBCG+m/XtxM97eHS/6//579Agsw+809VOar9dJbv4Dyn3T9Y52tb5fn
DTChe46UnFLqPATDlXsutxmjNlWbn9uHbjB5hSSPQ3I3cIbIfz7sJiJVss7rNTbMm6kJ33OhJzYj
YrPw7kNkFN3jTBEhhLtRI3H77C0yr5DoCWjuRs6xOd9JbA6udRVEb6stkrvU5Yo8asFctsc5Zw63
t9DMDNkrBHocmbuBM2AO/rOTwMAG1Mkb4iL5HsHCOza1NyrDH6oMEXSPOsrlkqiZsrwoyeOA3M5g
hsd/TnYTjyqadP6GgDC+RxWj1CV8A8jMuxBC9uB2hJJC3oYCG/t5a8NeFOgJXG5nMgfm+04Cs9B5
fn3ZRJdtc7tv/7nP52RPOIIIxsSjVsxBTMBg5QideZZXSvM4Mg8Gz9BZfNlNdNZp9Leu8jd1Mc4e
FVxKRdSj4BCi9iRxqEM4eSwuW7xKpicgujd2jtBuOprldbru19X12ykPU3u27TqSsm10BodyP4lx
xB6XruSMIIgzPzMdeo1Ej6Pzc+QMm+X+TmrPba75Tv/9Dhlem/14Uz1CsmkjmSRsFgs4zp5NJFWS
bQHC+/ddz38r1hNgbRPph5ObA7fYSeBWIAaiqzeMFqi7J5QQBNHZ9uehTrnIeFyHceqyjU2chdWv
EOhxlO4GzoBZ7WYu+rVZh7eb+Z+HCbB0jDIHpm4bJtCHqNzEcI4L6kDK26duoreX5HgcjM2oGRJf
dzMyOITXiaLbVfnnWNw4fbgdm2Gp77sb0AB7gjqGUeOPBdIvC/I4GLfjZnAcHu2kxTq6WodvSGRy
vgfnYTv0NgSbMTSE8D0pFHNce+b9XxTkcTS2w2ZgHC13E4w0jXIdvSFjxu09AixAHG+zzVlM5irQ
A65kwv0Zs913+UevkOgJYO5GzrHZTQ9ydt2t39KzGx8iJOeCbYmZXzRFQlMEcx13w5iRW5u58SQv
y/M4LrfjZqicfdtJjfmg26iO1m9K0Nh7ygWJKe9irod+RRGQ0ATO3f3JqN1XmVeJ9Dg294bO4Pmw
m0nmUX71xuCoPaT/iru3DD/i3ftOH7UZsDOOAsO2iYfnXuZlgR6H5m4mM2COznZSb/5Y1yGKpo3O
b63KP4/EuLPHCWHCcbH+5mfObFJ7T8DkuTbf1AhmFu11Mj0Oz/2xM4T+2FHV0f36DbGhe7bDpXD4
Jha2Z3qj2J5JZSTZxsr2LG85ekGax1HZjJrhcbSbeJy8dS3TRebOHaocZ2OpoA33LZlyEUnbBMXO
bWQGbbrvZl6W53FMbsfNUDm52Ek7doIlaS+T8XZt/rkVY47JGqkrxba6P4vLXAEP4zgOI1vGZeZh
XiPRE8jczWWOzV87ic3pOsqv3w4YLvYY2H8EzD8V4r7CSLVHwZNx2LmN+5mxly+K8zgq22EzSE73
dxSSakzX+dXboWI6l6AvwOSh+XLknmMTVDrVFg04nPvm63T9siRPAXI7co7Jbib9p+u6Xl+GbX3d
NPXtIv1zO8bpHmphzLHV4/mlgzKzLdDG5M4cy6vleQqeB9OZY7Sbzv80ugyjYP2WwTJamRzuKJRh
NtbqVzfjgBlAJL19fxaQvUaiJwC6m8scm6PdtGkRGgFq3bxltCzhahRBL9m2WWkem6GpRqHigjaO
W4XdkDKnr5HlKVjupjHHZTdTzNOors3/iyK6XaR/btUYGjAo2P47unLmdsBnom+Goo92m///ojav
EuopiO4NnoO0m/GzAUm31VsihLxFOqBntkm+PauNmR5NRM8OoVvDNoufXyPR0/Bs5jLHZjc7ms+u
+3eH66wAU/OWbRqc7UlXgNy87XFCZHY/jkZgIExpE3HDJjGd2bhXi/U4SrPhM6jODnfTB+m8eVMS
GlwaQjNBFBpmb35mIBEbho4LQqVp4ngQWL8syuPAnN4OnEFy+mUnITm7/lG9bSutaQ5Ec5mp+98p
xn3FUWoPdQOHov9p8/7M97xGoseh+Tlyhs3ZbqahxgYcX1f19Xi7d/95ZGAqnQw2S7BtA/rM7zgo
PCNswCmhTbytZnrzOpmewufnfOYIHe+o9vTvTq+H6PINewPQ+cwp1Ifwrf78YtPkHrFdgOgi3r5v
0ww2L0vzNDa3Y+fYnO4sNn/pKrldozfQHboHooZyc6bpMW+Dzk3E1DaChi2Z84tl69+9JNHT6GxG
zrH5azex0VUTvlusK41OjjfMSBl6mRjaZu66BWa1NQd9HC6aBaTc6tYcoVfL9QROs/FztBY7jNZy
nbwte4A6KJcMVoxtXc3DABv+CY3Q5gzIrSu61eRtZ8fNWr8s1XNI3Y6e47SbFOnHMHpDP4RIgaM5
ELH148woemrxDkNX7bYyBz913xu9JM3juGxGzfD4uJvpzqfrPK/HtFu/6fkO4OIqHO/Ycm62PWPd
0J7uMtc1BdM7yvQ+Lq+V6nF8Ho6e4fTpPztp3z4mKbo73/RQNPyQy2DetinOHCOF6ilCONt2tj0g
4OfuY/QaiR7H5+fIGTYfd/Ng4cfqOnjT7huGGM7F+RomH/c6N903SFBxj8AMkxcleQKR7bg5Huc7
qSvnIe4yeHdUv215FJyBpC5VYnuiRs3KPIZsI2jwNAc+b35mvua1Uj2O0MPRM5zOj3YSpwvd/v+J
sKE/NqrVlGz5g1l26hrvhNPrONuxQWoWYb9ersexmo+foXWxmxH2Zla30ejGE7xBvgomgSEZBU+9
wWKWDZkImzIbJTw5Y3leK89zGN3OZo7QbsbWXxDL4WKY6zfs1EGy6nJ0T9nbzvV5CQhNuowzas7q
buiGGd3zKpEeR+je0Bk8X3azivrlenjTG1QIUk/mcpixu6WfcdgMLBBi7J/db/fjtxfFeQqWm1nM
IflzJz3Qt+sqQ63kNoh6E3NmO4LifzOfg+sGpKRSSZCiNz+zWukrJHkcj7uBM0S+fdlNRCJcZvOm
uajpAiXUVShlb1Z+Hre5eyZRFTjqtnl/Frd9e4VET0BzN3KOzW7moH9c18271yzHf31jGu7mwlkD
9Bje/MxCAIRrErUGFBN+hnP3DdmrxXocpdnwGVR/fNtJNfojqi91Xkdv2+YmYbsEk1vOBnzAfX+D
fh0H7kbgSOhd5eEBTK8R6QmIfg6dw7Obmc8fo8Y9hMEb+h2UfZSSKFhvmwxmJVMUs3FgB9dHgezZ
KNntszdE9SsEegKa25nMgflrJ/Tm8tnbEe8nOQ8++d/eCalApeE0FS5Nu1ON+6qDdgMcD8GNkLcd
1rNUZ3Zp49NiPY7RbPiDmfwf3Qj59G2Rd3dpLtfNev/mEs57F0Y+/+7NdHE16GzolqbcRHMPZnu7
6Y+ufn9POVb57mpP8xUP6M3Zom3W/G7c9bpufn9vSbmnHMZwGAvoocvUnLXq4SV/f4+EyIQdSJzQ
nIWrjlxEHbmpBv3+HkQRA3MHuLe3T9WGB8EQ9N8zimKGIuhNUbj96O7u0086HUEx3q3G9t/v8jb7
pKO8qXHvKMKWYvMxI6V5IsFFcfCc1EGFCjdd4f3L9TnMDj5N/iclcZWTPhHXLvGbVu3TghdWurCL
Lpq+CdEWyZpblahXeTnWI182dBDhsLC0b/8I8orn1kLTIXGOVSjGdpkoKy8Pe5Wl9WkqssIaPZ0M
ovghkiYe9BJrlcZsETgOJ9fOoMf2PA0HJ127rij8S5axUp4FMioL5mUkqiEKL0SVfQyJ3fT5MkhF
lRSe7kWWfSDOWELkIMvIeEIzlsd/W3WnMeYepI8sEiKLB2uEJhPKFQ4ymmIFlgs74v4aOSSL2lCG
7rXf6zwuD5uMp/ww5V1dOYdTHTRRv5iiAhdkpbYfUX/1/OMJrPLD55v2SYZqPbICHNhT5v17GE0x
c2tpy+gqJglLokWjmWChpxS1ynhVDX1QNcsqbAIeeha3piL/1HM21nRB+CR7dtzIMK8TT+uSVeQM
3GWJ954XElv4voy4jYMx3CuA+BktA2ZbPpRxCCOLhhWzrqRVdTZdBpMTOOUqdXnDbC+vGim/J8L2
G7jqO3V7GRvzXK5wqg4Xs1B0aM+fW7SjdrTF3KtgxJ6TXmcXaf1nyH2aB14fR230Mfdx63DjhaHG
9S3e849HNDObtoPUGvdgKi5wQtwxy3IPmkB0kWUPIbuynNQp2UL0thRrKJLVHOkpctKzyCKanLKk
HNuLpLbtKfTQ/5liUf5bSdAkLVGnwSl1Q2vaDyUJndBP49GurrjsoXKrkciJJCtR9W3N9yPX5/J7
1WIJSq+W6Hj7ru2xq9R+F2m76F9ABWnqw2URFMd+cSur6c1GljvbDY2M7HhMcv/SV1MuqgNdFpk/
7lt+VqvxYHSrAVvk+fmTmSVzTG4GkskoKm4kwVHKhwsQqCkWqmisH+iudTLrcGhCoxDZoENcb9z2
MZ/4IsrqkRbeoCjDQojIDtuLrJDxuMgtUuUXKguzKl+WQlf0POuivP7xvJjGnt6ztw7OS9s4kotO
Tlw7CG2Z2ZK2993KLqfhx1A1FTaB3SY28LGHngnLGyrWWRcFTUqjNE2vzUtUBO0L+PyyWIRInA5m
NnJazjhM28PFcktaN2Mt9Y88FRZseAzrNfVeN9rNKE6YL2D366DFJblZLHJY1KrIKiIOXSu2usQr
Q1hbY/nHEKPyaEq7Ez4khc5eMCvmTtLZepmUnKKTjwJhKWf+aWB9Xqh8Yj9qn0or24+bukjbT+XU
REW+6MuxhHCWk3V4T49lpselm0yjddEXhX9UqyqNg0U2TfZ4koVl3vhermzpN4tW2FZ6LjMVTNmC
MjXAJFIrHkl+bE8qxbcmkd+X5QtqSkB1PpgQWFAUvZW0cXAeF+OImcXAzszLLu+K747QIhaLwkYP
Y+n5fqtUtSCTY8G0++PGeqYtx3vtjTkpiO/iraFvmCxXbc9e1iE+t+LoLkYwIhQhFKXFX7ZFMiR1
5oe6+F5U0KJyn9WJy08pCdl4wup2xHIov0unb1k4jKPjtWHVl+ECBr+X50E5+dZhlfF4+lZZbS3P
3EiaAGHgXZaqg6QVBh5dM4UtNHaO6M6LKk6mb1Mqkz7x7DQ1TivC6gMgnasQv2Qjrjn95mbDAOyY
iEe81JMdNO6yEDWrV9JpDXbJEEQIMMqbxys3sMbec/UQ4ys0ggdIHlm5iQ2aQmTJeqhlXhYr1VWk
u+BMT82Hqkr8ykvTrKLZwgr8bDgMOJzrX7mb+/xbZ3cEm8xxA8QZXZlrhCjP24a51cTqO6ijI8bn
jkRb62xrMH/MA6KK9PtEsroKvIHaTlF7vY51esTasoeheP6Jc2uE27K4TQn8Nno01S9PrCu7DvuM
9X+xqTWbsW+5MX+0dhI4b9mVQn73YzZhE/a0berg1IFhwT59XgxzmeoDpWC4eJ068BVo16UcUfJD
czSxri0tJbNvGc+zhnmNboV1rcuwhDUKkzon+5Xv6OhTV7sBLE4RCh3sB25DO+3h8Hafdl5Dg/Ik
9V15MbAqdUev7onszhvXsqNFKaZBn2AT2aEX29yPCo/7khhlD23sQ92FiC6O/DhpjOZ3OJT80VwU
X4weSyo2dAfPz3hu11wcw7TNbXH05o5/5AQPZ5xIP8z7sna+dm1uI4gVVUURxHaT2be4u5nzw5D0
A7btkCiGl6C5iWwtWZgtzdq4p/6FP0izpWkZTVl1GBWUGRNZTrVNVmXaFXV0MIkxgdb5fWZiajK6
GbTTISXU6Pkp0ZllcxEBuXCbsGpAEOWGmakuWZ5NOs7pV7cJGXSrKQIjQGOx1qjujR6jPjRCNj8c
jIrDVhqTUhUlHI0VEoTxZBDmV7pMcGt2qmKHH0Z9atahHHstz/xywKeikJkpjkEm61ViORVbFW7V
sXoxwl9gui9MbZYBYGoKl2dSHGECBcwR7z1EqxkS4qStHr+yoDOWqqlKbK0pnSJ92dhuQnNvbHQ5
fXNobvxjZmkCQAaZpcG4P2WSNMFKMavtvyJKrbAcvRMz7D7WTbAmeWQpbDHep4Wxbi3M5mFEix5m
rUFEggdGjW/jX8ixCJYiCziWommc0GoWIm1jqESoaIx/bdbHmEJz6fhzkfZMR3FhOOpEiLSFi7TT
/iXUJf3E5ShL60uXORrWYRPe0tAdumSBzDIM8pfMwswdmUdynK2gNtwSOibmiZcda0StxeB8qVuC
HdKMOFAdHcD3Y314XHAt9v3e0kPtyZSNWPC083OELDB6WKW+GtLmkyNr149XfsNdGAMoZHdegXWB
B8gsKH4z5HBUW9iCss+xlEPq5tAVaJGBI0gGA4QVRwQvaoxVd27rTEMSkSTwTYlsTJ76/GpzxR7a
REzeOAEYCVyhhxaEeWaDcLC2AnsYv4ThKFPfa9qEFQu/t/34TNKJV+N+GVaycD1FqYpDr6rKqDy2
05YNwisQ7VgnVZBZ/NTPQoctyl4PwaUdpfZh77dcLhMn1+kVj9OpOs+0zPBnVyaS9h95R+xhWrpx
rkSxKBE/1u2q74XbnVVl6A/ak5mdkQ/Mroha5nmlyCIemrbyPT245RR7Yd5VfFgEQ9JBGbqp6sfU
GywR83ilKGn5hUybkQcLeyBt3x4Uqg+Jj/jND5qjJnQQmS2cKe2nCWkttmJxNCSj33plXcRy1Skn
YEuRWcP0pZeaRt9angb+kvGGksWI/FSPngyaWi1VRPtkEYg0OMTR+WZZarufTnyV2/YB6UlIV4FV
u6G9XyQ6419H0QWJ9VVpexi+DM3AmlOrbnLrHB7Daa9EJWX1dXK6INdeoTUJ689qmNLkwI/Abqwm
zd1MeyrRjIYLp5rq0v1BstjNr0Ja6G5YYquM5bVqm763F0na1yQ+bPy8FO4SeYBI5YGfWYk8U8Sx
kuSgkwWt0/A6dHPWYJUHwtyKn05Md9jSE6nqIvwMJr6R9n6e86JwjlrlR2H6IRdDUgb7cRc0ffeh
F34QRSufZ30rzv2csvJIxjwM3BX2imSJV3STDbee1m7UKy+wuCybZehXUzwe9UFthdFBH2XwNotE
9RwGtiuiVvyprVaK+gibo7f8Rc8QtpCztkDUpbxmZO4gP6bUcfDSbH5pRVGK99CNy/G4Sde8/DG1
paLdcSyrIqCHZLAsx1mMsUha52DIY5KlnuCd8Yu2sCJMJ2ACTmU9+COKEItYhEoEH8e+6AvnU+xb
cZ+unIRZtDhK2lG53UcZMxEpr1TKcBJO1Ygw+eYEvm9NJ5ynNVbKGkuY7FNY7TIUJxbzKyf9QKIy
IumnOO5j19/vYxiCYF9HaAOvFjBZRqSxs1Kb7ttBOEbl0i6SuHKXeWNbIv+TBjTH87I4VeprG7hl
uaiQemNlqdtG8CALIkPzJZAfIYtXlsrE9DysMftFEZKcyVUc9mbFWNokeNF12FgXeeYYk8+7JnCd
heobjQ0w5Yg3DhpVZfhcsZlq2IgJy1fGuN/GgS+pfTwtDQmSzJxEBh5S8JCKP0g6mHXOuYrBJVmt
VQEKK0/ckF+XJRKaclVFESKtRe+S0SkXkRuK1gKCvC3bb02ct1GO9bLCSR+E7cTJcOrGjhE5AtLF
dCGxs/AEhrfKH741mA0mK8sgL0YLv0tVZpam6wg+Chfrlj1k6FC+why386kqxsofINxC/E4MhZYX
ieC+YgveKxBAXuGEBGux3T3+VCt8pRNbZnJ+M94sRotdUy22Ma4SkzD/YrVITpkdVdbFdqmtzcdv
F3nzOTAFNDl1aJFBAJJbYfcjiWQRVQdRzkZMuqQT/tqVF1AWRPYFEvBAK09sgNJT12CrIfNuq+Ao
J2r0hUeSsBvlR5W1GqvU0SzFR2gBjq1agObwO+Ul9miC3iDDDUbQUSewyx9qs4K6gAbBrm3mFNII
Odqi0LnsyeHYuiY7tzfQbraH9JMU6yN5hBH7wknN5Ac5htinAanMY0IeSvxy1KXthF8nK+Jtc4yZ
MrO8m400tWMLKTFJ8y0kqmqMQ2WDYXfVTWhE3yyoNfUT/qFTprmzb9kiT+KjCVXeoTgIbJBI9n4f
tRo6reLAMB91D3yjzqHlDyKDHNunFohYMfmqQ7D7sQaXbb6QduaFd4GLlzS3jTpkkzDy560Mwv5r
mwZpEK3ywMX3hiUjATtM6tEhzQnb7JUorlXjHGyXXMVdBXGGiCX4EngAjYfHRZTAz3eknKT9FZFb
7HbLorSaPFrYdeDj4SIO8WcRlk1agNtMQRiAsgFMYXvk6MCocwv/it8lYytjd5UgWBzGY6bqdNCH
Ddd2li1SxdOs8/w6AG1IFGnx+bApa7wgaBTpWVa2+O+Y9eDthN0TUEUluPz0rEsaH6RAX8V4OgkD
3X2TuT8gC/DHyez9XsGUx6uBlRQWxq3CtHX30wwuNtsfrNxX9ZFQcFXDX7YcYtibINU6SQ63dHLc
pGEVr9owRb57OfIaR8oOizjEchywG50ptZtiwWq/T/zpGwtd3TdfS9aHvTxsNlMfVFBjiVgxTAlm
lAR9LfblZBNYuabiZvnIUJhdA77KbPENf+rWSY8VIC01822iiOKlwgbH58sI7KPlRekEXhk9nkmu
PFAWo8xOWUEqfEKOxOSwnWhr7KsNyTIRkVb+qs3LyqdHgV9O+I5pQ735SMvBGpaCJ6AofZIg9c0y
5E75oklBTIiTLJFGnxreRyDhg8RtYCqZ9Ef4vHqEpYlXyGzN4rURM1QBbd0EXHyc5gGG45IjzPKv
HuGZbx33fl1V0ZlisSEpdQt3d+okPpPNZw4aa/T3Bz+2xnAl+0Kk9RLUBXofPQckkPzOA0aQksMZ
KoA/WXzCrGSeGbeRCd9st4pWBJtvs5Jxo8FEs8iOWHfcTyLznc/J1PbWRYVgGqzCVJRKfoe9xf6y
+mLCCsTcNnPwi9yC8Ud6aViqNEK8ishaZbovvks1hiX5wYdUpmdSlsXorzjVdWP93UckHvx9eDSW
Cq9OwX9bCzclTvUNjGSfNF/soIyDYOGLkYXDee8gtimvVBd1Jf2r9l1QEwdV0naZWlh0qpNvE28p
114L7zAg2SdEI6Z0HKFa0mKXZ7Giiw6/tJzOc3pUpobldiYbLMsiBkG8wAW8o5nWjblJ087YPzUG
xpog+jfKG9WZ+UR+w977MTW/E8S28IkxGM0HfQZ2IttH5m5qG1HqF1DlANGifzY1Iyn2Yyiq0UqV
mXe2WxYxJSyRQosr3tpQ8MacWsGiGsaKOR6hle1+akMn6LXX2zkIez5OvqJHfZkbLQ+sydCBNepE
eOEIy5qjcrKxv7mN+sMZeEsjeRKh0vh9+yBRKbi0ElvFuthkbHkUT07ixXnR8s/JxmAlG6KxxGkC
7AYrLQ0JWVey4nyZBVmpfS8sZWtdtJEoMOemRxWvO45oYMK4kA94htOlRqz2RuEsncCPeL5ojZIX
1JQZl3k/mD3p+BNNIk+EdZ5l+2GcQhtXmwUBD2yMXoJDD/heXhMrPgkpSx33BeJrltCDy4F9wA6m
MG6S/EIrhw1qCOCr6UWotYTUThAM0IZew8yWFjcalHYgXkKvi0oj+wvZ3cPczjweF9vhTM3mTz3M
6feqHbTV1w6oqo1pjMEBQwrkAdCk5x81I9ChTTbaCfAsUFb4rzRp/b0KVe8mpesjlLzdI3YyaL0o
C5/zj7ityuxuJUMDahvFQFjzigOyrXF8XpaHFAKaSrB/XPyxJVeiHI59Th/K4neMgr6NgwvcggEz
Fgli4vG6xh+82J80QueX1vnXB6JZDMSBdBUFuahmvGISVjZJM9s/L4ccjiJI4PGPnDGBmdtq9vMT
JIa2+1neMTM0hwgFLrtxKa5WnROZQxrzIG9Seb61GH04GdJ+lGwUYjXw2u1WceFP1ee2Z2O8zNrc
2HNWwTRY9cThj16Q6OFOh0RIpcz11cxRAo0987LYqGyrd0ZWnqcbpeoR10HHhzbxYdcjt4sAQcjb
EZqpGJwDQgsrNILEBSvbadGVyOxXImNa2N4A0zIuYOpLfBz64ZOzaGTIJxf9pp5VbMzs85OYwwjg
8Pc3bVwECUqW4C8OPdw38LtlQwerOwvrxFim6SYQKmqRt59Hy205bqB/PdUlUADB8Rz8xZybNhxz
wvrh85wB0QhuA2/Ptm5vCMIy9mwNy6q9qsbFcf/d80D5mzNBUAw0xfGbMwz3dZT1PpjoLorPNm4J
QbJBw0lS6EVel8ZhPP9AU967t02xIVB+MrcyoR+Fg9Gc8Zn9OA1RNYnk0MmtKhELJ8sc9l1WUJiX
VPDXRwE6FxU8nBBAkjk3dZlPs7ENZHC4CUU6AXYE+4iWGV6en9W2FePexMAV4lE3l4HjL0+6OB33
EDnbRl3GicL6oJqoHdb7VAymG6HF/WGt/ruectTQF7oOwK0qL/MnZIteI4KGZCfw1mjBCRY6KcD8
fKAc3IP9KfNFEOjDEbGB0Gf+ECVkGBc+Rcnpr7osM6RBVUx5Xu5naTvRZmFrW9bZ0q0EqLYPbCCa
yU9qU89LJJIR9tHPM1IOp0kQdgotM20nIwJOJEarxiESDSfKlqkVF4BiG6A4FoaFXrIJKxChu3AW
8saMbVKNpLdhuvswozDdSA1NGNB31EJAq6mLPCGnLT6AEEu2zhmrUxPMWZvYpkBxFNpuFy6ZIi+p
m4xMXl5XKo+WsnDSuPVuKY8SbjP0toHMTQSFylqP9Z1K1zhxp+zALCG3SCTdL1yNR2YJsoru2Ea1
IgoW6ZDhxrUD8PlpnH5lCHsVO5Njo3hxFEvbMmRA3VXgWcdNHqb6sWblMkzaDLQrGBgHVQYvDhtX
+wur1UFvZ16JQ8SCflKlKpx+Pyih3OUXMapu0l9QbzAVLcSANpVnuqlRRPgSFWCbgyWakNBOsAqr
kpB4kREEnX+PSD1r91jIoaffiRjGxj0DbeYXn3Ol4oTux3lt2ciEcbf20CzQyoVa+n6uR2C77Ac6
VaNnW2AmugVCMyLcxchHv/+QqLqpJw/l6D5CNq3cCnXRKLTrA26nTf9D2lkyhkufI+DOvczJs+rP
HMyL1XrupuS2tUUl6uGB/OBmsNvxKg9TSVtE0TdxFohvEyeOeWOczmZrpDfRYO6kCVK2SqEjpvC6
ypYZgSULtAMxaJJQr0+sTn2BEdfuRZErK11lkQiEFwZBfyHGSMTLMer9g4h37DCy2XSUVUN3CCZD
nzuVpItBifDMiZrUBmfcVV98bOpDHghde9C+8EdcFemfgR3p5aCIj1w0Zc0Bkl1QSjQXJ25hf9cJ
1DHvC/lB9lGxdHgYAl3bqlaxM/D9WEftxylOG3sfUXmz7442S7FjZXYZFu0FJbw4qbgVnGRd3eyL
GhQ0el+Cw063ahmq3v3sFGGJun4RXUV16S/TsAi8kef5UviqPHYnmq1GP0cVOC8Ex1e7Y77gce6s
enzlkYt87Ec16PYAfQ/+VamS9CAZSDp5o4rFKoxtfVFwcPNeCoqm9iymg6/9MLnr1MoFUvk2+9K7
NNq3aWMfc1uFkacti33goOlWVVPj3Fbs+J9BHkboV2qYuiIo9SCfIQU572gcRqtizK19UmfNed1x
EA4wBct6HNpjVldj4omsdxe+o/zQ/TPqqBqP0IHQXtaUx2Rft0WDNCfKwtHr8Bdirt1GONnS8q3q
OFNoR1hy0sSfh44lyJMyfSLqhpQL3w312o7r4sOAy8tOaknMDvWFqaEGXX88IJw9tZ2kOwL7bR1H
CQvp0oX1uyJ9z3JvmlwSIm0urL/6ouyvS8saFjQi07quY03RUVCgfXCaauzcMC1SDx1TVbsspj4Z
jmUblIFnkyI6G4kDQ4yUatH1LGXH+LsDaXFcDWW1okVLT0SaDd7/Y+/cluO2ta39RFxFEjyhate+
4KGP6pYsyYrsG5YsxzyAIECQAAE+/R7tZGctO9lJ/fd/VSo+dau72SQw5xjfmITS+xKv7t3XdX2N
Alw+ZtZLCWnR7/LGcpOWsROkitJlvMo2Up+ctKjJfNjbzZxrBgaCFWnXxDL3NIne4EyLnITDuBcQ
CvLQ58sHG4zsw9y6hRVsWZqPU+umV2UlD/PJalvUgZJ93uP9wXHNoLnhwrPtVkQ2Wx9oOLdDMW6m
f+u53HKYPPwFNwmacilN8IHCRDjKUGWFVn59iroxepuzxN710PsNbIdI40XrJa+1N6Ej1c1dknmi
y4eA0TfloagpM9RnfR738/SQrAnbYaFPkoJ2W3pYAtE+gNMB27G26mMoRrk32gb7XprkTZH644o+
+eM28S3bTzJyeT/x5leHA7Jvl1TrCmWge1oUjetcRRMcW9Ysud8ac0wok/sJdWiQN+lMP9JxoV+I
leS5V7X4Yjaz/apxgpcmFeElAliw97FTlJOdlifUl14er6O589TMPm++GPdkCGqQWZCTr63zI+xl
FiuS33cZ9KCYJYcUxkwh57Hfs1irj2C7CN6/CU+BP5Jdn5D5E3S56YGOrToEbqBPnKvt3Mz9VNkU
Sy7aYN5dx8hfTkpH68M41+pZZVn0TpjB4hBOzlwjx3HxQNO6D8iiz1al67FbLRHQbbJxXyc8KtEe
g7CE7EGPm6fqu7pu1YctzNqPGaSTT9OWLc/Y8JsDLrb0sgXeAoYp6XYDreM7ONwBKRZOhzLb3Ehw
vqtxtzWeeGCQ4B8aK+RUgAzxd2rtp09y0VGD5nrb7hSN9BmgEoM6wMVzQzbKsWZzW5GUZYcAnl9h
5BbdZ6YhUOaV99WrQzBody6Oto4WjlvUumWqIWlndywmJl0qH9OohiUfqKzvVk82D1BZhqsXufFl
WNQbntNA6O2Cl5mjgul12l8t7YFfxjLoTlTI8LP2ar0WQ7v6F6A++mMXGjPt23AgUUHbID1HtVDZ
jvp8pCfeZrKEjxttuYHfXWZ042nebws1OSf1eBUe/P6z86YUxzrx10XdTdTA6AmsCtbjGE38ntjI
+5COtJNFYlUrqpZK9dg3neEVLF/XnnnHRFd6aowBIdZ14O1TM8/bo8tGpdv9rfTwSzpZMQiGoybW
hp0YenI1FEGKyqWIua7NBWpJPxdEB83zmm7CFcIfkjvgenVQrgFKxPOCRnx5iTt0fwrriJJLnKBw
akZgRQezJOkpDq0/9s8bcXVocmcnn+pTiMXOP2YRHIH9NLhRla2ZY/1EvYb1IHCagapceXUzsMKL
qH3qCKiZPGyj4YNwgbftVzSafeGnU+jfrbS3YxEq6PiXdMByWgKQ20oBZevUh0tXIK/LTovn7Nzf
D85L6EZw+Eff8hI6DWc3SkuGMb9flqjPltIlfTKEENhngeshg71Z6MCFvIoCPbR3rIU7m/MRMm+x
LXYac8IdjJ9U9+wwdlEsqgZG4YV1kEnL3nb2QBrcyqxMMr9NIYn1KjiyRknYkTpOXR6ucL+TJVyu
XkxtWvC+juY8jRiBFAfN7iWQnvpqKEoToqQL90LUAaka04Y6LFDCtZ4o4M0DRVvztE0enReJFIWZ
zlw3FFhJFzxA+F6HuXhYhKYsqVo5yDxupsDSivE0SNtKhlbE8SXwTKI/wszl9aGfsuitMebztrXN
x6aVnxsq4z5Hm8CfVrAdVZ3Vau9j8/CxSCQK9le6nQcXDldFOr0zraKFnOQm8xSYpsw5j/mTGoek
VCpxuc66COurWfj70tTbLhUDbLzG1hc4jJlfBHZep3LDZhM90LklTykAIlV2BloPzgecMDl4uPVr
ICT7IKdxzqo5TZu7WYziSU/z0lTaNqY+QjVu0tzjlh656KcyHKdhx6Y6fhqZH1R0acWZ1bF3CZmN
zqGEaSmaGeY1RVtUhmGNmUE61fvNhuGQI/U68NKnZporGSTiCn5wXY5SrXVO59W3xcSavoiS2cic
BrwGQwogUh/nBB+uchC5n7Yad1yt4XtP+x7+WqlwUa755pi6YpfH5t8lbCi7HvUF3kL9iF2n2+mU
JoUeZfvSd03wGcqb3QHaoXvhU75LZdo/eL2vCsOT9tUf+cehBwnWoHHbpWHdfxJruIg8JkJ8In6t
Tjoktc1rZfus6CCOnmoZ4kM3PhTuzpoCzS6579GWnMwadO+sJelnVjfBKwvIemfg3JaxnMSRQDJ+
gfgestuaZmVOen+6JHVNULdicbydhNF7xG7NsBv5bde24fxFmMzrqiHpYIRCTBbJcYzHThSz6uwC
r2kTEAvTtQ8KMmAdyROv6+PLIOfwS9u2C8vDAe8h74e0zQqGn1tA/sI50ToZH3miw7RcWoCcCrUW
a05ciuUXia6tLZgkxP+MjXdVOfWy1Ry8hSXlInvv0E1x+PHGDeyCzTCdd86T93Fs+y/aZBLbAzrP
ndA1aChRx+QO1p06SweoJFcNSpo7O2v5hYWL7YoZMqPJOzPY92VxuFZwUaJP0xIq5lcD18rkcORM
NfaGnCBSN0CmOruhmAc2+isGuZt6x9N2OUcO/VvuoRxZyqGevLjyJg7m199M/LLMw/AplcYWbCZz
Ofje5F/1mgZPcNcyCioINVyeLGs77FcUVSesfuNa2alte5RyFKUnKA5PXEm7Bl6h6xuJ57gfy0pJ
g4QBiBScREXU8raPmNk1JoGVwlnRMxRpqrq1saao3dSFqKnJWG+v46xHdh+KYJ1LdBU1w5JGE7HJ
QgW6Gdze88N+jO4TTeosZ8HUkbcB2Kg3FsbLbF/vYJgx619YKxJBC3TbNpK53lo+6yLFhhu7soV/
lQ25Bs0duXI0rubs7LI6JH4xazRg8mEwUIdIboF5U71TWk7da9OwSDTliksFNgrSOGRUubGTSJZd
g1ptPOpWe/zbPM3WxFUL/omPVTzBa3uq/RDey14ClFrGUrnI8/uHXkuG7yHygEvpHiQzPAADzB0f
/1fu0dTHcZz70ZVUtjZ+jeEytU+/ibWevBkOy0Bv0mgY1FaekVm8WffgBW4+CK7DLf3aRLVvkz24
6g3X2xTMtPuk5dp6bT5mELo8dLZ1vybYIrAcLy+6haCQ3S0oKO3V76nvokI3s57YfoO7hW8LW14v
+i8k06PhZTws2o1novHxtrwToCzmAtAL4fUTWWLZJVUCULUjJ1/ryQlwSN2CGge9QzPtpMx6rMfe
IkoGCukSAuZC6S4pVkxHOxRRWbTvlpQ7J6HCGiipXQGkSg9rVDWjjbqhkiuIGwrtYBTZ3YbSL6tq
b0hquGCmplLnQTTRqErdRqI9fD/+IjM9fPRA1yx5KBA+yyONa6cCbcK/+iNDlQX6vVWsEslM29Io
cCo238IJ5uOWaPedsj/RrjEPEEvNATpwdyf8mhQsTPSlD5zjlSQcsJahMIKlNzz11K7pcUIJl+Zk
lC7K7biyca8WHxSjzeQ6Ipxj2Fe5+TXD0hrxOk+wj+pyIZt7nDtvtSgQvKFCBYoOse5lHO9VEi28
rHlmv3hbbZ3Mg2adgseMdSwuV9ye4V3hrhoqn3uD1mDcPINuRPVBW6GcUPNBtzEzXxvP3hQXVNTh
WGysbXbIaZna23EdZIBzwomORe1HQlSR8+dDMIv002CGKJiLtA4bUUBQ7GJ0qKmbrzxLfF2GfqyX
V6APwCbAsIKyK8B0TAYFUhCCK4K4dW3QefM8mlCHXywMN5uvhKVVypLh5DWzAMquY4QrwNZJDnQj
dHouszGmsKS8pd0jt4AvJrWNlxOwdYdJDlNfaAhmXzYACzg3avpBe77A59zkLgmkfXD4ssuI1hmt
erAVv3qAlyAe9rK587AMz5/RXK7th7Tn6lZ1kbA7oIJJTipK4+4Llkji9sRE/aNYSX0BJtl8bVSA
I5+tmwWuVmsoI9vW2Vx2/voxs7F+WNXQ4iMgxgZ3OOUCq2nKEVZgMX0MIB+mJe3FegwgWnTlCjbm
l5VEyBHGbI4OY9T3wBNV/DTVjdgt4ei/JmoOcpqCQ2zVsIHQnzeXI3LkrshUhl0Z6tkg1DWMAORp
Z6g5NokCnTaPG3DQpl4t3i4dbmgEuuFCjqkLd3CI4LP6BMHCsjHEYOn1kHfo8kWmwAtJM08oCkY3
X4iW+q4JA5OVftzIdAcQQj6vNl1AHS8jPiVogPRzpNqsyTkK8PvJu1W8MyaxjDlqatflCaspcBQ2
dW2JDb0HeQW55GHjUADyLZEyqZgBYFcSn3fVNlk8p4mB0wEb4bI0RH5b53aswnq2xbrE7lOK1cKc
7TIqWQ6TyR7nWC0aLxfHExqCDioQD8WFDHV4ztqBpcCEasdzFdT07Hlt+MUNHTtZT84PYPX6AgxY
+IZUjB7hM6TUFV0896pI16hzpV5dP+eDypa60m2XDVh/FRnOfRC6eLcka/zi1a20VyhXjEAMENzl
g+TBp46CeMg5QIyrAGHiV+kaOzQFNESqYar9mFc86NtnFlu1Ftg3UdWhPi9boqbsdtyS+5WskKFJ
KOprNnDyOoGyaHKjh09k5uJVLULkuOEltEcQlQClGoNTflCfGm/1G9RW1is8VB4XpRHvmaG7fB4b
7R1Vj4u6VB1L7xe9iNMST8h6qJTdQRdID17tZy9QjLsUp0GTfJHhRiob+fOjUS48MtyVJix6k623
as3nQGdGSDzpPGeHmbRjUm7UQ+HEO2r3Yxya4RFp2a5UELdKhVM9KiYS6wrlS3AenWjBBq7Ba1s7
+0rrJcjlrH1EJ2NW8WyovwEr9ssojpaPGcr9fRDVwRcBAv3Vx1Pi3LM4cED+X5G5yS4WJv9emgVX
XabfACgvD1L7rs6zRfgBroPtgTYeQ0UTRHyP/UCNaDNmUmYp4BQ8+26dQvVLD7GjzCwalQmZ4i23
bSBevGyInvqWRLyIoOofpRwDWGEgLRkh705D/VcVk9CD1BdsUIybEh44Ukyv6GgFl48qmkUU3y99
O2GVnzH0E2ySmpB/BiRgXc8neA0wHMV95IDSuP0aIqsRlkT4dmmPvm55vx0BcrvlY93ZNX6Px0iw
Qy8yvkRFHSl/8crMxNGqsHgx0CzwtMBH9DToEr8EeBdsKBsz33WFYony7VE7CxUzT0Ib76JoXLPP
yTguWFQmyQY7YB2LWz8uUeeBUyg9lzQNgJYIjBVwZJTxoKocstC4aICxRzFQ0FaKX/3Jc+lcwtAE
qFfNcnWshWPZNQy0kGzqG0SOc3CCDdL0zeZPHwzJFrQwHbGJUi8iW2vTlzBiM/R9iAx1tr/2vZi1
KOcV4yCDypdEz9MXzTYTuBw/RXauWEWEkizfZIuV4VAjJtnTAor17ZNESePTYd821qTTL9prtjDO
uzpj+Dew8Gliz94yo2E+926uh6SwPs1Ss/sHe+7HgAjMPwSocSdf1JhwpZP453zT6KPn6K2k736P
FMnvrneYsBj2kyK8Ae25Zmbkhc8jFaZ5qgYEkfIBPspcLGS06cf+u9H19+/rR3cZbwsTFxLEVTG0
BOYhvKIfPcMudogmNV36lQl5yzbx38APzuiAE9ETsMv+waj80ZO/vSJi3Dgat+wwLN/biIH/9Hsh
GmaLj7zEr/y3VzS/UTUkHhWs+TltIw0IzvjWQ+Sj62FW/vZV/D4/4eE3R/S3OQDvQiJZ07TLT3/8
72fB8d9/3Z7zx2O+j0r4959wzzElZvFt+dtH7X8Vt/Eg888P+uEn49V/f3e3GQo//OFP4xz+j4EN
j7/Oelj+j3/8YZrDD1NGfpjmgJwZDvYfLMCf5jn8OEDzP8Y5/PbE3wc6YDZDgKBacBu9immf9N8D
HTz8E6ZGRj58K0zxSnGu/T7PAbfnwzMQHUrg14FIuWXg4CffRjpgZmgA3iC43coCf/2/n/CHrxHz
K37/8w/jHPyfABR43tntjEIA/Gby/ykPPymEdjml4uClMwQA14onio67Q1iO8goI5SusLHMZPNnl
aM5ehyb2jv6aXkOhoSryrWUlmGL+gUIJfBi0/xLXftPlt7pzJ6I1KzftkaNCHqqIANvtemcRtJzT
qwQwlYc2eOjtqt4o4ZdkHS7EW/f1IutyUTFFCpvHAKt0Bguy+6Z93V35TbmZUonNaISq4XsZ9pw4
XPPO385oXh6SYCY5Vesb/BebxwxNdQSnSy3dt3noWckJIlapyK4psQgppCj2mvEbZeNlDcxjjQ04
R2UEMJFdtNseot6d/QaPUj3y1m335iSaM2S33uOFnSCbvIs0Qbkx78RQI/fMW/JLPSGPpbIEVN5M
KzHXMMi97Bos5JWZ4S31t2DnN+ujr9jldgQWrrMyYsO3HvRkgQER/Y4MTpSEQ6fXTQqqbDXQ6tfH
bLRJkYVJc1QDfV9rRvdBGx2axp2ZDsVxG4auACqGA+P7RRR3p7CFtmmZfU5a97jK6LUl7NTY4U1N
/ZvY4muKKirJk2iuInwgVHLfxOIeogHflSPLDiY55JKInbZI1zk2V56PYYMmVeBAYYRDDV9BLcgU
+W3VMYqgtGfEecEWUzXe7Vi2/A2qL7hyt4HSXyF/315LomKE8rI9rLP/sITrHv3IOcgaVFfGP8tU
eIVh7Tcy4GFx0F3gs51DfDmHTEDB7mHH5iJyL1uNxNWwJBD4QD6XbMYLmS7rYd9GMDvi/iQc8ovR
BCAxts9QYkrrxrWAv7OUtcC96aEdVUNo3zOxnU3YdEXfgrNlU/raWf9LNpF7CpemSFYU8uFy2OAb
HSZrnrcpPnSdhLqmyKGBtJR7foYo6IJ+UuvtnMBAqNYV3ydytOREYXBVdrtVCyEnKNz8F4R33ylZ
F4wcQGm1NMMpSM3zpPQzCNlvHBMRwDeLpdTcPgOcQkvWLXI3oEOvtsRriyDouuL7cQ9GRIBo9Cqm
sd+BZrjCjU53y+15+Jw5BqbgVCTJa5cqd0gsTkcvsFcZevIz8i+0SPvWlfAJDMJBOO0G29SFm6K4
cHQxhyl15jSJ2BxnnmRHUKnePWvdUE2b5PejJ93ObwcDU2aai9AbyPsSzJ8xLCK5CwA0Q4mzcCsj
FLQQ/EvKJwJUaVvfENBVXo4OEzGmPprGFwyAeOHWS3S5RZBl0Cd1hW1hy47ssyLOILM9VLYFULaR
rpSLU9UUod4skbNKeug7qjllYunzJJ2ug9c+jCIS1epFL9CJG+hYcQwIN36zo1PvIxAXXJV9C9l0
yrPU9Tk45gQUA0erDl3mIVjiBWU9Tv+tD98FpPF8nrjMW+PDMAqDHUkFvjeHS0BvOA2nOvBLi7jy
PRBLvQeyVOdgbl5TL7lCMFiPtVHfUO6fo4ThpkB/bDp/sY7fgLb/wJiwitMwpRjngUs/BU34E/DW
9QnUg5WJA3JPt7DvhGBnZq9dPF22GozE37/ajwVQ/P3VbnNtMG8I9Bm0ix/LERqtekxcOh4aXOrl
GLATXLo2T1BH/8Mr3Uqpnz4XbnKGAClyvpg5+n33+k8YNU0t6WspDuHC3ujNtbwtx32wuoLM+SyO
+J3/D2XnjwDs909HED+FjYI7r95+/fHTNQRzBLK5Hg8OsS9QIeYZKUXMjCDRYUW2ApoNlv1hO6sZ
q9vfH1jyY4bz99dGqQt5NsDEj585O4moAxr8bDzMXJGyFzx7cDWcQCwXZ2iM7OBT+75CS92x1SAC
Z2ZctxQGsGrde5sgfDpuZ91AhdhIfKCUY1KHVlWYrec1wfKdJaEsGJyiSfSXMVE7jkir5c2LH7e8
TGx01dkAwkcIuo9jIT9BX0iKKMPy8Pef9C9OIYL7P2IuFSpbsMo/nULh0CESADfl0IbzDqGWB59u
D3yDMv8Pr/NXRzQKyK20wuQSJM5//DbpGiC1lt3OVTpEx9lC7go6zE+BRpCPCe3LOWOXpQn4h8G4
h3Tx+Ye2wR4abc23yWBdvpUqPUMBEYT2jPQnjKlVP8NGvQLC3bcZlnuIurxomjbZTza0r00cuj26
E4lwkOvO2lfzIwT4F6uw7euwi05Ll4G3SxZxjsbuW93FoJgYhAFlM7G3Xv+tFhhh0ejdtqD7AxBx
aF18aFukiBq+IRsv7ZmltyC/3h4w1AqYSYifTTPvs4qZK9IANdbfH8i/WGEAgOLeGiCyU2S6f/rC
MGZETJFHxsO2IleKcsJiZYtlmOQeKMS/f60/IaC36Wa3ifcZAoI0Dn9qdzDYAIOQwA4coMQ+RnN3
4uKfFszvV9JPKwuaKkxru/2fhtlPr9G1EwN55o8HQY3czZ0Ni6je3m8rfQeTfb+o+sTC6EC98ArN
tK3SEQqsrX+Z+/5LlpgxD7lRgNJ6cjA9NnHwYvChHSKhQfPtNkWrSuuOHQaSbHkfkzXX/jbfDZD/
4X19zBb8NZLmzTFyaMaHGHULRgEtxUQxCSFUYZsTOoV7bSXk6bD7Fo84BaeOXYy9MQaNK7KkR4Ea
IH4eBxIeQNthrsryCMOhhWC04aYYf7fDRH9xxeK7QDsOdRwdaBz+eCGNIShX4fh4CAY0CqblXdEh
Yp6HHsNnbnEEOpRb5eCyK48TBM9n5ecYTAINB+dyzcbKS0bkwutbJCoJRKlb/3WFhAP0K91yZjCr
QacwZev4eptNUMYKKxGYCoE8pnvBxJj3bUZ6Ju2eQNKgqoKHUijP7lnrvzgUYrmEuAgEaN1TuT42
wNjyXuH8jCQWvjkxiM16EQj6GqNlwnh7AexhcP+3vztIf3GR/H637tudBjH+4cdjtDZTCjbTjIc1
G0uUOBbJIrydyNewcJp/+EZAsuPH/XQOZ9iFsaxh/k72p2sSSXug9JEeDyqcR7g1syiheJ1q7FTw
yjuEbXFKbg4NkgmxTPU9KsBmuEAvhaEj6iQXI5UYcWWmiiYbRzIJBtDosi8zC+48k90jYjsXLUW1
b0dBEMib3yGrPdoBw5HS22aM06wh7K1eb1XqCqlz8y+THgFrCEzY6ZbKLMgwLvhKv7eXW2RJ2cV4
IFXslHg3cVSuZidrDWl+g3BnM/vwvQmqRwznWRcmTqNen7sFjWTGGl1sE1q9eFtBnjYQVSMKTNI8
hyx4gJx5IgTVWpDqshuZK2+/8Tj+pobLWtRSm10Qqbm6XUazja8iXZ+R+0cDETOkzRLpFcOEagkT
E6COMkBOEo9WXvw69ZhsgGFQ0x2N7btakJPUOMD90F06gp6FWpTiGPL32rfmEU5FUiD9gCwyP3mm
P20cLrBqcAEvy3BCU7znNXYW2GU4MXF1JOtyGYL4czuv44kF8dXMpiShcsWtMYLwijD9pMQZY0eu
wxK9hgpq+z+cuX9xeaPWwZhdDM3CGfXzMJbBkX4Ko5gf5tS9j7N5nH3sewZtVh3jsr7VX99bbYG5
AjtgVtgPb9f82C47t84rIuN4Ghj9ki1jX1FGIa4ipFYOSwOXKszGilrtDkMwe2jQGMeAmqirpnFo
3jGRi16kgrG4NdgXl62ld5g0gSo/JdfQwxrTL+4FACqIKIWRFonf6cI2MOIRUbnqBo0h9sOWCHwh
yOQd014/LwYrqAqXR5WhJaV6uBitH6NYd3sxJLbqFCPlhNkOoMeee9iFJQcOlcfCvSczjDEQWI/I
OvQHpLWvBpsImkz9TBL7cKvml/R/99f/r7D95fT7fwtlELgyLJN/rLJ/UtiO41d04QjI/Ok5v4tr
WfQvbEzIK2EyFc7cm4T227BUL8v+5d9uq5MgPHYT3aCV/aGuBf9C1BMNBRKfGGUV3fb/39U1kv4L
NxDDPOOEULRVcZr9vyhsKCh+XqUDAksYSnaMO1pkONV/3BQ08N1uw/yiY002W5JpGN7ivq4b5Od8
jBZsNyzOOWalbmhQPbMCGgqDu6RV/LIlNZB0RH1YVfud+ZpqbKcwtcfPFOKAyBtEo4EEaI+XVtTL
jo/b+Bl5XnL0UfTcqw4lZg7Xl1yA1GRbwXpkM6uZot/ukuwpBbP5qKw2975540KpvJ0x5wI6svqE
6JLBtAYzjNue+RI3bxggJyDrCpMMnHoT1qDyR2JzsqQNq2QysS+tx0iTE8WxX7hQYT4LCrkjsxMM
Vmy6+tI4W5Od9ustwu6OmqwCjo5JM4rQPgD+DL53oi0GXqLpb+9In5qsIi6FueYBdANM4DHxLmcp
P4nF3656dj6wiWE+N2DF3jNuxk/R0qFFMxn0sG5l0wcn++YtbMMw7/pQ5MjF74zmWEM08CzbZet1
i614QMgXYxfWDGw4cJ01ReKkY1cEvO2HaCAbKHrQjGg3MTlMw5FkujCjVhDNbsZTlz4E00xDsOT8
3c5DAOsdjRsMDXmsl355wpiDuezmGQrb6sih3iQIp9Fj4ylemrTs3abPmV27+rjNwXQy29BiuF0T
0yZHB5/eZT4HhaDgzbwQLvUTDDMFMRYTlsCfmwCyDqtfF0/ao1zjCZNdKLy5LexzjB3AJr+BWFkh
+txtTaB/GZgDGxxTru7WWk3nNsvMN6owDTNv3OKxch6i9t5EI0ASQA49UrgURnUAbQoqsFVw2RPN
3ibXD1Uz2yneIyAgeB726/y57xF9L9Z6mmSOmZTNw5jRMThgMe8eW8nIL2HDuw90i/FqxE/VUyBD
TAuY2ugchL3BFAMt2oNHbmi9ExLbjsF0YAddtmn5UCS8t5+8sVEnWOD011WtqdohCdNEOTC6rKsA
ftFH2ifbWgBZFN5r3yBN1QKKx1ihrPZGUIUbe4+kIDTXbciqxt94SeMlKCYejM/4HtnHNZjbh9T2
82UOXHtKVWhoFYh1umvrMcJMYswRK3G6iueMTP59A3N5Lj0kvu4C0USXyUQaMDFszCuiIKLDRD6O
q/zVjgEGGsHUh1SHw2ORGJQnJNh9/CLGoIE2aKlxffI4Cwx2wVAe37cjkBzktrcDRvGsKGQAwzy6
1RB3auO2P0xr8hBkULVllG4FId0tn6LoE4KlqalmC/+7rqnLgwH0HqDtiM5A9kJRjHyOnzTC1zJ3
XbAUC6YIFGgw/Wskub278cf7CGUPRJYZqiZzTYVJjqzKiMapiOvlEZSBn4LIM8NHW2OUz12iFxBc
aTdvAy0juWn/KdrmlWOORJqM8TUMJu+wavUSAWT84LGMshIDTNcjGukTZiQlFyGl2vOFhZAgh20v
NXcfMC8iPGqEvnORxc0xc/PwYVVEPQ5Id4EF6P+HvTPZjtvItugXwQuBHsOH7MlkT4miJlgUKaHv
IoBA8/VvQ3Ij01X28rwmrrIlMjORgcCNe8/ZB06RHZY7v+WLZP6C00RlkejSa0rVaKiYb5t9dqYM
a8eM32Qb3WHwY0rezHqGqudGbm5c5LkVYdyAHhEIxa8xxs2ENulj6tjOiaNMsxFclj09OHWTmc5z
OLTI3hab7v6ojSu8FvExWXfreTCfatG3UZzEfMnzm1T6sl+4hnFPDyez+nkjwsLcQ1L8MKEBiMq8
+Uj70T9VQfvq8o3RNrDuzVmG27gvP0L6ufHGPL/tu/qTE7tTZM2Xfkbbq8I+pDO7on/s95sRGUJk
joVGkrtOVjg5BkfoNsVm9mqUfZRyfrSk3hWIInUhbXXZ53GyX3lHBwv5zlaouYASAFZ164dFeiET
nwoNbsPynE5KXaHXcqBLiMhiGV16fNtnM5EWE5ihvjfR/B1gGBkHEASsprlZrmmM5hS4jdBRwMDy
rpvn8N5eaANvE2xfd4UxjTdeKN/8JjUvCnS4l2hdup2hxqDatC6sL7bZzqiigOX36Jsy2brICLYd
857dAndhi090vi4nWiKzFqC21hOC4Trq2gqzO1dieLHtIt1IrRFhyaLayKqsHnQZx3euFTvo3CQK
WsjGW5uvKYzNcVtYdvpSTvFLqpi1WzgEb60pnC6B1tj3HkqVh2EEW9vb3oXyq3ozDSyd3DCfXJVC
CDb4RwrKYkOXD71z4b8iYFT3AdrFzTJM896GswKN1S+/eTQZr5dxp4ZlOI+9gzdN4j+7Zo8xznmf
+biD0qq7d8u03HZ+XVzScAYZHVvtIZxU+uqUJfdW2GA08IvhnkVYXsMiA0DlrjqF2vN3mYeSBPbi
rQ+KZdtbuTxVi23floEdgm2a0eOO4rNLr37XCaN4qBj+RW7vW09942C1HzlZsTLSokQ8aHoAwv16
P2cWjXsiPQ6ildklOvcQG+Y4H+sgm05ezyNyKhbvZJR0/34cVP5XJ/9TnQww/O/K5P+Datu8K5O/
/8ivVbIwSYNwsIyjIrDXxA4apb+WyQyZf4FJ7v3AEKx18u9lMrUwBnOTRtwfFfRvZTJ5A1iB6QbR
Jwd3+a+qZMt613VHH+LyvkIOAybvx3kPQqg6RFFT4Y0wwVrsvh5qvL4qab+6XmNeNq0OgOzmnd8v
w6EAelWZT5hWEbcUdVupR6ty+kWye9vA1UqJd3TMNz67Rxs8ZB6iP4/BZF5nbCntOKHidwBFV3TN
wvmYG+PIOA39FS29E1LaSmkEd4jc+vaqLue8BjKWBegGg7Y+u0hSLhqj0uYpz7z5anbi+DG3uxaX
rvfJUI0+jI32V1YhPEE3b895hXaHymUQkesW1mPqZUu9ydJhNKKQCW8CZokCA5JVN25LuSQAEzmj
3i8ooV/M1kL9SlaDvgI+jkLcSvtxwOkxZAutj8QsD/Wky8OkYdhu3bDJTl5FH4p5YK/zDSUyAEzD
QP3mUcTS1iz0EBkrrjqtnOLYxnLc54ukA4dgnF+MtjKekLTE+sZy4/q5p/q6H8kD0AcmazD+lNIJ
Q7sZZ4VKOAyoopLb3O30p14ykI0XxuEbmXRUo1MDMwXlrssHRXU9WJ9AznfQBUV5UJYn8QEVeucl
bSciJahHQSSuLl5M2RA+0zbKitE9ebHyP4bIBs5WP4bqkDEr7Pcp7cUSV6qgHrOBUdx1XrGzeqOu
DnZfxhuvcSf6XnlPiULL1ti4Gi8nAxBHNltzQH6FNaU6QqpJtxhbhmBvjeO4G/u82dC71zwZMd1y
oZO2dTdCleM3+rnmywKDZF+43I37Is7kDuzO/FKRvmHtIem5h6GZ2gdRy/QSdmP5qcGlH8WmFuOm
NZL+WOo0MbeW9G9gRcntYKXxDusZgDx0WMwoTTEJvUuSstvPGodL6svwZnI7fJKxHDYDcrKLNIwn
P2rsqgCLaeM7ddOhfDNzozkBS7FOfYVJl3CR+DN3AxZQkIjhl7jSIuOY2evikPSd9RiX2XAaZeXv
8X4wvQ7rWD0gF301R9fYarqGW9Dz1BTcAdmp8ZFv4x6ddLhJUKycK690LorUDZ7BhFgHrdbpk6sW
IbYuY/RIWZVhb1XcPWKMltddYC5fOELGW0Bw88chayvOQYANNoZhhoxeDYSTujXUzdxM9XXnwlCM
+ibPs8jSWbxxMQZtRRo3H7yk66PRCOsTzr3kqe9WFy+S0/K+cFprQ3mPQbWvDn0DuUH6sTNErlOY
d27aDZsZUkO4b2qHJmLgxiK+/C64H9y+vZFVHO6VZ5ZfmfDNpy4kBWBaOR56msOojvvX3MycLYe5
ceNitzqumEb8ONbLNM5PgMLcTV0k4bQNtcXReotyk+8R9nSXtoOHzgEfHi8LJ2yYZfR9r//fU/Ef
noqWoLHzd4/FK3IY33WPfv2Z35+LDjor5oMM0AmUp0nz03PR45EZmqYNfB/5nfXHc9HhYUqLiKG0
t3KhSMX5vX3kOL+Q0kBvCQQxw1HPEf+qfWS/a/LTjqVZw4NsnYPTElkbVT9r/1o4R1Ycz+mN3wJ5
3JQwOrB2wuDcuGx589FvCrveD3iFuVcyu71KLOYmJQq/N7BoSwOqqmLoi2Wym04pPm3MVpCkXhdp
hbuqzgKq4KqdzxC0ZfmULU53buDlv+V2MoXA9IppiEyX6JxtZWhtHzLDaz74PSXiSWGp1ReTncnx
SrZevcNJNkG2tsqZk49XXMHoczZiwHyOBedsUm5mEd6FZCPyesHHPcvPerB4pllpeXL0ZM5wXAPx
lQH5gD4WtyczzTi1oDbXbooNMM2uSo0vYCgHxNdykCfdVHkbyaye7nRnHKx8sLaNFT6N9YR92WDL
YTtnS4nmecmfJle1GHHtdouY95yi9ZXH1SfPrjUWBBpth6bMaVf5tkT7IRA6oXMqpdosRlwsNHY8
h6tsLoO4zbB3XBBdoG7R7Obe5UiAxytXBCGWCvNYPqLYX048E5XhXPoStvFqMIlaZ/SAWcqA/X5n
TdZ41eROmTnl0S9nCvV67y10ssRmBGbR28c8m9Km41lbtHrwLzlCwE9eeCAxEpp2I45CRg5RmMjJ
0idRYWHUl/BfKU3oJgjiPIpTEgDIbbfYlJxnbVviXgGAuC073HdvYe23+Tfab+rbjCFrpOFeK7cS
D34Vi73HIQQcB2YH/1M7YmuMOrAqZ2zOTG/qASsFG12cbmYMzie4rbWNcbq4g7XHgzGrZBSnxXij
Zmj7ZpbxEC6notnOyBw2OLTEBY0LPL60YPYLzsVD0aQ3lH/Tfe8N2D4wLVnIumRaM5bpkfYEvY91
zuZqbyw8KkezNnW/g+SNR3Ey5X4JF/XSWG35aiHftvchqA83AlkITSKIsbchrJOM/VUoLpTdA8S1
EV3lVZaLo1MPn7Hk6X5F1Lq3BlfQRWHWJp8TCcQiyZ1qX02ucdC2U299Xu6KlmR7EIuY7uqmFwew
60F+44jYp80YUEoVlllcWoKRBFZsJjrB6ofT2O2us/U5jZaudGAx5MsFNj9mpTnH0GJIX3iPkCHN
CrFAmVx7qRqK7eB4Z3rZ6lM6FfHnVKY8xaoF91xuO7uio5U4CL/9kKvl2q19925d2TdoxznLm3a9
8zpxteRYpFMGpZvAbt19AP1fcgVa81sjZvOmcYvkE8pwhC2dM54bXZRHVXpre8hLDnlO3RBnqB/i
rlVvULLVofVoNCWOwVETPc05KPyPQJRuaiZJG9+IvTN6c/fcZnR98lyNT27XjKQpgEc/Q021nit3
nqYIjWVD8lJpcrpmmLkTtbK/GX6QcsbmauyLJe9PQ1++AowKNzKLVbAeXDswt9pzHlp7nNKN5evm
1QnoEsAMZy7YFNL90ldNdqhDBfF/aY1TGZQW7YAWXtmgyxPBS80FzelqE+Q5/msNkNuG/noEcI13
tK11EA0gTvfgngQLfeizSxGmjJYwwm1Krs8j3c87lnVzH1jzGSQ5RSYWHpS0KZB1WoP+BR4yONLQ
WoO3yavT27AMsqOOm/rNz8wQfyl04KitTNPDy+wwzzTFKfby+76SwWm2VwI4q/tBGE1bRWidrGOI
y3Mz9suHwMzFdp5c3Ni+32XXGFXY2QfT/tyUCXBbfJfbaRRMvCfTc59d3E1bW7TLfTOFzCp9OT4V
EBU5xufNlVW2eJu0P70aU6132Ar7b0kxGpvC7ZZdUwLImnAwf7LqhQmEyMIbPQXL7Vy7zV6USX9r
SdlexnhpHnwhl2KjSGgA+d/Av1YA5F6CdpBbZxqa+xxvZ7+Zx9TepPnAwYCog28Ydc1jrWv/2bb6
xdguLC0goyOnlH7WHAYTIA91w84fjLQe/EB7V1a3JBvuSHvvJML6kCBUvQxGN71o4EffdgIreN+Z
misbpvPXbJb9A7h23HCdRc2vzJmWYgoZZxOvx00htHVa5DwPG7yiX6sqs3diYihguzikprzNUYB1
8rzUzXhX+sZumIuQVq/lZpE/Z2l8omlYXKWm6LawVvPPpdLWY67K9spvg/kBCK+aIsNLw3tADP1R
B/10aqY4c/A+O+NGp5l5I3VbPFVh0z0lECZu66GMP7YcMy4HhihROgbLB8Eha5eaTX6YpZ6h9vZd
ZHq1SrcOn5aKtbfM/lSXC4b5BIwG0nNzhqmt6q2RuTVOVCSRHSEmt50Ci088TcyIHY1kv6mKcb50
8fMUm0wKaxc0js117MdPzuTTJtUInLDA6JRzeLxciEx4rwhsTDz5cZ3dJj32dC83w6d5cdXRdBYe
9AFhJWWkEpXtvazwzn7Wto+xr/F1GeDxoZDElNLbYJzOtF/lXrXoGTb/K46/J1r+Q3EsqFz/rjb+
v/Lly0v158nq9x/5Y7AahAHpJR4Mxe8ehN9LYyarDqJMGxChBfUDGOEfLSOX0hgNKuHX6Bw8kKC/
l8a2+YtlYTUAIeVRwmFa+1el8bu5Kr9lhWcKjBWU2n+x4eSMjhxlOwYSLXQ9zPfm5TiEjnr86Zrc
/pDT/GyReC+MWF/Gx+aJOwNVxF/Gt4tQcoZEZByhbYpHYh/oFQ9mcFPR969+HONwzPxnO8Z7/RCv
RZSWTXKMDWb2e4/u51qf7wLEuLbj4yya8Mb0ECgxRYRctZjTbetV2T8KTsVfPx4R2J7ATYK3iDip
9fjxk8J2KpTbCV/GRzZIZtJx1/RnaFr0oOhxNS5OyTH8aK5n/L2JsBRMRUls4MEDgFEfOpd+u6u1
g7ptqnET5tTTYTMZdBpCaX6poUaeOUiHdC+S8DCuSpbKm60NyPH6Ypar6rJAjlUasv8geq9mHCbb
PbF/2TU7W3btJKTJbe2kTg9zh38ySxQpJr2q7iwg1l8p0paPaeHIj36bXHG+YALol/VmgHx0XCy7
uHIcTnA8aOzhzlJD9W2xl+ZmoYT8YJlZHtVmXO7djgpTIIPaDE09Hs0mZsSAzugQaBN8JzlCO5GC
4ih7hia+6JtrzjB0J/AyvphlYhxLb2WrSGM8djMmvsiZwhiXhmE1ryogdxRt1QSna0k5SXUjBmAZ
OMx/LPmcFQaywe2USh+ljT+PoM6fUUS6szqndZvv/drHaD4i6TI2ZkryYmTaVf1lkH77nBMR8ZTT
sL8PseulTIBU+JYHZJ5EsNF9mGvI2Auwjdm0lzrA5gqNNv1SpGXgbsCElTdmiRYRO0bSnP1hHC5n
cAsfg3lh4EdvC1rLSk3LF4axDryQGyjl9+mUmTwx8/k+BQG+UwKxAPk+et9MZr/nuUw5OBEO8yar
Kj2kdfo6y7zdJvCVGdMHjBvFgtZ4p7g4aR2XV/RvlidyGo07m1zAs7nA8o7UJApQM9rE0pHlsRkZ
jfHgeJl7ipGkY/ur1c6es+Js5snwltDd/VKIdSK9JAvnUKPPwgsugSKSxHvtekbSYpTXdWnCkvDp
ldnod7zCoWLpp6gokg+hwgzbxW15MNoA+yWAG1zAY01ygGNuyEjxIr/tL3NDOiAweuSXnhnkL2jy
Yv6y/9mOB3ubNt4MJszr7uOxtNBwqFt3GpmYoXN1WNrcPUyuNOGeDlxIob9OlW/sGVP1VyRCLV9W
gSUtq9b90gKVu2HWBDMXy8h95/YG8rPgvuvCbDe4yydjkBzVFo7G1rwo1HXLshtDb3ygoz1sEk6B
+7ly7uqxevLtuLGOWQGbxcFlolGK1zyLLYbJAx5RhvlTXkZzwCQ+WqAibIukKuDtW1Q4nOw6bzkH
YzlPpzI0CU3dpDCnzCg2cIV+LNRIpkI0WYMaEy5E03Gw1ip/dGQeJH0ZQXUP9Pjoz326CwUVx9aF
vwKNKoaNG7md6UVhH9T1YdSATD9NhkPGjD8XFke6AGvQNiuNOdirXOEgIdGiJ3CgGJfkXqOBJY2m
zTRHJDwzMPHhdo63CdiaAH+N16mUgR4GBRQy8eg+Wy0wM6C8dWzgy5FTaH3M6cC7e7Atrv/mTxBb
orQnLuUChQSuuIeioj+JizpUxbPhtsUDFrfsIM2abbipfPR9JvNZP56NFfFuxXM0Dp594U6aOfK4
aI6AjAMR0vc2SBoL8aCYMDDRGGVuTkARIr5qCcWjlTYoZlS3/mc/9uIHitDx1bNqcC61qNs9ACv7
1CBJSaPBgX1SDEjZsQTUF9mEewn3GPOEqosZFEDgaS47xwG15Wtf7L+LQkvaIzu3RQhXKzOgCp05
XBnoAj5Pkv/X0TV/WBSqx4gB7gBJQI/V3WQ77ddVOXXmjWT0vKHpA+cJq2VLYEaZ7iT5aieQheFN
6WbeS1nBLSB2RpPWxmD0zhgLH9whYRz1hhA6/sw1+uobKDlULGZPA6JApwG/rmoekopzaaSYPAk2
jwIDEOG0/xsc/lDE/UMVaFFMINb/7wK7mzRrflbX/foDvxWBJoHjaxPUoqj77jj9owhcx4a+ECjk
0FUIPKq/F4E4VEPftdaISN/jf9au6m9zw+AXihtT4Mb4rXT8FwbWv9QvPrnmgeXieWIMibfqXXuU
ODd2tNp1T3QPcY1a+VLcAwWNL1zH0RsOz+qJzAwUXOvERiCDugjKvn0GMjF9cOugfXa8XD3RI1FP
CQCB3U9X8j8Uj6u270dJuaalY7Jj7mPy8XmD9JgR3f25ugphVMUCONUp107z4qbOdMvZq17jtqiR
ugx6U9iaeqPapnD+oZiEmv7u1YO1Z0z5Tgt5jXq23ykPaZyWMJGy7oQW5RP7g42fdsjCqyKUjQc/
wfXPlhnUiJVnz7+cnDD7QO5C9nla6gWxoerIrllm+4JgHLXjriwPfSmHYifhO91BCmtn1A8+z+Sx
6s+itdmpzNaJFongPp8qutWOVkSxW7PZbnxBU9Mk04ptUvj+Fo8k+I9gSI0OEaE3MavzrGfOveSv
KtLpFhU0lz54oJ1syuE+rVW9b2Dv6sjo7aDYc96n5gFcm2/szDGfDCmNHT2oxwHBNF7jBXIcuqO2
vpbORF5Xaow6ko2tj8CuY7SEi70CI4cZXM6okSPjs2IIV6ebisCdT3UeYD02aBWe3TGPiZ6a+ydQ
C77CaFyOBDFTE4K8gvZ4DOxi3oME8w48VbDfMl2CYUxMxH04GPmdqbJMbJEmm88lsG+AikhZtkEK
MZBwF5ntNagezujcSvdTHCRw5LrOK6PFSftHgSBuV/foDk+oVctkW1t1fz9lZDVt0LzRkMs8gRZI
FOvTIu7J/IuwXwhj5ySLfVlPEhhekpBrFxVpuFoiFoevNTecI3M6y4hKx5PR6LqfcFkEu9T16tui
ltNeJdA9osFNl8iR5HVFCeF7ezPP5V72o3s7l5ZxAFiavHWphR/NzPZMnPWWOzU8EWNa3S/WrL9H
s6KARy23DdCVvKR+3x6Xylx2IeGVxzmTzQLBpweJ5OfWjLVbO3CyyctVh6DPBSVaMF2EgYg/2rk1
HCERjZTioDa+OqOpb0RDAmiU1X71lfDaoomsBTtU52Zgv0N6r5xE9OLaWEKll2+59x7SxMjt66HI
BkanSL8pmoSsMgp8NDZguGM77hICCuOawq3ti7c6T+MsiHqZHyyzGd+KQgPDxp1MKyRq61abV/T9
Zfais7Jsj2GtHetGKQxEy7DYJzqbuf7kTVkSwlC1mpcFfSMI7nCYIOegietf6xiBG0a+nmxkXGHI
rvpBwm1u4mC+0kRMzxvk+L3YDdpYsofZbub5OOsOkrdBjUKOYo3qdksVlLSfnRC4UlRAkEbtOIOI
2CRjwXGoS1IeBX19lukKy+5Mu3mBWmWfhJzJ3DEmsznNpKjeM8hYN8OUz18sWX2TLzDgweF3a7RO
yKvJ9bNBtHYfZLyIcde5KlbYYh311Gfw/hjHaN79lPgLA/ZpOWaoyAjpcZvnUVshQgpXt3qLf8AG
M2kOk4E5ahq+mLkczCvOkK55jdnTRqtBDOKLVGUIVsUoFyJR2cpDPjnDICY9O9wl7KOF0etrRHPL
x1LZBtjDYrQXGtRTbMXlsuVJIOYXd4CP3F6QX7HqLRnUriJMRi4JvYNGLKP+VOOKR6xpIGN7Gea+
YukA87ts5OJdd0rwjnVDpu5+pBWcRw6U1kMXWOXNXKd6irwmA9NEQON0N2SJdQMajBsLaEp5I92S
NjN8IIjZwQz4eGr8HuEc7J3qXEETYqDHO2DtVq1zqunGwBDuYElGuDjjYQtc3/9s6HoEroxxIdyU
yVKLLQPumRSWdA5QbkN3fG7oE19jjw6JE/DyJooD0zkl1mTtilE1X5ToP3Dw8U4aMr17EH043g0o
CMqtgSVUH4I0oMYWASfhFQMXgw8AHigGk7amrWMoAMZcn9NylPhthokTUTrA1dE13muEGOkeu9EO
lbWxbHCzTGcHZeNlnOr0PPiLVFHfBeVp6oLW3QXoiC9tpnMnskgXH+FAbIA75nPxkcMZNFNXNog4
K99a2XmKVnxjcT6Ze7+eD/Voz+x+GgDsln082cCdd/ZTzIavKls9fX+G/2+2/g+Fo0D49VO18xdj
Bu1DIpV/rhx//MRvg3UrpAa0iApHwm/+GJH/EJwBXPuFtjCKNMvFeokz4ve6ERqK7dBnc7A+k94i
XErKX+tGlz9yTfyHtv2r1ePfNA/fjdXXtyOIgSM7RXAT0PdYW3E/9b0CX89VNZjO19RcmIDShIht
czuOlgFoqu95FH3MyQPs92q2S4hgijye1ykuUYCJxm06a98aDnthQeQCTZYa7SjQvKAs0umDNJnR
c5J3Wm/x2ALQF0GzsDUxBxu7ZOCFCS4flHVDHdSCIkzM1hg/pP2AvIv4jISoegfYI8hKNNRucLBV
Ako1mujBgBsqx8kI4n2tIexnm1mhSTd+dMz/ax/yXSyR44HFZBCMW0UwD6CwfHd1GoVBk/gJ92ur
Rh2WBEj74OEimh/01EKcCbzkJHjGfus8zGiPzhqyQogjR2w+Ty3GZPrw09r6D5X0d0f4H6U0bwkr
MEcNxw1cxonhe8QBxcFEhrJM3kRpkn0HPyT5ziRZwVip4eH2IAUjS0VOnQPPEn7h1BYwwU1Ka1Aw
ak0J9wfXyC/oAilgJUucLJAmyomvYtfjOqOVKD2SRokaLDrvelkKwV+raCm7HXYMBTP4H0r09XDy
02di9LquwZBWOUcrj3vhz4uQ6fiUGUVZfzVHcGEPIHuN5r4qcX/f/v3V+7O60uGFOAo44LRcFJA0
9d+5t2cO5+EC+OMNA5UF8rot44Jxo2Vyh0+2nzs3PCBcGA6z55akgrcEbel7WjSEjf/9O/lzv/n7
O0HHYptidWxBQ3p3XhPAd2AY5N6bVoH0rt12zvE9SMRiPgcN5S144f/+Fde1+ueLzGbiiJBZgYWq
2X93ka2sLos2c623STCGcr5a9GjT9IQdlLWQNN36scvZG4bwHw5/786m62clBZ4TlIeFnV3uPb0i
R85YUPBUb1hq3Mo/ZmFcfyiBK3XkWBInnLQ3U7jEZnVuMlmv+ao6LZaPuULqY0dVyc4Rk14QV+Fd
nns+kNhU11Z5LnQig/k4jI5TyePfX62/LElk2wEbr+0jeVoBH39eknBSDNjhvv1aDlhOZzQ67RpQ
r4NljQL+t6/Fwkd27JlW4PKkeHc+JcKY1KC8UK8TMHtcyrlfBhCYLCNjSfz9S/1lEXAQxrzuk8Qg
zJXD9eePheMioA4y69d67iUXlyDhIv+mxYy5t2kqD3czCskGL/Dfv6746/VcHbUMGcgOdNC0vHvh
2BDm1ErX+LK4hrCWDW2TbECvj/5HgmW3S8DlR26Twn8hzITghm0npcSWTVy5pR8zsmyxCqcB6KAv
CQaiEJGChwPErWYHJcTfv1u+6Xc3C2/Qd79/8aBPAiaIf75ObjK2shpk8yUNYH8BWgrmfrlV5CPw
/SwzDWB9CFWrvGsirzPWh6pBIdKc9uaZzTIsnGR+5bus8m+eMrkyPP4cnPCRFk6Tf/uxAZNZxO6C
1SXxPikK8ZjzXuWTjBLpsld8O7XsPR7DtS0030haxesWbag05QWteSqDO6z+/fS8zGsJEXUYQLgW
Vo4Mu0Odla0JtpbTrVCFjsPOOjtz8uqrNw4Mrek2xGq5ZUGH7qcaZxh8qKVZA4FFm4c1eGR4vJ9A
d7Z5vUMBUi4fl9729aOWnafvVc5/IfUY0DiXJE29hu/MSiesZ1Flpxn4jRyRycqpDPgdNtHAeQ4/
eE5rTFCRGglXIYxLZGvyUkZ+ZeUdXD2l/V0PCJeH2dxNOVuwIlYRUFmehLz0b8mt9ri+mpHMLfgR
OPbdc4e1ZsU36g5pnFMHGBIRGtSXKVjJ4WKYhom1NBEuwKXLdCbmywCtLg9LM+7XZyZhjxabSBsw
VbNQs9YtebS/fgA379cAW9oV4Xp2NuM1e9w1a5afmpJ1w/w1GLhTsUeCGCy1uUJzvoaa//Y7urYz
5M7OiP9JAZeR9otnNF1crsFgZ2RtHac2ZSPmTMtnSn5cVacoRq6ci2qEvzCOfVpc1LSeUK2LlIDC
amcbq25tbuM1YKyd/Y6Px9a1LpcmxIH+zSaIl0WTo6ap7uvebXzQc7a9LheCFyzuKU1AF6smIeeY
78ymfchPgSKKIWdhLg/sC8MB4PLaVYie200z6ZzXd9nvRfwQlCbIqe3iw8sB7MSoao34Xeq1dsvF
ZPNns0e1yIfIw9Yj55tk7poweLJeeMc+ombenVxshsj4ZON1/UobwkoFeM/ubH0RKk1rkggOfDjo
EnObIx3ffO+zG0sLG367AQ20vtA45Ot7cUJ4q97GI7Zhfp2DjtzOrb0gUD1qRtu8PYRuwVq3xdos
smu1Ai4/ZYPDv4Aom1eyau7QsCppwVRcwWHioMt0K/DXNVdSAiJ57ieH65OY3rpE19JaP7ZBzT87
QV+1p4fTszdQOi5UGQQfc5/Pcl7WzSMtKMTyzpbrLe0wJW62ErwU3wTOKdodQJWFrR99RlNcBTTx
rZqPdHVVXl2tYG1+YUfngffHQHJYV7WdZSsjtQgX4R5hNEEH3ubmY5i6Wai3dKBx8EN6K1OaBp7J
pI0Qitbe97jJHJNAA3y2YJ3Ndrl153li+QcKuYOzw5RBmAqPPoIUrj3X1dhtU2Y9HdwvQoiym0ak
6NBw7g3rN1xnGt0W6FVfaeOUKRNmXTTJDlfoZiqVMkYSMRTAJ7J8sEy8dk6QNe5LrUTNh6lh1CZA
F+nPOuTWrNbPgOFi5ozljo2Y7WbX20mOOzNphybEtkrdTucxtrw+PcZ2PiAzxyHHNouoF+0+Mbps
tvPaKMmxYTF4kemUpskZeSUiwet+YiDP4snI0mMlYvCAOFMQb8O/0YtRrKHYzuieXjZLs/BnnaUH
KTBKk3T+UXU1V2mL0FTYdTSZhhi6azizSJ72ed0NfEu1cFYYILCYkd8VokriIg1cfFaumRF7rvdm
3478TY4wHX8Ga2fdlwpTr3PyPl8rwtQZaFshl53wYl72KXT/a81V5F4QVq9YULqTuLZPfPsdadlo
/1jpQYn+P7lMJwPB5MYROImQEzC15Fk/AxW0wb+4LXdegCmBi9D3Q8dynDw3AynjB3Jmf5iD1HBu
ECNLAp3Yolzn2HZ9zUcKGtlI0kSttVohJ7WYX6ug4zQCG3E9h7DrrxeHyFQbgFaBTKALdwizR9vA
wrosZPvgtEq2HXrmeAcWJu4e4m7iw2cND/95p+fR5x37+UhLC4Vn6nNj5wNAW8CH2fAdu/FjWVfZ
uP7Z7ICbtTbA1dfC2WuMdbtX4JeXj8JgVdo7GweJHDGNkjHH/WkkGXeuE8T0aZGRIxq9tjK23S3G
Z9kjrVvETKZ3PZbywaym8pEGTUg7Xsou6xD9trrYe40e2tcW3p9xKZPKcK5g2ePjJxss6z4zr/cw
x9BLLd+cnET3+wo9gHwZsSeONwCvS6ajtH6YJtouOssoyOsQvEqH1VYBCBpd2l+yS+MJz1KFDPZs
lzxWScjpmSB0fEcA90CydXjI01rT3d8grtZrkbrIkZBvx6c3HUYthvn+ObTE4OCT6WeHpm7nFDQb
w9Ka4yZqkWwKKAVznBBMkBJDWW78pRyXZRsSFI+gOLboyl0yqo2HyOuLqxEHQbvXIcK5rUuBtjwm
OdNbHnxe718o5rZBZDu9JTYzM7VmjqDLKHyWjeWvIUu+RS+WVIejj75yi9v4/9k7k6a6kW1t/5dv
rgr1KQ3u4Ns9G9iADdh4osDGVptSqm9+/X0SXOcYfIq6NT8RFVHhKvDWllKZa73rbfAfiUJU3ntr
tBJ7Ry64hd67E8WSrpPI8YxrBeHIvWMU02TV3lRiVgiX8bjGfwspS3dptF1pfHANt13uu5JVvYJV
56OEFQiqKygr4N5qj+V+vEwAjkL5m3BaCs3l7SC8wnUOZLUKyVi1k7UA7qyDr5YktOgpAXrV/FMf
v3SINp7TIz8SqhIr22m9ztx3UVl7wabPTY/JRySJgzmFljDyfI/dDmVt8j0JSge/mHUV5JiTbiyv
mxfiL5zOMeITNl+qzq5/Vt/QMSMfpVksIY2uxirVB6qS+B14d+PsKeVuVDQ2hFhUpgn/HPhbeFRj
SHZ5YUhE17Um4bQQBfaNgxqOYyVkI+HlrgNdPjYc4LwOievrHU56pq4wU2NGBIQnbTHGhf5iagzO
QcoNSlIEQwNHD2SVjFOmK73YXvazQPoQ7Xqv0tUfEW66cxCZtXC1sztIyEx9LVP/s8e8ikshcUrg
0Rqj4CehsK89tknwTCr7IGcqbu9d26MKHk1qNzyt5lGxl2UBPhujptNGuF9hvO+ZW+J5/MU5hK5d
UBKVEOLYU2QvTb4odUkA3uR5stEboixszugR8hylyYiFJzeIPAN9cgb1OHGlTZwIPhtYVlTLx8H1
sOCBxBlqH1Izq9D5r1qvIrh4j5RB75O5K7Rk0M6skCsqI4Vc7xHTCF2vYgvAbmMzsfC/jiTPVzvf
zkR5EVcYOuAVpJSupUoldMmShKg6Q8RZpd9ZP3oDzXm4Ic0Oo36w8xLcAJ5NBLd4FZrYiclL9nAd
TstMBLjHb6U+pX6eYK5VcR9zBM/saH446qu3HEwesA0D1Q+r/YwzBdheb3Bj2WYyfQV9axBDc/jz
Tiw1r9CqV85CRSpKRlmYYHc+qXE5Yxc0AxREeimmiH3oWeQUeZ8LogVyFM/6MXJgWtY97V/f3QZ1
NPGNnay0eEZ9CwED0lGcD2NyvZCRE4UPQy48bByJz4jleOZSjuIkK2xdxVqL0uBT0/RDmpwps9RF
hdlBcdP6gVn3xAGpV/5nCV5nTet0NBvRYRtsU6VgyKKr+aFSTeMdTBW3Q3CNoZZdpRd+JEyuZ14Y
mUCbchqTrzpgzzHcFq2rXxFiiTXgVWY1PxAxqqZQswpa47SG30UuW8QU2d7XtiAWbxO/nK4kOOKw
AWcOXhEjZEdRBfpYCVNvdqgaCD0uMowT1yZ3AEfDBQE7pnXZrH+aqoR4gbEIBMelBQ+cMyxJhC4N
mTPHuph3lL7al9cj76BN3RYI73moTcvGJ0lKdob4yxCMMZxD9ElktMOBYS0U63SmJsh2buPqtVuU
dlheytGKh24TF21gEXvRSfIjNwVuxDxbbHckn1UuDV/BVAOkwqy1dGkdDhUtXyzCtHkcml6bLbQ5
qahsLvPoOhfuaHV5iUWWzTqT6Ge4sxlzdf4acv14IK0bUl7SePKcu9lb5nNntOmf4M3O07CfbKfO
H4fEmrgpeMXoyqeNzYFao62Chm+bTpj8zNufHXGwlAxZdxOaGbqvMq4d/hTTs2BybRCT+s0ZejyV
TTyUzTUK2oR2hOi4uDUO2Js5/a2/FE5v4BANS/8acpJuuoUf6CqsmSzd5ONorwv5GIuU4TZqo5in
1kkAXXJ4A2MJ4YYPHqQkPJkwqeSu6x13sWp63rNaqHJsdf/AcvI9Ph5oL1r0VqnYk/2DEh4O0lvS
g1j6B1jHkNHmHHuHby+vXjkUurRC5BYyv53rqmjrTTcQz8vCIOiXyzQiZ9ZLUpjBWF6Z7jSVNTeE
oSoMo9DouJHwC/QrDs0zVpc+PD+K13nM4n2UlFN/409iIZyXENPiEMDCbBsONsOlPnAmEpLEzi/y
ir8mdDtMtvdZXepK1EYMxj4zvnSNUx7nvKV1NlhsUhT8vY9908juvCVaRHeBL41FgdkPF10t0zjH
a94ynAoRIy10vC4RLyx0miSooOsxKUseKQJ1fel9OXES4nWMdq7boslwc2QEgCP84DKzotCN6A2r
4zEiXYfFm6bPqW7twmQgccr80akm3aHPLzsHfhG60IUmoFfl+6jRf8CM4HoTos5AB47QW8gwQOaN
Q2Yxfp2iTveZA7K7xNuQ/lkX4artG77v33zkW1QNmArLYw/vMBfnQwqn1zDVTOZ1YHawPj1/1NOb
l6VRBIbGKt//dr9/lCa526GmFwGevzXGsxmpLwPoxFcCFvX+VEG0weB8YrNm73r/s57RwF+xaguY
WliOB1UB0elvU6mW4IpCZ6R8nRyJpPO8J6Gdleh1bsJriCeYxVm4kB+WP/al68EZRsrEWHWtOpu+
GxRCTzZCWl6997zszD9nHyWpU7pEYrjPmQBJdeRP71/+b7fKAe2msLVg/lvw8vX//2WmNjWR7GJS
UB5Jep24Dg4o3RZyuNJCvf9Rv605B7wbzwh0u+CqwVvomDIqtfFbUI94NSP/P0QzeUn31iL0K+JH
MVKZv/lyb0cokOM1lw0mF6ip/ZsOoKlbJ4iZFTwqN9F7VDdhdHTdp+zsH2I71GdWFFLvU0zM/Pl7
gd64udJ++d7Z+9/97W1maup5Gp1nTIrz59sVOZbdNIxh7HwBk6B1nJMElCqAKM4O+P4nvb3LtueY
fFucuPg0wLE34HVOYRg4VmZ9IWpBYJOsCn1AYcCAwyihqbpqfP8DX3vlMaDxGINBWQscHEUomt6s
IOgcC5sJsuCGQChWEPnSeptjU5x5rtiVFRMk3TSeE0zrcy/hZHz/Ap6jVH59Aym1HJsgDE+IQPDV
7ddrmC4RHwYlyi91Ys5xuWWWteRbUI8kzAj802XL0CS6NPZdV+/fP0Fxw+s05CV9PNeSM/TZ+uZI
1Av8C+h/5i2u3NChW1iKoORIaPOxCshuczo4u5C/8o7dWoyePiyHuYdpAgnW5MUn1IoZerbpRA94
ZEFdHlPKNyA6aBQ5hlJnKaNl7Bqq3NC1FeYluuwyGlvQxcCb1sc5BFxqG9E6+ojHZUtxWeIFoG8p
7dk18xzmFBgOSTP6eLWhh+CZmhE4BWrToksAHouzBmTSHqZBgyxlDiz7/u3/bcGhsodHCqM0tJ3f
l3ZPZ5EY5jI/VEntULPGqtMtULh0ugL4CVm//5F6yPTqgbPVEgPJjIYoJFzC36xxZk5I6NpgfAhj
dFDOFoKkn1/iSW/nxslsTa5g5eJeSBM1WZEuCg0MYviP71/G229OdqYOgYEsytdm8P5m8FL6dYk9
WZc85BXw5xHxdCfv7HwkBdVuu9P7H/Z2B0HNpN12Atd3tKPAWy9nCINxmqi2/TLUCv9ZLxN6WWSZ
0pXV+x9lv3ml+dsDpEyB6Qsmb45jvvli8YiTXVEO9l3ZdmawiYAvu3gXA6PS6abZyOmwYuAt+ZcA
sGFdTp4T3lMKe02wUsC6QDC0PHp+r0bia8ERFri9t2ZKvsjnRLAJfEuqLNGw1mRoGABz7YqXcAh8
DRND4+enB8Ny+HIG4VE6LgUtJ9vKIPV+TUOADviMvLt0LnZlZeLh9/5NeHO/uQch+4rJe0pA2e+D
YM+Lu5AU3emul5k+maOKUQVk/bGic37/o55Jvb+sZ/1M2bx8CBdke7GPvlnPY6XAVC03ug3c6vmz
oDn6p3zA75yjia2eLehl9l5A0uEulFOpUdKff8JYSCMExmhycz1XaDyTXlCx09mSrK/xzMiR7S4X
La8qyQQYueTjfiZgjHeHAA/a43RhUxt2Pwd/TIv0EMkoMpt3Z8EHhv+Ha4N+4AvWe95n43kSL16g
CZxyNMZLcox+kplF1TKuxMDGX226JtXA8s8RGm8kaxf9u26eowiUw1nNlhyBQN6/pcHrx0f6Fp5Z
qAwhLHmchZ75ZgnXfAPkUyr6RgSu+JwRB080JOPRg58HygXjxwQ5dqeQwNy0iLBiJDxC2nlxP8Qp
iqOSYFiGpjGpRGhZ2pWfdPVdRP/aXhdTi5yWEAEEOmF2Ixm1fRuU26qV3xgJRv4i9q8GL6rOEzNt
LzmRkoVuPRnyjdFmzqeFOfJwxMMJo0aFPsfdgBrm98ZiIAvuCjQt6zZsrl1OpXxHpI9zKZANbzo1
11tm4sV9AjWBNAubKUGmOuC8Kh8Z4XVW8QUegHc+TzEEy36pTWvjqEbc2pzPjyqpLA9jJz8Bwojb
FtuNsrwdhdPfp45DfF1gGrgkGOB2D3kftk/ERzUfif1pKYui/oAXVrZjTDBrU22Gy2tkLCkkUFcO
x6Kstt0YYtceJFn2qQ98PAiCCA+Ebmyq24WI0g3lp47rRfdJQo5543az+dWeu/aLJRb3DlZiv04m
X5KR0KZbgobSv7Fe/21BUH5pdhqVCvOg38r03mtD+PqNfKrLkn7OQT0/7aRjwQd7f+k98xL+/Taz
9OinbBsiBjIHzqm3vdVky9zGnSl5ssaKpeTgztGtKvqAFNFgIT6Utow+YMtgIAwsvFBtnEGlxZ6A
OH8zFR1sKDhs/lWDnv5YGrW44xjCHhO4rbuXkjPd7kqpVnZnuTfmkJU/ZO8EFyWo5c1gz/anMKN9
W0GyhsEf5/GVI0MeryGkD6iRM6JC3QDe1ITzU1bFHQh73+ys2DMfyWF01gt91T8qEZ7vyPPdp0zD
i1K8pTJVQG8C3Wn5xLsyXYd2hDuyX+BNxitj+nfv3//XxcHLh6FjgQxH+kzIR76uBjEqpqwmYOUJ
hYWEnzWZtwiy7HYlJUkMrtPTe8eVvGE8i9jp/c9+Q8Ljw3UZQBnEAnA4o9+WBBaW+ROeFssTknhW
WZI6yd6psuIwLdNjaYVEmxrYTfV2zNCjbgwfExP43pv3L8PTu9urJSg0WdOFD4I9H8f4mwMFYQG+
JwDGT3HP4AA4rclJDEUAvmmZknSbwZXTQcgOn6DUUJJpTyUPFbjV5aB8YgdQxBpXCzzrA7HNAGcN
ujMJD50Y49y4TOdSXMwEbpSkh9+CgRZXlcHqXPkMxrCA7ybGLqRZRmuhQvGBsnGodiMhZbOfpSdH
qHSfgxQf0rhSV9Lrim5TRW3/dS6S/o7kmfzGKFG9rvzJGneOrb3zkFzEt2MRohxJapMvkExWuBo6
3LqYX9cZgxDOxI+uZwQXaTK7nyxQbaJ1cuJn/+b91vfu7b0ls4l236ebFW+TTrDCZrxmiuipTl3v
ZNROdq9SZ0biV5fmyRq11PD9x/kmNIJVhX+eZt3CR3Kg4L2NGCKTp2gkR+d3LC3cI7AZKvaon41z
gMpsxyCiY6f34uZJOWZxn8ZTd5GmoXljDKGz+5tr+Q9Li0pUZ4pYKEJ+Q44cm1kbdjD598CnAyVY
J8y+wiOYmUuV5XeqdvG0tH2EEtj4OpOygouTP+CE8jeX8dpi6/mWBJrkygtOFiPd5+u3HC5OK9tF
FN8Rg8z9xm+T+dpf+qS4SAuC7M1lCG/rhvCS2ceuT2G/95Bg2agOCX53t39zMf9hSSCNA71kcUKM
e8sJXWQ/DhV5sd9jYfofa99qP2DoZWwE0OE5R0x/6nFDOiq3lGfF5FiXXSk4Ewgema5TRFlQXstx
uEiN3vkBN7v2VgF5Fx/fv8rniK/XC5cmgc3XJjQCDvVbGmdDLiPhNTykeGI0BOJSRV8QSuC5UkuS
hmvTzsGmZBXhG+uB8m6yxCfBCCIz/uJjGOLPaMhk01SIfvECHjRoz/CjNNrkMvfT9lA7znTyEbSc
xZ7A37sSoT2u2tki1yFWpsSZ0QqqNfJST+0NFvQuyzvjEqsDRDmAUMbF82OcMS0mjsRL1S4eqbvW
lYVqXDKgpxdwJNrloi5KyEBjxvSdcfU9HjHzliqy/djZU3mWyMJpVo2QwmQPYdC39sFrr50wLRmW
Q/GcmEUzESSCsCBiDtbK5ajwHFpVKf5Ia+5fZZ1BKyJm2PRj+1PXVOlnZPbdDxcHMUC6IUO2+/7T
wXv17baCo4ODp4MNZ5qm8s2CHiQh3mHt9t9Bvev4jtPNa5G1ufOqb83hZPtDzkypXXxCVRqv+pEs
piApJrLVuMdjuL33UJrhNzXmd3bj9kxIOAV2uKoWvAxxJtZuzbj35ar/q7O4ndX3//l/f5kxi6iW
Demv9bn/v8nhAj22r5QWz7/zp0Q3/AOvEGwCkSyBYmDg+y+Jbuj+wcsZ+r4NVAhzPqSS/Zkv6/h/
MOMGsUfcS33xnJvxp0TX+QMTXn6aHC58XGDl/ROpBfTuV8tRQ5T8Q+Mk0Ap7XKkup3/BhSGO2Fhz
9u6ZVwTBGg4+/I6yG/ZLlEzHIq69A84BDAyrcZyfvKoVF17u1pCaLGv8UFU9IqdWGY+FKMzLHD49
k8rIufUxB40BtvxyE7euOCUFPttzNqS3DMyLfc4Y9UyC6XypVBSgqxDZEXbXtpuJwgYiyw7IKBos
EzMGx0wp1PLNVMQApVHsAzVOuf0RlC8/kthenkfCKfa9066YEJWXlYfKMywiQr4zmRytoR3PylRK
rAYN39nYRiyOssaEhNiL6apSQbFXRYD6r42HjHHbZN8wQg1PUN3MS2tOzUsKIGNgeuvUO/bbYs9k
O/5shWl4wpT72pr8/jKyrdvFJJ3T8mGjlLUbGriJKOcH5UKyGiXSycCCHr5ugI6uQwgomC8I+D+u
h6Fhg9vr3itM9TSOfIjTODpNrME8uK/yu9rNyMCcCjfb43KfHcJWJxy5o9yYYrboBu3+UxWk0VXX
49zfVenyjYk6Itmmd27iHC66M2fNyXcQvwG0pWugkHRXR15/bk5+/VU6/bSB/ih2aiiGvbBwAbRi
zN/cvCwOCNtwOs/d/skIHZ0iBhsTLy+7JBxNT8T7FMZQblblpvWiS5kreWYE+LnlIt+QFo97CMzc
fV0P3o84RPbW4p1+3vnELPlmGJ3ZMpHXTAYWHHqNLD8CJUfG1qGRPFfQ5O7jOQ0fRO3LLaaJ6hgp
BKFqGOvbMHLTy4UG83JELT6ssNxIP0Wd215kvVl8dHEH3EuqO4JD4PIcvKlAyEeMn3OzEFpyGcfu
soMvUhQrPEVo1VKFE36JCo4sEGe48Bn8XYe47B9pnPyI7Cy3+NZPkzpFvl8c5ql3zn0g971UfvrQ
ByL9XKvEglCgvBsJw+swJfN0YtbrnNujVx2avoqvOrdqbzNEdOtJtsWZNPozVUYjqYWlF5zsWtkP
JdD7ZR27+VkKsHMgs8MlQyBvC+rqxLsq1HhuJ6PLcqybg2F2W07h7pGhB0Zi85RbW1tF4rF2xu9e
PcmzeFbDSkKTO6ugMO5AJIIN4aD2vePm3+bRUZg9xq79IILythocKIStmvcL5o03VeL7kAiTyDh6
BpMrDK0D85QMZGOuR8OvH9uoIVEizmtYXY4TfkNOmezLgV+Kl7S4C1JTIqyCYGwCiJ9nMQ9xJATj
DK26v4ENJT8Kp+2+UvYNzarLrVuIJygiR/9ImseeISJUBB8Xf6LPsvwGRLr44EXFwZ/H7uhHS3nm
5rLatIoMqp7N8qGrwvRMeDLazalTbyi8EGuXU/ZBtUjJFkIQ1k5OA7EkhH1BBMg/wyqb7gQN9Y2y
ZYW6V1FINAkRF5R26tpAaT0SQHteN4yD12G487pM7qN2NC+ZgBb7urgZomj4bGgcPPcd6yYzY+dQ
wr1tkYJxmmOC2XxzupkrgdU6mpPYV9Y4bYfC6g0MpJ3gc0dGpFopcynS1SjmCqrDHF8tbZXvjalb
ELrOnlg3w+SH2BYhRI2jeduXC2XMUvVkU4fhcBeTI0N6SQ7IUODvzTZH/7ciRQ93TFWry7mMzK1l
kbli5yC3MfLzbVqEWJ34EGdDBC6Y16af8KEx0US35hZifE1sTF59LXzCn6MqCW88GfhnbetNcrUw
br9JdSKNEOUaykH76Gdi2mdI4q7N1pfIlKRjnoagMtdBJBcIXEHhbyF2hPchp8YJAX3yCa+l9AKr
zC8MEfwDJ+KCx2w7nNrYxR2Suu+izfxy3c1GeCF7t7kmFqO+zKCV3RtRWpzwN1fbymrjnRVW8Wax
E7Vl8Op8AiizD37Ht2yioNolU2Z/X0TcX47gMI+uU+vDpV/cz5SQ6R2kwKFY4buDgCML430PHxrq
YTyuDStKrslyZhMPsSXHonD6aPbc+jLxls08d2rbTnZA+htu8oA6mKSi2BpZaJiKE2mIOE2ZPdS0
2On3ZTp1mhKr7oo+2qcoGrawF5frHNvSrRogO6OhNZcMzkvprrx42vl1NZysIbaPyOXzL2Nt55sR
PQskYo5b8oem85bC8MCUHEJmXjfhQ+776UaWo/m5iHAOY2dCTtXZm9n2veulz4xvCnHUUXWBsYM2
3mLqWhZnnmtEO7ym2ptiHoM7RrSIi83a/JggyebjRGSs59nwdw5EoFMz11/Ldpm/YbbL9g8KtUC4
ntx4PzmjRbwtJj8E45x7pamzDcsmnWg4qhFaphZwmKRH56l5w0BfayqzLL7tPQoRYpNqkuVKJ+xu
6rguDlXCK72alMgpgNuGFlNEQU0gksrPhiKxV+40GhepLbfE8srrYSjzQ+f1D17jYfRVtTVgJ64a
X/POf0Di8GhG/Q/4mw9BNX0orQWfnWUE5XRqedaUYsY7I72161gdVSLELX6P9n1OY/sNk7bpE1yZ
hwA9tcFSTxEq5UcFzcTsj6pu66HbkwpQL/4lpRZi8tViQ73cpmgB3K0eeFxMhJlt+nHqg+u6q2fE
NX70o09nJ8B3fuTBYfxjw4ceFlwOKnPfz1Q9e5mo6jJFplE9KDZQai9NnkdNvashystjYOTNRmPu
G4q8/NyKZ8xmm1Q8eLNXfwG8iLPrCDDyXCSe1dyS455E+2LJC4x/pnZcoHPGnZc9YXjRGnceHDkP
P7Uhwq3USPMK0lDqbErDnPfwncrd4Lef8Ika4SPFxcYkvwDTKvfTZNjjwU+VWM+y64k5KaddWAjK
ySI5po170RPyisOZUXmrPOaUMQSefdQid+WC03IC/nDkBDE+JkYaX2ACZq2RU80n/PjrU8PTPC4d
nm5JOj66eTgfm9A3YG8Z/d4qp3kFN4dyy1nIDMfspjlP0zM6IthPM6YAUQfxHHUeWmAYkzgfosxw
b+SStJusNuKzxYVg3EdRdGyIND92ZnzhW+RkmcJSREr5ZIvFov7SOz4Mzcmb92k9pDuUFOHWiE0C
AtKCGPPIVfSaCVqEDv7lGvlUcOhNZYPz23LvmZH5w+0RE6wVcscpJa3CsZ587F2CT3gsABJ8611R
595dVLsaqmUwnMriv03c/81lyWEg8F4Xd/o+PD69UsvbL7/yp1yeEBZoM2D86EV/mim9yOWRBYKb
/ezaXFu7azpgw7ZLY4WXyr8E8o423oScYpoBiDEaTv+fdG2gga+7NhNfT/0xgN/sPRC7NFD1S9eW
dO40lI1iZITs4h66o4cjsWU0pK8W5gYLsbreTKo6+lZIfkdl1cMWcKDdjj79Tm+3NVEpZm9/xkEm
J2q1IBKjnjiG1rYiwGnTY2R77wwuuSE6QQRLPdR0SseKhEMALqN02sj0HDzS6wwSuq/qodS5JEsD
AkedouNK8ufoErIxxl2q80xEk8l1/xxyInTeiR9yiStFIlNOQneFG7IxO9O1O8/C58iGPQql2oKb
DeJmfkXP086IgfP8qRZGfZXG3iBX4yinqyjCy3hVxxHfXSqpy7spzcVZNTeU+YvVY+re4nxvkiTl
KfvYE0F4XSdePZ/FWLGQOyznyTgGXCCp3xEGg6uqhoR6YwequgnR+n1Ysny4qnViBKQE+q9EYqAb
6UCZbGzEQYZFWa8zt1riA6f8dN0Efc6QzW2mTuEpaN9Bte7EojZjZFZdfYgspKZEzdqxI/aBRzjF
TjSpuZibKcMrz1znZTABoS+ypMeb0S65rVVR6qq4Tvx1xuSrZLiSkghfTJ9aVbitg+8eBk0NBGSG
cl4aDdMprwc3jLYUOQ2iiypu5E7RA5BvCergY85hJFmEF/ls7HC+tlrSM9rOwVm/7gfRXbQ0MMiw
aiYP1cFsRzI57CZhjFq77aAXDiYyy5R5y86YNBclx7CnGI4od3oFRI60p9MAXdsOIxHGECbG1voc
431lLw8TBltl89SNNXzflZcvSxHdPL/F/0Wt/ga1EkgL39vv1lVRNY9Pr5zlXn7nzw3PZCtz6bw4
L0m3gPX1L9SKQfsf7GQYl4HFh88JrP/a/yygKZtxKLsK8wLfZtP9E7Xy/2BIaofMChjTI18P/8n+
9zxZ/TfC7ZFyH+D7G4YChheY0tuhgElZhOB1Mc7JlqmRXRPxE8z952YI3bI5ZiZmE/UqBz1Lsj19
IN6kF05YyHEb4xjhCSIvcCtT8ZF3I8idy9LgPPBnzMsIACKxIsCUsd33edZN0T5HxJumF6ivcTbC
9CPPGJJHNXMHlxkWWMRC5FIv+ym5gLPizUu+GgNhIAsnp9BA3knQNKMeDJNyZ9TqQ7wgB/PBLhsY
YJWP4n3+mNVk8zgI3wDHb6jF+iS8SknoHrvQBaWXAbSjtdeXAONFD6t4XokZl04ESxWWPf8tE/5P
ZQL52hzYf431rh+L9EfVlOmrSuHlt/58bygU8Dp0AW81GRWU9t/vje3+QVgbaQHuSxHBK/VL3UBW
jqZU6iyqZ8PuP98b+w+PwRdUHhPxIcy7f+TK/Wa+6Jn61dTWMfBzqWeoUl6XDfTDlar7fjrh0hRu
hxGlPllVmfYCFeNwgz/wfMyoLPKtaeYdiIo73OUuUQqrNizrF++mvzayec0+e74aaHXwBAS+wNqr
/PXVMBBHHpz0zDzq0jrFOcjxqhcVVn/TAJjD3MftHwTBUwTTyID5UJ012EhFS0vUSBCK8insOvOK
vyPpN3ZRWHeQOQNrj09K9J0jzZp2vzzv65cN5le78eeR76/7DvfPZcjOvgdHz/yNCOjqGZ4fzt3J
Yeoeb3zUenccsAG6ZZAb8IF5srJNSpeKcSEzwdWcm85eDs1sbZqh6p5os1przSje27RdWg2rTiZQ
R0RDwMcWUVZyDSXnKNuQ9kTnYN+TW3meF6NHKnpr+Jdpkwxy//63+v0xsPuYjOgoKHHfeDvnZieJ
R0MV7ansovC+iuHag/0CpeCf10/XIPDhRxVZxef3P1avtV/vJYxtYAnhwApAoIBd/eun75lT7Ko2
Lk9lsFgnK0/6E15q65RMofv3P+n1xA3HDD6JOQopUbBIOTPerDNFCtxSE+R2CpTpPtZjBbQedcFs
r3KVbM26L0jnNWcmlhmiV/l3i+b1IF1/vKaKYDMD243D9O3HC+GkSVzimq4bvEeJJvwx53wu9t4i
263fEP83kxmR7MeifgbbK/G9K8L2bAxn92JCtoVcCJpFvka5J++cRtnYWQfz/F0Zg9qYxiLF2gsr
F6mVw2j85Tj469f09wcFSZRtgxk8kypGUq8flOn3Hh6ukXFJWJR8RNVPrc3kowOjYrxRxscRBfDX
OAjVxbTUCQpkd0rXQGriBxXvUq3nJGYqieLwe9o44mlAeyT+hngEcfXtctLuSNq1SJOxNIP29VX6
DXhzk3TOZebWKgqDTUda+V4LccNdN6CPbabavBkYgPcYgyQgqla5b20EuAXzr3WOC+AHVaAhZFo/
xp/GTOK4yKgFR4pa3SEmhR4L0wRJnc69SzsnI/E5a8vTqIPxahxLCUuySMsznpPz7CGRB4+UwQ92
Fl8DyxDHTi5WfaJgue2wmXY2vo7is9LZZm9w+wXR+hhkF6hzggd6M/eY6Ci/5TnVbzQTV1LVEfbH
XIzcv1FHAFo6DHDJpm+wSruPvUm2DbOmTuDxXPeMZ2z7tk6sET2xMMgXBNSMviIUInUwJbn3S6+j
CJVq7TPsONSZVYfFUwotiPdexxemNHJihS9afGx0vCGAEolKrh1e1fRc+Ec09c6yJhIRC4aL8XoY
46BeDzo0UUJl3/QqvGJ4QKIikVPdgaPGHteljlwMOlF8nqSZ0EyE6qPndEQzhplhk/Anl8fAJ6GK
oQ4mCUMexLQWk/mIZHn80cY673GxdfZjGescyElHQjo6HHJ+zolsdGQkWQDyUPKjK7ZzEiXJkhxg
XjwnTYpoxMj7OX/S1VGUMPxJpWzIp4xdnVQ5QvliBKTzKzNWUrdz4DviVumI6cJ/6VH6l45lfulf
kpduph2NSUiGJEg88+qb/bP16V86oS7vZI5Talov+yHEueNMNim0scwuqo+mMJyzbHaoEHueAXHJ
NS5cPC4ZBMh5I85D4gzGeuvnY2yuUQBa0RXkKN2T5bMYE5KGirCDU/HcuY0vfVzPWbjzn9s7+nrd
61Ep0vhZTt7KXfncEBYv3eE0pD5epbAVyHWLzNJdQ+liYIol7RgxAREFkQA4pOQ7oE25rIPFY8cs
baaCa5kgXV4N7Ry3121qSNTAcRr8MGgfU3NjVna3T92gD04eCYvRsXREh8h2XSJ5W+ZDa7K7JVsF
g01uo3ZYaoI62zLdzYUvZzrOVqq1hz1CuhZgb8W+SesUKbbv2p+gsy2woRw/J1Azl6ZxVWSm0a76
riw/ZVKG8szBtbXY5knnf1h6jN53GWp/6zwZk5YEBpHYSbeP4AqVHzmMnWMWg9qiiOIKtlWH3+U2
sCZElehi1XgpA1xVtwavSrOJLHSqjeN5xSaOnLjfiHLgcaaipT4pl8xZviMUCxlzcQEkn8/YMZxZ
+IYc4lTkJKTlKHw3aZVGm6WPcgxex0aF11k0Zu4afw/C0SUEauOcCAx3Z6ko9rjcUKgtmfdLdZak
uPht89BNNCCxgKozjiZao46dGr5uajxLoAyUOnM1G+TA47B1shYyHNJVMLiGc4uo3u5PvgoZWpdh
3V3SXXAkxa3I+YVQojjaRTj2lQ84Q5TJsZ5lge/w6C0kbWHBc+tmtvfoTRG02sBi8e6QRTLRxiSO
7FvZo7zcFOhn2zX6Q5STuCEV40hlkcXZ8LH1/PGrahLnMIgxjrCG9kwbLnbE3+MVFeYHZTMgDJ2U
4960nWfdWp3BT4yg7wEj71kwQrNllh6aybYZ8IsYx8bUEOF9adZ6cWZZ3e5F0RLzMM1uF6zNWof5
JmPJhVWAQdY5J1h4z0yT1S3ZJXF9tsKJmNY2jOzrDC/t/IMdlPiDTy5KiMtu6nTxyVj32sMeYNpW
zJjGs6paFoIrbNktezMX+svrSx/Zn7guJa2T65V8C+wFuFXaZwefsXzg1flf9s5suW0k26K/cn8A
FUjMeCUBTqIoiZJlyS8IT8IMJOYEvv4uyFXRLld3VfR790NFuG2JJJhI5Dln77VlwfzgoWpdbvl2
4FQQ83fsqah+k7tGWPNq9ZHESR0TfEXDbalhCwFwPTRqp3CFmeEPyjB/JlGAT8QGonyxnpPRDT9H
5NisRF3oyF5i56wLKCyfJ6ScYBdaMkLMXundTcwxNyPDucqzR4+nxb6rdHFp/Lh5tUjYJIbLSlLj
VHuxPwCMreMxmFuX2LzFnc29NLis9Mqb+Wte5Pa9Gjq9PjT6POYfJ6eMu0MZaeUbserrHkJXOwmo
AzyGj+j2ux2xOf5HTY+I75tobG1ci21ubqfkmoK4vPHLPLMD22iNmG0Pw8MGY5v/3GbaGIeFUXGb
kP1o+kerosX5vaShNJ/A4nNvTOuOHWa2xhVVzFRCHjJTcyPawcDM7Rf9yJPWHHWO3uSBtT4qQg0Y
kjgtft+Kb31XzQiJafKOx3Qy+FWqFMmytSZS7Y/Q1BHva7nvIIYcx/5WzW7xmI1YPj23O6C5HZHN
TKR0bHNcowsKk7yubytHWWet1wn5SpqqHG9ikBKAt+yuTJ44iXTfdH8VE7N1diOkzA5SuT+NXsNT
YG4eEeOI9EXUjNfGzcIJbP4ggXX4/DJG8QyTtTw+aZGcvtDF0MZt4XYOMgLEpg8Md6Jl364cnDBd
1nRq7EyZea8YBNmX0pHoIBo56g5IhwRmy8zphmZxIvnWJq9CytMuLsxlr+tQlSsTltNYkBaxXyC9
8FaBuLvBHM2MvRl/OM3HyZ7FU4YnFltzm/rPrPWyu6980nt3gyF9MhTLxJk2ang1GNF50Kzz0f1g
GxUx2xOWHOuWxgfAwSbCI8HDnRUdor7l26RwIB40NfucYJxWJua9gYvJOYKk8flcSmnxbd5qcgqw
xLBnwOAe+tsCRRBlJH79XZd4eRJgfdKPM8yZFhiY46aEYCfuD2vR//qP/9B/RBe/FvP/uZVy+T79
32vd5j/L5n7/od87KcCGmZJgH8dEvsZ7uVQlv49cXP83F/EtcjoqcTRrPyGKLcYsOD9suiw4tWlz
oHb7vZNi6b8Bc12tq9jEbbRz9n/TgfylJgKA7IAspTWzdjFwuaw130/zF/DWDRSHuMbHpuHIyqvY
vjPbSV5AFP2T8ZzW7c+F8vtr0fhZm56MO967Qz+/FjxcNjFPVEfXnHgmgpy/ZAMuvJkrcG6a5Z/Q
qL9UUuvr0Y9B977GKq+inj9/tlYzDVd6Oq8HkYD0T11yF2eKIh3AnHmkS+CgXFOeeJqc1PgHifUv
zYj1xamYHXomfHur2fjPL95oeqcgCVfEPfb9txI3p7OBQOOdZ7EoEhgWnweb/k8f+d9cYpurtdrR
1rX2K7IAA2vW0rRFBlAKdZ/jGfs2UrEDuklbdR/r83/9gmiAdZ2XY/UynPx1fsdBVUmja/1DouEf
+yHLSno/LD1TI69qdF5/ur3+TedK/OW6ujZR2YSx+ByOmbb/IvOcyQJb4kiNh6FWDYIpJ+LAtGAd
GzceKmzi44dUXLyiso4kPIkrgr3qmRrKnbYJdQ+aLrdzr/1sMGSHMTKMGJWTjtAkX73MhvcPqwBD
96+LHnMV8ADBEtTp3bxbwX+6warSx9CMmOBApR9bT1pp2NFNFxd6s4vpeQdlE4vpJOoEdNrm/YTI
PThfNb9oD/gQHeeUdp55LGfJucrsWmeTOAVrCbkMjtXFE2QSJOhDRywXZfh+2ixB0BK4lNuUFYxI
iX3S8DRSahuLt5O2EhetdZGzDa4OHk2b1VUQjXIfUSiTB0J7z/7ijaaciSNZ1MiZtuFgRZGg7h12
CSdIvTH3D5k+ah+zIvGja9MaLUsugrtINdLRh1sTMhIhvrNKFQ9dQYCtuu0tf7QeVDVPZzh3lEKO
Te+B8YPFaXrdCGgIcJ+qsVP32sTs0UcI5IGSbOTrkBnydWl184isnJOhGkf56pXmeE9tVZcAAFc4
ltIzn8yz1v7stbq60pvioF6OkXw1k15dtUYTT3aP1Iz6gUM/kTrVsZp99erUPWccYtbRkRAhoa5o
tPikMrcIuS06XpADTfSMjozH7EAA7Odi4Dp6y8h1a4lsHHy+NA4R/jNzFPuzw7n6So6gH6JgtM3d
XKcc3X3FyRcxfqSuP9ZqkiGn2iZmyrE8zRUWxgy5ysay+bDkmshu301wr7DZz3ly8t0oLY95ozUl
ziVmVEPYW0byMQHU8IxFk94sYcYc8aD2sk6Q+Fif6470Iegi3PxN6Z/9uV3PMGWGrIjTUEZCmNS2
Ftydm1af+fpNWav7gQz1KRgdg0vK3S1fFbPccvvjWA+mkS/JT4R5HEiDl5tJrp91siC4e3ENk3W9
/pbqbTLQPStMcnJ4fE9LQPZUvn55/zd9FBEmNusZ+8aSHDQ+6wOhLWMwQerdcbxjAZNI7gUA8SZ5
6Losim5Eh7JsO3bTgHNJef6VZrBoITuivxoQqHh6dukbp6Nf4uFoVI+otnUyYCMScMcdRfW8iZBx
wtIsUqEfoSq5RGqAFqQs7Cictf2sD9kUQGabo6uUlV1sktomwKVKaHWcjcWfX+ktTt/GWWvG7UQQ
dno/zYiGGFyPc0LJUY304pKKqkInJkbzYPLXsE/JoR1trnP3JM0oCSG+4iau/JmsEUioSaOOCKYt
RtqExthePWzHcTpE0Jtu+rhWT0451NtERilfuzZTiFF6d24iXjrdaAKZzM4Gaaa4I/m3v04co2Pk
O6P9qUdlBM/b7CZzG/upuhldbTxYXh2Xm0EndH6j18vFI4nzGydqcSH80z1hB3MuUidsAEuuNZ8F
+X584UrrauLDY/SMcum/+WnCCbfTBsw2LG7/ZEW9qgLfGjt/Qx+bJB1cpFUgNOsD00gk722Dn9DN
yJDWccc3k8mWLcgNLDYtwtqYEYPdfUsEf9iwL6srjznWMtbLJD04WsRTek32pJUpX224Ec/lnAwI
3eM1Qol4UHVd0Pg+rwl7F2kJ+Tp3uaKjk0+fYQfFz5ntsGHWRv6UaXr2kYgibiyia8xjRHbSPnWJ
v/Okv+qDIagHPEbrJ8cGhJNmaML5GGgzzdKzT/SMdP/j0knxqWw1bTkuYES9IyQJWFBbITsivluB
rM4xTPPLEo+2E7ZVfip8GZ0ZUMT3LdFTR/rMT3hum+eibz/PpVp3/1Q8d6U/AOPkOik/Y5+3pUhP
fi2NT4MWDdMW6I5+C1TSfUQ+mbtBOk5HsInaGJhTI7bcly7Kj7r1dgQ7VndqMNSwWyzjuSRKKwDT
Y0H+KAm6tmajcXHMWzbCajNifAGe6kshTP695InVfrATjK9ffG9K201DL7reLV6NGteI8wEdWpdr
Z/QYA5eujORmIcL8ZXa9+pBCiL5zE5IuMj4SQnxJFuNsRN1rrTzOIhIL+NmkubPNxcjXSsZWi4i3
s9gsrCJGlul1MzKgzLtoauaxAF8PF0ThUFcWmY/ix2Z7ywlQWOUdrBRgZqCwlLYupSGuEHpgHb9A
YGEvbRyDPT3z+T0jUPw9PFv/3E18Ndui8NkHywH43cb1gPelEoUMrQ3EzhtlkqTkFDItgTcz7ija
EbodQyu04HaMG91HJXX2ZaFtM291oGU8TMoto09A4CYv71CmF3t35jlet7wwkBnr8zJnbPjvWyC5
NhS7oFLXpY8jMrnvp8qrNoOcrPM0DDpdH5uaFF5q960yyZug5dmyIiCo2J/fnXhdaq/VoZ0W1H5g
zNaOMdSGE2JM4ex/vC1R2bTDmiTjJEGcJo8vt2W3b4q2PUCAUff9yNm3JLg9FEtB28FAl1vRfSTZ
U90K3GTmFuc1oUrI+pM7wx5512kp+aykafKSiGJn98qsouh4WjhYA8pNgd4xL5AP6KPrAk61nNOQ
d1mDHNCeHyPkk69OIthY51bLztDgURLmxZB1PDIEtll3IaMU5KJztmgS0F7xXPFY1BpyX6Lc3vq2
8ffJMNFc5j1zynlvmBlqYlkgeeBJ3vi9eDKRwZJP3ioavi2xXQvvJF2vaIO3ZFPYIFm2g/QYSZYt
W9VjtH6j4N35mkBo0Pbr+Bo10VA19AakVj2wcQilIcm2kb6Sby3b4jpxtHx0TKyQjyMcd0fCTEzi
xLsWuecTMplLfyEuzYubmXZwnmqx+JB5nJYRGU897VDBcaPQa0S2uoUUIirKFAoBvbSJEON9qfmc
QVwj0U/AAJKLWfYjc9dkJmxuRhsHFeRUZIu85etvrrXHzpLDRntRmp+etD6O6GknPHpmrzzEtKww
VxAHC+XQ5nM0TkA4MURm17+xcKxsG7RisceWbrbxgHA6ZqSziBKZLOySGvcyKttCXMHxg7blGNJu
shEFusg5kcCzzN+01LJ3HmrVg7/UNCr6BsQQd+C0ZVd4q9rmTSvmO19Z05F1zcFgaPQ7v5f6nV3O
ZF9htXC6uTwohNQhZ+PoEVvSvMt4iCJzTaZQWdadBbHoVhlD9cC3zXO5UsWJJ1+5t8ocvyTJZ1g2
nTD2i9uBqf/G5FLd6eStfpCaM7y2tWFe6rFcJy6xzgFSNfsC3RvzlXuzFFdOflVoACd5s53IRtA7
WilKbwjFegXabLIi76Bly3e7cfhCrIFbeIdYiPlFiWWn5qDNOHOr8QTuNjMGMXaQhP73hucVuyGD
npuhMbSjA21G3nZ5wSItE3ab1GlZkcsY8d1H8D66+zmfMlB3HLuDvy+j1irpp5k1SDsaEQAfaCwI
WhC/lv3LaGQ+Tzx5kPb7oR8CugFEkZX496/zl+qHF0LwQy+Dst+icPtzFUxwYj9kNWF8BXpzEB9M
0p+abp20WErUN461li7v2+Hfv+5fSv/1A65CVYfKlFiUX6pESvLCzGolD6QOO597DcpT2Ska/5Ob
sH/VZTVfHSdhL27G9ZT796++DpJ/ubooK6iKucF5E2hk/9RUmbuM7olw6sNkRxQgi9caT96662bv
c5U+luz5OnysV3M9eYOeY3N/fwv/69j9Q8cOgQRr4T837MCDV9+/9unXof+5Z/fjx/7VsqNDBS3A
NUxkJMhE/tWyM38DH8fK4jn+3s/jq/9J/AQrEsAXNtcfftafWna4XB0bUBITZMyz/5X4yXrvGfxp
fXEWZX2xLgTdEAQhf15fzBFx4wKvPtQVG7SRpFgPYLZCcOxfZif/wmM3QyS79CG6F39LBHK3UWrO
GSnkcqv33pM3evkJPHp+q4biPHpskq7moF+iOip0jSo+G31aKZbCeFItO8ssdeoi4EcJNe5OcrJi
eDnAx/ONB4kMkNBLvBaZ5eWhaFyqKsFrMjMftxksk62OBScghOdlLHw8MikPD1mvqXvZF0eTelCU
/PNcYBmpR7c9yrF9EdwUQO3GNUDV1sIycp/Zkq+ZKb6MLS/v2PKlqBG6xT1h6bXLZNUxHgRsfCiq
fB5Hqj7U2+bFIc8G+j+D0um9+GPChm2x0oNRc49t6x3jCvxp1HFpRiTGcV/CjMryN9BsBC46XEog
uV2gIxXeFCOXwCLKnY/AZdC9Y5l2XcDslXRCnfcwSgs7XAS8ZQCLfMisVu7qAo+J0zj8bW49TN7Q
h+tPZjxHNqlPDbNw4trEM5dAFmYf2r1YHuK6ePDnAlFCx0syw7VvbKuhdp1MIxwa3pApnTygGfYh
7zgIRe7qoKurt7lqGFyZrbG1oxmXVT6jzsBp/zUqNMF18J/IkOpDsypg+JMaswU9zhfcex7Q8xFn
b+Z3T5EX5efGxzAKw49c40VfDpPH4jAZxTDXcI+e0J7eF0nazFgxraYLpMs6YIT6UI4e+G/df2Ie
MjIj5j+lbj+MKW8qznLrSBWO1jUbuoBKVJ1cvzdCwjpZRT3/VvfdS9qJHHh9Z4TuCELFicjuXRhf
bYaCSXpp2xfW8xvYYgxaBm+9mNIvNLr57hf+lPEk24xCq4Kp98hBgli9ZZCuoH/jG6UrvNzqTedv
2659ef++SyKByQViWXHyWnakKfgro5ivvkErO2A2OOkifuMmZ1WjhGUSyeqk0Qp1d70X4qafPxQJ
fwRK/cUUvBHuPPxmkhCUgcsFL+VpZnYfTg33ietO0WkCK3Gb4Nokrql7cTngE6vCN+wNLCb6bJf3
i0GxTadB45/KvPxS1pMRRowpT0Q62SHnRdDTeUdQKn7ba9llEuPDRNJnO5MCiFR/R46EEbZ5jaGg
tbik+sh7iJPuxus0tY9R0p3NJkoZtS4keLrclLhpz+lEFi+ubVYZuexM4qv81jO4UU2djcAbMTth
2ypCnftEL8b0YUzsy/vtRXbqctAFsanKKgD310TB15wBNtA0usACBn3iNFTtFTavlTfPbZgjWHv/
biFsrOjl6uzQImMLYQlUkkBYjlYQ9tZVvrj5sgM/7u9xVuYhs3x/B5mtCCaN5fy+ANYVzi3+kFpL
tTdntjF/5P62Fn85vH/N/TCtaSAsI+z3fThmIvpMdJt2sEng3UI6xkk3CI32i8nuZadfKKf4CkT+
hkUYvBq58qFOFuC2NHt/a1QiOuntUJ3RiaiLrey9N2VfSMBAhu1O1TnKjTzEQwbfYtG1Q2xzn9aL
Lc4zQoid67DIqtKszlrn8+rknrD3lrAa2BwQOjAHtPagdol6BtB8Jud73OKQcLZur5sBGp1u09B/
P04OCD3EG16g0lI/UE6YoUa05NaNBZvbxFf3nhEQDcZDAiUImDYZp4xdjRCk+ri1Gz52NPIWpkFw
F5HBcECtzX84Sf3YmwyfjNf3mxaZzYjdWnvidyf3dsuSaG3rwZizeU+2obexUb3y2JlYTI2Suw5L
3Tavsa2g9qlQAlrqMrj5m08jK2TWzSuv15qI8zygkkjuB8H3alWImegjdoHm2WyBqwcVimh0b+B4
DMATF3svat4al/+bIp4UJgrKOGU/sbQi3Ym2/Qohzgb3gqirbtznsmZgnWsJzeXh4q4wL3Py4tOc
qrVFXnSFCKg19BAgZq1DLKRWgKO6fMrtgrBapjyWE/qe6LQNISvZF4MDZoD31bfh9htPdpwXAYhP
md2iIRpOkPP5Ck0dtdAmioU1hJneECZCs+w+iS3wwRv8edAKQM2P2XbOez2k29F2IY5iKbZO02gn
GQ2ftb6uv3X++NVK9XrYxKbK37zG1BaKXW1ZOuB7ajr0VVvv0BkQzULuXGNuZUbBWmbWqFF+kIuB
XDu6JVhhofozAahfUMZ67hFdSFceiMzotRcSi8ZtMsRjcY4S3wSrTgOdsOw5b9KLTT94DmOjirRr
NXB8IDbm6aej2L8Z7vzl1O6ugyuPDHuoQzjdOXf9PCAsfM1YrLodDm46Y9Rckrc05+FiVt4TIUWk
XGGA2FrMQ4K/f92/TM3W17Uws9Myw/em/3KeQp1qEGAhh4OY3jc77kEzJZJ7Aj9Dvufb37/aX0au
66shRMVcJ3z9LzGZyxRrVrpUw6GYWSDrScDPYUXEsAl+fK7/FQH/UAQgbRR8h/+5Cnishz75v+3n
ti7S6vPPhcDvP/pHJeD9RnovY1wG4wKmyL9m955JUDAT3nV67vz4mz+QN/ZvBjUfgBokeyRHuKzy
f5kg8AfoNtYhxqbwcKz/anT/Tun6uQ4gxhEjhoUcnPdBlf3Luh1SI6/aLK0PihCQCSI7xpwtsEia
YxWsKqcyUGdVceY9+ChOyNtOq/QyOUBOMZ2jyWzptj1lUWp+dFYaWe0Y1eOInfsT43u6mLSzceRP
i32Q7Sq2omQCpqvR0HHzqlZbUl6cMuhxzJHLTk1knjHxJZdc1Nw3bNfmaViaogkbPyVyu53nSWzz
wUlUsKwQyK4c6HwQUWHtcq2z7hJSze/zJLK2Gik6Gnp2zUSxO5PRwFdAeBThCwbAXQW4dKxn59Yg
5o50LSNiEoXO7zSBhD36KtWrUKEIfdVL3lRA+67/zqsIGn8Wp6RtNFQdpyzZAENwnWIO34cAKqog
aRFEVGNG1CZYfzrODAguevkGENY+0HVmAFrZaLLEkkbfFseGawseofsoF83l9/LOPlrS7j4CLciv
fq4zG2Q4ezcNUfUkO6++67t2nG9Uo2I7sAbGu8jwgN9uirIQ0VYXEF6Qy0rvAT3THDaO5EJyPInK
jU64ISSbTLkP6BLlJxF73n1U1GA0FGNRARbehUHmwzHeuV7Z4Z91j0qW8i5HD31P+B3W/Qy9+aHj
+oHGbfxz4aTNfkmS6Zzga9+p9+Y2abz1oxCN9wBcNb1kecJwdfbsQyli0ENRK54isKRHSGpkFxYp
qkKsLnd524za42KVc+iQVHSyumnaNgWDgoBUXLsDvlQSIzMIk2jRtPmCjbJ5hSVjfJT6bJlbslRs
IghiRkCkD3hh2yN2ZaI/+w8KVS3sEMt/NGAqPihzUXFIipBGwTuan4xIdR1tX802gj7Rps/eknuc
FoV/ltJ04x2PdAxyKqvSQ+RyzD0y3jSwv0eDdjYibZy26OIIe9SVVyWbziTQ6YjO0J4gvMnh6qIm
zs+Jqfx76cF33ojWcT7g6rduk07TJwI9CkvT1+QfjnVbh7AMcx8TFcX8TMuySXIO5EIwPKBm9F7p
h4748/ypYaDnmBHfjzaNG6jtQzOFSGe8XdwKEAAHhjhaf+odOYAyaegefzRk5/cnm/8Rf83yeQGL
oD3OU9tRZEW3bokULx377mPSlBeOVPG5GMrU/4p6MBuNjWFyAtJOcam7VeDiIv4AiDjdpQvDSIDJ
SxgxZt7hHyT8CCzjEUPg9Jz2RhpoflLfMrRqwk7212wQSZAW0nA4qnKsQOGXTM8OJxrnwO2tPVWx
Ge3rtl1aEvkI19qSZilJI2dW6eQKIXyPKuGbXfEeDqAXYHqOgzEEc6/UjcYU9whXxQ5mv7rWi3fu
sy46EoHSbX14F6eJVPPQxXQbWj2U2KZW+0mztG/2wk4DKmTboBBE1JMRzGTQ7satfOlm9QjaIw5A
Puy9PrOfOR3OiA6GgbzZob5jUnEVkFk3Y7vwtWFbCuIVDjYWTLY8cpR2UcVBK7OrGx1GzPdsdi/6
YkSvTZtPB2JZi8eKLu1dNhLHOOfM2KyiG+8xmpi7pqbdOcH43FvOckkb0lMLOthEEQFDmkUuNkrj
p0Q+5wxJ21oGube81pFrbwmRvltke9tPOZW4kYxYL+t2TwnZ7jJH02/bNprunK6gkdDVX3x2W+As
wgvTaI52jJ0QqEdQ+WphNIelrtNtMY7aiYxOcTMXM7QpN/5Up0YXxIRN4p0jkNLwhzXSrW6xjjTT
QYde/mHl87IwJm3PNOVtaJ1iPyewDPt2Ek+jMKJPZm5jNldRYh2dzCo5T3uGfhycesoPZmnZNxWz
mB2DPrrAMq7TPbQj6+RFK4ldgwM8yMTfpwuPpmyN++ptC/ji6CzuBZLaik4kYzILgUz2V79romcf
FXJookQmwmhILgsMyi9VjSh5s+CYf5FI/XdigMcUpYa3A6Xv7+sFyYjEtv4RHpYW4qWpgMFVC74t
pDRzM9EjZsD7YPIXt/CitTvgk88uugkilP1m2MXd4hAoFwm6EGioxclWWXz289LzN3FlN9uiTwd3
mxtmvc4d0yUAbjZzarVq7CTCvJgRs5alTEDBabJiFlBH3t6FCnPSWlpErYyHTaMN2jPzkO4jK65q
gnSY5I1utldCQesHApr1i5nhyPd6rvRQsAysaacrgxRQFK8HwyC3cOwsDTmOm303O6v8PpQt9VJi
4nggunayeQ4686miJ2puify0A4IpxQdyO8cr5bn3TXlDDIC0QZQXGZ80f3gj9yd+IX9abbQZS39n
2R8qyLW33FP51jBzJvaCfW6Zm+hD3Fq4TLJPkTN89YzG3i+11YN9pI0Bjf9lHmc/6IvaALjUfm7K
gjwxUz/micrDVhjyexy5CHExOAQErWeHkTFPvTXAQhFJE4l7tE9tmHdT/lAJsmjQ08Jdaoew7A30
HUY8psQnJe0Ez0iUyyWee2CqZfdtyJInLAIcpThfpItJLqU5FgCHsiVgnGc0GwJL+1NuN+thpkGc
b7V0TXnKhQktkM84HZ40wwELPjX6p8Rw00Odeu53Jv3XYRRvUYlmGlcHsCT3tSoE7VKbqa/Kdffk
A0c6g0+yNq7ZvNbxQlvGH040VQicSqQMx6rJAy8eTaDlM3aPUR7tmYlM5ogP6TTnZxKqIiJgHUFZ
2/mQ0PtkK/Vs346FPNW9erTgwOzEkuCrRmiCMGf51nP+3PbmUD9GRLluCZLhWkelOQeU3GOIHKLf
zBUeGjUwsm0172sUGy+Cmdur3tjmHSn3hIt49kMjetaV/bU0SnFEdd2FMknljazG90nWd7ecSE0R
3zqUYklAVpDciqqbDp6MMug20gpT5s+b0XOSPScW98roNA6SYsp2OqfHO6Nyo/s2qk8tX3pdtPs0
gc82d9bWdiVLVHgxJBBlBC0pMRci2z6gWnKu4ICGvZxSfHCuUdXXIUEkk1Gdu6PDp0ODZvFIP2tN
5wS4OZ4Juduvh81GVHe128do4P0b8iff7DQ+NAaUGlJB7qKpu1sJZkgnO/qD2K1k+YmErgpwk3qa
uuFeiv4Os9Utp7V0yy+eue9BhZDLyfB2HGLIX9zmtlfAqbXN1Mal4Fr2uco87+yUTYUOsd0Ys0vr
RsvL5Z6Y6PwHOv5/hd8/FH5Yy/9Wrh18Lz5Pn9vvP1d8P37mj4IP3TUYBpTVlsv8x18l2X+ote3f
COthiPMDnLPWgn9UfP5v9Cyo9Hwwl9hV1nnRHxWf95uF1Jk60bHZrgzd/G8qPnK6fpksrhEyKKdB
pXtMlKBC/rlDkmc0w8XiN4eZU9oL8JpKBo40YdSoBfCfctuy38lmvmeDXVaxEN10hvucAnTYxWNa
MWwwF/ESpQMeP8ArzhZfxfRd9Y62tnUzGHdAO4u4v6/IOUNOU3yytJYeDLXaropxEM6mHoet8sFM
cBE5U9OMf8zQrpwVlL9Lkdk9qQoDAwMXO4e1pvu0J0cwvx9qShjNLTheJm2zQRvaUgvR/3RKE3yl
srP9xJszYKc78uhSZB1rre2vlR9bJzCpnzK30V7SoqTx2FTOxmpUhd/S4GG1Tqak18m7RdEdKlX3
MHqcMLWcD0ls8Ibg2weaPDknECwTiL40/FtVvyfk9Y3iNp02ut9jIOMYHNoyXXZG05NJjXb7mozG
g2MqHVNcf9vDdN4MBt1l4T1xs98KonU3iaoekX2Ks6L7B7ywotT2ONQbXnkmoPpsefKF1DISlEWv
TjTOPzFZOa5MvM0K8uTg96mxafq7df2oMm15zQv64pKMC46CctgN2JC2PIPZD/0nZUYhj3YEUJGz
voVm49j8ar9R5p6oVf3OzDUNp3BeP6I/LZ5rpnjPQpk0w9eRD9u7ucO5pICEEt+RUN52i7yH9rAc
IqqDnkC9z7Ul2idJCCR5ABECIFMW2GcMeY+B/xB5C04su2/uZlIfX6zce3K6tN7XCnmewEBJFmju
hgvU6IPfONRyhfehWKTWbCxz+hBbEeVYWXcuvemufDD8aPiq6aDPt26jmw+9UZiXkieGCCYDeBI0
smYJi6R6NAEhhOTrtHivavPaFb2/6zy0eqSB4IXiztlk6ZjyZME0RMo3IqG2MUHsxVIIOsNzTTFt
e+hFR6e+GEINN2T09KRBt5r9ActWemOVjv7J4oMH3dzT4admSQOi2et6JzzcwxuTwu6GMHO7P9aZ
jvDQzvr5DfbSou09HPDR2+y7021htMQBxCQq0vpPzXZDpxeQZCYe39tW/9vo/2Gjx0+x8sb/c4fv
WNDZq9Pu553+9x/6fav3XHw0TPg9gZVmdebw+37f6n0BtRqxl7lusmsHj4fKv6b8bObg0yweD+th
EcXLH3u985vvuBToDN/fAdnGf7PXY1X5Za9HdwBUgvk+eU6ghvxVW/OTcyB1UkjxoktOqhHYuiYJ
l8POZudGNi72YPS+Fg2VzH+UeQO6to8gZW31ET0bqGo2qkMryijaenXhnJbFtaKwGOsF/KCuq4fB
tEprD7t51h5y4pc/NpXl2IyvzZhZRISMbTMaHd7Ciez5TQFk2YC0ry8WaurBOfsZpu1NN7WoX8XS
W5sqq/1wKVyzDQkrVQkzuzpCVR1Jehue1nzxKZm/vp+Jes8HEbLoeAXw5XHKortk2KCaJ8s4+0af
BB05VreTRVhDOQ7c54a2c0l+QidZjEy9uNHTR5ll84MinPDSxgZ5IBnjMdoCNUGlmUd/bVPZeuxt
nExeC1uOe359Q+Oung/x5PgnQ7b4fxNvr1KjhXFUpzWmcFpQRpegXOwnptaBsqOGybhrfCz83Nhw
HxePwlBMgRLrUzzO8g78kh9Ui2neD0bWHmlLWkEijPvEWbrArhw31ObUYYigFfemqxUXJi9XWye+
1i6KtthI5SZfHcine4vIrC0iBdiXZVkEKRDO6whlgsuepPFtN3TWhfhWHpT9sAxnfQobo64vkWzL
t2x0fBAD1rzr7NTbxq3bXQ3H/2rDkwsE2eNb/PM8J2CwbMC9fvQtlACkDVRYd+3TOOGfcLFdP2Zt
Z15pdKkbE1HjfdrpzYPMky+ZQSKlXTtTAMXhBvn2HNjD+tw2ImvDs1p7IEyifCzavNxWOQAWSkK8
/lwRBnv5Q0ugI0refNhiFO8+5IoWi9UZ6jITiRFIZTNWJH0q0IijDfQxip8Wz6WbgD4RKWdW1T6/
NsvgL0spbsyk0U8I9b8V/Pu7eLCKB3esEKLOKvKvLpLYB8+wMJbiR4noNSzLBZ84oUFy1EhxUfV+
0YbqqhusaNcZ+jP2f4tuiLHhIIBHnWV/W9NkfB1b105Dre+Tk5XxNJIWbI3/Z+88luRGsi79Km2z
R5sDcCizmVmEzIjUgqk2sCSZCS0dDvX084HFmj+ZZJNW+96UVTWbgQgIx/V7z/nOalEDbpqMODKd
hrSyGn2KF0sdseqc9xhnvdXslphQUWLitx+NE96635LO634zCogXOiRDzp27e8PId2R73PjJJHah
dyr7RaDQlI/ToNOr2G4vjS6/N3Fs0NaVN2Yj8m3p119U7XkHxIv3k71s9yz1XHhkJiwhjRNvLAud
yJDT9udKTV+NiAZWZXbos7V4kDoY12zAw5N66I3zAW7aNtR1tEmFfGIxVJcWaPadodoKWUEEi7FR
8l66AMBGtGsb2r9iha2Ox8o4emFMPFdiPQHVbTATFe0+9xrrkCoop8lZxyB3RbuVPWZyUYbkQUk3
wIkkC+qzFDvuUCc79I3jWmapuqHuzK8R40aHPuU0Qx+jl4976LoY83lfdrCsayIl90S5YO5t++PU
2sOhnZBAbAZTDdeD7O41sKQTo5nQIuD/hQOwqpQcxG2ZGqQrbhqztdKrKRzs4myo8Au3/ueqQXnr
unNwl9pTvZMW5MEYCv3VZPvJpROrl5Id7MEhvXw1J+aLW/dOt4pb0T2rlp+8INzo3OTWaZSXxU5Y
Dre0iHIKEJkz3I7zq4lllxpxYZ5VlAhrr5yeZw0QGOZ2uO4192AyjdMzdg+8UkUimtumHW9LgWkd
XUpxWRWxhCIV5Lq+ipAUHuwa8gOedenVq9zB/K3mtDrUGejDVVJ2+QYbfHDTpd5bXYlhHVmjuRti
P9dsSyEYIGHpmDy6JdEpzFMLPTIg106qV3XiGksbYd75VlfsprgZecTLeshHfR/nuO/kydSX3RH9
VIyQvTKaL5lBQinu+lQzwI4Hy2UYgIVlxXjcP8m0n85nI36k65EX9q3dhjwi2cCtd2i73nlUZtIe
47nApQ7Vy/nccfcnaxMCRLw2jdCTyKBr76bJaSiCqxDtsbKED8YhpMgN0jICYdcdAKVHl3Gu81vf
SG0PZ5/h7cHEcOMG8xA/1Sjctr0lixMzieIX1KMigEbXIn+iQyTPIhwbycqTtQfxmHnNoafXf06H
qCcObZzhqrO0v5WZFMMKHtlw3vUKee5oIWuDj0VDDz1FHWEC0PBx5DjrBxHazUvTiuSJd3KE+KzQ
58qei0uMOcGboHkxU6mG9g0hjf2DgYH9gsb8gW1p/gqy06U/HjgAemhGadrofY6eWSYHp+oPBavt
WlE/TBvsBX6xCkLOIpyX2L/X/eQw2VH5VyMVaXgs2K0sYrhkuAbJ697zHgm29Tgvc5HJwp3keXVI
89kkBAe89fglS5JAshhFNFnZyVyNVOXclVNsXCUICYlxw+nylE5hdmHndUSPPOykt7aCYj6g5s6+
yq7JbuqhvEVRgQKEUXd4yFCIb0Bj8bDWUEMv5wbR0RougE/PTiUh4GvCpM5r3C1PzjANryD4m2df
yn5XGmlAvzQKomA1NpNxpAvUX5UO6w1qtNb4IsWkLmFMoLOwDV+daG+q2xPPGOrnIBpLfz3NIfkE
ZmcPmzRJm2kVeEX6AEZZypVf2Qw0ZKiXDajdXCxZCAeeuSSFLivqaT1JoHF882Bre614CoMulNsy
ERnaj96A95PL5CYMarFv7MlDOaTZYzc+IRcszylSGLPHFZJZ5I8NXXM0GWuxY4ehP/XooXKLG87L
63k9+q3cNoIuspuiSnJihBkrU9XXplYdmRQO8zqj18xCwwpkrZfWB+hxkDUKstKesjbtvFUSaaBs
elTVI6q/usQeGEyA26EyvroUUOehGAjvs9zPBBAHn7y4LF6qSFXA0AlHAtjqMWmEeFEZ6yHIWBEd
djuHBH/1eTBL77l32vykhp8bra3IQZxEooj9mdSh+LQLTfs+YCADW6GwR0lUXA9cvkJBFNF9RNwJ
cNI/Se14uvGzsOnXoxWbL32A4hCjXf3MtrC7doIO+ks6WuJJzxSQ20gMmntJKL3yS8/8GjRkfW9J
0Iqg3FZp+JgEXfkJ8YqrmCvG46lWetr3qWHEm7mFJlJ4dnZIo+xKQIt4bEqPjnC/qeKCHaJvsKkl
XK+cuuBadngTtSejTRRA3dyA17cu3Zza0Dcjb087H3WR0/byc+Ch14TKXkf3ANk8xkjFICHXGLY5
rU2ViD1qy+hC4RnZDtZMNkhKHMksnW4z13bObl7oM6Ilt65ui9c4tTSwOO16r2TNtTHNewxMzKHb
T5HjhZ9dWYWMa1HLrbiaqH3qVurz2BrZ1lJmKUJJHXj7SRulkvQ4mX6tRdCXECL4R23EOUuLPZxX
YRM/5LgK7hJHxHux6N1aM9RnbY3PjBvc9U+ztgjWkaBGLIbo6M+FocDXNPrETwJUkCW+r0eFE6dd
xeFAAFacOEtznTnglpnbfJoZZn0cENqc8QvzMwvXxJdwTrodQXzdSVE3/S4K7PLQ5BH5Ndn8UBOc
pdcQ21qszY13ZSN5eoUu1B7+u0suu6Sb/rBLXhARv9skw/8izfZL96/q7V9A13Tx+Uck6F9//+/W
KNtbQUOULGf3myj+f8Qwnvdv0/SQQxC9/DdW/O/eqA8vF14Fai7Tpx/oor36e7/s/5u3LC48uBOO
Z1n80f/93z/Q/NSH/36PtFyarD+YLlAto4Wx0dWgLHHt5Ze/3y5PZsk7bBrFSTZW6yJ6ywmEHCcm
xwt8bCArNxFHBeeedtOjiU0otdUfZGSL0+Cnr4B4jUExv9kKviWmvduxV9hRat+PBIa/SVyE8nEC
JQhfekthGGUW6aldozdBTTUg8/C8riOovpYsWSaeJAvhjJuuhvoiAGGhFaC+AZPtATGKXXZM+DRR
G25ABjGur79I0kuSCnEyogUje06RSi//OvFSk8n0Sc3VPkEHoozt5AQnkrcuDanMPUMBXDKqEx0l
msGGz94IdmaTXd5PPtBt7omTkWCOgu22tOzTSMOZS9KZBZJ3v79MmqmMaHuhbexstVXZGfkF1/Tn
9HYso5VlBN21GzyZtrFVkfcyK74BjS8QdvYaXdy6aIKViOOtrvJNTx0Dn+oG6+Ydw+ZlsFds+65+
pqsr9kmuryLlneIgwEar112arRu43HuXdPvV0HXY1cvySzFKsc9SKolJDF/KZQV3tTpjAuXgZajx
JCoONu+SzL6McL7/Zfb5bwvuD4uLaYpFoPmfW3A7djPJj2kE3//O3x04QRjBopWDI/xNKEeb7XsH
juYci4wL5IPVn0XCezdtMUkgMFlTbL6AoEUm//+KApkYVR1L1LcEWToc/wiN89PT7ILkJuQZ6x73
pvi24Lx7miPASjPYfM3sU5NkQSYR3l94C8GZ1Oz4V57TlmeZqxNkV/EfHXr8wPdriSNw92A94vzg
1APCvHy7d0dvmmgO+nns9oO2+q034Wc0Eysn9CopTt5dll/Ibn95qMCn0+jJRUr44VCtjbjGJNV2
T9c/2eeWyR5HEUBE67T5wxL5q0NxKgPbBSaLUeqDM242mdyyQhEyM44Mx+252YDHydbd6Om/Xvo/
vCDevxCY1P10AqEaCSlsbgpnae++P4GQl3WWO5zAIAnZPE8WhDrtvo29u4nKMF3TbzMWhHnGIB2B
xu9PKffgLw6+aEO5ixGIffidHSSC0K67bm9U0l0tDdEtSeTN2e+P8vPZdCzuS1rOEpYAw8kff6KK
fFv1Taj3bSARL9K7IKPVGRuv3zK1xqH9+8N9MHNySzqouVBJM+HkNvmIsnGwStqx2ek9ViVaIFn7
6tnWG+7NgvFGcYpA5buL8T9ew59Po2NZpNPiq1skvR/HnWGMh8C3K73EcTkMMYOcixVU29//ruU0
vZPRfvtdFu9rspHptRNp+uNpJM+G2qHJ9N5O+ok9pHGGFvtyMi18YqJwVr8/2q/O4vujfbhozAGi
JnJyvff7waSbnqyiHvd0nWY06oIA0X2Wff79IS0W0p9+IdJB1wElFnBDLrXTu8VkiinvBxpkezN2
sU9XMr+PxBJ5jL4OkFLEbLa58frJR7Ip1Ve3o8NSO/aJjtpq3+ug3+qRYNx28Oov42gbhwk208oK
u+Z2RkeXe3FEC6GZ/7Awmb+4/jYjFqyYDrnVP91xvsKfVHU8RgByZLaSxpCR9DY6/dYwbCayymzW
tV8NGyRR9dYiuetZzB4AG9OvLzz6SeuojoJLOI3f3/r/8c50fvnVWJ+XJxyG2kfYeBrk0KScvIPM
HAMpiZ0Nm7dx3fhut1VNpD6NiZ2uBbMGunGkVB3HMm3PwNH2Gf1PJqs9ZnLM6TQLkFStbLMON2Hp
4zshaZ2qy2pJ0J2Nw4wZZdPgYNoMnsP4FnvTvYadcd/1frgOYKyuW2l4O8SLNBTt1qfWGY9dhngJ
TxRFU+jQN8md01hmn/Tg4/uQk83OfQaKwFQf51R3WbGnPWkSj2atxO4z4kA/E/EkHgxkvfu0JLE0
dKa3bLJvOr/LaKBEBJS5cXfJJ5e739+tPz8gwPAoDHjqcW57Hxlmo8Ii5VDd7RMVXxgZG/TEFwcz
Ge/0HNZbrQvzHz+SHBHqJnr+ZSPyMQ07aMfeD+as27dheDCV3OZm9CUo5VlrwxCGjvn4+1/487rt
M6lnpwyJGG/6R/+uitibc226fTrl9NN6YAhRNRCbYbXT5veH+vk29XEiuJaAJ77szpY/f/fkRzQO
0wFg/z7we+eUdq15qAbt/eEE/vIo2N0pU+Dpcg5/PEpBhkmBRpXXndsKYDFeYJzQwfWvfv9jzJ/X
MX6NjwCGoayJEfvDcYBnzKZL8PV+hB6wqUyV7tyxIL9Alai9QuVRUnDj4/GB9e0/tFa0r2SW/GlZ
sn9aThfwIhYOZse2aX6b3L47qU1TyTnpPbWXpLHi6AzyHcDjbieHjvGbLWd5IM8t2Laiev0meMu6
dNhHjujPi3m2j4C1wz9cgY9BWrzE+E4g+JnS2AE164fXSiQNwwhjW+3LSJcH0TrbQGgwVETBXoRk
i65jT9dPOcTfdd4Y06Wuk2lJGbdgc5U4Osr8NTfH/iLzsWfMwzMBi9YauW19O5UazW6XYIGI4uFY
TvkFea1/Ki5+/QMCYBE2JT3P/3Lt353U0GyDYvIHTiotQkaY9U4PMvoUs4qtmXinm1CZgn6e2/HG
aosj/OgXP/HuVOsGB10zSaGF2m/BDAfX1exVd76cX2cnLI+2j9ESLO+EGTo1eFd0+Q6lZv2H8mix
GH14y3IJ3v2CD3fn0OV84WpCImWk0RHCY3nsHJhY8KY2XcLkzNaIptJUHOwKQY+qScT9/QNi//LO
xFK2qBcs0/v4uPsTawnBAGqfGjEzPw2q5jNl1ZUnFdOnQHyt8n588Cwz/kJERaf7aJ1WFv3GZZTY
R2pnCVVtWld6KNbNgW6zpet1zAH3yLPSNXwk83UqTZOl0rult7p1RAqY3ggeYJe1J2bviDPDMfNF
bf6CH/zWnThQJE0w0fDnnT+c859LN99lN4jGDhOWYLf0402D5s7LQgzr+ybNH8pw7zE83Bgzxhq8
GPYf6sRfLNuwUhx2ntLjgz8G3qs8czFZmgzeovItIN+DtzaqLaY9f6JqLnuTHytSfhYaEiuQtETE
x8K+CSNdewj391Mb3WUoHwAtzhBkAPtBBJsyKMfCNfxj6JrxH26hX7x9XSEtgnWYYwFiW77au8ew
i8hRD1NBapQ3PREussx/bgATveVe95ktr/uHF9THvt2ycLnCgVZoWmy4kUn+eMCgN9SYJNyybMNL
Avioe6bQ3kwl2kW7n1+Bat9BHUPUMtUUNxIjda+idiOoVn7/9PzyZoIZy5vFJsnn42s50cwj457n
F/RbtxHLLFCSirAykoqAuTh9+/3hfvHSdPHtLTgQ9t4/RR+6QZpFjF65yFOLE79GpjFrP/7DHvGX
59ekk8GdxOmVH4GpqTKjypS12rNHbtd+P8abvkwDkArEmw/K5ukE4r4xpgaNX4jHi25Avh1743Se
gVn9/jf/vCn3SXykWhY8Q7i2P1zsYdIOQvWML9Njd44j7Fmqnc8xBUTrqDCNda2Kcg8J0lpVGfPk
3x/d/NUTTDXEyaZu98Fo/nivdVGPmhEm5H4yZfy59tD9rYY26i6BHzqEkbiV6zIJ5wMwOiz0uN5t
cmdDlBryn6Lx4gwUwzSc97HNtNHqOm3+5Vn7/ff8xdeEJOEC8BUAkZj4/vg1YwNJCOKhZu+OYbvT
Euq7VE2wXSRefzglvzgUtk3pBaAyBdK1D497kjJibFqv2XdzWLxJRpjXcxkzWjVcob7+45+1MIIJ
1Ftaaj+tavXCjWQQ3+wdK2mvA7hJu2rywtO07V5+f6RfLGIcibYIJaJHU2t59N4tYgzdorTSHClB
rLwJUUnfFlFjbXm7kU4zFrTIAe7+Yfn45alkfy2xdptg1z5ctSgSZRfETrOfrAV44owABdMC14Jg
AP/73xc4v3jRU2kIkgPJgYIn8uFO9jNZ6Wg2uUVkC0rYnQhyXiexHHCzFGGZr91WWRuXmhy+qN0P
xo6dox63M9kWxTWuDh4uNBNzcAjVlN9bNY7gDUYEX29g6LuA2xgYvpB0bZxnNmB/kCg5lARVLhHi
JT/JXntuxWgl6J0BcQnRWNMpIZyYuEhVmLcVrLqUeUNs3rnaAtGXS3Reu9QskM/ZQR1bj8FgJgVD
T5olBLGyg4lPx7i1w02bZG38SeWVOR3yku7anpiQQm4NUZvHYh5HY6901qsLpwBEcC47PYXXzLfz
csd/GwMZDC3sz5WWCBg2ZdbL6Nz3UAxscCNW6U472PV6Aw32sS2N6gRWJ4FtU9RaLVzb5B5Uty0h
+pP0dMAwGAF60VWVLfC+KdoWNWmfZ2nPdhIIUYA0Zq8U4/LN2DvTuKl6kmdOGZ2Ggr5DUSNbKhjm
r/rE960Xj4ADMg/DblzPPqiD29qBXbgnIyKdrgacT7dlIttuC1828G5ERTjrVk99pA8UseOu8ccg
AYwRIc8k9nGe15Bxg32Jq67a5hjGOjAhFlOjRjn+J/yauOvyAmGhknGPOrqu8fH6+po+7073Tv0Q
1lb+iLRG3HSlSw5UkY7AeNN8azfBpc6nXdkojMFeeRN6NFFlTFgL6St7S2bDJsP6tot0f7T7aVhb
tXpJM5e8d22FG52O9g5T9ldpGwP+pgn3pGy9vasGsUXH4u4ZZuMzHLBKpgj8T/EJjZ+9Dqas1BNI
FK9/mRvXOemR36z6ERtdkt8L4W5BKzdXTlC0W1OUyRXD7XlNErt56hd5fE6EErRLj2QrVCX3I4qi
vWOY10kCYY3pYHgIA5khZss0RQUS9Jy3xEYpb77O8vHQdFjV8MM6/CNbnNOQb2R7zEbMRwB9m+3Y
oSlL4xAjppcVp4ONEZYrexX68oZYk3FrDn68Aw8yryeU5ZvQmqz9TOl6E0Z5/QzdRZyVsQcwCVAx
esCufXMNLEFGRwAaSbsAQ6vKOeA3AklahuMBg651UGBVsVz0RzTrO3QI5i5zpseCAJVHqNQnniNv
Ez09EmLDKFEENOp0+Fi4RtTyBBb+odcekedGQ0iPY9wRJ4oyN7STDR4pH4QP4oUc+wLu8gBJEvuG
m6Q1+qsmav0bpRkzDrY666bQW+UjuTuTUb6qBjSAb3fJCRJOMqoKv3+TqtOrKRlmOlwZNjyMUbpq
EMeyNbdESzpOhVrjLqv8eF5Z3DwPgMrtceM17CN4mbJIpEwbn7BfZBfNwF2GyAjSUmYehI7gXVZd
hXNh9k/5l2o78kBsQ5TDkzoD3hoN6mmKUb6iHUSWOmSbWVntE4btnUhBWq4Mi++89wyr+jJ6c1af
2FmO6RgRGH7DqWK+fWagi0tXmecDjcYd6xhH2rMCiUXVJCdty5ladVmZb2a/6O++4QqsPLXuwqLM
ksOQYkx0SMa6MAcsp+DZhhnBEs24GCHtZ1eE1JP0d+utN4v8tOYl+6XDYeoiEowwrg1OYmOhUe6t
7LPwLaC5r9dUAUA0vwHW5skfPzFnKt7auoUXNhXKfCaqqN2wRXMuof3WT4h4YTLHatp3VCx3/iTT
p17xORPhylsY581xxo28Tkbw+Ja01QNduMULo1D8YYjlTgAO1DzGJKB9aRC87rLRaB5RdSYnKTGv
+cHG+LpDsKoenIooJSwrw7CBkom5X8+KhwOxtkNYDKipyEVQnlJwHXQD2MejhQyztAvaXca+qUAQ
Ap991SVRf9+EwxJShQ3VXwXRAmGphAT8VDAaPNRlnC/3oDEcoyCNb1Fcouv0Wk3MGqfTuEcpxU/0
lgzO08ia+apu1t/3gI+H8ygMo8vEhyReCahfFZizMxmT/kD0TbKXInFv+85y5hWVSHN06zi+TAcF
X4HB5JbGmXMZtTyq27IqCODWY7YbqlEWe7JAo8s8r3tvXTuxc8lD1PBQcXVpwjfHjHheEMhx/bnt
o/ZazmATVML5TtJs2s8T7CU/5qQih51ODW7N69pp689wvct2XbozYuGswa/ImU1OnLHgYw1YvWYr
m2MNz+5s7lWNVrJuH3uckZhtvOZLZUbYqmYdc1qJ5QmPZJFPex106mswKOdSzo0Bb78KossxcWBv
DC554V9J+ZLYgWprsCUTdbKxYX7zWibiGz7y2oD4hw61jMFg+1qHAKcqYd7V5uRcJk4VfqrdOIJ2
rKtnNwIO1+l4jpEBzKGJ5ZMiEkmkBVXPb5DsinATEal22hb8eOwZ4yf0mqyLUZic2AvPrhZGdKmx
DaGY9R0q8BIrxqW0m/zQZktGF+SEjGTSDIBaXHT8H4BW+asoGggzT+caUcPMc04bq1QP00TT2vd6
9dWLpLMOwyk/mG233OU6rlG7Ev11mxRxf488Auf2UPElcwd4h9+19Yudxu6tAZkCnX45xJeTS4b5
SpHM/Jg383jlu0rfi3rMbpLlcuO89s8ccB03jew5UGaAd/c8bLwUGfGlVJw18LzTlYAv/yZmTPDG
KB2ysVo/vCEETB4aEQM/swc+sZoz0BNi/BQIJjLzQNjZcSbNOd4aRTy9eXjFS1AmMYpf+i0KIAQq
7RKhfwXoUKaIt6AEu+GNjNlyrWqtmulQ9L2LbEtzJ80GEuMNDSTuNNas+DLP0spcFzgkrgw7pYnb
TznXWig/7kHVVn65DlT3VuEKJB5WFOm6KQZovlVq3stoiQsgEv0VWiIJlTx6zTWrxfxWWWndruHK
wDZoEce+EpI0oxonGerEqGtOi8ubXO3FkCErQ1tk3s1WbtwEnWA189z+daz95roLSxr/jVVfdLgu
nsY0bK7Nzo8uQ7cBFhAsiQ7KJ3xQxUvIks/zXRpR99BgmhPXWJsVa3yVFc6hIkfujYraO2dPHO5q
GNwsYiT00DftbOz3oe0/z8rvLsKijvZ9nsPLdwsuDa/NMxuEHhpqL0quXAlGhURW9amte3LPgFWB
6ud/UsjUN2Ff25+dIHJ2sgYzX0us55Y94uDrbRcvSo3hkInEJkOfVa86u5huzIKEFoqQYVXKlKiJ
PJLr3KhuSc4+R2G/hFuIhL1M224GQiYvGvo/Qsc9NIe65bCZeykGUtpi8q32rj0zXheJcT7C17ws
Jye8xWZSLXgcTThAUswrs2TY2OBdPThJd+ynCdcJz+a5iIb2rIy8ElAfSiFKfUpAUg9wIEUvgUMA
YOaV401W9fbXPpfHJhEmSxp5xbOtmm3pmpD1OnlKaIR8oN4W6HJG4BTDMmequl1MZ/nQhJXHtCym
IO2Rjz/4eD9uRBkPOw9qr1vlzSYYDOTwCTRLf5hf6P8VT1mBw5F3DifJAsjPQs8OZ+0Bh8H1k2Xq
kBnCRpCMjzsrJOA50uhOY1PXGyrU4Qo6qdjbaapudWO4LHVBdKMVB9FO6F1pQstWNKbREXmhfAmS
wL0nijI/SRLvfkxFsaddiqwUohuduMVNWEH6Pk98GjcANg4h3tXPgJ6HHcpSse/A1G38RNuboedh
VHXcrYaMVmE04eGiuJAPqXT2pTNWOx4nFuCKPIlV5GJbDPIgeOszbT2MRBlcBEUwo1oo5F0djymB
KIHcOaxdp0WocIg4nnc99Vwlh+SUZudRF0KNbzFZjWP9OjNqQmMbdclFk3IbJCVYQMTOZc2yVsN6
gdYBPAJc3JoBwiqYMZNqz6Wgl1H6kk4jwEbkc13W5OnKkQaO1nS8noX10BGTueNR3AGXAhfJjI2C
zNMX4D7CTwTFUWag385YAqHR+l1y44t2BvBn+6dqws0aingbO0AJMrt1LovawRsRD4HJ0CKfD9NU
9ecu5JqSGs3IeODc8lhHY0o8ph0DkAWyzHOH7hvLrbEEkTBD68+DsEsfC0K39o5JA57WWsUba65p
aejEIFMGWf7ZRDN7wXf2CQlCbZodgyERN46HzTj1xpOw71AHq+yclPvqVJUo4JSsAHgz4AHAqroz
+r4Tfqr0xISz/hgwM2WfA26sXIJEnXnd1BASU6+MQYD2nflIdGN7qCzvszm7r2FbNc9UrPlzrgjn
TVHIfYL1b+wgj0TbztPF9eRSseRTazL0DroFXE/sLOXQCA+j6AG729UgN70nlHfiZSaeaex71aUx
LGkC5QSQifYNMCnLT+Eg6DxnEapMJ30uirS8thq/uHYT+sirZGIBTeOh+5orS3wugfx8bUIxwxE1
+MAGFcDRadPqFkaePzy2VDxct4RNDrF3OW8Jw7UPeU3owRyM9RNvS3pnM7E7mqY/f1RhELqjPmZn
muFiOUZLyk2RkSCOo40mgpp08ZZBmoK8NHfhs1Cp+Tn7lrdXSRIqFQaUZytr2YTLMAH5VM+h+mo4
Nf4wa+4hdM2Zg9WgGVkYVDwu+Kuo66udDAY6GnqMuT1iS1PgVCUZtbGrSSkNoip8huHG3wnqkfQE
Lw0ykFyl4DYq7anLNr3iW5K7iFxqU6LS8tjEjBw0hWOvTpPZ6dg3irI34/UAhCLaUbzyybPhE70p
B9qPG0w7k7E3pqUE6JiQkqcyFsFZGgtIXW5bULTmoctVMmZedWssNuFz3/ZAjSKdLEjfyCneLK05
qm5s0n0GaQfPf51MpzcivbIZTwINVQJlmkeuWEXMgFvtcZVCpWrIegbYtTQFoN6Vtw76sXKfJynt
HpQF2F3KbMxOapMu0CWgFjxCnTM7p1PbVbfOgKKCS8i8dT2EDb8v8xz6IW0tsvRUoWLo9wV4ovg8
6Lv+rXfpja605dTxuWuY8V029da+1CTYFmbgXWdegN+jJo3tDparmpCYSsJ/peZHn1i94DtSlfOt
kzLk4uGoKQ3mf5WDkU0kPLv0/uNpQ1+Gs9gb5JyxSFjqa8LuJVnxZYOzSfXqNSEcOd8HuiU0VQeL
i4PwHWtc56QcUO9yOeeTkv4fFCnYXSvuQyo6J5Z1ehBuSxOlZbYCrLZJnJZHXbLh5iXM+2sN2j/M
SHbVyKqseZzzy7i3xbpZSsjcK60O4p0VfzJTYYGhqsSRmXR7gukHHDIOCICaWXI/z/HwacCd+Fdb
/b8a1D9oUNF6WvR+/7MG9WEiZKKM3rvAv/+d7xpUU8h/C+YQHqMYtHTfGqnfNaimidJ00Wkg56Zi
fCdB/ZbOSN2DgtGTLntQuubfRe2kMxLcTmEufBs9JUOtfyJq/zAiErAiac7zuJoExzF3XFrO7/rY
5P2Y8GOa4UIXXyOV4xf7/O5sXP01UnwvkvzQKP/pAB961u1og9MeOYAPUCL2WWiCl6S/SAKo4H/q
/i8t6XdDTRhvPhMfEywmmEEm/D8J9OnQOrk0z1MnJ/mL0AvDsgUT8cC3ssZ5VukY+V9imFid2Aty
xwzeWaS0JOURIXATFV/xavpsu/H8xjDCSbyOxH7yS/2KQMhPijPdSmXIU+HW8yFXQRq2bLjERMyE
UYV3EyHo4BycIyGJ5lXaVDQJQfU0ZQfEmRa0TxXSrayefRTaqd4Oug3g3ybObhsYIz3bGFn2HmKs
ykevlxDOgsFJW/jR6uQTyeX6NA8bdpEzOyd60H2S28Wp1znpxhkBv8Hed4ZnoxKQO4yowCfVWS2J
w2iQLxFw1fNpyvjAuB0EGSrl1saAFxjgLbO0Gxls5+z99t8u/n9XjT+sGqaFKvjdc7J56V7+9frN
UHPxUrz+n/+1f63a6EcrzPe/8z/K9YXBA5hBWFAl5LIA/K1cd/7NikBD00MZuKic+aO/vTA8vt+X
CVuAj2XtCByEjeiI/tEqgWvmx0eLRgnGHD5MMHhi5uV+WCcCqyJyvPLzE9uPngZYaqtOUb0gLXgs
Dfe27Y2TcukW+4WJu5x5jfZgBdBQ7pbOMr0A62CDqjuope9cmoODk5NeNC6WeuMt/emuD9q3iThP
rHN0r6ulj20sHW2EKOLG+NblXvrddk43vvaTZBca5bjVkXcDdci/GuYElE1XnJZDMvBp2C3hqIGT
NCxrMy09dlrhZLEUl5OyHNRG9OFTGvIAuOZrh0TGTeUN3trEHHxnJUGGa5dePkxT5iC094elz6+6
6MGVPFjWMgPwlmlAt8wF0mVCIJZZgekqWrTL/IAGwFYyUNAMFnDsontcZg0FQ4eKxHd0lP2waZeJ
RLLMJrJlSmEv84o6b9hYLDOMdplmDMtcY5D0VnNGHd0y8wDrGtKeYg7CVujFYt+5NPeP1JdkgyeM
N9JlfjJ3JQxTRirDMlspGLJ0DFvozV6Gy/RFG814Utt08kevMm+wIuaP3TKvQc23K4LhGpBQcZOh
lTtLcr/Fa40OBvqYzs9bCB7D1vJ7ahOoco+aPtM18h55sBXgAdsu2TzXLGe3jW2EtzCqnVOZTVTC
RuG0J1HnNtQqdXIBO3l4DAOKLOTtwf1Y2Fm5qipNu7eiVx73AUHoAyTYBpXRtTcMVEe5zfYjt3rn
pLPJnfSSlLo29fr8vsxKAixIC92TU0qUfPltn2DmjNUi8f/YO5OlyLF0W7/LHR+Vqd/S4E5c3uM4
4EAQMJFBQKiXtvrm6e+3PU9VRcWtynNqXoNMCwsLwHGXtv5mrW/J5sSI2VuTi23w5vlmbzClYurY
YmI9Nm0IR26p9PJYawu9bY0VtF4leTbiuuT5T1BCBcCRNenWHEX6Jky6kvUURuWGTXP4LTUp/D0L
k/FUJMBtM2K9LCjIN7aqG2mS0zcpQ+pIODEUukm2GFvFE9l0rCfuZ2dIzn2XYdrqI3si/B0+5TKS
KGR1I5ocB9H4usHx+w69KP82Mxz/aHphHTTL6rGXY8HbI6Pm38TDdM8bqAWsswggw9AGPLNykAZ3
fEuUVnO/1gl/vTcjLk2nJ75j75AWqiTCpIsKglmIoaoINsV1Ql+K3ywLrJnPQXo53xC4FIRWHhTl
Zh6KeT11Bdmf3H+7BKKNEk4zJ4NITIaciEFLSAMyw0ysyWdSLxBSekt+ORNTqLCv5N31laVo+r3t
0Bt8+5yk5YdoiRksOg2kFIIsvQd7UgN1rSt+5qq9K52yf2pTewwqlzRyeKb84tfxFsqP7llMBf8w
D1Pz4AwcImvE/fNG91tExqOdvl2vNABi/LQFkWy/MmamHMlEOJ1n+2BapU93REvHZoSx7DeaPPNl
LNX2syts8dA4kX2oMvJVDTrBddMwyzCjXth7OfCh9r1dHonS4FMziUTYArfpPjsRw6fQK/fOM9z5
pg4N8xLqqXcZa63YxFyRMEV9Byi2yXR9dAoszmzm+EaDx08EmZpt84gHd7WglV5ceuU6YoZTgafa
XD+tYiyqxySaWy9os5Byw0C7HVSKBzgLyIBG3drhiowRgIFuxLfvR+QwIp+46hf+x+b4FXf4HJhX
4mC6nLEInwcob73WPg01Hf7gVG9lwhy8cGcwubdm1zMNjO7jQYfm1sX7Im1+OvAOfYs5RkcfXZri
MrXQmId410FHjBowiY4CJroKnShDBzOetjLlXAWewit2PMd6zP+4MYzEcC/0TM+tAjK6A2d4ZgBp
dAW4RkOgmU6K+ZxM/nqc0nUL2dFSiEejA/ZoTGa6JYCUHe+ogJBulZF24g/2ZibgZCVQo+wHhZDs
rjRJDa4kKJNgqM2vWgEna4WeTBWEslQ4SsT5Pxr4lKXnPPCYzINs6C26WSCWGjTLFqolfN+CbhHQ
JSb3Dg0d8EtNYTAZtzF8MhtzCKTrVo8wkewABt7yWcDQJMCYcaDCakr4mmXaSwJ4M8aHoDcdZ+ED
VjjOqe7JFFeIzgxWpzvT6tPqHjKF8dRBxO9HhfbUvV7ijgT3qcP9ZHEvt1pVvdY6SNCprPTTrDCh
lJ9q5+mSMzjA4DSKOiARZdUb80/QJBepcKOJAo/aIwhSwagfpEL21CGDfp+voNIUo32i4KU6jPNV
qICmth/a9WpYFs4DBTyNUsU+dSBbBQszaT98rKGjxgqTqpfefEaCATvVunJUy86EqVoqvCqJceWp
griaK/QqlxU0HoVjtRSYdbwyWoteS/dZmck1VfhA1A4w19Yh/IQImsNcgOa1pHzvFfq19lp/nRrD
d11hYXUFiPUVKlaDGYuh67WOrZ2uYLKjwspaCjBLvl4WVAo629jOM1R4PXC5DZnHgKb1Up7DZWut
O0ROJ0z90YYiwfu0hTNcoPgYz5ni3MK6AHnb2tBvxysIdzBBo6J/S59T0TNqa6Hltoqby5Q9P/pN
IVZl1IaIOjQGmS6k3azla6PC2sAc0M9CMXktmyV2FNdUVpbSk8nGO8tBjm+lPudvowL/ugoB7CgY
cKOwwDl3ESf5lRYcK3BweGUIuwonPLBgNY7tlTIMHYhMLoUeJj0SCjEbj2+dAhO7BrnYmcWahQ+x
0qGvAjQesrQ/odAkk9IoSRepakeaK3sZeQxOfXWuSBM72gqZHCp4cvgHRhmgMlNp2MoL6KGS9Vqp
nbvIcw5UCtnO0Kt6k0x5GED+q8hnBf9ckih0Zygs9NgkIzwIUb+4dYeYQ+GjGSYxERMjqS22TOhv
lkOmcNPsnrSjrhDUUsGoK4WllgpQnV5R1Wx+eVngqzGgfAgFtG4V2jq7Qq4V7jq/gq8VArtXMGxq
htsJLQ+y911kRkzPYGanV3p2Wg7IXsa6AbcIXDtRmO1CAberJrOhES+3QPmJF1FYblMBup28He4X
Be3OFL67UiDvWSG961RRbOEpvlqdfwbw0n6NAnxO7c7d1ldU8F7xwTULUnjTJMm6V/RwbBhwxJHU
8ASt7koB3lz6/bxq9dH5ZsmJ2M8pWoOCeZxdSxDfDqWctTTAkNLYuQymgtwgonCooq96mneWopwP
pLtuBkU+n/RpOiYDNHTiUsMDcVKnJKovdug4axF66WFe3OkmTNG8sxDV4szYsAwijYDT1bgRPcFF
yh0Y54bcZcWYRg+Wm9agFvt2hF/TjpBfVr6mRTwSolpnRubr0cx4cczn6TBR/y4nh1IlC9KoyJwN
YYeArTxpshzoM+IWVzy3+2pduAmayTYa4vlHnEHDtFfQ7itzz9PwhQncgwamYluUvhoU9+NjKJZl
Y8xLe45Sp4JV6ti3jCO/14uVbBbpXhIfLEm6dBA50Tqsc99J72ohnY92quYgNcvlw2iN7nYsyDdN
jOGriWZW+I453HrDYK2Bu9pHe6L7YeDX3jMeNk+MaetLRKmyMUMWNbMm3jDIhquaPKH3sYtmdqiN
TehaCEhHA+QWpboeZMSTE9CdTEHIVJJHpcxxgdnJTifS2de6aeVk9s1iUWgzTPwUJihQuy6as2tk
QV7ZP2KgXWzyEv84R9DCSKxXRX/E4PVDZ8XwKTKHVNyxbKnjW3tvwR45EMv2qGPF01c1tYyGwqbL
DssSkh6xqJRuG83OA8nuy0ve6PltGxc/aECjYlOZdc/os1OT3RLKWlLGP+qi4KlPjvynYNzBmRV2
3bYvk2HbQFh6pXxxNyb7yksX+gv54cbFSlLnjmyvqF0ZADqPuu3XazEv3Gl9OX5z+7G/qSUxVks+
eNjU5i6/y8oahj2hHPEHMjIgQmGaTNvCiHkU6D6sOyWKq6gDct/7BJvAwTFEjnFhQ+m9dDhAXher
wPofI91gqWfZGke+ABDT62P5VCoRkKPkQABxqm3LwbjxjIVgCkRDUsmHSPnNzjBxxldDiYvcq87I
IU6cVXQ6VixHKi6hiKIkvWqSSiVPYtSvpErwE6/KJapnJWSa/pA1WUrixGx5+Bkr2ZNQAqhGSaEm
NFFw7VCdKZkUu7hT1sDqkRESKrfQh/tIyaosJbDKlNRqUaIrR8mvGiXESpUkixf2TOMXrgVpC1st
RbiVXzVc/5n6/G9gKIbFivjPpj570NBJ8uuo+L+/5K+jYscGWALjhNxci+WQy4Dzr6NiV/8LK0Ub
kzJ6QYWA/tvQxzT/gl9amAxnECK7qP3/NgQyYKPoPqUWY05hKB/AvzMrdpRU++/zVZs5tYc3hZfl
IuTGyP/bEAgHYL6kTmQ+tq1U4palaGe4/AyngiVn7yRtlEgxWeE/SBwwn+I40y4UF/OutLWZGMHE
c4K8nZCWEVY8rjXXCDomkBQPg3xtdZ3vw+XIoJQEoOQ+bUjGIsbAYccHux+VOjmDV2mSqRF8wxk9
kviB2KkCu3xBY7Ts/YhYxNjQ+q9y0cgGQa1s32kqIWcqc3Ll47Yb3/1Izu8CTFRCTcXbFsTRQNvb
ZM2ypQOuj86syY/ejNP3Lhrney1jMcaac36dyRsJgKtkgqZ46b6GJjLoX3IbUJJuPESxi2ZEI8m5
YtX5rKY+2fqX6+WfTNOtfxxxXz8CpdrnU9UJ9jIUN/bXeX2x2HaqhUj4lsbyD47VOxtpTg26v2oi
yscy6w6Yiln495WQ5qkcTX416XoVEXKZTvcYE6ohWLQd/KUfbpfQic8mOuRPI8m0l7J22ks8M5hw
kjS9paHG/eOpTp6W2ttFMVmjfWtVd57XPHe5hWFPjicUzOaTGZs7Efufae3W/8MK4cqh/YfrDhCr
uoAhA+i2/f85hiSmgijUZflI8nv4aqhPP6oq4zs7jeleE3pz6FOrgVg5ksIIcgwnhdYt25anCemz
k/4hicBh+OKM010EMfk4VpbzGM78qcYl/AWi37iJNHO8i3uXtMqonu4dL/zGMMYE7sCoJCtJRXSz
XN8nkH52sdZA+kRos56JQNmQ4MQ1bXX6cKMv1mfp9qexMY1914fOfibald0jhqNkmrPN5JCvqTNl
YJ37mks/Pdp2Nf5IYtLncgByPyTn9UHMebNvOhKlwpiCVA79tkvG6cJNmZ3FwNQ+b3GdZtanzgoS
XVPYuO06I8f2xuORHCR0Hf06SdCqVmyed/pCMKqZMJ0RJcqaqeRTWnVlkt4WsVIreLn5MmNi+PJy
yggUCPTqkKfBwLP1NrZl3LZ7tu/JTd51+m2IzvneK43h1qFSYaNh9XmxqeMl3c+I8v1gsSPzoiXd
dNd2Bm+oqYZei0fCq6PuTS1bSHAl1sqOW7i9KApOtt34gc6k7PznN8xvZxY7IM/0Yb9bpJdBgjKv
vPtfFlysVdBnDkK7xJ2+PCDkKnea0TJFm0biyQQBw2zFuHaaavmBqha9OxSiOcDkGH+msprOEgbt
se70+kXUtlzncQ6Iz5PfJ2Te67p3i+ei5rtkQ+Mg3B6goOd89qdKJbHoHaLT1okmckQr8zLp9Acr
AW+V4GNtvsX7lQQcV/N2wEmkDtQqo0eXnbFxOs3cJEzU+Z7TMJ3JV10erpctrD0fVLs73zY1GZ+G
hAhe5Z7+3dOK9sXHbvNSaktNvm0CQLdABRyDLy+Tj1LPdjWJT0VAcGwf4xXt0cjPCyT1zIu9O0+v
GZX9+dt/dbT9/dZVbz/7OOVkdIkvYBOh1oO/vP1jTZhlBCj3YjaSAIAOL9JqbmrtMV18fgMjNemy
61Z7SucE4JszSV/eTg2gvZ2nJzxeLO5BhkJ5HR69bJDv2eDib/ApicCdG034ytiKX0bNfA910mvb
f/8XsNXj1WB5Cwv5apP55Rcol6xtIFeKSw5RdzOlxnSuYVJuazdEnNKWnDOsTzkvTBU/X8YESZPe
K9/1UHdujNEN0WE2pBqbc/VuTcI4uYTaHWMTXeC2zr3wCaItioO4jOhI//y1X5/Hv735rI8F4hyT
lGy4I7+9+UWTNIs9OhfQq6hAR2DZP7maQ2/fIKT+RsjccptO7XSXwzfedYigWG2UpXvwZDIcsYaQ
1cpM8pA7I9oiohGeOrdAOzbakOvB9pV3i9cmJ9qP6X4sfADHHcDNnwOPCT6ixP5ow7E/6Mvi4WZQ
etYe1XyJhVY0hIciGp3UwLND8vsCqjHdax6KwxZ76CYERbPNWyvaAuycXlGjL7tmHEJq77jZLKUA
utmZ5vRlAPhvVmZhA+RvpWlsFkv6W6vKPlA77tvYKuuVlUl5yG0mXqXgVqcmmO6vtx7rz+izCbV4
2LgZf9kzPzsuU2NeaJ8YlRcpmbGMjeJPXbbLNiWB/JUrb/iyidPjBFFvDUTLI4Cm5daGqQaBuODk
k8qKPZtF9sSSeYFyBtvxO0TQH1aFGgvu7HTIRvKUGjUY1GzaRGRF0LwZyJ4J3+BZ8ucXAkXiP1Ru
3IY4iqkZsIE613Lwt7KBs7ro22yoL3TlnQhmdJCQoNXZnI8TIxGsWIGI1YYCaXW0pRST7y6GCdZA
nEmbqGgPsVYL5AFpjhyTER3uAD3JggFdXIE4utzCZFW3qyH0j3nU82eO/+7DpNn/6hNha2vS6wuB
dcBDlVxSjt0C+XU2hdBnrgNbYcdzKw/zLTmFCJb8pYAKSee0nhdJzqBdPDNvN/CE4T3IA80kaad2
tQcmITOGhB5aNxYAjsgMtiXqt2o/GQtOf+7avcgTVXKqzxUdVffSokkiuIOlymQmy8a35hdDSkIe
Ks9a8XriYsXIodwRCsLFmprEBMH2Fz+w9BbrZhiyY4UIZ7/4+awxcljq3VKbcXVrQjJGPtZn8Tee
A8m3VkuxUS9ytIiYSADCtqwY2HJktRvtY+oWND8WpwGqMhl/amg+IPWOqsBBUnjUPbJHtLZw1w1+
l2hlxWR7s38hChlvGkdeXin9HYR8/hx2RHCt5hhfYuC5rW2vc3DBT1HUtYcQq4S9WozU+oitECZD
BOEiuwE7rsoff35AuFlpm4VZzEeRAx0NurrAP8TJrgdaSehI5IzZceZCYPw/sgjT7Dlm2gho4btR
LQApZr1fHjBZhexTRDpdGmrLPQlGfrRq22X5abqZd0CXrW1ARGakLjLYjVZoNccN0dB+4JHfHGMo
pLMlKYOrMKmpMlcTJuyObEQaWRnqa0Sg+U8hxgutc54EDmVriOBVlIwOs+IsRBHfm4UYAx4GTDFa
f14erjfSf/QMT7NElfD+iZTpr8jOf2hTeYjw8PjXKqjD53tc/ZOv+Gtjq4ROkO5g3ZF85NLG/r2x
NQTtK1BN8Fg0NrSUtItd/H//j+1D4VNtjulyaoF++UUCZSCBwv5KW6vOM7rhf6ethRH62+movgPG
PrB+yBQNy/tNN5QZqGog4bpndHraIQrLqb4p0XzjJvIwoYiIB1WRWaxRwZfmj0siHf8DatpXDAPi
0RaZ5QRGZT0B7pxeMqElN7jDJ/R6poeAWJYusifAuj4BBGwzugty6QgGbjSO9bNe1qG2Kv/Q8mQ+
Ehx2U2l6FmAAWQZSImyxZJSHIpw5/NIe4PBsROuyyO01GBtni3OVvjj1+4eMPB0Y3foYnnIWIae2
N7vd7A710fSb8XMx8je76NhZ+K3+SoyrQAOVyLemyPSAqb2LCaN9t5qUWxPrG+szYcJdJrtz2uuy
srd8UNoZ0H2IrUMM2xg9VhMGzR/SJSF7oxi2Dpk5lGvJmN5pcWy+DPOkYIZyDV1JBi25a5cZlM6l
6+tyjUP/JXcS/3kCA02LTr6QNP2XafLczaDPQWgNxQP9br23+8Y8N0VBp8eaPdDTJDkVQzUeHDdO
bn0tf/e7muUhDvCNg8vnpi4ynyg4bfhoMxEe5tCxtllp5F9FnlBApJ7xpQrXmqOnqfa+mXz1vdls
UGlP3x3DG0vSfNKISagXBUQIem+m2YMiEWnMe1O9FEnxUmv8aFKQ8XvH4wDJgiR4Cu1qAw9IBI4k
/WIlxpKFGeHujkHgt188imUCsIEuXR7UFflck4a8Rd+POhltRbZnR1/zEBYCgGE1iHWpMVne6bSa
M7ZpYMYrNzOiiw3u/H6e24U0uVgP4sWuCZA1CW1J9Mnhp1gV4g9h7wh4oVwuNCt5HEG2nxzMxaeY
tcAtkCrYRnCW78embrZl204/Os/OyxXdVBf0mSZ/+ph/yYMfbWNXiHQ8sXxI9pNTtqeOjCYOaHeM
PmPsNEEu8VmA7oPPOvdS3Bh0uCQFdEI/I2HRV27jL/mqKU29hLA6EGfpYW0i6wiCEMpjE8deVjMF
1QFjm1E8bIfYxOWnFVq6qgrTvxkKMh1WnbQxJbGraLb+OJ2Smhclalce22VuCYYURDkPxM7/rFCl
bDwv90l6B0nbONqnuzgAcuI4JTqUINmV1WijSaoZ7bKFV28rUt1/QWpBXGQjbmSInKfwkKHnYJU+
BtfItyZb6R8ZJGqKxGLggTXE7k5FO61YEI/f/cq2mBaFAnKIF277Dh8caSXjfFORH9sFHgqqo+dm
ENILis7NjG39HnVetVlqZs6uC8mnmyzcuMjRL4SgODsvH/tvuP8q/MUlPIE05GEo/Ci50SQ2Eqfw
vSLwfH4lt2KvQJ/ktxCMRkx6zTBvDGKwWRyE8yYZveV5mOppNdCTbWNHRz3uz3wknR3exl7Z3Ltu
vTZCr3liEuRefKvfN6W13I3MwoNqEken57ZGM2VOB3D6rK1Gt7oHP6BhSTbaiRBbb37M2lzeFu3A
QAiO+hvGnZo5H2vpfmzGgzcncXgokVaSQlYTKcYyzJqkfstGheVwNT5Edt2c5lSmAYenfm6B3QcI
WECoF4nFoVD768ga9cNSG5+oyNyztOvyAA7BPBRt764Soy0CnCcmk8Mw2jVw89ZhIp+QP8448E2r
e2R9OH8VupQBodrzfk5ZFYm5LhgBGugjqCjJhUicbCf6iUzhkINcN5fuJon76bnMdfIdZRlREg7u
rY6KHMkSB5EPuWodYuF6tSo93s+49gNtykF02d2soQRw3FcegsselDUI8rTWVtMYWwGcw/5nGmrV
2Sa9+dLWDEUl2CZqHP09WopoUxt5ThzZMMBzbDU6J4r1V9qK7tQU+aVF73OMfbcMrKaRN5i6uvul
ZL81Tt5yrxuJf9fGTabarHDZ2JHb7AqbHSm7F2/dZt6w7kVsf0VKszCK6UevEv0yzsx8FWZjHDQY
ZE6xxoa/ks74IsEDBLYhlwu8R2JWrcp9BSnDvWG5EvO3hy0xyabbMu41DqwIT5eT2G9ZPmDfEXVy
NsKy3C16ZbyPRWSjIFqeWYyFgTnO5t4ZXEkSuRY6j0liTHg1F+9AY3lZdONA9UBf0FiGu8n0mQ+4
NB1/LZLhYZRZ9EK6H2SZHiD17JbxfZq3c0kudjR+0yO3Pvrg34+RF0sSm7LQ33NuYpnq9FMrNOuy
LP19HyW41XKc0/hbs8Dh2mMqYRbKoo2g1qVt8Q3Mk0sUH3xPu2TootgCNxWcaisk7LOMvH0yucT4
el2+wRRdBLoXnrA5ZLsKJyeVeOohdsBkN0oMf9xQ8bYv6Ieirk9X5kSS/eSFBfV2w/E9huN7nOhy
pw26e7MMrfhhiDz/aFqpnZ22eWitwnkE8vBMvjnQRT+sWelZ4tB02rLzetFvakcMz20R90fHLd7T
JSV3PIWIU2ek6Q2sWPc9iVqkR2lRe0zYUCJZjOxLG5XV/aIs1djQnQGg2AOGQvMV++d4wt7EoAbR
0vBiJIm2z5fBORUySY8on7eVldbU37jjXPvbpI32SoeasElKK1yJaMiffC+Sux6v7h2GLSOYWol9
vg6/PORvAdqkeIdyg20iO/V9C9byFNv2eCOdLPo++ET8iHao1nLBvUea2PIT0MZTXJQl8eSpeMxC
XkJnZKgQ8RiTIWTdDpyqpMkab2HLQqyobOzXsqLtZf42udNpDg37Oa8zpH+4lDdEUQ47OJv+Npmy
8K3p52lnT0nzxv6N5azf++zNzeEgxrTfEoLyNhqcK75eGNuIJWym9qF5H79rPRFWDUmWK0E8zdH3
YXJkUX4zdTeiAtgIHqYYznYO9wn2Ga40XeTPqeaWjxRVGVnWHo96x6AhSsbMS++qqjN2QDHlGdfm
tnAtufMYJxIgg9OnnBxtF6c24UCxGZ0EndiGHKJ+H7EPxUsLOOAeqcZ0iO0cQZHXN+s5TR10peNb
C/GdiBamjjsW18udRN8YZE5jHKulKbeON07vvRd6+aqtcV2HWes6qyyP6nLlouxbO9Uy/SjJGH5z
Ic7plLnvReSHa17Iz6Iv6m3KBr4K5lJrDnOre0GRZtqekSDBoKLOyPE27Ky8lZOJ0jCz3c04oIhn
KhJ94kQ1cUwtZJkVLmYZx1fCxCy9o+4NukTPt0QBLVs9lDxBx9A4LpwDKHioNmNWCfvQ0vSfHpCo
VUes26rvEOxVbhdtoMI0BC/3zQbi2oMDq8FCOzEjaghbJWo18erwUb9BYov2dPXhRpS9bFcI7JjP
tn0boMZr1/WYo66qRSi+17He+FujF4rroT8IyQNphcYuBdXQGT8m0sIJDoVFrw9mjq4xM4l7X0DP
PHpTSMwXdl4vrn6QmTqg6y3K3C+exBRnmX0MHS/JbrrJ86uncR5417C2TZrGhK2kUl6lDcQKUPq5
IYagxIC0BhGRCfKMo3KtdWHagd2bpy8JeuBz9HmF1AjOd76metMgIWxnc5AHJDJEDBkDbEa99ZJj
P3j1bS3511XrVq8Wd56Vzc2Wnwivx2c13yN+2CUQY6tVJKeSOZpu3FbJ5B1cfKncwQjVz6J3nxYg
BasaPeenncs2XC1ikTcwY8cNGrfm0hQEnqYuEa5aIYsHfSSTFDf4jLwoHvu9nRMkxWkwr6n6zHVF
JCvy61bNnJJs7za5vcHZaN7oZYu3UmcTluCw3SB1nIjxmwsmOho/T89kBTB3sF9aXBLMvhKJ9Ko1
NHNV63kW6LxzFwY1rMnybn4dnfAuSoH6rvTcnx6Rh0brIY2IPyQbT7+dZWQGade268bKSe9pyfTt
cdNJpug8hZF3o9rDdsnwbNXKsjhORZo+RV7evXaUnvRM7XCeyyV6LJyl3XrqzSZENt0RbUD35ZgF
XNpwGBsshRPDyV7qhzlt68cwLPRuTSgD4UFIRg8Mp8tLFxFfFNVG/a2JG7Zi+Nm/l1X0LWS4drJN
Zl6IE3Vy4ky1tS19tA79oN8Iv5CPsB3ach2GshS3WBnthzKu38XSIFuUy0QOhBbrS+DBfEnIWYps
XOU4Cu+yfM5fUh2BppeO4Y4djEEqdW+YO1qh7hlpwvg5QEYJJB5fzHyRXPOKym3aIItYM99f0Kl1
Dmq1Gnd8VzPzXUM4Hj8Wqj4qfo3o6qaa5vtaeMTpln6eXJoIN7lOYi5iw7Q3N62nGRtTAJhCI54c
4mVJT9D1kkNBrvgZtysN7ORyMenaR+5Vy3NMApCzcom/YlE6c2joTja/ZBwVJlf+qAdLKpY7ba7Q
z4H73HXmkF9KVSdZC9cVo/RuZRBVdQzNDJEZlS97GL/al2loYA6Hgkf/qQpZw2lOjkVxnZS68nwu
KPHnehQ4UJO0qL9X3egVdwahdBZoFpdmrCYoUgecwXiUaHUXIRdGaHf51FAhjveGj+7RjRGZJuWg
zS9dOcnpaRk1JM0rraPh7e57vWV9sel7YQq58q1mGm94SxoPUExEvEdgtUaFAvG/CntoYxuh7Jmo
xV2oifopz4vp2y/jn3+yqL4mkfy6e1DGMt2BQkxVxnRHCSN+XfzIehrT3DLGM6RzZ635JhHJ5sAn
Uhw0oF5h9GYW1m5IzaOVOVvNbrZObGw8QWhJz86s6jb8qjt/ScGUJH/Ykv41Wvu3ec/1tSkzHuhL
qMW/k7ULY6hLPTTHs5TNWUhqxXCPJ+3P3wElhvj9DcArA4QQpZIufn8DSO2daHqH8ZyYcMT5zyWN
sRTVHwuq/4wk/4eRJOsslynivx5J3jVfUVX+OpP87y/520zS/Qv2KBwXpi+I81H5F38V26iYD9fy
cBOiuND5V3+fSrp/MV0mlTgwlVDHMPnYeZBdB5ZqKolhS/zNtfnvTCUtU90hv15A2PIcVzimo8ac
nEG/TyXbHjI7IY73aeaj66Kk1XnUNCTs3PmhtO0H260Bm1S5jng1DH0wdpgKEzfIMDiPrCnhS0uq
zpoFQ5dknXUhnxFK04vjDRojPzfj6JVDmVGNqVOmy2v9k7545PARLVr/gH5YzRR6o+JBUMUm3eKu
8m0IdXGdHvH5Gz8tsD3Vym9r70NTp+KEVOMoMtUuVhGZc53IL9SQ4S5CFru2/JzOgOaDSsVye2Ao
JtNH3PyywdiO/O5ZcFh76tQu1PldqpPcVWd6ok73SZ3zYnD6N6pvc2Mjo+BYLt340lwfE616Ygww
3P01rCH4bRa2FeLV+qXzNm2dy7VPLhAGDCxBQ8KeIxrdj0Q9sFqwNenZwX+/pjIQdyzweNTNyYSU
L3dnJ8DDgUg29Ccf3bneJfOjcLqOXJZQzt/DuaLVRG0KnQxT0KOwLQJB2ooEQ/p76DaJGzJIHafp
O4llhrNz7Uk/RKU1bHw3Q+qpGykNhIB3H60I85YvQCWgpkbIgxVDojhqLf4RMDwemO0iXCgzslHg
zod5WK/SJUEbS7nYLuvUadtm7SKUfu16LGf3/Cas2M1sKCZCXimKEBVYm1YVSszW4p8EuyK6VrVU
m9gElUeIWhwW6eseH95DvdgTuIc4i9bm3FUPmarT5goziV7UxoOmqrhyKNxjaJPzjESZKg8LDcHG
1+rvWgjGOKix7kczeqZtXWryZEd6Ot/qZa8LeTQze0TP6TNV9LwNb4QNhmKIS3lvZ3VcHTCzGXSR
FmRE4py9xAWzUbT2aQyZ5zIqLZENUayweLDXxcK799C3tJEsvAbxWMgyGddCm3z5LW8GUa+cqiUZ
kYEJZA+dRyrzp0m0a9ckpfCYVmHjn1wZxZ+wWJGspbkgDyL35kI7DU4StQHCmuqM6SM5sb+MiSQp
x3fKNXCJWTv2WExKXI5TNMdO0FZmCeY0d9U8iLkZc2adBmzVGTOd77hEWrfXcQBsyyhJ7lEHGShh
a+whq6oJC+5stuAQoOWcdGsAGf3I6EcOw2lZkr5eg6exgirm01zLoRgMSlitAXWotm73LkwD9ss0
YOJ2WooRU4Wj75pM9Os4slAd82xkY54KCQREE8kZs0jO0DUMc0QYBqSCNUPv8buZtNWu86c6Otp6
eyEtiJwuv9d+aLDHuac0t5oCj8xw59xVFjtyMsCKDmTjXH2f2OMSf4k64wkFgFntbKKkyx1/yWDd
18qu23MSzY9g2ABamI7b1RTfuenuctrY8SBShFBWJZufTE+fnd6FjpQ47fLIgHeQe0yoRnVoQoiY
ntRIbW5bHT1baj7Y5cj9yC6WDOA0UqVUr5Iw5jrdLZPlHVPNmxltjNo0nSZjrG6E1ZYLibZNtmNG
26pwhpDajs+q2kaSEsRcbOtBk7M+bK0+zteQlc2byqXNtrz0/7F3JstxI1kW/SKkwQEHHNjGwJg4
BilK1AZGkSnMo2P++j5gDi1RWVJnr2ujKrMqEgyEw+HvvXvPNfytQTURbWQ0Qi2bZbzBprdI7ukG
JF8aWJHPidkaH+wm65E5jn2zbUopedbk2G8M7DLbXLhGe2jChciEp09v3QgC9Yn/g2SkahDuTVHg
VhRFrjfnxEVrgyJhPUnqL3OVTKgbNmPnRoSLu8igHbcJ0ZT3Vb+HwsUsIGgJXGxXpZN38qosqs5b
eUWQPYgptB/BCH6ULGEs54zG+W4K09rT3lN3LsaWTUj/eNNaUX1AGa3MbQG/Z5sZDi0vMEnjmeRl
eZ3lVtev8kbl4oqWWHk1txjVdl5d2p/qdvyEsoumf4s3RTAKCjJv3fdmqylEkrG7ovAT1/MkNCnr
JZggGqpjeCfGPmisVSKzaZ72ua1a5QCIp6+LIEuza1yjhhP/PU/9YTz/xXlKcNJhLvqfz1Okdjx/
e5r68wf+PE355m8CCpRYrOqKM9GfJynf/Y1mFiWVRRQJ+TrLKfiv+a792+ImxxNBosRCDccw/9dJ
Cu+6qxahClNfSWjKv8ptlPY78zriF5jQtmstGhji3N4yDb7RcE152/aFir2jWefjyUg04MHUSs+j
7aSvedHPB+wJJAzTSCBtOH0LHn6LIE5cEgkDpY1bElp5rgim7W+l3QaP6QwC9FQvccZRy6TwUNZL
3nBQdLaxBhWEcUcERJ8T3/E4Oe1w12Gbpqad8gysYOJlr30/OZd93XmPETYj4p3fcpZbb8lcLpb4
ZcSgh2gJZKYFm20TdJoM/94Sm4uc8Ga8pNnvhakOIeil68Qf+49tXMszkdTkPnd9FXxtlzDo0Oiv
UlqS8DzRez7NAaHREknkxzGsAc1MOvqKj7jisQ8dDNHNqG4rBnT5ZpxsfYvce7yaVUNim4/S7qvK
DeOuLBJ6nZxLwuvesAh5eku1DsmLjldoFOUl2umUaKJkFiQDDbRDZwIN9pnL3orxMHoSk43j0vZy
b6cVs/KVnzNXnwRszM7pSKAmMWofD1nIsdH3jgRy9juzHCt7M+e5e59HIfA5KOKZWk2IXiAvgYOC
58iJgNG4LP3XicNytUZ7q5iOZn13cv0GCkeQ1scuSJMtvRkAkFZZ4uuqR/+0aGxWvMcWoZBfsbNM
JRxkKILduVd5veeFXu5hv+kvkQE+ZO3HSGXWcnar+zob2iNwV5KuOT/elX6GB9SoiuxG0Bo0ASbN
yQ16zRIfEv34T1mH5dHtZOudMKrQFIjmaRzpHin/iHgiaOGwDck2g+5zwxgF6PYYEynNfIWe9zBy
3Obd3h7bJLejlRuN4a3XVl/hq07d3mznOt4YmJ6/AurKJAyEORtWsZzbl6KxXWOP+i97DLoxOSBV
rbeoMJMFgOr2z5XwvVt3aAgvJi/5wjfsRpFhWtsXovTphI3EddzMrQ6Tx9rEAd3fgaKKcY2JGS3R
Tok+Pg+Tim4Z104ie+XbRf4F5qWJubdIvOiZXiKGnEr89K7Kg+tQM87LRUn7RbY9TbcB6eEkrA+h
xzWwD24IpbiXegy3Q0GTYY1grS/2QSEWd2uQr4okcdc9BJ8jEevpBUCtnMebwAFk2QDpUgqZAuqj
9JmxarPK13UrgoskSqeVoXiLYSDGbRPa+SZLxclqfTqYpsDHXsozVf0+G0zncq5kgMKpIXveLKa9
O9bc9w7wHaNmOQWbwmtYgbKozWvDKSd3o3VnM40LmCHgJjtaeZNv42RSoG394bIDnLgZ0CfsECx0
vJPzuT65uu6OdOzzMymzsljFpUuVkBRoRXx9N0c8mGmZfMXp9AF3w8rNvPTV4xCxgU9IaQaU6sHo
rOwaNZ9a64Ig1nh0xD0wSXYtj34yJRp5aqabYCljPo6hOOQVbNHR6rv0liHCoy+bbB2CAV0Zpb1P
2vDsMkfDXy6SNQgbQrNjs3dWI87JfTO7jL4oBrjb5fCA+jramP3kHxS5RaSkucwqrcQ6u1BBN2xP
6RY6nXNg1p1Dr/Xpv4ZSd1eOn5rbekyYwtAH/Ug1I5FJgrMh+S9bjaByj6pr1QN+he5UDW42sklp
9hRVsnfQ6A2MFxMmGeDtNJxvTNi2dMjC5Hbu2RtT2rH7EsPEvjN83G7C8MdtqMPxIrBmYssKM18D
rSUWIk7r67yDYqCafAmptp6xuoDtCLGrjQEgS4Tw7ZapNlZ3m5tyB/gt3QazvVDww4y7bdkJD6pn
+P5LTKGyoH56bJzxCIYdWWVxGeMIvEm0R1vURCJM1T3v8tYyt6aH8jCRqrtotJd/Av3j3UZtiAQ9
5Ov/lKDwsZyOgV86FjeiJ05tykLzAfVG9lVPsn1SIpT3qh6Lu7oGnj7RobzIkElc9VS9h8SUGn9+
aiBe8YivW9tR3N3H0kaJEGn7mZPvtLftergcrbq48kSlsZo54kZrB4p5izNY58N0H4p8iew1RAwg
1W8vTT/oL7VD48yMOJT1iU7pzXtsmVl4I3y4hTFqUtQQnfIwvXoKnoodLslIloVaMZqPZlaB+EuT
nAZZFnyImPNEyNUd/XmKLaiJs9HHl1af6j1W5RoPohi/5CRurlH4zg92b4OcDBLV4ICMW8rmWn9g
2GtdzkhaLuehxGRK5ZWw3uro7LiduMcLYEFASSp4MHVLNtXURh+rutJ4zF0MRbrE08zGVO95o4/P
ETzKBzuSWIpwhYxbZqvMCSw5UzZ1LczC9o4SWyfwm23Rtp/M2vUxpE7uIFLz0wS8ptijm2jij4j7
FyhDW7odb6LUZJ43lxETooIZ8bYTCC8mux+hbJjj/Oq1vbsN0qlY4/hlC45Q1fWU1kOwCqOp2w1m
/kArgeiJdIDdz1DiwFeZbUDhZXdUi0ClCnXsQqPa1BDn/guC+z+dj0ndXoJt/vP5+GOsX8pCx9+1
HP/8qT8PyZ6LvQ8fBAniWCE83+Q0/NdB2fqN2Dk6iz7H4T+OvH8flNVvuCgI60WZKAkb+SaOWFq/
4U4hU9ThlI33l7/wXaD5zwLOv284Sg9NJYctVjAhfpaALfV9y94SZpR2TuSegFfiPsoFrgYBYnCe
pnRet412KBD+vkH/MCT4pwtSFACzEg4Okbdwzm/O5SmfurKq3DmRr+ttGMFwqPNBR/N6W05cWvyr
lvwfHxAkFvfLh6jnve+o+omLCNNSkhF85D4T6gWlJ0nEgwbA84sRwzur5HIv+ar5rpl80Ch+nw/T
REMUdqmQJxzwznOsSC5zWoSjKxpN4rqdZ/9RpaBNmsAZzz+/q98PHt4+JSvJYTV4JkXX+2yfoUbZ
bmIqP2kL4HfhQUOgc1h4m7wPf5nY+y4w8e1qrEDh058R+PDehz+NWB1zNcbyNJSkwq5U1Zg9GEwT
gXbfKjo9hQ0L4JiPI3Aa3GG9/iRFCTh1zGKD7bTwfxFH9ePHd3EduVhUSadTMGO/X8WJiBBShhRn
3iD5uH7O+Mg0Uv75/10LoqNjA2pD7/s+pjFMbDOLYEPTfBrEdScNOPBtPp67xKqefv6tstd8Mw1Y
7jPpc1TJjqMYq5mO9f3HIiaxodnWyRP101dtaX/bWUCff36Rf7p3bEJLZiikSsqq7y9i9hxEWisD
LZDq8pR4PZN7z62MtZhTVPk/v9i7NMM/PhJczCWVDW8Sbdrvr+YFhDTMDIlPMBPTfGP3XFMEBs7D
DI3Tk1enzjMkFR5SWLXnKWrtA24++/CLP4Op0Q93FlW6hZ5yyaV7v2ACS2CJwv9zGuElMo0sxJLa
DYu9MjQrtCaUfZumFg3zae6wAr89vE4FUIsdpNn//K/5p29A0sGgJOGbVu8Rlmnmu2OeVjy8PYwp
BPII6ApQXLJqfhUB+E+XYrbsOdSm5Bq+X1FjRQHRqNo+xQ631/dDHlnGQ2z1OEjK088/1/dbPdu3
lGj5FWmDFpf7YfmCJge4XlfknQDmnFeG0VRPeH4AMAyQnZf0Hu8Xa/n9BJpLLpR9k1cwq3mZpX2/
vKp0XjpTFNVmQOi89KCUg3zR49ml83uOCUrOt7aDKy3yiFihtw9Ma2zpBhsFYQMMGur9XPP6e9tB
KC8RAE0zhiEsuYTEbmKBE+bnN8l5e8V+M/PjxQ8fSLEQCRejYfU+jrzwINrDwZNHnZmouWZCU4BA
GReh0MQClGY+jeEa5EdTQoRPqsndLqP3u6YxMOAyY+BvJMKCLzJwwvYVuAVSIcTE2MOjmefKqg12
XhOJP7gjMdDrFaEPVi7yxnPGNHFPkE372phgtRUKy2ajE8JVBiupn1rApCcvlDYAc27gakrJk4Ii
ZzTQXyz/sQXblqwjRIhiL6gdcP4oQE+b3I9gyIGMC+wFOk02QVbUXMPjTrs6QuFR4/peyR62Mfz0
SlzrqGSFQKWvnqZStfPOIOjUPQ6VDZGuDXPEa40oomOaRe1rmmT1k6qIpjnmIp7OOOaxhFsteKhF
DRZ/FpPPV4Yg3k1TeGBD8Ag7mbXXpu4z4GZWuwSw/DxRs7yihVve0H3vPOdTar1AArf2fa3qM2KV
fOcMql7D75P9iv2XWnhgaJWDjBTiAUIPD+kIcE0i0WaoJLmjAWhAqObxLrBt/dro1tsYpSUe2tla
2uykcZ21BoNj9Y5+rSjAmcm5g/8oxka/pjgJrZVrw3ibdYCUxsM3/NhVE/8vAzPIwQ8KfkueTCRa
tNw3iQRk0V7yRi14UxPY4EKNn/KoSfYMElro8kqxsmXkSiwBxTSrY7QcTIxEYaivATiYibXELkyA
TkABgjh0ClCKqHNYNaltOs/KTbmbiAcr+PWlR43SL6lDx2rZLw3ma3qnZV9nO2u0+GMglKb5Fj0q
ie9lxPNXQvphfDx7pEgYOVj0ycGRsoYsCrdSEbJAVEXKEIroCJu13DNcedQm5d/OazGvjwa4xEos
PtW2Vel4weCDQ0dbOIDewVLOtCqzmaT4OHeee/BUz27U+UCCioaQdGcSzX1oz9ae+OFQ4TNw5eei
74sHb46nq6zus00N64cYMyMT3oWIzeYYY8OgxUpXaqWzcVwPxVwCUdSBi2xmRhBPD7tIV0wmpmsP
GvIplxENCewnuLQdba/RZkrkj/NELJbpbBmrVtURATNmYdYkc0pTF3dtpb0CdX+X/15SWH4lWbg8
OBZRB9gmkcBPBJKMeDLYmRbURr4dzKrhJoDV+IScqdEX2pncl8Wsv9FtAUiNCS8+TttTNG5JYt6I
pCx2PY3Vaz/pxbAuZh19DhecGHrC6ooxtburiyk4MZxUNSLcwSUni1neRKgiuTsDiD3MrRP9XDl/
LlDMbh3Hwi4ver5GL3AW1fhQfEa6r9pN0UfgCEwApsthVDOcrgkLbJrc2NacAWk6WcBKPZjmbEzB
CkBdcO6gAR6KtK4OSQMTb3K66feAxIVtZMTG3eSX+ac47RmQTUWL0IoWQVIvguC0eVYts1AvBloU
MItdd30DX7Mi+KDBsSTHyGT7Bw1VrtLGjuD0KFhfLZZkhCF4N1zlhUCX9biwLGiC7i0b19cGWNEA
tyHgQjJD0So7hN9eWUHPajUpHeVkbK287D5UqUvUc1/oiw5B2bqIzJdM6fITojVrFfskqmkD/APK
enNHeER+x1tppsHB9n7pynqBpZp8oyq0ksuSGdut2XbVbaZbFrUBILx9noJWXBsk3Wj8lFQM27Jq
reREeCcHbJT8TE7ZbdvXsDHZkMrZFw+TObNkTZo1j1AO6KB63eiY2zSORhhsmAuY1iHyn9eWY5RP
iKDHW5SMBlEnkCda7fM+9ggtiTGxyfJEjtby28RY6V0at2xB7MYczAAk3BojdRRGIY5wbj+Lh74i
ShQVm4Nta5TE/TkirZ4qyFH8aQqNG/LhInuyyjrkPBdhABJ2aQGNFJGu8s9OEnnV16kC56V7BTSQ
WGBQjBA/f8+9oSYnNzWcj8zv/QMybb3PkIoSGDmGcYcGNom+6L59TqDGbB3E7OEaZWutP2Wz0Rn3
MfFN9t6zIu+6bxLCFbM43UbY8PZIr+cLSN/Vh9kPUYb6Sg4feqfJz25YfbWy+dMIyPYmba12z74K
BtLygRbKrrJewzYKX+c4Hu5DRPfVLU98sq3x7PorGSoy2voopuNcZ1odmagSfz0OGc1o7bKPr1Pk
CsOeGbt5kgAYrgBq2Gd3HmPkFHnaiZXLt8DYk37Co1H0qNlH0WYwEhp5g4E/u6mF7M45CWTrBsHy
i+yNjCC22f5S+m5/akGVWysnsGCLEWAUr4m+iFZDNw/+Kq8ztgsf9jEoKHmchv5LUBnDPVyy9E50
nXnVxKHzOR1cdNUNaF3elYvmoqaVd+3LKb5qRtI7DH9AhxMR7v1sxUN1ypXtb4uYnq1AexmsZKvz
BtDfFF/gIOiYVONYDBhKBGq8iLLCfnDTqtr3uI3uKwxCl+aEnbiNULz4fTg8dRltyK2ptYyPIxM3
Z+2VJuk6XjBAQ3FHc6h2ftTpPVWucYmGs/xgxo3lr+k+4sGzcFpjdGDxXA+84b+i/tNXXVX1u5EX
4alIdJ5tsKuRRVUKyouIzW2XyoDci4qThQG9UfV3odUPjNSTwKlYl1nzlI6tzTwvcy7h67GN2ubk
t8Sy9GCJaPl3AA2L0rpqQZg5q8mvwQ96GY68lN3399Jy4T/4Rj0jMIAoKyXQA3sxq+tOxWedi/oD
VE796GXQL3tAQohTR2woCnm4RMQkMK4lamMj14/XIphBFOQt76HWRIUf0DrNNpJbddvP1CmE3UBc
IEktvoEqPn4wm8G4IpKJoQ4sT/vCexv1FMvUp2Yeh93Lin2961i7XxGEjB8rghhf0ESr18Flhn9h
Vi4ieJ0J0jOSMqMJGywjJ2b+TJ+at0mUYiblLMMp/TanmpeRFWZ3pldlWdSb6G2mJVXTrBFANTdG
xsjLept+AXHyj+HbTAyBDvMxjN7MytJlbGZIBmjR2yxNLWM1823Chno5u0EjzNytWEZwkcEQlne2
FpIMwIEEkEe4xbjz/6hg/6u9/JVWgE7OT7WXp+dCP+vv1AJ//MhfagH0lR7+U7p+jpQ+DYe/G6HC
tMjEoJtJu9VDP7tAS/5SDKCA/FMhYLtoLZe8B7SRLt0uDOX/ovGJ7ve7HoCDQsAHMIX9m+xE4rvf
1101MfRZEo7uKbcqT6wJrxdQyMXAoGDdaaNqa8zQM2kZZAzZZXBdFhPjyMahz+Zv5pYO/X3GO9XI
j5po32bcGmBEZLD3Arr7687mgM+EIpuJDYywuquLvOlzOVy3hMdA4pgsxaQUUQ/ulItWZ7l72cta
v6ThcAf2UQVrwS625uSuLjIMhKD16xCN4zzdG94MoWFugRava/xpZr1anL3zzhLNEgU7EomxTjgN
4httIIvvs9rr6ltc3Ol9Q5vjSWezjc2PAaRg4NAn1YmEyIgo1cn/ZNApLrnE5M7bEb5LvKvoWYC6
mgpq5zL2btK6cJ9qpaC5+eXwGYMF0zenVRdlh2oyxpAAZp+0PuacdmR4nDwMqKBznh0SzkOfXe3U
nyxtWyWc9dh/KX3vJRuXkzSvZ5y8aOn4J7jqO9cmCzI290s0yrZNbH892rCvVqRo1HddQq7b2pwm
c9MOSDtXCBL8fMVpl/GQDEgAGYTT7+Ei5bed6DTbQR4crGYadvOspjtfWxOvsaSGoUGYj7EKGF7t
gZ3Er6wH5y5JcWFv+9IybjCbebsRgRXutFGgQmyLhwjZ4W4mwvmWcaNa9/gm0AbQTbqSTm99NOiR
wiatLfumlGG38SukA7lS6tDHYgap5Uz9Ju5ktxVW0ZFguniHcNlf2ANMu4wjFP6poJ4/G1NeXXjU
3DtKsvkgwX28mLmlDhHvtfvZnIJr8I7lZUlyU76TszHdjN3s9gLTVy9bKByrv/6zTS3ZR1eoyPCE
rGMzf6PO9j7Rk0eOmeFQHIl+G7JywxGsTvwLqzHOGC5wguAng/8yb6HhCPPlrQPy3x31lzsq7uxv
mkU/BIacGFJ1L+n0/Z769kN/DZeQnysfQbq/CKYsun1/jpY8/zcHYRbbrCLJneETm9+fO6rt/yYk
3hz6iLTJGPCwD//vDosijH3RAYlBN/jfabDeRjnfNrYYttBY9hykWODYLOudmB39fdR4cxAee8H0
dw0QRN0N5IKxxot2F9e88nvzS2IM46GqJdprgKk+fOO+3aMp7Hc29qYdumvguN/cxn+YQTkWn/Gb
/i80QYsPx5vIRNgvef28a0OPVM5OannuoiyvyhsfUcKNN8ObpQ0QOOlKdLD1kcvKbdyQDhvaPuqe
Hk8i4pHg1SsKcacJYKmbbTWpXH2cKyO8nqJ6aNmwtXjKo6h1m23WV+T7AsNFceuAPbvJcY1pAxtr
a3ioWYN5I80UTfFGkFmekvMOWKT5EJHNzhjZAG6IRjqrzwhUs2nDVNrOV0Za+EfSOQQM3inZjo3/
wO4eUZj4g2ffEq3WffBLYhhBPOT9ih08I4pySOovOfgmkM6EZyJiwbG2jmHgTkRhO4S09YEVZUe8
3RlJzGQNwaCDXH8HYhe2bDhcFA3B50Fo7Jp4bo51mIhd19n6JTaj5sbPnXHjJvqEH+pY4Xt+UEVM
sLAPaVrprsVkSaToaPTGJlYzO27GXO66lvZEJGh0YYD0RM+B5+BsSP/JtBO9MqiZys1Mw+8TrfpK
rczOGa6MsDTu5i71R6BQk94OcT9ehmq+J8s7u2mmLuaMjGIVRJIrwgsvNeSXRmM49atIr0aYM8S6
k37unk0vrc49HmW09V5+6/SzwgRvk414hcRD2x+SkJpphCF5M8/1FtGPdVH72UCRbY6o4+3iMLqV
s8NHVVxUqo3StWjcbq2Rcy2wMrEf7WBJ5faNlT2buLxNmhNyboe1qEP3jrtenwBDNBcJANJjCMrw
6AvXO0bCzMJNUJjZJ6CA+qFUiIDqgYkUZaOB9EzH87XNmffS7k31GqrIvZBBW29BEoIzsEiZJGW8
2Vpx2UIdiXp5MdcAv1ZVWkXPKcseMF0z4m5IESCy659NhWMJx1R/cgbdbTMZ+ztZR9kWTzml1ACE
YS4WK0mbNxedSWkZNnHEkkbHHlwMyDWm9VxL95PDL1kACLxLPb/bYhQQz1aYRPh/p+n3JT7hqibP
Y+ONY7OXlewJ7UHN9cSbGMhqoCJxsHo3aTblYE/Rem4Vida8gRenAx4Hj152rqw1ypwMQRwYq00W
ZuG8cnVgPDijXuIUjawljrYRJ5/kT4d4BDM79Jgb9SoXWXSJk6Y4jREcEVsCR1jLftEF9hA/JsvB
fOIF8iUf5IClNBsa/HZVcbnkpnL75jq9cpwkgDTnwy7w4uXpIsZarkLOG/0O/ZENtKElSEchxXd2
Ki3dQ9o2H/xomL+ofibIdNDy4JPmsUIciN6yEkAg2AmHJ4jmXrOqPBdwSo45R2zSuEn9NW/lYcKQ
26jPRaD8DqNGAxSlxA/dX9t5JQ9Az8BOQwVR+Kr7Nsovlxa6tfKnvj+UoVsSKckmAigBGeANcai4
KXDCWDc6k8Od20B9xysa9RxJC53doK/GFm55WBIQ1JQGGiVBnHOF/uvaZTs45RFNrlUXZPkjB6Ea
sLbdltuR+IErqIj1pQG1X2+UXZtEpCflg+IIlW1EF8uNWfK/u6xRvOpiio797DRXgxVFt7E1pB9Q
hNOXBUCLcKjLN5RxNBzp3vgrR6fpC3MKA7GXjKl5qV7dWx1PmfFp6QEP67Gu/bNlD168VSaUCQzK
jdtcSDP3f29mwtOnXAxPwCCydT+J/izaHtBpCb/CcA2stPRo96aV9CbO1EieIp9MJDUQaOTY5Zys
AuFGd0xPrY9ln8dnNY252DNZCm+xA1aAxEn3pD8Eqe5zCWkvX0nA/s6uWRDsAemgz1FNO4ABzNhf
tRAWMFCLwYlWk+2Rl5qiSoJZ3Brpxuk1l4Po0X9lf/fPvkF6ca2gDriGzyVC35wvJXvzRTLZJGem
1ritB6fesjeMh0SlwSdSNAX/sOjY53nIU6IuVpNJUumqW4J2IBdYSPucWl2K0IHXxtwHs46pBciM
cUBb1NN8ObUM3N++NhiN0SmnmmBYY/Mhe6G2OnJfmIQPm8HDu5PWo/0Yi5Y2LsXCrU/DlavmL1aN
9gIGb2rfjHiAiMVjy3Gyy3DyghfsQgefWFqaXQZxGSI3Np4Jy6mqZHI9OaCqJIUDPzCP1g2oTL7T
IaahA0IDc5PVWRsiyy2SdvmHqD7jczKk9V1Da/QknVpmsCGj4kk6fv/S25k+QexSmyYvx91yLvmS
GWn5wip17LWcVMzWkaje205REF1qyCs0zDy7OdlePeqVY0eKEBo9K7ntJmOSG6xmvn0xNaQEbca5
Mx/dBG/Ytnbr9ItsVYj80cdHjOgxJLor0cY0r9oMoQBsZTVQS3vZvKvSuDdoXZvNE8Cv9JEjHF8X
JAmZ9DcGDL/zZLr36Rg4uyTJwUzY5IPNZJJE9pWO6cusBAevG1xR8sARq/w8lUF70ZLtuilbk+8L
+giJ0kSvF59tp875nXH/aokiXXJW5PISbfIrr9biUrOd8RTpiVhgYll60rxNq8IGhXl9pZSVPqM7
edKGYEA0CVuuh8SvjomHmRjBsWcgO8YHRx8+C4gGMco6P0Opaq/LJJnupCvi+zHrTXvjakELqsks
kli1Pof+wMsaT/EVwCMEIiWP2GXMDNfZ+KPWSw5abJOYk+NAxMrWbwJEtS9DMtZfPJ/GGw5twz8q
qcHW4AgA54WbxN9iq2rlqhma+UAGpaKpWHbuZZubs1xVcdbBgDJmnGEqSfrLWsw0+Jg1hsm6IfEY
YLmfNB+tBHvbXc8ERO46Xvrgi8uZ2Q9rINj6ZeYe+6ThTYC9r6j3IKLkSJM3iOAFKMn5q8xs734c
hdyUtYLSJVGan7wmZaON/IXlUbpZctVEUzqu2drz64RR8CM9zPos7EF9rsndgCETUk2n4JleiLY1
jh5I1mJX6wazAHmPpg36fOaVUauo28V5JW7hLkf5EZqrT6SlgudVmBJDoxmah8pLMnNdkDuzglRD
ItDYkYnTnlxvshDF/7es+z8lAviWR//qb03cD2XdZdnBYX4uvnfW/PFTf9V13m/fCwNR/vwlGiRZ
lr4/EbKI5zAwEwX7d2Vn/0YlY8Ej9PDe+Fic/67sLH6hT+WIH8fyKfz8f9U7W9SH35ZPQvCA46zB
/UOliF35nWYonpqhK2PRHBwWrrdJEkOczaieyUSJq4uyTjzILRVUWG2o4AFEPByYvAiOBpKAo+b9
j+0GLDKppQVdd8KaeKdk+QpTp/HgVTmnh6hy4m1ptv5aRAn5XgUM8WRhbBO9nT1KkPfbamEVs9YD
9PvY8DZkj/WbpsYJIEK63bCNjXnPPuTed0U3/kJW+K55yB2QxC5Ih9vAPf1BaJJwWKNQhTHMURPx
IqFYO84s/tpq2+Vz8Xd/s0T+qWT94Y5TzNsmWWE0SQkCflewWgbeljBNq8NgNDaQ1OzLIttfmO9/
in3/IyiBRfLuu5XKXgQ7gCRpLbxXhM7onhkTuxn+KGo/i+2bkySsIYap8T0kG7mboiQ4/+uPpwhS
o1/AYkL7seiWvlGFJqalh5zT5wE/IzA+owNjrvF1ORsmmMAM//3VHDoc3hKswaT33c0MfW+IizwB
W2YOTnpVNPl8AbgBq0uX+Q8/v9Y7xZuzrBRf8bR6yl5Er/LdxTBXZhG0zfhQR2OGR4SZE5KDOi83
XiPwL4HavOko5y8HYM170FxttSVMUf/rzwybAxY7sQoLBFK9U0ZlQquJ2PDkUHcpvlVe9BigwyB4
8N0KpPDPP/SPa8h50xLS/EEdSmP/+6+zoVC2GRgnh0rM813pNXrTGjzBVVSlEUioGL+HKshS+8V1
v5e3LffaMZUrBIWyS0tsyeP9dhmlYTLEoUvsejHUPYdyvs3B7oZhVcTA1n7+Gd9dS6K/xg609NH4
egn8fnctGRuD6CMfTAH1/IZMLYUj3WymU0hi24efX2v5Xd920pZrOaBJiXpAV+y8l/cmeUuNwtnt
ME/zIDYlp4VjFtu92Pz8Ou/bYm/XYbjiL3kjLFfr+/vXuZlucHfHUOvIhOU0Qz2xklOBfaO3nfso
RhyyGpsWON5MA4lwvzyMrn7+N7xbO8t9RW/BRifcRSf+fu1QnKVxTWbhIeg18w4mt/QbZiO8Cuwp
P5ahRznr2tMv9vO3W/juFiPm5YPbHtMg872muQ9dTneBgimERvUjerf8iIR1uq4YM+wauyL5sDVK
dBQDcjy1BnI/9YfBLcZXPJl181JhnzySwxnsw2UkhAyMf+bEuPv53fmnv5PRFZ4BhW0AN8G7Ryt1
7GCYlWHsSS5wv0xTJ5s14ivKrCBzB5d5ByUYai1DKU7hQ3oFfQwqkU3Y2KFLS3nyWz84jLFnX/uG
q9UFQNMyIYDZV/3u53/rj6vWQ2xkM7JzOJH8MGAzfcK0dDbE0BxNkt3S0BtTahfdbn9+nR+fRHgt
fGVUIaityJ34ftXGhsVNMXSMm5nADKR/SMWKtHROjGCc+59f6/12zvL0TKXoHy9YffT27+7/5GlH
yzFhOyf4bxN6Qb/B1dStCQVIMZktCRUj9FfRjerJyItwR0nT/uLGCvNNqPv9cvVsppe4QDgU8Oe8
+8xZUxkWT0awV93QTAeVAWpZISixq0PYVfMdUzzzi7NkjcQA5hhxVVES8t/TBhZmbjonMvSCo991
0y1yIdI2dJ1UZGVDcoYTmubzVRZpXMtAus5zZgdf+7HLHr0pQ26XwZkijaNxFwtaitfRc049FgBE
EvlgnZ0ude/dqDL3LcrMy6ggrGMDddoAyDrMd1MY2Kh2aDjd5I3ZPmeog7/MBsc4Zq4Uyf5YBF+J
pXCqY5HXGPFAGgT7mbm+plUaAb63VbOcEcpUmquituQzClTxUnS5/WHA1VyvxqBHJq8Z/n/N+lYi
SAWxGwEPS6IrWCc5eZVsLaLp4y9dxOZd6tD5SmfZs0DOcmykHDNhQA+xH3bgFV25G6TJYahQo371
FBia/2HvTJrbRrqs/YvQgTGB3HImRWqwBsveICRbxjwlEuOv7wfqejuqZLcd9a2/RS0cZRMECCRu
3nvOc8q08RGrDyr4hFeS+42nP8p2WSU5PIQp4y6wW9ZOE2nHlxkE2WbMZHTxl3/bstG9RJMHebJJ
BlIVfKZ7D7Jypgvvmfypaabh5v3yhoJwIxtt2V3tNDERBCgd4yMYfeGcbLOIL8iNCoifBDzRaX5f
rRCQXCk9s0IhijW+llXGHVmZI1j/PLfmA2pbrt0EXxBUiGnGD4Au3c+dMnODTGOzvHUy21/MiXzO
ECfxReiaWMnGT16VKUFkh0pNEYwuYsFWDPK9+zRynMeg7BWOE5trW5D885pHhb2zMKu+0GZaNNhe
S3JKmBTznYcSG19cRiK02TfjTTIxlNz4rpV8zYVmaYJZ/mRNUFO2znIfFkMVnoIO8+p6igOdbObR
ooCximrekcnJveQXer5EwwR3PWTrNa102xM25BkMjuaCOqdDZEaYIydAFzgdyEtoucFQF8X1SzxE
JrOWgLuXfMXxVoVY8w8d3N9r4VXGg8A4zO8YudMlMvL0lAX5Vs406pj1jzekfTY7ndLtjwbg0w1C
vfVkVIp8hTghqleVVwxPluTiPIE3A63Ecsr51DWmODi+Fz5E2t9WLv3BRpTZosgkbz30/BuoNoju
Zub7xNHuzSR1vgQBjx2YYFzxE2bzDAiMaYyI+djzrS0G+DuYKsXaVSVsQ66q/SST/iaJyumUWnIX
x6h+8OVXYHEdpi1GB76mQBEG6jw95Vmg1rAn883Ua2DuS3a09twvipnTJSqSGzXCZGQiPm76KUCQ
KW0iTpvkUYQCFXpb21c5wiCzy7x1rcthn0miZbOZLLF4NgXzb4JQExl/Qv79Kmv7pe6MdpuSmLyZ
BOZnm57T0TCD54ZmPhGOTp0jgA14q6G2+7qo42cnsFa9nVzHArwP1NCHvg+vqtKPnjWqiG3sTuMp
zgsWYHepkQp7uhaJ41z03DZ3VpK3J6MHbzvP4pz5zRTUBLekfiuBCjeQgN4wuNeHyaqgn5dhHzYr
OCnpyapcxMGhEfnnzsv5QlWOsYR+rz0/erPr7ND1wdDVPbxyrOrNDYWSG28GsQzOfDJRyMWJHmlZ
DvdT5VE/VC18+VXdz9MlQ6K+DQsEHm4Goz8tEkUWqoDZigGFg1JFX1Rkfgq8YfjkD9O0deau2y7v
H0zZVQ2OPKmb4rbVNAV9nrT8yMiSUsDO8AqoiVokCxhWZaVo11jWEpaicqAlGfJG8CPpH+qUrQ8q
hGxTUObt5GzS6yJVtV6r2i5uoF49Ia6GEc6g7dpt5oDo+bwK0o3GPJPumGliB6/bbFemmXdrdmO7
E34XfdZpNFw53bjRSTicUnjiJIYBj/7qkD0UrrzSbvGKsU4eS6niE17kBFHrELSHuS+4MVNqB7YI
uXGXT8rfFpOCboktGsFb/4W89eCHdkf0laK07Ae78PzP4zDLeW96GMzgy4NWqDrqMVIdDjXGu+vR
aLBMwIdeO1VVrw3d+Ad20JKEMwtFcm116q22gVHVQzqdGu1c/MI1LzJUML1daZ3pI5eUMKWPRC6X
d3nYkPUVOqHD5j+NXdoUCkcAwa5rlJryxI8q70cPKgcv4UWjZvQuUm2zvfO1QdegKYmpryBgBoJb
ANd/vZrCyNsPPsRAgR14yyTDfcymtrqNdOusitBKj2Ha2Et6U7Jxin7d9KG17z2PG1uWF0H7YB0W
0kbWnxPS1/jOWUYkq6qawIrQa6wNcsgK0BI54fncBi8dscxrFppm3bcM+dbYM9CXZ8Bn93Ff2jmR
cIyGSKqOnkpzdK47M6huzBk0LtqqCjkwYTfldsqMyl0laZ/v86z0v3ikKz9watHVCLusgjPq5sfJ
kNObZjt+1s7QoW8yoNiS2sRInXk273RXDmrpTHrX7NiXDGGUMmFvVaccbTpPF3L1IS3y21p4+iZo
x/HgNC3i1ATpdjHO6jjg9VkhNAiuKlR/l7RDsuNGffG65MVCD69l89mFdrITIs1+SK+A64rUszoa
XUkviciEJ7+tvxZ89FY1FeMD6c1we1uyxF9MRhIDiwBi9aheUooDi+TnhpTtjUtqPA62iVDqimm8
1yXbrLC/DYaEIw9RFMKIdNAyR9F0YXxXvfpW2Z/mMWXaIXkH0oCd95MHU4LBm761zL59TVXGmk3e
TQGQXaoswnjhAk72HjUR7H77DS9vAB/NLcf4R2xMDWTkFohX5OqSbZI2fjQiLi+jV9vXyeB1j0YU
9q+uSoIvUSdVuSpL4jM2I6R1Gt8efBqf+MCyKA9Iz6cT81aJYUP0xAPi/TezAp5/0EMxS5tlcjlk
1poqCsGDPfkbEIJ0NewmBOGSjw7fSo8Ht0zNizugSM2zgXcGoyzSnvOuE4LqsooBXKXNeLDCBaOi
irrbaNeuWM4m+LiBk9rEQpCOd8SlxmvEojvEfUlXfh21s/GQEPWzkxm80JqXwt4xa32qAaR9q9kb
LdORnAyNgqugguRraC+3Mh0l8xL7tU0+B9PvgzAdfDqe7bwYdm38QJo7nMNgih68ck4JduFjsfPI
RwtHADRET30Fv5hQTppyzQT+kcKYON9QmGAomk/CIdaaWfk0s7yGechNVTyZXmmuTKDxfk/eU+qX
8xo54g6J1gIwhEUAqKNYjRQnGx/SIPYXBUOCPTYmEYLd5Zi8Zrkdl2uDffKqw03Hq3JhUxv2rhPD
G3JvuWcv764bhga7DOzSOgPLZ7cF0TRJb60KryPjnUAKMBAGOd7czmY6WlcYcEAJWxB6+OC46oK9
PUGMLIop3xPzNt43gjwEuwuiC7HnP4yaMUMzI6sWfW+fYCWa25Zu1ilBCg3fjvaAPfbQamrV7XH9
ma+ZBtjBHp+3DoXQye0qd9vKpNkVg4YHo8f0nFnjPoP9vnIouNZsqgUyvvFmQJZEhOsoDp4CCW4W
PZntDRGMXQBxg1LwdrRaZrR5iipOt29aGdW2Nqp5b4mEKXgjv6rJKHZqqsWVrukdzAw+0qG96xzj
JRHuriLJkjpFXpdFS/x282Uo5puOEDhQDY8EcV5YcmkYAZi4Emr+kTbRE97ZT75d7muq6XWZEjxj
JqgIM5qUviYVyDPb9awWlZ9heY/VkjZjVvbrKC0KK8JtN0FsH3Oh9Eba5i7tahQIeHS6SHwresD3
dkFXe+UZ7Aiioes+z878bQSAKSBeMvvNk2E9ySn6bCLSA6KsguyEfqeHgzRBjUmcvTVv+yZ5Hvux
PcAtPXvNoxn0HcKgRm7jNrn3nSg++IPMiPDru2fDVsF2BIKJ021Q565TxgFVwfKYT+bJcxL/WbQE
oSVFI0iMiIkCTBpBe3RIl+0EUdLjvgKuskVz/54zRny77j1D7WKc0FDr5HdoP5NxMuqchg5p721g
7u3eHpwrpt8YR1YNgoPb3FbL59lNlr4ApRLgN1O0YscITIpk/J4x/qWr6cIzN1Mw9rDZEZNn1EOk
ZHe+ca1BxSSb1qjSZmVImqYCU/Y5JlNprTo7/BJEWfgD3xYPIEdlxOChgVCUImykyPet2BZF3Pbd
pmJ5oc+0zDSmqgu/EBZubMNFq4+g37tKkxm4Ku+4p6AJp4tBbgfRqnCfNbxN8zo1vKTf6iV8rOh8
lqWhTZ010UPsTghB6t/S2R5uUjFZZ9PK5p0VKfIgM3LfosKgyR25vvUJB6XeCk+xE2ECa74CxBPe
Rcf9suWVmjj6GAfy54Z0oQ2IU2Hua4toQ2p7PpoUAWMb485bLG9I7HwLf5/JhPirANO3SRTl3wqr
3a2n5nUGUelY1ow7Z175RztreZG2TnhyYo+mAOrgC1ES9AiWSc378fraNbYTypFjKEg7ZZ8AnIto
vOf3v0Igjf3JFGz734Nn8brO+Kmy+qUtNHuwUdl0CQJnuBlmyh6DzSaznrkU9zLjYiIY9ohT0s3u
vVFM4hFjlLEKNh0et01eJNAOkySWgNL5ikVMLp2YdbkXhdd+rjAmHe0k5RNZR2ZUebAkvCS3novO
5FcvMaQdw2FUR+WV4202Uu/O8M0Pc9YRFFxPkyaAiPNyC3rhtce2DxpnTdLdlDZ7SjX29l2H22HT
Z+GQQfqnK0LzksUA8jnzdbTgldt7zTELzaLg/icS8iyrqH6h+QeAIEvpKAbzlVSqhXmVS2I0eXdo
7EvgcXc6Gwb3nJM1e40517vCBsuEbPZoXoVzdnq/7wyiJnfY9A3Kf00ss8rnu1i3gI96MgH4fjHc
N4PhMU0Rtll3ebdck7xjymbxR36r8RoTFpeNJuUaj+18sUsLKufSims7ciz9KQTzlZOOWxFvvxMu
d4B2TT5b9ssH5qm4j2xpbGXcB0S8oO/RPhjRETbkM5mQMzlbrjr65fJ/K83VssTIDWs5/nTp+aAt
Ai/pbZrBMJ9jInEgfOtM7pOW+z42KK+JECTE8b3xBJ8//DFbLk2llBhjZ+ZD09GoXmglls6G13n/
qG102NIawlMfh9VLGBMPPaF1q2HX8wi7TsdsctDhKayt6iXzW0RhzWhgjcXHY6IayEPrE5sDzrBE
Irpw/KOMChjtwl6WiX1m36I+E1TOXyjICjh1FZcJWIH9ach0SqXFF7fbDGbsXNQvTZBw6LFr+xNJ
AuFR03ItVl1gtC/zBGzKpCOnG/6dVOQ6sPi+dl7br2OL9Jla199KOC/g5YjbbnsVnkzNr6N1yMM+
8gSG3STpWJRyr1Wvt1ElpotDC/xSF+SbqgEt63oWs3WVR7Z1g8M0PHm5wzdfqAV4GlkO96bj0fxg
LBpsvOUuGLA8nL3ao6WAWwMfZ4C4D3Nzx13iz+YrtF7ybEVgVGhEarn3K+WFm4rdKQpA1kfpcqUi
ERkPMxuCH36I1W8l9XIPqsWO5JPeeEJkRsxtQG76wfCXHOrAZ9sXQEd+CwT7ZKIrrPG5JUDi69gH
S7AlBbmilVpH25iygjcjycdnq+3L63jQ3UNiDsF3XILhj6QaUQ97cT4RVcabyU2GZjd5PrRUCf7t
2Msm/JKKJQK3VXDZNn5Fg3uT18l/8o7/v379T/p10EN0v/9vocPlJSnf/iFe/59/8ZfIQeDncQSR
Bg4cmYD7j/nBXyIH3/ovtNmMYxjpEQG/wEX/4wfy/8uFo8QLGqwnrCATqcV/CKLIH7zFX8QYGajy
In/4F/6gj0MFpglsmPkcZlGo18Uy3PjbRHqSJFsS4oWCIETJtfWmCwSvv12NP8/0meUtzB4voHzk
K6Ok+OchGCEtxaGcDwBOVtkcrEh+AL3CJf3fa/7/cJTlRP92IiAJcU/GHMUvv7bG12p8096/Eyf8
dCIfZst+Urls3TkEFk7fvJuSTTO//v4sLMwJfNG/jzxgZTGuZ8hjc2dY1kfRSZsbdRr1ACs8o1Tf
Ksa/A2npg72lrp0PXpjln3AHsXrmHa/o1ux2Y+uMW/CH1n4a+2Gf1Eo92fHsWMSatOlGaf/O9ore
21CLDmepcDkCAzc3jh77nQUY+x4NHNWXX3Tpw7S00vzUT69a0dNer2gWBPUmDQLg0ZXVHzogxkiT
Y5NKFJVcZvjxhYjEaZU1XbUSiQJ+oTrKATP3r0zcBsyHQFWuYm+KL2ZjCNbvHCW1SWM0NjxsvFHR
jSs8p/kGyXt37mQxPyaaP5IdTBaN33wTduEzaywIvzGaftP6Mx4guz27ma0fx3Jy7wbcaHuDntW2
IuaTMgeeYd5Z7o4cOPRvY21dAnb429RxRyJPx/4TzGU+hBfC2Z/TaVvB8Z7od7bWJQzxJlU0B9ZR
1cV3YdoP36Quprt+dvCGinCEp9vjDDCS+W0oRfgc1yg54IHk8yPDSc/ZDLP1ptRo5GvGaPqH0eDU
X49prp/I4yR4cRTavQMTzQctFxgVx6Vim65XzGVq6H2eQBYc6jNcWQd2tYsmMgR9B/aVjB9aNtpH
gZga12nkvukWVeIw6e57Oo+P7my/SVC6X0Yb/qPbGcmzzkCimhON35WKG2tfDu7bUhHLVTw08yFt
UPrDV+FH8MJZP3Umn1eMfI909LNTIb32KTEmf42J3r8qgi7mjTyEAGYU5ggUiTAj7fSd+b+RqlZE
V7ELQs4OCMATIlpLfOrbYISOA+CBDAWPpv0BAwcHsGexbppU74ciyA6pl/b3WTV39xr+IXtNSfZi
FiTeXR6h7ySeJzsx1sYmbFTdtmdyfBNILueqIRNtU9DL3YBC8q/1QGzkMWVMQ8Y6frLV2CRWuO4U
1RBy+IjhXGLep2WXjSsihLwbG3f9Po4ic2+5KnwNwWJB97WN8NoeJD3mLGaktWidO0AWoXtDUru9
maJJrMEh4y6vVXNujGVzU8z9Ucha3IYYdfdIc51b3yqi8+B6hBY11EdopxGger3J9IUGxLFR4Eu6
bgRgiWEyfNVMIPFxDJVeORj79xXjoB9umgU/aG/pdWu0w5WC5fAaS9PaRl3jWquFl7Y1Wi3pB8vl
eoQAQzfWPH7PmdWk67Yfc5IQmFVarTUdikDa5xwi+wN7h3kbTgHQHHgZ1j7wS7X3MAY8B3bYI8X3
4jviEMxDD8lSbNxupKz3k55GLV3Ob1aG9bkBxX/dOePwosiIvZRdJG8Q6zsPbAKYKWFoMLZjY3lX
gx1Nt07PxhDRenCbJqp8IUxguFPTNN6OaayvR0Iiz9ZIOQ0/17vKanZhVgOAA/ajuK+RkcOomuYD
FXbQr4kX4QANgGQiw+1Q36nZ9EvoEyHJBqUQ3ob5f4XnZzB/uAmcm1WcV/F9gxX0uzeL9mD1LEIk
sbZ7bg2Gl0J6u3oCBKGrISo2bZ20G94qiKFNt7nKB4FmPa4aqP9UfNGK0D8+0wtjsUklTlZGivOJ
bxs92ISHnya4/FfMDqZ1DuegWadEF6RofFN5DKgYdmiGBRPBSB49ApR3mr0EmMzFexRnCQRgQQDX
mi4h21xp6q05KXX8n11l3ATTDgmusfXDLsQEQ5TXuicpHSsPoXUrm13SbZmr5nVotGYZ67O7vHJp
eKdkD2tWga/EO83k/fn+AdxG/4b1dd7ZqE6u3vdMQ5XkcPQRWby0WWW9YlFh4JhTu/9oJRPyqR0Z
3lomG95li2WXwgNdzd4I1UhBM8rzl10wisY2oK/dB4B3ttzDM1cXUpBrRctkZjkksz86K3Rh+nU3
2dTuTr401jLdfiZmut1Q+/JXXeUY2wQvyeV9O2+3kf2JrjClL0Sapz4pir2WXblnRx5u4fCTG2As
CNyGNqY5LsV+1b3gCNTHwBcBgR0dWXJBmJkHxPSwkybVX0uazuxWYxC2ypLJRWR4GCyDBLIV07Lx
UNHbt0mCtZwj4nsQrLSeihOwbfYCPtl73dIjnw+6rPnC5gjvgKw6cW/h13l+n9Qm7tKZeZdzenVQ
7v1BsHmZ647DwjsNT+MctCtLsaFF/Ww81IlA0mWM/PSBgxG68mmDdLkTf3/fEWbLbrVQwrsKgViz
SSGyDe8Rgn5St4M91ag6OrWRPQ0So1NZNvQhGmGADlGk0ms6C9F7/2h52bWSCcg7K2kQdHuA18l1
JRnHxPSUbh01uS8WRI0tHIX5hKI+O83c0WtEXLCDXbN8S3mHH5n7tg9tJqA+RQFBHbER3ei0k/dl
yhhHuIhHE1WX+0A54llTkOpVRzIngZUlsR3vOz87NMZbrbP5bjbM/q0vQ+Ox8OuQDo5OrU1giL9+
p0yP4Y/J5MuOrjPsTBdKFP0Q4yECL3uLE4TJQm7jOPbG5EvZtcGdrPpxZ2Cv++x0k/u5V4b7OfXq
6Zo3ldjFTWxsJkI/N/QW6CGGITkPkaE+Vbiit7bCFG5kznj9ftW1x2S+ItPlxs7MnVmWFS++Nr0i
29RaNRUO6RIICbAay9yNXkUeHTOUbSnJKC0m7WzrpiAeVJkuD7Evp1PHPvomDKzoyMifscv7vQxI
CpWP4QK3ZL9xNQfJeE12UbhljAEGCqo4iS9emd2YTVocBZ3lZxniz9Ih0rpVkPAyxAbAzz8jWIZ5
OF8sbCoYraRDVuPEnt6braUtgeQhm8ZrFoXpaJMNfeOreSaIz+si+gj19GSi7fEIdwVjMUMFpumW
yXMOXX3VZX5642QxJgeH5pfbATxFeIAl0h/oK6p6vGn8lle3H2OF9ZuK1gSZLX62wcIPgCewYgkC
JO+PUjGmJNikZQCmCY9cl35ZPXQo0XYdCw41EAOhKxy/+qahbUjbU/SoomngTINVnxo0JDvkvkRH
kndqPLSmyQ4bAxIVs0s4Qd7TBTSjlkdTe4QYgg5Bmxn0DR1/sCZ7OhH5k0mrdVtARjs5MrFe38UQ
bsGA2x0G85WMHxooY1I5oDoWzRBT4y2JRzZTLvQ+KvNB4AzutA30pGC9E+SCV6RHKFMAqxlXukfJ
sypbZ74zBeMQ7CrwfdYhf3hwCfOFF0Vn59xpWHMhf/U2dTCwrKq5CQ+tlbr7xHTmI04Ucrnhfi5n
dOPHo72m+RFfWwQltesuKe7tMVNbZtfldq5jY6+9SquV403216mcArJ4y+YexDRiuSwxrpiY3XaY
e1cVVkjMLsZb0IA4sNzy2ekYheXpFJ45jWyTmxUrpxe1ahcEathWtGH2IKR6OnyhvkL8o5CHNaYP
jgm6OdNYch6A4Nn0IgChiOKbXxrf6PndjFARdvY4FEvd1hwxCgFXnZOHoYrnNVir6MBqtedC9GsE
qeUmYo7PHCx4NkpU7wASoF0lbROSc7NkWjgMHMxAM2P3ahekUs35YkpzqapskDJAyGmAkr1XxtE6
gxO7FYDPEqANfQciIQUV1vXeIYMmAf6tI5OSdOnqvkYXP2NQQxC1Kuz4Kk5FfVuWWf1sRBk8M3sq
sAnVDON6H4WYhUxmkwd1duz6aSYvWGZ7N4+7gxHjO96QU+jeuoGab9NIqPsaLvsWBYDP/G9UwKVm
IbbwtEnZUMQE52QD7vomY0sObPaECXmiwa6bV6nm4orIRIe+bu5JtRmqyBkYEXVjll215SvlvfVl
FGVwsWSnzbWyyVfvmxREhl11w204T9VRkxG1Tw1AZDpAEmEXJKMxuzAYzpBypboNRqxXN3abYd0D
vLlxLZ3elZ6udh2WiC9CUV9hGY7t6ymQ+gveZf9EfFn5OZx8M1w1BIU8mcsbUlhFTcs7iA9jWXZX
cRK4l7ho9Wdstt4BtNdwyr2ovyKwOPum3RSpAcFHYHQ6Hd72fl18L1pCLgiod18YplR47LBInywA
D2elaacL/AI0O/vSZa/bQpmYDO0+OqUP1jSEzbVKMLhdV8b0lvV+8GxXfslQfw7IH8vnHWKtdJ32
BeA3L54ZpcTESa86Y4SPMilWsjRPD2nd56ta+CY/L2/b08SuAhmpM8PdCDZRW88bPGUPRs5cqtQN
OcpMcWjcBJtSMrfKrPqzclJnkwn6ukyN/QZvK5UxaXOieKiyojrrObePSjHBpZ4v0Edg1cvqoCPW
tB2M4sB2SRhvk85RjAxkDVjkRT1pg5hi9p3Bnl3MsLKNJHykG6rPvBTzW0rF9GUEPvaYNlnzXHf1
6O9rA0vbKgmbJMNu7BEYmmWUNK6hyzuXPMuSWC96lDA18cV1akhPvd29RZAlVx3tnfMog/LKobL9
VtamgNuxhIsZ2fVc9RiVW8fI9xrJ0ZqpUHXO+nqIkU/W+popfnSdUgwteUcEQJFN2CD4EejTFEkK
PP/fSSzAdck7Ta46THhMSzXJ0lXb3WaYKTYu5oKnUYEcNCcYKVZZhHctmLZXx6i/umk7fEUVdT93
6Ll2Pn3XjUHLdZ82Myt7bThrHrX8HmoP3AL0YeqTZ4J2XocCGU/cmbu5J94OOZOLBbRy9zEsmrOd
CZqspL2CICkke9PUjl5pQbfMTKF3eY6B7z4a/Qe2OrxPUCh+XUJpN3UkP7sjud4mcOo9n2Ijmm/0
vZu43/08UDd9pSdcLSGRZBniF67blF6knId9ryBCSVIS9nAHRuLViPTjSvif/T52H5K+wkTfJTyw
SuLaLKmppljInWd4e+3E9i17kKeF6Xcz1rM4NUjMVnrQYlvnZfhSSXigOY1xYrOcFLRYyCDfI3Bq
ZZNGewAV0UADG8pP0BMjKlzjrigKfdTkw92FiSFu/caMgB8I+9qKe+eHFZGbUaVDvVVdQm4scS43
pTfG59zLvHu3RtqEknEmsedLWuKUj7N2X7DcbvuaEOtZj+ZdGHaCHBJUxZXOqv2EffVes+KuuhF/
rJQ9sW559xCRergafVOcnKia9npQX2NZ+oeUKLw1Y4rxxEJqEKIl+zOlnH8agDlet1GTUf9W5Y9O
p32yyXX96iD+/dIGukMFQHBs9lqZaWpeWXUXgtQO0w3dEiCiUWs/dLYxTmuyXT15neSKTGTQXuQz
O6qqQYmV48zWLFaM1yeVP5SFLJEhTHIfJ4uanxbWAzLIt3FEZGiCqWEe7aiTOQ/ffI9dg5eTcEZR
xSapQVEwk5d7LMApLtk9BwNhyonn33v2C/FUoKhZuyGhQVSF+YZ2x7fWJsOwMqcQmQPv12kYDt0o
Xny2IGM6nz1l3lFDCTpntImMLrC+uTIfrtwKcKBoHBopGViyKLQOvTTCH7FwvFtwT/ZdO8ofzega
TxGP3qNt+yreeG3VMB9TY7hpA8tfGaVX7U05dpAXmnID1aknb40OwO8boT93QTHw+cCCYWlbgf3R
xyPw2ROSG6jD4NK/6w2acUldcU82e/bjxR+U5j91wYPlaNJCxA9gRnw0ufijN1In+eowVRFDWnTS
qwT0+zaP6nzz+xP71aGwm/ky8Gw4HB8V7WYryIMfLU4sDqIHmMi8MtLeupiaJKHfH+qjxSTgrEC3
42DEwMMRP/SrrcwzJ3KK1aFUZXfOcr2EiqeUnNy8qyYaiz1JItO/bZJzUNtyLIc+HECajwf1khCe
VwWMa8q4ikRk85ZWtOzYk/7FqPs/LXwfbTzL+fFAM8LwsQu64oM5IGPxn+vaUIdiip1wlYdESRtN
kB4zm45mTvvjtp4sOoj5HF86CLd/uL7L4OKfnXqO7zjMbwgHYEbzYbAxRW4dm1nUHoLCoAFfcoKi
GR5//yMuJ/HxII7Njbn42rBkfPAqjRavCy1twKWa1q0/xFQRke+E17ltzuRXkM/Ud6T/VIoi+feH
/tX949hYFU3iS6W1TMH+PlKRnjtake2opUkyoUHzyKJJl0awb5h5s0JrA/0xBmP6+8P+6tF3XJPa
nF8WCzyjr78f1mmlqMg6VQe/SfOTVfSPJBbNhwhw6Er63L+/P9yvHkiMwnhriCBYaPH/PFykGtNC
D8ThWu09NHazZ/MPbCL0zT+sMj+ZapYbFuqU7bIDZ6ExP17Qef7rtxRzN3xr3+/NKey+E6U0rgyY
k/gl0LuQg2m+xOHSTBpoxf/+dH910zoyENA0HTyoPz00vqMhRJsKXX7k3nnwQC51xBL7+6P86qLy
Ey7jK5PB50d3rYsnpXMLlp73VaBPCdR05TQShpbWf/j9fnVC7ntAjENXHpPiP3+/bOxKOE4DC+rQ
wKUZqq8iqL7+/nT+dIwPK2niAZjjRa0OiKgvs1Awl4s/Od6WH//jg879BwCJW9H7KR5ByjQYlK3V
oaZ2vUSdaZ9sWIzrmeyY59hghUGiZC6JTFBqHNR+GPj+tKL9/Og5S7I9bjYiDX4OyXC9GvlgJUmo
sUgp05CV1iQ+NefcSFH+1LLc/NvryvGg+xJU7+HF/vjsNWyrggnTz6EoRwoUMd0BR/L/UEr8fC86
zNCBw9HatRHKfnjAZWTpWWV5cyBLC3BVXSVrPAVnH+jsH27FXxyJkwg8gngsfE3+h9tEtklCoFBQ
HVjaUC0Z7ZUz+Q+1Sp9+f9l+8TNZvmubGOaW6shdFu6/zbpFXWSOVH51mBNzq/IXI4BVm5WL4Or0
+yP9TJALwNX97VAf3rH0qMTi3MAq1Esa96ULln/wNfZYIsEhQZfz4+RRj4HuC9Wmcenum7A3vwi2
rFvCAPQ2Zfq7t1vaaIVyaIAXLoIvL0hrKGwjQvMhni9hzj7QbUoHsSjTIvZVepvbOtUnv8/H66Hq
6GBP+HbXtNkANpG1+4cThar68fHjDc5cz+QBsPCufFibAd4bjiSOBAterD/LojSvrT74NAmRvBRz
R+pYnjM/zVEi4XXf+dlEz2QUR4EvKPGYzFpNnSEmfixCNkaavOKyKj7VQ0BwM42losqabYtIfNUk
hIKGKnXQYQ4VGq2ejEcjNbr16Fbugdn2sNEajx7HSTe08Pxz5qJlSDMgLCPr9UZGkPL9aNy4LDCS
q2WDwJFza776i7Dr93fAL+41Gz8/Cg7eWZT8H+61sOgbqo+J65KScdlb0jnyq4+HKCW3GwuiMxx+
f8CfCx7HwaLsejh4IHh8LHjwJPT9UBckigca6ldSFdsGOMxZOLXeh0GkzzGt1wfobdGfMkp+vgWo
5pZoK7Q4P+85VDT1RtyJEvfgND33YrC+Nsx7HjCqp2//+iQReLAa0evgv4+lI3NR9ptTVx6KXjEV
wdChaNeSKInVRB1FmyXBumXADt3Vpmn/+4P/YpmiriKDBRgxF/mj9dzPiO8qqrI8tGGV7JuhfIgW
r3eQTupflwHuskhZGHjZXhHX8s+Fih5QG2EczQ9Yjj5P04IPD0ZiSXPH+de3KeUGgimEUew+fvKL
11AUu6jvcnQF3bCZBY1XJ70ZBk/saDx9/7cX0DUdTsy2XAgM3sfXFtEwdenmzX+zdyZbkiJpmn2V
PrUnDiCMi97orGrz7GYbjvlgzCDMCE/fF4uIanc1K9eKWOemsjIy3FFAEPmn737clp2LHXLeoqSH
SE+nyUR6imjx8QPkYoQ2hAY2De3j46tiNiRyupw706z7SGhPyNO+J6O4ZyDwRAwyf8u/hiBcirTU
4dbY849tkzDdjVWhMYiBLHEtqJX6pZ0t3KyfIOeh5sEv4cQC+fyKGAMyxjZ/dMfHiyVdD0FyuquM
/pD68rVUxr2o04ppXyeDlWn+Iws1iKgM8xF4z0RsoBZ0e39dkTa0FdS3brrTuu6gsn5nWSkOxvqJ
y3wMGOfLkBriQkL0cVxQ6D19jGP+6h0m0rMgHHCZHDkRf78OP26VXMXQCTZAOTgfRPooZEZsgo10
VwsqWlR6mCnt3tzCuUmqloa6Ny2FOuXkNOPQP6ySeeNgvt2GzHCMZsA0FgVARDHBt9GxD5lPGa7A
kupi9OnSTwVN7EbBY10gmEujJWhQSdtLd7ftiC1GRh95g5fy/aTs6pZBXOgCUhIczGFBNYsQGItz
HnwTyAOKQPvEHv/pi5lN2WkGohk6fjGMJEQZnY1sR3W6WCfKTw7aSJ3z9y/m4w7Li2GukpISaOIP
IWduVRwjYZntitaFkFb2Oz017j23PRW1fPYqsMlhqhLwBDns0WrG7KWQVcFGNErBIEsQ7UdHHze/
v5vPdiCHEAD8Akk5z+7Xq0xgi8aw01KGh1C09C7HFAJAZuqb7Cvz+v88iiZnZEyUI2NmJB1nqGjf
HaiOfKIqDb7Pz66OnZu8Dp5+f1effTwzGBkfHOo3IFh+vauxSQtjKvl4stj2rlNl0GIL7O80W8pN
HdreN4xMkj3VwubEUfXZnvfO9adw9EnSQ+lUj4TVp7sQOGlbaCgowo1MHmUy3fEhnrjaZwuetMdk
sZNZfiiSAUNghBTp8k6GMt3mju3eDCaqzN8/zA+8lnlf5SG6JseRYMz5aF/1O3PsbEruO68b9McY
g5MNVu3MoyWiz+jNucNDYnjlsivb/qpSRXppZ67YRh4znRMiNhrLmBcbFRpz9BnMY3Rdciq7NT59
8i4ZNl8mLLPjwKcOGt0e8pzTZrRoE7TVq9H6AOiF1+xj13vqRqoTLt7c5zi3xI/p0Df7wC9fIiY6
JmdWXw65taeK5C8cpUmwuNzH7x/kJ98aPW1CUMxwKS4eH4iZy2+IR8JtzLi+y8loMSRhmDLImF9R
r7+/1iePw3ifMcbNigLxcRhjQp/QQfkT2gfGd52Cwyq39ddGYe7s+sVsL+20JyKMTz46w6BjR0TD
ifWhrN/XmRrrsOT2EvtLFIfQOJjaoY9RTwuBOvOhqodqxTRGv/vn9wo3y58rUgSIxzulhQNCXHtN
uSNXu0TjV1OVzm6oxoezwfqj8uzwRGjz2ZskZKMMAIQdT6X5UfyUpPOtIALF9min6WG1hMXLVEIh
2psB6MEud0ikf3+Hn5w53CAxlOBgI1g8+gLzoLaiuOTRjn1I58LCoFCvymolmIj9N5fyUb97DgEj
uK5fb026VtzmBSma4ZfFNdBl1Jpu65zFnWGc2L4+W6OCD2rWIcyVfvPXS/WMxBUTlYFdk3f3UD1+
2HZ1j0dDvYjD6sZD1P6PkyM2MEQXJiAy2ifHH6Ax0mszm6nYTebEjJ873NZdvcKO8i9w6P/Yvfhk
Y6akrtvwjQhDTH9+nz+tDzmh1tMDUsAstJ/Ccdx6U3V/YkkI/o6jgP6XaxytCV9L0sSyuAYD/cYC
gqs8gKixb83OASKTDQ1PERtWe6gltLEkfCiHGs6tTa+2A+FK8a9jGrKI6fRaeLhrwjAANqCGjkVb
HybLim5MP4TrqlBoBVIvtnnDcBbZrVoyBhvsI9ujSaGPiBWNmWYE1da4nfycYasC389NmTf1Vu8x
ayGBGsMrwK1Eh+UsDocLfhWNbrTF7EXtMwSjl72I8oteq/udl/r3cZk2S55wusmpFdWLiEHBHcOJ
mKMMk1wH2LQxLJwO56WFN9gQJ93m94/3s7VpGS4uv3QOZ0rpr28Q9EnVKoe1yZjwazW2r14kryyh
bUReIqqFVv776332hRNzE+xRvqchdHQ9O1JFJUJV7EB3zzWny8FM90NbnAheP7bVZuIpjS1qmZTp
/KPLAByJRD36xY4h8hsp45qZQe9blT7QhL5gIGXZ2eZLWBcnUibx+XWp0vJESa6PAzJfgsGSg01N
pFTTl2jEjMerLe0GoYuerZmZIcep7BweQdpXqwxzCprbBRt5ZfZ7myl/Oxm0vdA7bWO0VrEMGAxl
wckt/U462H7y1TYAkg8jo4AgacKV3xoOtRd3WoVGcGem6Pi9ya4WKB8t7MYm5HkJvwf0g/yB5sO4
Tt5h1iMSPBRd/PN8spdR0yZrF3bBYyXsU6/iszfuAKCFckuZQcxeUj/vEbHe2HmR9sUOgJiiu7RQ
g75NjbY/sbI+24t+us5xYNTLPs9KsFc7z57JydQbllh7rH+/fD87EB1offQV6LdBJf31ZvTKlGUF
tmlH0wm/9FmyqMOZTyHwR406ITr79GLUK8lZcNP6EPY6NZtRgZ0m83cOZiKAE6D9bJgAZZa6PWX3
/dlG4FD257RAsvch+M2UEk7CFNWuTuobgGgOtnXqqczqH23MzELknHiSxmfrYu55k8AyQuAea8Sm
RmY8X+K0ZMygiUymcfCmetib1OJXpdCinSUrFN/SF7exHkQ7FSJqCMu4uPBCL934paUeXCRByDOC
EGTV79/0pz+PDZEyEvVb/3hjHMag0dKIMGeo5A/hh4+R2d9lgjmSf3Ed1yNTJP2dJXO/rqim11Qk
mcfbkYlKqjnta6G0YVV29YmD9LOwdUbbUmKZ/4979B2KwUfBwezlrkUzEjWMuA7FTV3agOGNK9zR
7vPMP1Go+GwB/3TJ44A1mayMGT093+EbtMW24YdvZQy3O4e67E/kHOKz9TuDuKlFg9umlvTrc2xn
c4NpdHO2GVO9tJF8gwnoLEHheEvKt+Fy5gNgCqQX67iatQaaMU9m1gz9gTZ6wsUregoqqFadiWIB
VRs6o6it78LJB/9bZBnmM423Gd3Be/Rsdk2AVg0DU1ozYn0zlzZL800fTOQs8BBGqb8kZXfJKI5c
Q/v/EXv9sMiViNddrkx8NA2bw960T6ymz56CPyt1KXGwbo+78xkO49g1SiI/Oe3xezRwnLSeEI+f
UTN9amM1nLjgZ694VmYxKONSbD1+7DIxQlURDO3iCuZAL7tabt7pBCIErrNo5pn0338w77MTRwEh
EzMmN8jnQpp59KZDTWV0SbN85+STv4yGzrmzIqNfFkLZZ1GZZY/w0OAQWExOvssFvAgUQ95NwKkY
6dtqA2i9E4/hk+dOsDFLoIHDk04cJUq+ozw4KCLbgY601lGtnIsiImxUSdk8JcCjscmKvp54EJ8U
MZlKoOoz79ruh9w3HO1JBj1fdDMFjLKK0NowkCo2TVA3W5jLYsFKYXLSBoOIQ9JS0ZNBeWGdQhGL
T/bKWRfOOAbMbBpt5q/fns5ohJO3cY5uOQGj8q5riAXoC2arC/uMJ+Pu24RpZCRWUMoyisgG9uL5
Ap5Ifz2IQd8oFYCbeOfLt5P+hbC42EYDSwrFVLphqM/eMpL/QzGMzZbdry0nidbMClurWivaXeRU
7nqMOnflhWdmmYq7VBTjFZ8tIjTFh/AUeZ1/yHT3WQcKdiIx/+z+6YChQXfnDv1x4YhyW4IdtOD+
s3S8A1PKLKozxk+xoUWb37/0zy7F4DWzBqjROTaOAhCaTvDI52MJCGm0kpU3q/lGmR78KAuffn+t
9/d2/KXN1V9B9soxeJz+F5qTdUMekxz0wHgW2FBhiz5NlrENZNnDWM2MMwNv8Ot2NIdL09TCG7PV
4JaITG5lAc7l/Qf9B99wAt/AWJ7HjvPfKIEPPhUXr+C7XovvPxMc/vpDfxEcXHv2opgbwzrpJMUB
NvK/CQ7+H0QfzB3Rmpvr/Cy5/+8/SIeXle1bc+j+M8FBuH8QS5BeUWy1XE5D8U8IDsenCD4XDmVy
TC90xmg+zK4WOoL8PEoBH4SGPUEwt4pz+rnqIceECaGDfQqDMH8mP69sLujCYubE4pd/rCiDfYxw
THPUbhwJd3WtR9vnDPH2p5dw/eff93+YC74m6Gyb//tfx9kgV2Egf55dtdkaPxyOLZ26vsJleada
1E6DOVY3aVljBeFacq1rA57qDSUuq0q022Zwx4ffXx4PiA+3SZnSRIWIiyLv+DgNBhkN7Ua57Q4L
nGyEfxpNm8yNkEIzKHE+mlF9GJnSb7boIKCYSiCZM4QyJlJq6LLewfE0wkUJbY+kGQtbnLCQJHnT
kG6UmfLvov7CNl5k2tQvRok4GCVxA+OGkXv1RmUhvRWJB8gVOdIustBAB65TQdy0qy+oidV2pj/H
CxkaiopHxd62oOA67fRqNO6ZyZOXNQTDe1AHKCoFrIjBaeSrl+exjs6jV29Rwx31RdY/Zh0GdE0y
FueBAbIAZR5GwUNpFudRoFP+jpV8xmyEPziMsX/egOtZE5EHt34PlHjVN1Iv9zyqIsffSufPBmy+
YmvC3gbG4zawK5Cn3atSAccZy+jKRplBWcZnyAwVGfoaN65vyqzHMqmfRRpJ68LDc5gMmsQYU4jI
hxW+HPUh7czqBtxWcGAkZ9w6lZHtK8aM1oZo+8cEjt5jlUzOHW/HXDMRA8LahNfbOWP1TZU4iYQu
0U48FOqBwdXyGZs/3kzFfrtzZryGO8AlEm3hnztYIu6qKlJvA/q4B73mjyi9bp4cBBrnwYizOZo9
476DMfqUtENxPpalf57nBDMr7HatZGHlqHcWTjfpjCBnct3IIFsORW+uIaKmt9KJULtAuQaDUNbf
rID/GqYMCC5DuAjhDnYoYhOrq7AQ43P2tFZtnbjL9qXHy1WuHDA2SgC8NYIBb5yu8BWRiFKpXMD/
dWGPbjUjSG9DRvhgrUbVJaYZs+lT2P9IdcyUCoS21M50nU3DKF/iseofaXdMF37V81eJSG0lrpEL
Y+SO/UGTl0E6f+xaZV9pod4z0sm9OFbiL1o/ypc9cqJ80UdF/wNzA7XFb9i6Ci3eRMDw2MIqpFrl
0P9y+EQdzzWFHuZmvr3ETiqBtTtCAENaFQS3jh5U32g+TxfFEKkHk4N0CxgXEWJdpRtQqu13PXGM
e0zyhhVOOaDmNJ5tE/IeMV/mUc9LNCtA0imsLjcTOqcQtiNvwnLQkFgG6x+LKvmchW5wyJr0edCa
Dg58nV+F3hvcROhZsZY7EQlybuJCbL8AG6hmk87uMTRZm0iu0nhroopcWVb2YgVuD/rVlVgp2CzK
mWg1RrwoBNXtJqgseSXhO1/57WBfdSow7ou4kc+d7ZQviNZYrS7y+NoMyheBkuQsgcdwN3ozv1lL
wGZ5xVC+hpClGPMTSkOR4aer95vzIj6Cpmy021HJol2NcTJdUKVtniRp+K0qWwOkNSkFyF4DlXmW
5Etn0ONdW5ouOuRgjLeopPF2yByd15SnnTszyKsvRozQF2KAi27EFNVl6yDsNp8ovhqp89yXxdB+
i+vOeo5RZKXhrhdTYTFmOWnFmkG7obtQ1RDYhyEUnXWLJht1rjWqBwMowLJ0uqhYGPbI2GA1ORvW
oQ3xkqI88OixZWvqisuuBPOMMtA/WFp63eqNdlPq2a1md5dWLvMN2jH7ZoJ5t7Bd0L21HYIADi7h
XUINp8a3C80p2udm+tDQuFzj2tatO0t9jT2A8lbffU8jM99rRfgNh4loH030gwqjk+clNnHrzO5H
yLhh+91Ab7oO4+ZsbKtgw7SxgVo/9VcG2OZl5tohQwxhfGlN8NNB4vZqWSMjdhLvoKWyWsVZVUwL
6QfVnrkbppS1EZypjjYij1NqknmWvYVyAj1ODRH0cmOpJX7Vt6pw47WZa/5ZAr3jghL9gGKNDxbJ
t3EWK+bUO98L8UvhRZpGr+91CMy73EVYLFvhrctBM5fQY/ksixlxojOoaGq5fjbYsb/rQuNO5IG/
objSnBuFL7K1ybP/1shhcJY2aSmTi9iqBiQebb9DyouRhjHA2w/AaTaAVgtT75jh9A2qpD4m3Hbg
VCsVNN9EOXTb0A458zjAvQ1K0n4R4Za+TgqnuqU9ayBpTZsNU1sRVnGpBjbOG188HFkWg0jHs2Kc
pUVZmj6jUirdpTM6agvrHUwoHW1vhYUF0yW9JYgQBb0gw4Q629nC3VNnNPWVYhMBhpBKs1lIvqsL
K2vkGVh8uBembu6ZmWhWIor4qpo1XLxqUVBwWQADtg/SqceHaRA45c3sAppQuyFbiV4r4fg606vM
dJtqWz7dy0SWyPEbfzdOtr/Pu0Bdx6mYVn3QVYc0l9bSMTPUXk7aL7IBw8TGEtaN21BiLoN56iCs
UULr0ttUWk+PZXYcGGyBD7Ivki+uEyKT19WA+a1Clen32gbP2pJB2fwmMzTOcuBQ+zgWMImZnFyF
Wug/QtkxtlnMindEGe29fsTKbwisi5LKH+zrQbvFK8K7NKpJHWaPrwyTAx/OSeXU+Q8rrC6RH7jn
/sjc+9IaBoi9GXNjDOlE6YVsJmMv6bZUOCs79Vk2BeK5S1xlLVx7YDzXxET9LFJA2ZeJkeg/JErC
DFvnwhlXeqL3+6mq/KXMtXrbGZn9PGRdjN9BGifnVhs233KRODgINFZPB84oMO98Rguoo5hKGyS0
ZcEUijYW6caN7P5rmRjlss2GOS6Q1Q2Su2zFsH5RruFzxGf49DK3izI5cVl+ebRnfr4+96umtJiw
pXCI/asdI1DGfHqZxKV9pcwg3k1RIb+aErQhiHiVzu8Gbt8cIiWJ4ByaTSYSuynOfRMvBK+Q7XcP
BrykV0IKvdHThgOH6V/1Rh4NLVJpwa2k68A3gHvGuRvoMliF9kwLjOIcxra0rybwE7daKSW3G4to
0+GHiMSYTtAyJ8iL8NMe5ddRdnS3IoYtEP1zOjMWjevre/BVxaZxj1i8+S4BeHkr0464PyOfq0mj
UuaaMNS5G/FwbJDeVxVgi95KV0lkZnsK98V5BvlhZ+kNViLlwGZcJ2GyyCXU61VkNxzufl5qt0Xo
d4+xKcKrMCfSKGxHXobT+6/wqy8Co9l4EVTVvCnjS/HWwg7DE8ElPPGryrhmGyy+C+mQBWvYEXFq
Y9HihGxEi7zm58zMiW1kaN1jFMOkXBiV5hUgkmu1DXNHnek9NiBR1w+rcNaDlgRbz8yZ5stGzeEv
6qFntx0zcCTcAoUdBq/yUb0hNIi34xSUuJrEPrzaAaKNsgMdrwMpMkRjfnVi2sH4LIeY/Z3Il+jL
f5gDq03o3WGotbtQM6tDQAl3DofdYlklVQ2RZw7vReWtel7MS6NqRONDwcPuWvtUQmMc17DnIvn8
S/DbgEf6QQ3YlaLMwUy2Oysm8l8iQbKvXKc112ELe0ZZBISRz5NtQ328dkPGrpPGBjTQli9hULAw
C9yFG9Grs2KQ1Zeus6wrqFDjw0DEfaJS86FOOf/YWYtFz5/prA8qQqo3qdtrotlp8exC0QDRVZIP
TTcSHIQ7Vh1HEQvM6FnxwIJQHXBOzUYI5WsiiZtdYDwnHLve67G/Jr5Y56KZmn8UA+rHg2khsmHT
j9H75bkABs/MwqyJ7arzadD6bV130YqteVorCk2YJnREUIkkeXWj+TNl4us2GazqgKQChGBgl9+x
aHVvPCdE7NwCYgu0uqwWVWufms6ilvohmUVc481zr1CO5ubxr1VGu9MY6VWIpEbE30t8gGWyrnJf
bUrcR3iWTGb7kXDfMNHqd0Czwo1mmK+INJ5g8wiazYRLmj2Eq47J/Iu+Nq3nXgLWiCeRnul6Ll5M
Zj1HpGSy6M9gWHgQlI10hScrjCf4w9ucrWQX+sDWdCNCND7mxKtZ7p8TQEKfHoU6Y35lwNmS+e1y
3mFM4HW3fVg7dxrAU7ySQh1BaWFZOM037LEoQol7hxI3xY4NDEAuMTvJMnlJmPIvTVh6FosaHhUa
9zlWH4upuimY22ZPQWa/suBzffHBKy8sPaYQDsp5bY6BvEwZsTlPOqjYPe5JyOKj/jHEmw2VhW1m
L7XA+unQZpOLqW4whDykGF8PbWzacW2HaaQvOymCDH6DSDqQJYD9tMZacUOF+VgGANuaSoAKcZ0p
C/eYI8erYJr/QUBAH6z0hmbNMogZ+OyZi/PMMzqcDfQAMUpOY2L6Wo+SAsuJiDsOCx9bcjZhGGgj
obw7gr/SFEE+6bSOqpFEpPGs5kkHPbKEMWEvGxvvnmXuQ0geaxI3L7LkV5V06aaO23jb9URXejqw
IgFQt6uocLrHNs5e3Jr8EV8i+ewNmYhXtZrtUuZn588og8M08fA5dLRbuA5ib3Bw3KSij7cB85zF
EsvzbN9ilvE6Yh70aimD2NDMTHPBZ5tuROvV12Si3rmqdOAtA0m/kxXNU4G50RMOw2Kvj+xG7Zzb
FZGfLSNsUoalNWUjkPhs6DbGFOZ7SExkLYUrFsRO7k0u6u5RN3CkAqlcvtpNDa7aIsOSBtnzqi4m
ToC2NJonM6GgVFWZvIS2DoohsNhN2qDwVsJryYwCy0JQX9oT30iDQ4UBBIX/sdWn6ltZjDyVfMID
iuxwYcfWtKOPXh0qWVGVM2moLUZ/PkKjnO3SVi4FoNysvjAK7Z0bA2UWYIH+eWjI+hArtzh3Qh4c
PUe1LXTTXpZe0T/SCiW9H1S89eYKEJ1KeZmn1IfcmDSZpuT05vGVTuvYm+Rz6uTX/ejKr+DjSbd1
O8Rg1gJnM0R0qC3+0kKbA+f5V4/WbMXjMUBWL0v6fudKDBiHzp/qOO/vepoOK8wn5ItdjSBH6zwB
50HPbt31MZWROXmNR50EPhqt6kYvat5MmRCKvJ/FsggLFNqhqfAnh4w8B73UdQSICgqr3F3mqrMp
BPA29lTX3pchKnkCibCAPjh2mrqwQioeolHVzXvFpxAsH7Ro2dKBIoW9E1kw4Kh4l1kEVBl9zvMu
wOT6vTyghRqPgbFsd0nBkUc/F/KmGIpeKikIDVH0VntYFU18bsVyVCHByDDjO72Q6pUux/S2koxA
wZZP/Rm3aDPJCnq+6iBMwbbiFYeDnuHqxR3Rtzcp4kx8ggxVUIILsImjtKPjGdXh44DrNuUMCnfD
uoAXuUSJD4IyBaFHwKPXFL5oqtLzoSIIwKv6MgmLQpndDtU3UAE4q+mteihA3ywCs8722lxcQdHG
tkZGD9h+rtTMDgcLj1ADu5kp5m/KTYo91cQWJwwu/16/eT8kx5TabVFGFr5U2g9dn+Zw2dV4fVlO
sFQ1DFj9uTRxRNlIi9JQURrBrW5kxbkszXSFRMU799qm+lIa1NBwL6CmxvhucT4gKbnqLTIt4OAt
m7tmNt/RrJUvY0iwU+uVfz647LPlEPEIIxuHSb0QvJA07Qz0cjmlHIfwvAWRfj6v56qet2GESw22
hxkVST92iXnTmj/OIarOYsZp7qO56k1cMp8CJGgvhseSsKau+d5VcNQjIwivXPwDN0Y9rx/gRdCI
qENmDrcTzNWv9/DW86mQQntKb/Ohp4qEq9TKYRzs/v1sMFpKwJ0XRlcuWz51J4qovWZbV26o2RwV
g++dVz5hSKVS836owYX7OZxDB7fIvUU6vIycxLiXDnyyuONFIsHHQijTi3M4s8W5bRLE5vM7iAgP
nxuGHuWmnkqC88FgN8P251ENhMkypT6nl5l5jxMjmy372BfodPIZCQ2UfRqMy/eSYN9StPRAvB3C
IhqAzRN+Nuwmckmak25m38pNVY4EJy3JTs6HDVdGUAUtMz4KpfflC372FKgHasYiDkgVWgJnAfRg
ZVJcXnPYs3jet9nR5WlQOcKmr7TCJ7J6hfWTmc/5BI6Fh7EW43VN0eZBukTt2jRQsuibnoeps71F
Pd9RiqPQk+70khxPsNY0PbgdB+plZjbm8b6w7OowyIwi4rxVItgy13Uq0itIvsB/ndim6gXfU1Q+
50NEyYRvsqY6jShjNikyUBpVbvfDna3nWn46BmkpH27sk4QA/5dfwcURclTNlO2Tgo8slnF0BeTz
pe9tnhr+pGJvehGfSp/yDNpMJxvqh+oLUUliLboRVv8CWpBP3NLZ8SW2AGyyA54gj2UZEEGqXq36
jheuPPQzqUlJ/f2/vn+YKk84YjQsu77ZA2eq5FDZF1M7XkOmVZs8SmLcSUo+6JioMnRtNhl6jeEV
oipGLCY7ni6kM5GRDa4CEp2+ddZUOhilkMC+F4pdnKAsKLe3wxwFqLEiJcNjrttSSOCOB/w2E9gy
nvWM7UsEtIdgtqWgsu5saPmLFEudQxu0f805/qdVeapViSSBCd7/uVV5/aMAs5r1r0X8+ku78s8/
+He70vqDAwYWD1MFnET8f//drvT0P+x5Bp4+IYOdtpi71n8T580/+EdzJ9FkzpB5DBpyfxHnhf8H
vXkG1vExBRIPJuOf9Cv/VNb8nEd5JE+kobPI0GVO/XgQMMtFg5uErna2W6Rq1RllbMBEG8SlGYyl
v/bNhCYIjao638CvqvyF2YC+tWYfm82EQiBZRplOr7xq2gyquW872qJB1bqqfXB8bYC9EnWCXBn6
yoq70VhMeLfiE6U1eDEaykIfmpnU1UWDt4+L/ATXvghuzbpOoommiVk+MnNcH/BGiS7R3+sMeE7T
Q2BqIl5YxA7r2tfJoKIyr+7CtB4Z0Kx88nhj1F3kPMLBQ88oGWwsGXgYKO5RqwdyTmIfFbuYZtgP
zTDCb8OkxRcjf+aLrfBjxFfJt86jPAuSheESYS7QiFDAQVhDy0gb7GtqvdlZL/zkKi6j9qIfGm1r
BMkERRL7uQXampHRtCDFQZZIAfZ4GgIYHLqFVrOfZnnug1CRARl1ZosHjNnF0tDcdCYlRvqhcMJu
XTCpsjMBya6ph/jMjFvGAc/B/LrFaxdG8ZTfECKU1wkD4lcktpbJwFdaHMic4Xl7mI6mQ+RuIOdg
HVd7+UXh0jpcK9cZokWdSmzHClt/Yqy6Pccv60tjh+0dwjJ87Dwg/nNtPAklp4+XbosakuCYpSbc
M+Ftc6x8xmWPEceFVabxSgk9XSJkni5su29uXTpziFYcGg5Cg/jcYBa0BkJy6/bXoNmLVUP2vbVC
/drqOpiUuJyIS4O2z7OhZPhQ52K86pvE5pR2gGl77dLOU23hRnDiGYjJDn5WB+c+Ttk3tt5aF6ll
PsWDBQK/ZN9XTqc2RRUGd6qzq7Wj2Yw/wiDWS6NdpmmS3FIP1q+wA3VXAXy4feiU2zShRp9TYF2C
ocNDcCrz2YumDHaJH9jYn+V4+A3DNyPwtU1pIU1YMI9l3LLIwwUWftWeWmy+mDJfrA0i/1UK82Xl
FPZNyWpbMnF1xohJtMi9ylkBfPwy5ZyKjPppmwjyzsJm9Go3NJG9DLswWBidER+yPtK+MA4R7mUW
Vbc2bP8LRXX44HpNtQIbqeAjM1mAwiS6FH3FumHZDguq8+ZWqihYdEUUrxLdCtKldDp7jXH2eKuG
dj6PY6sMt46Vq9B48IJsjDeNbwwCez5jspxulQxRGHm3AwAw+PBK873uzjRTe7izG4a5rIVdpZHx
aFishbVuJzFmA7p703pRED2N1oRxe4fgXGzIiskeiAIU1+/jSx8i65MPEE6HaTpn9XUgonptGaVm
f0G5WiR7Ot6calk5JdxNAjy32NYlaoO7Hi3vcNemcWcTx4daIigRUIZ8hlNdT8Vq6nGEnMPXxlyi
ZfMp/jfmyM4GGS98zo04hM+BCw7vRytzlifBjr4e1WQQy2Kcxe175IHhKksKvDmrXLR00yBlW88Y
8tBkc//suPGM/I4uQteWh7gthI3paZCC0YAVHqT7RC/xjFhEOvjM+yLtHAzgKgBPS9QRZsCHZYzr
9+PnPyf1qZOalfbbk/oCHunrt6jDma9tfjmq//yTf3vD+H9wUjuMPtr0pQz9Z28Y8YcNOglpnscA
jMVZ/fNRPc8PAQvCBQZF+8yQ+9scxvjDFPPEO+VmZ0Z2Of/kqP44MDeTG5BKGmRw/Lqj2URfKPCe
UpM7L87eIopyW/iYwSL20Az9FMd8Mu3z2ZVM1IYIMxlN+SClyQrIMnNhaeeZE7O+unyRRTkuhiDq
lv/8SlzDR3VFLdfy5l/yk+wqbLVgqiUWyO2QdnhO6VdNnyeISKbHf3whSv7wr+apRp1r/XqhngE/
v6wnvJaJvNMsfQu0+C3hP//NZWwPkQhv/MM7AjQDsMYeJdXjgdDJYwwIh8FsmY7xv3h0rFVGGUF5
MOx2rDAMpZ5bIJolRj55fT5igo3dhEm1pkhO3JRzVK7GA8dz6PQjFBF4Eh1HiG6Pb3nrD3IXDZjR
cbLeqnB8hO79KHts0n7/BI8bI+8XE+jnYb7QajiGlOBlWfJtlnJHU5B2HEnfLsH+cMH58ap79JVi
7AcWhsJ84/cX/mTRI6CcqWXvs9jHn5dTl9St6TPuaBKUdx2I0IXtA+wHtiVOfF/HM3vv90gIxq7A
YDtf9a+LceqSTkHSkWAvcBbCelqtE1MP7v7FDf10lbkL8dO3Nc9C9hrjNzvNHzGSqMfHPh+KQ1H/
u0f305WOdqYhzaOS0TUWSNaplTMmrxMe9cv/xeelf3xLyOY9j5Xh+hYApHmt/nRTZZDbXl7KnEFe
s1xJvdfSBRnDeD0Rxax9BuRWhl8bG/xK7J1ej+WK8MOn6mAVByYY0Y0OVArxvwm7Zc1p/u294esm
gdjPflmbzk3flGeJfTgZ/YV08Q3HyrpxFqZPN6iU/CsEVfmagrzJIBvgbHes8htV++ZT6prl3g6S
4KXPKSUM+WjvAhffnVJhozckrOfUHbHgaVTHKBrtMXqNFVWgtoV+0aVZsWa+vLiDOW8dAGMP36qA
Xd5oHX479O4blVjl2eA1PSmX60XlWlmZ/jWB+I+mn9+jMfn8mpO1rVK8qzelH8orRm7KVWsz10kH
IphzmS4j76hEi48vngCbSmduJanofWu11Ja5zt1NORsXPvXtkk62yagjm0sUxsDaITRjBjAaG3Qp
JQ7RaDEPVk7BB814eWbo+AV7OYUJz8+1pZshKQuj3j4bQyN5Cb0ye3QGej9VI+Rz5eTmU8C9y4U7
0MWQudVN/KY+ADXjSr9dCqH41kfHInbUqLo+NgOWKJTH8htNi9uXgEcDCr6SV06XvOkG77QDifyU
e/Hb/2PvzHbrxrJs+0U7wb55JU9/pGP1lvVCyB37ntwk99fXoKLy3rCUZSPquVBAwUCkTYnc7Vpz
jjn3U3TPBak+TuvSmPR9fV6KVQ3QURgi+Nb3i4TUG2e+Az1nHVnRhxARZ7qXcWEGHAPSNcZmrAgU
hNAXWCOKothsfBJV4+qnQ9zWRSeWau+MBa5EQ0z01d+GfdETQkTqjXeVOLyyPOUlYH8lQckiBLhs
m/jBUxDCAYem+YtPXgEJwhP3DTvJEOORTKAIq+icYp+i52mudTpA/sZJIvmcRI3wt0iLeg+gWZ6q
wKG2fwXhVX32YAE/oMMofxpuUp/4HZctCPQoQNrbHiwSW59qbhkPJqlpWQiWmDTZDiFrDjghkdDk
Z9p/HeQSzJkGn2CI5twmdqmJ6wDIvgAL4PhPfdsx7SzyRkNpscUpghioSzYrsht4dPIEQiOW+9Gr
slcfD9HOr5hHIOtQ36a+LPa9jGYqXL58Vp3K9zAOBzzGojPSXdaYttoqZLZt0PUxF2UidPWvEGv6
74ZiblkCic6mmOz+UbpD8yXOyOt0l4I1lJaVjV1DmCdk4ylynSkVoZ7zJewkzl/a2KhOc0TcACoT
IyRE+SelQh+FrWOe+EFI+YX1vhFLT+UwQWh4IY4FOVdcrGx+vtBosvWNQNXDxKNWTrZddJ/JDmB/
0szJj6rx7UOVO3S+nIRcYksfn5t+kXvMx6Rc+CMDQU1eBQ07JRoYe2wrCATo9WJP1saPYezcTdLP
91VrIASUX8dkSU9l5dDQiciUZit0b5ORSYksbN5S7JfXcuj8bZwzz6FGRIHRuPlnj5jVMzjoXamo
pMdqboawnPI+J10iSwNzKBjUrIrzTVIg/6zGzP9kcqhEUMOsz8eCAqhsIjq6ZLCpjtWN7Gy519d9
t7H4vY0ye0174X3yQEa8FjNJLqYcdNxhE3V/KzJP88iIAgsYvYw+IketWOqNxLO+tXvFNOLu64NZ
GQGuio5QZJD9IkwIfrvVna6l9Vu82jYLZdexfpBZ496qlEgfo+uWTeS2tK1sc/RuieTo6NOB2gVl
zDAkYL7dF1rJlXXJWMSMsd44E4/uaKEd0rV8AB51+pZgCm6qoiIYoCfKAIrZtkuLT2ZDnEIymR4f
oWw+9e16rq6N+lzoDYOJGvFIJKtu4VTm7aSRT9XfoSXytuoiJ/8y5J7+Q5tYreQ6RmxN6Zc8GtJL
Zs/xTi4Un9yJk0QgxGCTE2fveiQRIRB5I7RNxYo41GsxxakfEf76n5QbVRtKUV1okTAGO2pg5S60
roPC5FQPsokjIk2r6hSpsbztR9YeEbN6TD6TPpcl79yvx52ZYaCOKy7cZmRoX319HM40RTiP1uMn
L++LA9d4uc8SbISlH4vroUs/makpn0WW9Z+WmbIWBa3PhJ1MCE0RjHsLkDpL6fZB+ami8duWn4A+
RzdF/sVtCc9AKvWzjlfC7JA+Mp+fOqmRHw9XjMizsg0HzcSWv6BWZFuM9yzuX4Vdj4HhsumtnrOj
SJPiidiK6tRVrDha6SEt1nTikRWftPlrkSW/CHse32DH3WsKcocUQPbtKoQ+O48H/IhWt6ctHRg0
Tadg6P2soitdsJhlXPJahkjmlyHFsPxYTa1GcjyydzgHgJs3i2xVFxSNmZZIltpBQ0g5tWtalPHY
l0Z5mlqzPNXuoDV0ghEWmkU/UjnFD1nQsJph/JyXySD2mc2n6Fj/SneK7lr6zmBA8owgGCuVZXKa
Mt8kjIb4MumdEMDWVRA5o+maIWdxzGeBAiz6s1+yhPgvmZc/GhtJLBUM9zjTbcYWsPjd2lOxNVqD
M+v64q3WJkLFhuGmclwyRDKLyB40B1RohibpKLeaoy7RZ+n9i5drOdrfubifMnNG+a87tIQ4XCNL
bNxFnqoiyzdkYX+1vPHQZBlSv8Wk72pjBzMc5hcLh7y17Uxc62YlkI27JfBky1j2zFPDDOoMXddY
eMPBaIFUzW30mid2TnymkROUhu6DdC1yswdjvozs0XTxY8IwK8sYRegXprowXeNvceGizcz1XtAs
nn2OlkIc09nWvJ0bl6xvlsPybcWcTrgtUf+agOzbm4Zf+JCjXUBVsdjyD6aYj66y1RbjcYSneE+d
/o1i+rfDaK+IGxx7rTjQQ2K9MSZ5DdSWzHOv45xAtmB6WbB/I06n0rfP/a4+M+HtMwY7dKS6/6eL
Gk6q5pdS/l82nZURC6GQ+/Svh2M3JtKP+nhx6Er9adTo9uWsqZObvlbFeBdR4dr9/orx4Wbor2gI
gyfpnMdx8/36QDShdhnT9DvIlkNYRfodGxTbcVUl9VlYpNv8/nkfrfbrA1179enSFfkADqoo7ueW
k4NY8wgdXMNt6k3aV5JI1K58HaAlb/Me7odje9PN27Yzkfvl7BNj0nco80VIYqv9SoyT3M+k5v3h
YvfRP8rPB6oGvfTqUPtwKW8ApELWH/NDUpbWaZR9+bM2yQ8JpmHqtZIIbw7bBdHmeB0zfbhIh7Om
nvMTNzoHbXosrxxlqpNn0L9YDG6efdpg5CkoY58tcoyuqi7r6L33/naQLZ39Ae3aIV7RoSa5mvXW
csvoHqC09Wo6mFADn/+394Tu3uJyYAOOlhncS5pmL2+7YlWBmw8nlRt/MhLr6y323Whc+1Q6jjjH
Rv79bnDEIz4Sdq/8MMCyIdykr4Nhxr4+mdZzm5IRggoOSTl6151NTnsIVvafAvngu2Ogx5rCJ2GY
vvsJwMFMDv709OBz397bIq7PjTX9aRn4ULHgKRQqYLiCZoaW8u5KOqajjJyqTg+OxeGZro0AwOgM
YYvelNSlnIiyJePygFZFPv9+Phgf3zFHFHSQ3tpH/Mi4XvTckl0xQZjopzhCbIOaWUSR/1KOHI37
erKXT76w/afKWp5yf2l/isaetsMiiaMdaloD63rbDUFbjJ6J+LThOGnl3YHzN7ItxN3f20iPhqOI
gHP9VXH5v3r1n+rVtHwZJP9zZ/k6/QZt7bX6pVT911/671K1Z/wLGyZrLiZX/O90nP9fV9nX/mXh
6vMhNttrD8ahdfzvrrL3L2hk2CgdZKcahWR+iv9fqqYFDSN1LV0yaQD3/4Mc8/dsPypbRI5YqNSx
W1tQyd7NiXYWWHOKXj9XSJSGNpRxmc6HzqZQgEyyAgJTJwthW1mui4kjL0RWZKlJg9zKb+xXMm0r
Q8czAq+QHOTMUcCQgfxa2Tk2WkEib1Qxt9qqx/H5tzf9H2rf60/2t1XLYH+kDr0SJ1g4bJaNX7c0
rx+nArhId0auOd/pSSVCm2Pa1SJdDcnIws349w9kY/7wSLjM655NXd/ha77btkVakAw61vHZcfyr
enCJHCwke8seWljcYldsRXvQOw0nwkRjew5HS7rWwXdYeHZ2TEjbMXJxugZKQpNeu0/UUYyBrFCv
SnGL1dXIhW9VYhWGPqi9FVX1OetXyjU1HfYIPY86J2i7tlShTYID6qOp4l0LR853hWIrMnRlvw5V
U/dB1no8yqccEW87N1ovHTbd+oD8VKoSDl+Ew/XQj+MO7sxyvTh4TWltMwgmk623MzkKLRAAQWwP
xIR2HnWM0I3TJd4iy5ziLUWd+UZLrAIrWhIbDzrCQxWkLu3zgIiy9gtNz/kmdiZ+jNlIvZnsa6P5
YsiJTC2nNtrk05yU/ET+YptHDj3J/NhhXgY71QoE6gbNvx60Ah2JC0Ayuq+OuzjNs4HMKzkNXc/4
i/tCUU4jHupOdRVSLrMw5s+Np8/ixTQG3lzaA57HnlTP9bFrMPKGklgDev8OigXuDpL/2ozEt28J
9GUHn1WLPFgQcZWssloqijUxprhIcFela16A/ZqxhD+NC3ceOXb8ddSKXKhaeKsgoPintb7lJaWL
xVdwLFpdzwn+1eZgKa0st7xHcwzt1OS1pKKgjjHb6NjvF9rY3DTXyIczCJgiOan1k7jry/EJn+P7
kd129ltBbSUtBuGGJLBN10lMjqbwNOxgFMjmw+rd8BDkpjqs2W5hEhYYD7lgOO7kbmppFFtcl3RN
7VZfXUfz8oCfYbiw+3A3KzPSRFFBjdgms8G+XpbYeRLS1S+TbIobImLjV4PiyIHCseWFqVG5r1Wc
y8+NqWUzUmKGbDLhhZCTHLwwydYzPdoMkmWN2bFReteu/ySgwA23RqqEs7Gly7CRncvrndLS6T5p
w2zDFLFjUcHAGVtTJ2LS8hJlUjWwhPGNii3fLjU5JPxcsmVsvvDHMvvZzNN8l5YaJQ4HDkdYx4yR
HmXdGHJz1h9wkPN5ily0TiCiiW+LXLugjEqc/BfeDJPLJd9c7fOmnqJdr4mmf+4j+vAeS3y3Fcrl
BadGYzj7HIXa2cYn2QTR3HPflxk1yywy5huaF+1hTNQyX5mkpccEHY88hSJZpqDl9pQGgQDwXlx/
te+MBOCeqyQ3uodcKSGexOiq9mowOtHdLDMOtF3B9WR6VCXXyMfU0sr8LpIZtgTMYC3FUNM8Krke
ItVS8i65U/IuZ23i2On7MS+CHlR3iAoPRz5yCGZP0wIRCN8Gcj4LPhw5zcxjR66TYuiQJAbzhBif
xbw2HtJRoHmh+5Q4z3PhjcanLEI2isxXz+tvrjnpl8TxODx6RckzRY7ihDDguMteOr1D6h+Qijt8
NyNvyD93rBB6goFW2d2nuqwqx+NsIyJ/6xZEB2+NHHZSgCcjO/Wtyzcfik6/ZIMy58/eGLX5DwRQ
SG0Ca0E3si01aRifSvYf1aIXRK1/jCrDI067rh1NOyaGSY0A2D71fQG3EcO2Qjmaxt6lAq/ybMsx
WjOH710AoFOol/X4iOVebPHHJBsGRh+aY5wczcKPcNMTFBiUKWQl3dQXVFRuaR+o/DgrLzFrRUoZ
navmzqIAUCFkapaoYpGpj03jaU+93RihWWovglJPMFTIPvOlIqU3mWbvQEBn/LXoI/fHHBPMVeld
9YlAuqtx6tplmxfdfEvEU/xim7LalmxSG4595h1Nt+pFt5JyZ1Qa5SZXlYSxDW5348ekIrtNzu3E
IPn0Om3i4tHIejfwtX7YKTFQApAzIEpihAlWnZpPslDllU2FYzuiEb9lWW9eMn9M7qVV3EyuNmf7
riUusl1I9dM4d+5lWqf3ce8Uj1B++3jXDRX2PjawTZG36lQIP99Bi0gDSWTCKiGnepNKs35g02me
K7tskk2m+mrnpVr9OXEQfulsPdR5HHusQscd50vjzGYQU4kh1Nbtf6ad220KnFQHY4VAT3ghLiTs
utYm0eyKXNKF48Cm7wxJQbas917RLmuXy6yPa/TvLrb12yyqm70Gv2dDSmHzjBSa6hPuc+dYcf+S
26V0x0s7WNG93yTOXvQq39kCvBeZI8oDHuQ4F5EM7ZkFezlAzVuOk9B9CFj5tF0Q3oUDxpWwHZcM
pXvvPMhUqu+aVmRn3/PVuas6VFu/P6G8KytwJAJ/zP+93fFN7t6/HonaujS9rECoPA8N5ZRqLetO
JpuQJSgJYyGtz0jFusPvn/quSfr21BUNBESF2Dzg3L8+1YpU4iYTSqcW8e8X2AIsDM1gcMb4/XPe
dRTfnoMVD5Q6p71V9fDrc2RSO2Pvx9HJok7Omqp1rNmrf8SeIxaMf/6wteXL69RRhrznEOnMYRFz
CDx5BVXretX5v+kDRDr6298/6uNBlhoJFhTO4hpQrfeN9Db23Ya4enI6nUW/VKt+3IacRyVwqM/9
inb7x8/TuYfoDBPi/2zvXVNb92qmbYGeSs1J9PTXFlSRyJeGdrV2VfqU9LE/vM53V2++Hb/cSgGE
TMPHe39YX8rYGvxusE64MzhdkYTH4YcFlR24mqmqUhbkb4WilPxZo6Y9/+NBSiPQ5j1r8A4NW3v3
S9eV1WpIIp0T4rI18wwJ+qxPfwp5+DgVeAqiX59UARvOz7sJWETGVEVp75xiTA6HJcVW4Hp/BOD9
p6dwofQIhqGc8aFe4wym0dqC3+VNeeGkdJCwivwvhokN/B5WEbcdrpvv3lje0h0mg9w+GRHGF7Bp
DAq5gAzaIunQL0MzS/WHK93H9Ys1nTWMXwtsNY/9dYZXqYyWqXCsk6gj51nHJEJ7VnIUGcGsbiu8
OUbgIIKO/jA6P64s0M2QzJCAAz3+w4wgNCPVVEMkfT4yu6OadXJwEMyoDDfU7yfff/gVGRxImziD
QxJ8v1i6MDB4VGng5Fi9A6Ven1VPh7Sw1gL4eoOb11Hz+4f+p98PvbiHsM2mxGe+W6El/jIz8R39
VDjIWKoS1UShecmei84fZ/pbFe3Xe7lPdQIcpOX6rvdxpq1tV431hG5tj/kj00sbVLarFXeNVN2l
Br1D82ThmDxPnOvo/S39RbawFnYUIS0uFzUNS9yA30GGmpw6VUX/38ud5k8ZDx8XXgygprvqpVAw
6e+lZlVqTymAAUZ4SQk7TCPsQtks2C+J52CoZT7H+t9/Cf3j3F3zOThXUopE5/ZeFhMX1Esi9riT
8ARn3dkzuT+QYwkHodPZMpMmWsd7luqXdizaL1hmlL4xU3++a3ujLci4HlW745SEpwQnaPKPNwea
Aygn0amZfLu3OubfOiVaC91Kesz6UnkcupEKv+gxzXoimqoUD472pzLOh7GJqHCdDZRyGKJgXH6d
823ar4f+RZ2kFRFXj9s2C5a2YpjOaz3996//Pz2MuhFBV8T+fEwSRc3hkyrgL6cZcvxNVsHpwTXM
LcfWGm5Jv3/Yh0/Nb+YR8KFrcOxYzt7NOkTwetNH2nJCWs/FMk4HRhYTkVvi7x9krAKxX6YccjjE
kuwI/HIOdbFf32FBANXsNO7ECaJL+huNO9wYCq8fgI/DcO7PTSaphFgxhsNkSmj8FY1rdtSS122w
bue7JM2pE4iJyxL9RkywyqWFrQmHUhZVL3OnEdHF9bzNuRxPdK9uhgooSvlPF2JnDbChL8O+hvjz
/VEoreA2uWXfnwxFC3uiaXTGdZvuY235x6cuHsUYsGgFUNL70KAC12AMcsaK2CEnxt6X8fuT++Bv
SYeqz1Y1/7F+uO5ef/tKFtsaUsmV2IlyHyTiu69UqdLU2862Tk47Wz/IMpGnzor8p7eCiOP2VHVa
VdiP9Twbf9gAjPdDxFpFmog1TZ68Nr1s89chYhVoHJDaZCcdOlWpNlrmOcQVLPAsTCMEPe19BTyQ
WxtZ02+++DFqjMrs4vRgDAtiDsLVlzttLKkiqnyt17QEaXKxGDv+/Obo60qnzyDT6OmNOyyi4l+a
UvvgI0miU517Zn1rZz0yg3V4FYLNYL8Mnd6cZLc0fWA4/XxjTzOlsT6if3zOKRwh4WhlvBJW6UJf
E7aedxtNz8vbiWrDpXMGsZ+t1Lkh/kyofY0vCpjPADNKc0EZXVGW1qqwd+3RDxKra66GHGsVajdS
JDY1EGEu0Co94cHXQwy69oijR09aSFpjS3gttW9Ngg8zVbaqqgsMEgpEgV7o36fOyymKC/z6oT83
azEUcE9yI5eZP7uiRc7m1JQoUQ35gMSJZuJWVLWK/6pa978PnzKPqLz4xXquaRvmWlIVNhDDqgfW
lOvxKm1dutnPj7En5rtmVmVyg1CpqK/yuJXDbY/+p9ygKGJ213rZ5He1QtGy6cZBb3d0hOe7nPy/
q9hx6vwOHUL/faYNrqjwZrb6geFqtK67Vl9LUVPBZ8aKzl/kV7dfbZAq6r5B2Eyr1sisK7lCiKho
wIoiHHDI553TwEvYUAehcjWohEK4Vy6OuUW/yL84ooRDFDaZ1bGds1Hcz3XKo9tcsWv5GsqBNkgK
szc+VZO0hzs9xWqzyRkuyQ33VRz1+uKCBkJBaB2l7Ho334yDFKFqKiztjsESbquYEVRVkouE4U6p
e2XJSJ+OCSb0iH11tbDUXUFNy2vGXu3ngjtsQHuWKiMCgLl70Cu7K+AC2Aww+MmOcRFpx97wdg6g
Zs/ow2BPqSFx6MKdgMWA3CDkeib8WS31/NMfVHQDPgNl61sJzi5GfhgzmfUHKzPs1zRKkmjbjz26
7L+mlbOq9rTVBTu5Zua9VmT5dBTnyfDTZz2hC8qu2GI/QVsRdo7NKGq91S2cFDbv1ejXmrmZ9eNX
xMmT3M1oI2/+as3gunuNbHM9SMQWZzuvdhGa6tlaie0ozwcNeT6HWdeowL9tf64zUmRMqF25V7ZL
PyLItXTOdjB2tP6M1IhpWjaCTkOxWLxYC1Cquct8I05v+6rlB9E1aie7pjD6u0rp7fwyzq4psNu4
dp7feTXBXdf2XOgPTpZVVjiCyVx+eIJOxha9uGHdLnpDFThZOBsTZKtPbsl+TBsgwbVFuYKxYtHN
QRlqDab7mYN5jovL7gbwQ0GRygYCWhSh2whZwu3sVHQ91fqloCiJT71SHiUJBG+nUtNmSm1UyAeP
ApkaZTb9teP/X5/0j31SZs3fziwfYcFpVf3o6+H110bp29/6d6MUJLC3UpZoh67mhb/Rgn33zZ2j
Od5bL/Sth/rvRqn/L1i69NUtakJc3Vw23X83Sk0Ywz6GXG510JD4l/9RoxR27q/7N8neXIKJJeTC
sEY0vMko/nY0NpEFlASkaOdKE3XSjrBAHLGBZRLBbtTnZptbJqbuxZRNt5sJ/QH/2Azmj3kuoJaU
Kq3oMy39NfZ2y68RdqPXm1VhWU+6z+lqM/X619gz4sdyhreRxo79WYJOuQZ4ONwowOTRLq0zArdq
1JbX8cR/DKUz+81eZAlhlkNWnd0MDgFy9tuiG8yvYoJ+d6YbNcOndIzhSmbgER/NPBrdq161CuJO
4UwjOrHSHL9nb81bo5/pjeH3g2q1UwtQM5X3y8bsNBMxuzl+QVA60Wsa4ehe52YKQQI5odvscr7t
PbzM0glNA9Hztimi9FFPFpSN9L9U2KUZ5VW4z9BNQDbdO9ZoHHt3SPbGnH0vOJdvUzddOcBtSmAi
Zf19ZqQPC3CCGyejg3ngf2Jew6SLSrCnIBYw85FghDja3A66eJ1zaw48LSsnaDYuGwVoxi05zD6K
TXgDGwqVrb1VXDPvdK2wr6VPP0ofRlc/jr7fcutXfvSE69m9b1w7euiGxfCO2DBMscn6xi6AZ1is
zG4XZc8S9/9WkMkc5miMeAeNDNpxrk6OXxfnoXFphI/llK4nG6zDUDyn8zAOsReKuEm2buqou7aK
rVTbRzHdmVyHAzl0VIuMYYLiP+GQpHgkk9CK2mznLVF0sOrSeG6UCQ9H9UI9+IVbWMEQT256sITm
FU9pR7jXY0wkmKttR/bYWWwnGJN9v6c3smj9MYntijjxrLBT/TXuQRTw5QpMrTah2GVvhUbbWBeF
kHI7axFOAoThR2rXd3hFnS20Q0SpeY2ZPLXhG1p1WwLk8Ac03fDEgjUPPA162wADqiLsorNHjKlw
H/IZDqJtHOOxu8Y/mwVqUoGb1herVS3ZSPkeTkx0cvNqV3EyfRQiuZ0R0AUdj9nFah4CvBpfdG1S
O1oI0S6Syz3V9P7Yws3awtHLrtpSaMfGtvLdELXGyQfTH+QcZ7e9QNdbWnN6sigl7SavhnBYLOqo
tUxNA1v7o78YLxXW0bDVYzfIkkEgjM3krq7cYTiBKs+OnMq+dpwmTl1qxeeWzsRGqZIoeThdtM/C
3mrGnaUa3o8AXlqKKoxb4QvUmlkSxknyw1btM54MkJ10HzDPadBXrA7gI35FUGLjEl9V9kzCD+jo
Pfyg+yEVfbAa/QPaDFFodZl+w0+fnTN7ER2Nx6E5IvAYf8DzWDZeYvJymGyHtpFYWNggq1iB4m5b
tLP2fWsWd7mXXik94lw6ahCU1UPqDPta6zEqx9Nd7wMIUaWxgZ25jWE/djGR7J60Hvu23XvLfJ0B
YYXnNc67rimGrYxopsWR9eQgjg6mquw3eln8KCyAPEY1Obh6kvE+FSTotLoe+gOGelBtLIKpd201
SO6zcqaT5Pl6QCqRdavh9d+Wc1fRHJUTY6sh0IPv4ew59/ShSPzx4HXFN+USDMAh3z85LJensaNj
Rqx6dkn8IQO+QVQBs0K/jZP2Vmb9Vnj8UqquLrNnZa/FuprlY+RiIc56cW4aw7pLjdY51c2QhHww
jjTkACGVTp410XOcMeafyVDqh9jtuaKkbREAGiOvjcblCdWaue1Z1m8Hc8LrrBz/mGfuXeR0t7TB
tR3LhHeuMzG5YZ87w2fWlXFjSDeSQWMO2SUzRhm2Qz7sNT7UTqvbkY6WndyZ8+xfd7OGukEMGysr
vwDKMkJacoi+S5zzIPOI33RJmu7veqdidUHGij8z2wHcNPnxaus1sVKc1wm7QxuFODWITs+GhwIb
xM4oVXQ/5dN1I9ounPUhe0TW8miDnAsKIV975T87MdRXiMuM47GBfF3AnTWmXT91x9rJ9nAnIt5i
a10MPW73k9d9q+zF3tqd6g/aYDw0BEczgHM6GWVSyLPdTtol0c270W+uij55cnID1hcIQK22loCV
Fg6A/2L5E61Xyw7zdS1thHfj9ea+T7P5bubTofKWJESyjHoveRTrz4XtOZvOdJlqwuLG6sprlNFb
2eZ48I1hZ8vWOHfAhYNWNiltc79OwnwpvD1CdHVM6uEwNNlJplG+h0mThrEvGlqVYsdmVoQq8tEL
I1fmWmiN1jdL8L1ARwnvsijNuk3KFZvkdu01XFYRLpOstzCtk68kWFvhZIxXc9qyJ0zFo27JQwVZ
15eKjTXzcQp1w72kDorcsvwmAWPgu3/OQExsJb8PwoE6D4nDSc9yARCHanhnAZEwwti21WUGYgXx
Lmqbzcgt7GyndrxbhLkE/RibX6J6bO6oHuVVIGjONlsvZ2WSpVndxEIiya67BNQR+1oD4f2w1Ha2
0XW92VVjM14ZEMhQeRhcXkYNQKkpHhMxrdszWMPa8QPh2ZcJI+8TYo3qkxY3ct5YS2EhnF5UNt5V
mfCOfp+r0yzNR2vWmq/AAUR8iEq0ETvbncw+MAudbErLqmHEsc8aWzn430ohb/TERSRvTcNdb1c3
UyUEF0hxWy7J+Amv7ue+M7vdODv1CRj2Z68n7WlO8xOm/WFL4VJuDMiFLyyv1mFCLv+aKb3booPq
jiY54NuslsneAXcQeF4DFSO3+GV7+cWPiTyrNE9cx6iVnvC4TQAmeu8nYAZojrTxAzsxi9fac5d7
dxIISUbvi5nbTQjJ3n0CzpRuRORoIR6v7AGMm4aeguKp75JBY5o4/2ZrnUR8sCwAQgxCiv4385of
L+YGsy2z702Xf1004d75fiU/m73canTiL7jibJwPbNlu1ugI5lMiTLkUd1bQaF1xRu1eg9UaLc4I
VXytG8VhyIFKgIMEQTT69R3iiBa4o5eMtxC/vYNynfazUP6hHpb5QWKL2+l+6qehD134Ct799zb3
vrE6F9g1HX/DHW58TDP97FSmv298LD82Iq8tDig2CC7Xm8GARpbYBuUXUWcGSguyJEkpb68yvVdB
MfTLFQAP/zDV+gzLt/1WxKUejnORQrptpH7PAtkjGBvNwgucYUqKvVXF6CpKK2fz6kX1paV1eY6d
xd4VnAWfVlPPgsuj8FZfw2Lel4mpf6Wg4ny10gqitRpigpUTrD2UzbfUvXJwKyyWig4bB2B5ckcl
QIphajCNTxEXFZN5C0wlOkFN3JScPPCUpTJOwjLSqUueOzQSu7yU8b0vOIjq1xy0whLgYOerIy6D
77SxnH0LV2pT0i/DIhav4pTagCVi+wGb5J6vdrIzawggdDeboq4zmILjixwsjFCqGYOKhAwoP/ic
uqhl/8trUi0qoGAR+B10bsXBRGgQJF2GCUSbtlFnXrIkM5EJOd2+aBzvnCYlMsKBflPu+sjMkl0h
2+6OICRrr+lfxyLhwIQeYpuV0SNVpzIoWmMTCcvEzNgQcWp3mFqyiObtUm3dluCxinFX4tALaKzp
YS2qBru33KAvallOgKUgoJTgOpGNqzx5mfzhyuGAv9M8XjEEzUe08/UWigLKoLQ8T/BGNpnuIaKb
ORqibQPLE7sNe2JRH+vauvMRl+yhHX8rqvERVQ1RCo66HUruKcZgw+lCBwlyetg01pIEZmN316Kb
JeA3YTzRdOuDAY7P4zz0FFAgvQErFBbNqQ4qar1iRmioBkZWU1kr1SPeTxRR6LTCtI7S73mnb/TZ
VVjcGOUgVoJFIy/Vmb3o0dWLK1xn1qWzMMKObfWTwy8QtqTf6pmqw0TkBp9UInXsE3LKxvKxs7J0
U+BT3WF29rcW4Y4cuj07WERWXBPvsAZW5uWOBJ324njRV63viN3MZ+wRUz7ftgtSSL939HApXE49
Oh4WuEqXal7Gi6HVwH3aKVR9t9ZMtOWCgeokdE/DllWboSslDXjfna7o+n6vuW/AQ/9ieOo1bpy9
q/fjFdfchZeRo6xRx8jL5RZV2r5IfgqvJe7d6bUrvc+aQ5t3N21qgpxPWB6T1gsRL2i7puF6i5jO
3JMusjdqGFJmlp2hZLGBZhqOV+8REhpZYal6nd3xWzTGX+s6Z/zU5u04XLt19FhLBZNmruIXIUCx
jjD+gM2pMDbdK+V7z16DZ9D3gQGxOQYELBCzAcIvEJWmX1lWc5tNnM5En2nhf7F3Zr2RI2l3/isf
fM8G9wWwfZFM5qpMraWlbghJpeK+BRkkg7/eD2t67Okeu8cDfDcGDMwAU5iqUkmZGYz3vOc8Z5AL
APQCEC5Rv2bieqbdQf8e/U1RzQuPhDzm2+VJ0GE9aNOd8ik2F7yDvyuRflkF+RUrntQmtcxebCab
5C/QmuqtbHIaa7PMqGhlN6mDnBur5ILXkBGlSaW+n7BVHkZt7tZIbrHPMy0RYWuCoQ0b8qBvZF2w
6SF+MuS03bdJ+iVCZzoeuVUXxNzTem8Htb1r1ZKcSUe7O1HLJyUWHNVNcAvkJ7+rM8346WS9PC9p
5p4oLRAHs1TFSYLJ3zmTLZ7smvyXL8x3Zvj8UtQ2A36i3xKKGmEHNsmNhWIXShzsFyRjaPYLtcpW
Q+g9H5mWRjpRdgNbja3IEi4ANZ6v2rK3Cb5BAtHs67J+SLZoGxrrLZ3qEom9uM2tyEzL+NbFJkxL
mfqgOyLYVKaHabfkJ8al9lJLyjhFro7UFGNbnMYr9juuFX2KEbUIvhOjyrad7+H7rFJMua1Tcw0S
y3YCARX1AYFLPjuJO3PdY+rf0YpGv+xskpRDw0zpvDhybzx6VY1Tu6zG3dpyFnGaK156p45KIu45
mR6GKf9B5pq9ZxRGcbHm/G0sgmCF2erFhUc1T6GJaeGq+uBMCaO/aamI3pqx52xkUYUakvemMcyO
lHOvky0ps0Nf2EYoRJvTjNvr56HohlPfWD+7RV4UNqzNOluYS3Y1ON2jGQbvXS54GZsCRGxQUM5T
llOo4SrbuE02bAv83OfJzu8yE3Nj0VSXxPWeGz/o99yvO2pLeftDt9rVhr5PJvSOcnCYZShAXpn4
/FUYNzE+Dl9L0+IkHC4K/X4jVIzCbeEJ7pizTKsOK3iYm2lI+fYgbsLZDPEWcyo7enxIqWeNwKE6
XFrUaeKTGsqVkw88iTPSMQSNHuPH6OUfgMaPvt3dzTivj1mvzC0j5Jkj+pkGwXpnyzli1OKdjMof
DmNPFNDI9OtiSHPvzxMyysJDF80X17bxQFj46OcyWka3CMHh1wGDzlK/dLaGbDJNk78z0Zg5Ox9M
lSi+o3GICndi8vInEkuMg4Om0yQHYhVFYGvE2XRKQc9vHLv+qIcmuM8TjRfSd/bd1KVbHIfLNxwV
d94SUA7TGiYQXX039NTC20LktB+CjYK07ClKrLz8qYrTL9/orv1ingvffYciiCr+PhjVXg7+TzGq
ljEXrlZtAHPrq2Db5XVo5G2+JeT2sx0oDi+14nvaaWnUrdL/mrguzKZBVPHRSpY8SLZ1jRaQGgvX
FpLbeZPfiZQDOuylcGdsvrZ3C4HUPGnc6VtstSV+/5GhfOyU4DfxJMfwTiGB3nZR3c+12KaDx17f
PbdUo8AaCN18ZnczF6XcoeLgwCmlsykWw4NiZqhOAjFYxN4mFxxsiEiIY1Z2LEA41YYNu0PhVFyN
O3KwMzfy4Ukj8NnvKh+3505oxSRCixVbc3aZERTHhynhCdiB0YGz5mfkxC2aA9xi/UYSgfnoi9kr
BuL/QY9i8bd183+2Xr//aq7v1Vf/X9e/+JPLBedcOvz3P/6y/9uvk69mVb//8AvoDdmg7uWXUA9f
vSz5o3+ru19/5//t//kfX7/+ln+pxLPf/Wslvu8z/kMB+R+1+F9/7u9aPPEjHUvGmo9cKVb/GFoy
fmPZtSIw8Vb8LsJb/M/fRXdL/41UEs7CwMTQ6HqO/++I7gj8f9Tc8QI4AYE5H3uDFeBeWjX5f9Dc
kYM7p2j74ljlFGx5CbhsWMh8NiBhAncYUv0wdA7ICvIyPIgMmMH2Zlwr2BpmyW8L8EAupMnaKsKx
Cg46MBSLxSLGfoSKR9+X0jA7tIVYTHpKMrmc48xT8Bz71owsQjiXwAMHz7+SQ06ltLxffzV10RPC
prrL4PSLFNzkJsei8UA0w6P6BjCuP00sBFe8969CMA93y6lxZjZwbg3hmX8mkP14qtt3K6iXHQ5R
GLhQMY4KwzAHfmpzpz6UEBaleDSAB2gnn1uWwR0Rl+WPMbESdzcFHrdbfYyTLKpkMgseNanmvKV6
QPp/RSkP6bkZLJbvm4k77XTXmR5FtF7iT8l1CbTU3zWFMpKHKdFdPB5F1dmbLKlIa5s9uhXwQ91y
joa9/s4EXrj3OgOjrPdIlzhaaAegk1ilnFyx0RMpMSZ/sXxwHq6RZGDG3Vj3yCvVyUe1qOR29FQT
NXAwUYg91bUb9CL/dZHzoHEqTnPEypkaJ3fZDvxq3b7D8M278epxbezDQk+sQ4nHgXs4TKEpBrQi
ynvs1OW+EpVO943PKjfYtWL0c3qYXZ433Ao6u2vvOvIVvGFaj36WFWOpqSC+H101f+NhVrzqqSo2
XlmnoUX0JRyywvnS6jl/wEUDhCeYu20NZ3SXgko/DrRFvOVgQjcQ0Mk1e6I+ZkE9nOyYwLNhlA8p
cfz7ccYKj9c18ULIBQBSJ5cLQH2cA/XkcdiJjRYE/YezYsErUP/bmSn5WCQu1KJpqM545vqoJ9gS
EokquRHDI+80I90ncxN8ulQvlQyFIr8bidO8JyOPXy4BSr8GyucBMeSGdgKmz59Seq3fix6deqI0
7Nkyy6dca803lxKNJKSD4jMjH/zs+nyobGK/Ox7p9jFhtEWknukGsKavOO799wX1MAqgQSoK65Lh
HYkvyhdWykY62Zuinc6jnTq3JcSKnTUuEAhcIs8HwTL6SADHvdBIZbzNpvSvhldTkGVOwzHIC+Do
tgq45Tf9U0/C7taanOZQWJV1psluvpJcYa+VtM49pADjCmgnf+3qNH/jFS338yyts2yW8iDrur0W
lIB/tvA34jAWiXfKhLXcdc4wMthgsCShYoybuPU9bhUDy2ZNQzbXaEy8+EpY98Giu+TA+UgcylnE
yPd+lq2UV+tWIkrcjMLKXrBRQMe21KRf2mLMLkNadE8SgsEj7cHtiZRUHWm0Pr6haObPYnSH8+A0
lAsjVucnffEWc2dUaXWHZzk+UiM+7YdFT/DlBP5OdKPz0xkhpWAqUi9zDl4dMfJYF21FE0R8IXpE
j4VM9c30a4VVJ0czaM/K0RWypsXl1JY/ZD1hEyjq8qDjdtvUDhOTYfRUrmQ1pNlUp0V8drsPCmLk
We+mbFfaECnc2p7u84bRMy18dWiEtO6x5apXCbzokwTheM8PJL6dcYK8oMIb0FmmasvnZNg21ZzT
+GXn+9bOXchUsim+tRkGC152Pi3a1O0Cr2h/0HY07Be/QkGYY92KZne26SIQw51n4JBEnVRrv+OY
AuN3zJ+LmbJG0clL8lZmmEF0eKJcYLxA+Lpr0QqvZmMmr/TKlvvFCbodvShYEECi6xc3K/RLMBTB
FYioea/mUfKg6BUJzmal+pTzbdnJlsInPqjYwxPAG4i8VRhPAxdXbDintmGsIA0Ah0la9UV2yDWe
xVGD4kn2EtOB2dnGo6tYcIU6qMSw71z1SfZtZl7UfJFx6czzQw+16INtIYu1vDjxLMFs3DXm95yx
+Vj2Du5OO8ueDJH3D4k3eFe8V4hZNKpgTFJF962vZYDc6y2Xkcvhe9tI1rSGMT2UWYOix6fHu6mn
Sf2gKCRXISYhYEe1M520pBr3cW+M13EQ1skszTVv03XPExCfu9lhBlD0hu2tbE7vebK1b24gmw9/
qL2fCrMPy46hJ+gYJD9QIPIVWY+WBtJoAqtyVnPvbOF0Doh9/DvDQOu5rRsFQFi9h8vdQoYpSTaS
K6VAScOjkdrdcyzrIWo8slG+U2Vx6Lh58bO28R/1wdi9+EntuhHc2+rDShJ/X3dzfJFG7J9Hv4Yu
Mi/imAY+snQBokaZPN9Q1IbyOth6cJv7VX8pDDVE0u8RhxsNQM6AzyS3C/Tq0mOaHGv5Qsk8zqEW
bZf1HdWhm96a5H2b9P7NogXqS7dkKVcsFI9rwHLJuZwG7SlNHfcNiANHD2ham3uvllMlOg0tJBhA
y9Gg+w39BrV1zdihciyBmSv8UhmbPHb8vTcgkvGemDIAMoFGDtdImxAcjf9eYA/f6Zn1TgKluWhJ
7Tz6iNHYbGbrZhoCm2NQmXeY1/SQgqnL+gKSvLGM/TJIoDp1ttaomhdIRPkxMWEaiLRu7prEtL55
/jBGUIyRcbvG2WtujpCIOzfCC2gS18r6rdZYLVFcvb/3KCH8HFJRDhQOtstWTmPwaDiYAuquN3c6
fqInGHqpzbzY2ndF3EFMNsc5uC8TyhixbTbhpFs3fiwmXvbK1nEyIJHa7nwKBtOP8Ht1X/CazAFW
DVJwPHTegeVTG/Zlr8I6Vv1du5TtXaHa7gB9wjzM9DyGEPq1cAKuvexjQ3gv3AXMpxm6N/wahzIm
v9LkW0WP8C4u2lenK71Iy4N7y6Thhu9PH7h3wOaDczOhZ+RDDt6nFdrRrc2egDOyacxDu1s+s1ZU
YEHppzuZct46DY83hYzEW9NmpMkL5y7mbrozMh7WkjqMnM2y8PKt1S3cP3AjyKuVyI7BVzxTTV7d
kom12zBmXbTneVfvRggkTOmMRlpmeAeTxohbz/Bmngpe9sYFzUXxzRG0OxUfZJvHbJELqj09QxjF
0SkTI+SdTTCvafEJCHvOHXJRDdfXsScxyLj14AqRbqbFmo6ursgT0rjA5wSjMG+OwEPaXFIUyMLc
FzrHCuYXLtMzN9WajiF9ehz1MvmmF035zTa5A9oYBuyQVVN32xZDcF4Kl9tK4sRHKjLxkSSAAPA6
NDzBkIzjI8gN1BrijPkpH7BYsE4zMskVM2gOzH5J/2VBL+wDcpC42bEKUOt2E48UleHSEicHlPY9
cXXrgkiqrkGHEBsUGUSMpJtPaT0tUcLF/3VB5c5t9ylx4TZJM7vi7Tf4Lu1TVXjGd8qvTXSOsgy7
GDvDxqtIlyyjeVSaV2/GKbW2HYTxqLWWd5FSc+pp936LoBdQqLEtCaYjZbOdaYZ62uuWBl4MNNfM
iHDOSqOKyjz5xsti7SRUn5BJVW6tksuNVmbUuGTWpXfsN6NnKTmPA82VRVFui8JHC6xKfjDVxC6g
Qh7AH9VucOzVJ7bWsLilv0uTWp1YOtymyjafLUFkNPTnBkC6W4udQdYpXLSZNHshre3SKGZwuyJ0
BDFnyXLrTWnmjPCIKaGC/wcd3bud3XQljNf4HXn7vUNWj8jPx0+wANxDC7nvhICtXwDqZ9sxmexw
8QWPuT7NjlnrEX3shyXE2e6EypbTpm2G5FqTY98FRa5uHZ1vLvfLKFsAwLtdKwbEQFwW/zC1/m/o
D382U4PMMDFdsLeDXeEzH/5xMExj5INM+tkxr3rGOm2mj1gsPqe0Q8vYo63X3WfLXarmkQ1m/q+/
+J9iBEylLvUMprlmoyzQvn/64ji52IQsbXY0Zhqol1zQspKVKaC2oHj46y/1pxDB+qVoTeO/6/T7
z+HADCeUCySBL9WaFE/yGVFkslXSfP311/knRNb6hTDDBwz9QEncP7f0FY1SOFHA18sW3ZgQj310
5a826Gy460RBVGIMUrbiyq7e25VgxalCiY8Wp+twzV6tjv76n/TPL/HqtINyQoEGM633p9lf6oOf
DkwZuIfpKtDXIksrX1kSdhngldeTVHwCMeR1Nmgf//W1/7OVIfgvoumbn8MftaBf+s7/Eor+H9KP
gC+tocX/M/Hm5asf/gMXGbyRP5ap/P4nf1eQPO83krqkbAjV4cy0Lf7SiT/63/4LPpvfXMck8MoH
ZyWt/4OQZOu/uRgRoLBDtqHPbH3J/y4seb+tcQ0dvYDQ1grG+feEpT9/hDkxeFthmaBK5Zfh9I/n
R6Js/O45sf6enPeZljgHr5TZ9me8dTbLuYFwA0eq8UDXyYb4KobtbGZrpxvToUiFlkc0mnuE3QPx
GPj8ngA+wHPmD+WeUSVhtcWi/dzMTreTbjUU3AZS59hTD4xdIZcx/BbNnlw60ZySbWnhuNsxUMXW
aav50MX2qfYLOfLQSkBv0uH4zaj7IKaoSMRh4Oav1Fs8G30Zuxs77hG6hnGh47BUO/wq+nawc3mf
sFs/gY6CJDrXPSypWCtHnhZx9+CoLrvhjxjtVujeuG8b7T6L27ynho7qImF1zWWZVL2Ze0t/WYQY
zzzX1VPcKmunRJ/emewfu02wrN85RqKeum0322ZEJIC0OCN1CpOqHpPUcXamNVNx0vN/e3pnnAMj
+9YUjbNJuI1efFvt/LFkcuggQidjM8KOyezhsaCL9y5uDIZP4nSIQa6wDXo3YS3apa8tuOViGAEI
a5GJXwAZqiu3/JsLZPrBDuFrVdRXYsyMZ+tFFpDrjSy98WzaNgyZ0la/jMPWZI9bbr0xNVkrIWBA
MFzsmwF/SryhPHWAQcAWMq6GQzDVwzcbwGO+abPFiDT2m6GdKxQO0dcOr4cjbxYfKGyuv2X4/reS
7yUCLfoc10qnXU58U4XidoAW850uHnWCd+ltKuWnW6fAbGcMDkUWSfLQ27VFesZryoufV90VUYpr
aFBWqbehRtQluNC7d4Wlxchz3vgWi5ixtmvyyGETdsOD6Qv7RaJ4TCwuA2aW4B7O+9McIBflrhVa
0HFuSregWdBwKdeptfge7s9rgjgVOoNXHFPuwGwcB70c72dCC927YAb5rk+d/ImJ17h3q9Y550ln
PRauza3aqeWN0zP1ssmp+JFNOPsu0tS/T7gZrkhNWmRO+pddV9+9aWr6kO1bdyRmKbHwszNkkc1S
hiPef6MZTj4tYJZCQmtl5HZxucq9UlYHnZ7yfIc5GSxMyZz7PU2WRt8aSmYU3mmANTdFLugt4lWO
HG+ooqzuR/0eUDOmVT3Vb9qOwR2bm0L7a827yTHelj5401kt4AgM4CTp0N4DN2uD0MaWIvZcpM29
npjuixP7T0ncfukmZeWbnBRRxJIYbbgErn+bljZG18AnhpC6JpWtnB38DXAKrD69cn08QxOYCJ1j
keTNbKfQoZJ+Mi990C/J3o9nkbDNbN+qTGvlA9ZjzJd6v8s1Gd+Nsm42ggqxixqtcdtj+95JPQDP
ZKXHoljG7h7uMqU0EmNKEPpoyBRGIjJAPwLLSayncbiEWnHkrcXmKf6VqGvxNLmepm0NTCIvtqiU
sxkW3O0Q/xLYJ3sGVva9LmxoZy1RD3Tq1KFNwcMmSf8Kokdtq7ybzj719nZNXIqbgyFRbOhoB9zs
3KdNhQt8bXB3SR1iIy3sMCdXfsrXpvdGynY/2sxco1ElF9bgEz+BfFmeurUm3mEAuMyoKc8YzVJZ
nrnHJduKMvqS+aHxIyz2FSjqMxruKw1Y7rYRvUmVJEX1Dr/rzL6yuRil1WXs+DSUGOJ99Ns7v7ru
C/LdnFSiu4ffaj2RrMRm5yJ/pg5SJnU0i9rHGmplGJRF8cbuTW7s2ZvOjo19lwPie1ngVElHmcI9
gw20Mx2ageZlvJZLon5C/8EkMHrejspxzCxe1sr9HPefdux2W9dLGXlStza2janLY1zBJ6HbTtxk
pfzOgwVtfygxCS4dY0QZN9qyGdppctd6r+HTxNdeRp7t9Td2FQe7MTEeE67JB0ur9HPGKBaK2s/3
pQe9Pl3EoW99fQO3zqenqlGhUWvjwRS1ftQVebg4KNKjO9lz5JKAOOO20jesfvxd3+omazgjOM+1
h/HFLHG0Lir0+oQBvw3we8ci+ykzJck9sK7bVC1n72SM5TawzO7YBUa1bHKU6i3yxZ2gcl5rZhPX
LB/RS9oCW8xIUoVFyapTLUWwdczMOClo6LtJdue5qrpIX+b+h9OIOUyqdorysiTIZ1kJER47PYol
+PCDoTomjvjRBVRxyWL6AOopI91QBoY3HjeGSI8+pMQDzDhrW8X+dURzH3r0Gasy640vR+ceqFXF
irK/Jip/kHqv3U9pfjfzcz3Fs8MAqZfXxKuW3ewWDJFzljhs+kme7Ry8NlsbJjLTxyjp77Jn9Y2a
ZLWZJD/Xh45CI/e05INi89/rSROZPDkxSP/qMBp0S1FoZP9qN8LBu+gRuad2eawyPdBep96kEymj
KX3ZZg5MdEL7a20SSnxZ2pE3GIbCM5k9Oh7m1u0yLlxl+qK0r2NhCN5W9JrjjsjzZqPjHP1SOO7g
A5Eiv0U40dJtm4vlxWrl/IKbaj557A3O+JgInSltojmgogqBKF4xnnS3mDj6SxZW85gOB1XpS0R4
kP6ZQnPfVe7nW+5zeGgxKtLKYXrVg79IAOk6K2jK8yIK1qedMv3kB4tfbU+NpnPXK79DOOmMnbVm
WDYVyg8oPYsfUKFIGaZ6kjzb+N22Xk5PFS00wIWDyrIPmVgwnenAyjZTQ3Jsw9ONHpzGbi2MBrJK
IxhahB43ppJrD2U+6junX/UdX6UoNL0HLRwwUnpSmMyT7UJjgzyyCpJnPHHaUes6l4tfvPYS6JYd
3BoOujUywNJlu8IhLIz7YmGFbknqzCAAvvUOzLotLVj5vZ+K7iEP8qlHYkNXp+TVwb0cY5z3dfew
0u4IjBQznaG6Eh7d60INLyUE021MuddNhYTprLZzRZNtZu/c3sFPxUJzw2Qt1cavict1BcIpppLx
kGTahKaZ9UmEs7W62mqFuXID6kCoucRYqKTTX+i+zsOkpdyM6jLLp5hW2TVGvQLGfQY27JXDewHT
17tn1jUftlfQ2kGdUrXhFY27TVnoKNKBKNJoGsiTkPpA8h6ob6Bi202rW7RBqkLdIpUR5pMLDNN2
h3dvuJkkfhA39VuUPcbq+76EyR9h6l2Nna6IAl60E+uVDtsK2tgPEsnp94A79zdTud45tqnTDjPg
jje9ztVsi+M7CS6V7qCgKu91oB3xhZQgHNfEsXeltrDXAjt9FKZacD7kufsGI47OURpexSGD+8Oz
xAwuZa7UF2WeaEoQ8945T7NThucmUp3tvo4j2aewIN8U77QuS3/VVpubZKjEDnAXFnajsSLHnWog
6V5BBCwL9sFM7bszj+OZqvMJy9AarPAKog71NIe5gyGwKdr0XXUTdkkMHthts2ZY/fWtiDpzpAug
mWkBQBGNNGoKduaoez/A2M03bZ8tV79b2sd2oueKio8m/9kMRv8U1Hr5mpBrSraOyoMT0Pb4BBsG
v10bdzuP9ytbnsS9t5ZhQplFdzcXnS+wONoG6GUbKToHufvrbuQ4sQzBpiMUFWVV76DzOntQ3uwu
SVFu2qCcngjCWDtNF9HQdhQrJsiMeV6N15xJ/swhMW75APJh8UacPyMnn1WIDDtkR1COFmwqUfB6
hcVIPKxBw+HGAMiyzbijlJXecYEays+Udmdaust0irJOuj/HoZl+uNWc+mFLOcqFiNhs7SZhN39D
Kvz/+f9f+0f+VZITtjuh/j+ZR9Y/9HfzSPAbmPUAKOdKu2Xu/n3uD5zfON2Z3FGx/qd1ZJ34yRIg
pkH/R09b/56/T/zubzqTPgO/Yeg+KI1/qz4Vof+PVhI94H23AnBwc/PhBjj/x4lfGC7dOV0CVdPR
+djRMOCOw8YG2IiBy7XHNz2pPCCYTvOQtaq+LhMrx84HJhnWgcwjw8v0x3woFooczbm4TVmwULKl
QfkLPLGfg8w60ZdBX+qYtd3W8WG7oIsFNibCAp+4Sp30PJZTc6MnRE03jVneQL0v7rzGoqRTD9J9
7MXe3ubRPXDVYbzrkTL3S5aKI9FS9yL71aq39LQIWRJ2AjXuvnn25mb6XlQuky8iaBJaqaQoQlud
p3UTPzSdDWWfh8N8lPoHs0LzTqzEvyyFFbMbmv0B+R8qwbTOFAXX6Nspnn14Bm5Q6mEaN/qRack+
FMLUPieE/Z9emwW3FpWLR0qexFcym3EXplVr3GUpl1yuZuLB7u2JW76nAzBAFa5CKze/KFok4eDA
wCStZuHDBy16TfQ6Offton2yYYdvTX0EEfylq48q615HjBcP+bTiNlN//Ja2w/AYBAON8pzw4mPl
mL7iKiuwDjh4lvEz5JIoVABCx6+BHIGq2Jh6xqbQCQovhJsh3jsYDRLTw/SCysvZJOvyo8wGZvwl
G3YGG9jPRZflTaaLWx4jzqkQQ3sS8bKc2xgFpXa8fufNfm9uBb51elqUNAWvZ1K8kpogkMVPSfK3
UZyLjcYqz8rwYkqsKpdvdA4waRqxvDEyRzvkjp7u6VoonyCUpS/FkHHk4gqysIDPTRNVLJcNgiTw
achcWQXgSt57RB5teZF2sPShbHSLZ7QBYTilF3dTJoQ8w6mvUxYXFsscqK4TQ7spWTfMK8SnLgEh
tHla32UuVZg2dvKbRDTL1lkU9R7Cry4tzVY31PYaPPuqiVwTLgZ8jmzAkmeKskx0K/bkH908MfTi
n8E3XuKkp3WrOiztAjMB0zA+Xr82rtAog/skVmk4+VrUphXBEDVuXeFcszIYP2vPKo66IH405YQ+
t2MvFVeCdD4vC2lBWAND/S1o8vhVq9xEO5Hs7PIo4Fn1gxxZLynunOTDSBN6HI2qMN4GrFqYgutO
3huy7r4L8BphwOPyvSAshOVZDeqhh27pH2zM3f1G+GyjMlNxUaPM1mavTXP8hlHaerZGPT13MI4/
MIzr9cYARZCEnsBq0ia1/z33dO9SOLPScfUUwROVpg2TDGFlMtVk3cotq+Rm56d19Q5MIviG6exD
06d267bCojHKVV9OK3gG9obR1FHsx/VrjsBjhKXIcWbiMBBvg0dEgHtY3h79uBm2BKPYtQ14525S
cybzMIh7vE8BFgoUyAgXZxcqFPzIh3QSYrlmKz3KnshRm21tEpTRMg3dqWgM7+ToPRxhK819fg4Y
N5jKOdGI0nihFrT6fizt7MEcNWffZHoxb7VgiO3I9oT+ZhYpvVI2h+lo6tzrgrrKcnbbbXlMlNVd
CVNBVAkaa3gQfmbzg/Wq/IWCo07h+iUpyWEWM/wmM7FFX5va7xjEuJzZoIsONL0kdAjpqr+1e6F9
No5HWLQ38pHdt9I4XBZKYxo2u7Q22fa40/y0+07vzPTVcV94415rXCzu21U0TL2vNpajVu00tjp2
aUFcbH2zrQi4TDGIWI1SNkNvaaXu2y1rnImgILeVCoTp1q29k92qgXakGrdZ2pesxbL4mBccm41B
OfKsV08s6uW+F4zrGTsNrtQCSikkXFUTeh3dCPzg8mOBUltFo4EE0FgSm1eTjjCodT+/nXW6ouTZ
Lju3Hgj6Tm32smgJ/njFQrDQX31VsKUn6IMrcXiVkATy23jGnmQGuXtr5FCCF6MUD1y99AfX8JI7
jsWZVWCxHFnjPeNzrh86iFXcWfvYRM/O4+cJHuOrBW2FoBF+rFMKxebZp86KQ2riY+VTanGny7m6
g8OOMSOpnNUbZwMIIoxLRoMIHflsjm2eduFcqewqzUASZvM69uB9VV3zQOef6xbaDr0aE38P+4eP
OgbSjSF69wYItXtLvNu8OE4dkwJYhvjR9oV7zLNiesIL7MOJGXFXW4umbmktk9V+0LoGvI+Kr0HT
to8klr1jwjf+SbCTLh8lnP08dHI3x93yncX8TCdRpy2HxEAiz5EHSc0MMuqYp+D8OpxHMjOWszks
3jHN8GJUU37XlRJwcGdat3FD8J9DtogfpiVeU6/mRcxN0oT1Yq99RrK5S2BD79ef55NoZuMmyNFd
OC68fd4J7bYoxpFAhDmBZgiW9Ec8gNDOZtz96HozOH26sdVJ4ae6Nwsx7QMVBMfRkP2ziJvqDm/f
eODz5KLqykYQcPLQt/spASO8KIXin9fIVtIKuvvJ0isMlrmFEIhVN0qdTD/kXWnfklSIL4sXzMee
ByMwGHO6Ill+6k0WfBq9ZTYbp3e614xIGGIv3ch9o7V7mGUa0/PIUcPbL+UhbZeWE1osa1g35MUd
Sdrpe+t5FDUPhvtmNpl/a6qaT166HprATM1sv0wTpXFCmGbzWKvgFXI49OYx9dMWSm8njVCvfTNF
b5iCt0yLi0cAXn135woMzQfLg3u+WVy3cECUG51+Y7rkgfZtYNR6B949zdqV98BPvjEX9Si6ZEs9
ta92Vup6uzZwvTAFNR2HeTLdL3TV5+dBlD2S6aClr05rOdm76fIRD4GE604kJsgIxDrd1cZ+MYyZ
1f2+SYpMlyfesqYgVTzWeBPeu3h549o7vxD7rz/zcTafA5gST0aXtCcw7E9d7amosrrq6HV9G3qS
UievmR/ccnnjAPxpZ+l7PrhvnpzkB7hebhC2gPPRO/LNC7T8gCxX3nVGGU12pd3w4oAzQgbBDzh0
P61lXbcwhDGqT6Q5oSvLjGYhvAD3ljMVKpToZN2mFYRan3xXiqhazOU+xUADg5rmkf/B3pltt21k
XfhV+gWQharCeEuAo6iZkizfYMmxjXme8fT/B9npFbvzO933ucnqIRRJEKg6dc7e3861zT/T0/9K
fS/p4f9qenrz5VPz1qY/YnC+vej76YlTEvlUKOzXyb9uvoeCfD9AIcn/TTeBElsOVJuVZ/OHAN9Q
HJVgDDoWJyyYm3+OC9H/lzkphIWfTk2MSHVTGIrlHYQhH+zHU1Omeo1VNhrOKl/cIeLYwAOM40YZ
dTIXZ9D9xowoFXJrhJZrXarTddU21/W7XVfyLHdY1As+/nWzrvSosKzz9L78d+tOIN83BakabPZL
3H8w1j2jed8+hnUncTsnvpHr7pK+bzRw4+S2Ag3qwRhQN926I4Hjqnf64ORseXpx1607l/u+iRFW
kT7DVBlPKwK730zrfofWlfgGPdKgrjml+5BFTv7QyA79M3sl/St2zXX/tGpzeWBbbh5WHvsOhRkb
VdBNW21U3Smt3AXznko9Il+nrRHRjt/EaLIvPYiCN9vOa/IMywBZ5gKfq66r9s6yreilztOeiPky
qXwVDnLnRrZ4tM06ejAnK9kOusEMVNOL6dyEozw7dfuEFAfmlRDSxiQ/AOzTVbVciq5PPV1Mn9Jp
wuCq6FWBbBzicx0XHE2Lymw/Ehsy4n3mN3zK0iS/ccYh2mldtJyaHCnIJpoVSRCDY684MHzQCXHb
63A3OWhZeIvNLtnBFEpB55j0SwH3HvSxHM9TxMCv0ARhSSK3nE1HMsEjbft+l1IHex2Vyq2DP/hA
NFZxbdf6eDbaYj6gPFFvWCXKE0737pFMqGzC6aelW4bv4BSaiE5lXnG6ASWm72phaz4Y8+KeEE71
2M1G9woGKvs6o1C6yKGPfSuditu8NbUbxRiKlnz3gWtFNYpqxL2jG5l/UE087BCXFX6Bpg2TQQrD
Ujc16D3NxCGibW9ROILzm7rJI+cvrjcJNw5yV/T5v0N+4eiE8oxlWVsUo8eJ5vDWsIrofp0u0gNw
6w4oMpOOXC/xGIJQ3VCMvw1ycK7eed4QrKoboxHMtwodk5lcCKRow2k3CTKft4PmJudqMYxDFlbO
QSds7EtShMmdXjFoiNNwuU0RXlYkIgba75hknXwThK1wN/VoQeOg49JfFbFl0/2JolOcoogiWCLx
VyLah1jk+kszJdPZclNmC0bbX8d2xdGvrOrhvtHC5bXOKmmiV6umK0YJ4cVFkXDrYAZpnCrcD4PN
YZHIAA4CkdympurQWg4LRjIhCptzYQ04LiK1w7da5scUJoVG08GxgiPO3+AowRoc6Uq22YY+P8K6
YKonUmObIH9mGanu5gJ9f0EHfcvJxtwyAtWv7Uggt0Pqz5bJuWaLMq++zcM8vG0iQ/pWbamPGUdI
mI9YvV/aICJFcWL2+UiVoEKPwadGSK2IDqYV5Kd+YXPf5BoBj96g1eawK/BKEGSBhAU2Anm8Nxri
zmdbFCiJbasMaGnXdcBKEiN/XfLycyZ03dmg55iu1WLnMz+NGad+Mg/aczi0RL0lsMEDbHzhBLNX
JFSdCUmxu4kigvGoU033EgnJS9MGRU8fnulEvcusko7UtaBxNWGaUWGO7mrXEB3KKDccZ4tuDKnx
rf6I0oNm+BNDqKp76NZGD2gfMN3FaakkPCivQzAwVb4xyHR8bJIpdH43wjSICshdmT6aTznQu9re
OhV2953W913yebarSqTYZkTTsHEhDfqni/p3XdQV8vrrOmD81+Etr9BMNl9+aKV+e+UfKqr37ihr
4neZ1PdCwJa/mSbKTlRxtDLJCUN/+AcPj/KBOEPsaOQWvPv0/t1PNdBduSb/OpA97iWarf9LZfCz
LhE9Hn8IYrPDLc+86qduqqFZE94teyFlAo+xWiysPFb4/KeL8hciTyqaH4i572+C6gsXIN/Tctfi
5E/uv64ctAqM9nJA4l9vJrtdyFsZbA97S7f99VtRpv3HWxlcFts0dJuh0U9vVRLGXiehWg7TEJPH
ksXplZR4ugUR9vTU4u6Qiwba7GIaaLawsf367f/jcuI0hnfPcQy9nMJx+eM3hX3kmKMlkbkX40Xm
9ouDFv/Xb7H+iT/jh531LUxX2uDZ2Vetn0DbTaPNvR6I+mCK8YJ445khY+n15ERs9KXmLv23KPAv
fjnl/NRuN3g7mvdkB4BYJtxCX5nVf/rtSONF6A927mCMqj5hJRNE8LpafkpNFuMMopgRrFG9BKet
sb0KlsKm5mhMV5txW8McOYg3tgzZ5OhNpUdQK8QAo6lycbq/xwOz3jItlrUguCWnF9RQVB7BAKhP
Mhn3rMcdbpI1Aq3pdPk8k1e3mv763OeYpm6iund9mI7K7xlpPs/JKr6wwhHpHlUWcV+1m18sJPYv
8WyXdAYblGhhad6aXZE+WCbsgwHNzIZcoxA/WiGQ6REQtKYMc5ZH9jf0y3JkQ7mGKzDsVJ5/Nezs
oYyN3yFW3Xe0g73RcPJTpU8fw4EevbtOxTSTv5mDhvTTaqn3ab2GvyMTMdtk/NJEbn20k+i2miFP
xm4J01sya6Qis24mIEI4b6zgJEP1bGsiOCVRTLpla68UqwHar+aSO9/G/iySBPtnHV46C5xf71BG
ukNI2BEtt2kMhgN+w2CbEI9zXbSm10cY/AOCLK5MfKLpdoRFNq9bU+jihUxgwcWEel1qm8yEiOOJ
J5EEnSsi1IBlViIQu2JqGuvJKGztJUqH5rYooR1uHUjXl1Kkw1XWxP1BVyYVdNOgJCLgIroK8rq5
LtECbWVRpzv6AtwieU1jpkTEkoyFoOHby90QZ/qzUaYEsQ71BBcglv1rH+uQ/Dx9FmdSu8JLHNWk
YMfkFgd4Ufyotlb7Zrwm9pCKfWYw3txXS9Hc5U17DuBMvmLi6C4GmKADjnxxLSZlHXLmrZCErHjX
d8W0L3L1GqWNiV4hBueS2Goi4DN273UGEXtiU5vrJdTKuzWvXdLXvsa5WdU0ozN9hwawfi0tkzoT
xyDV/WTG+8Y1+isMJ+mGVB3rLmbSEAQKznrQ2QKrV4hXDLEOL3uZhvDEtLqGTTDeV3P6BFmJc8OQ
kFkNg+gKNX9KsNRAmkFPy4O4M7GXilYQfc4M6UZnHM2qra/mUl9xxKFZ3qIAcyR3tKSiZyKu36ug
nt9ajbENmWmc9sJEu+pCS+7V5IJIyCibIHMAB8b9Y/u1XvNuYapAFriYKgE+EeoQVBG8fc0JXp20
K7zACd19GATj1YQmhT5IP3oWTuQ9pXTAs08zQho6h6ag52Rgpu5GWdl4WmQkzmtDZxck5O6VgJI4
N8SFj5TqjUnWiysYzIVdpz/EdOMPclAfwXSeNTRsj2mp02y0udIQZ06dUWKUCpjHQwLt/GAcUhgj
JJJZS3KttTXoGAYyPvTrz4SEoXEiGwe5RRAOx4Dm41Zo+j2knV1HA/CAPI+UL6YL+4WodhxZVv0E
aNmmOdeOml/VTbnrcWG9tQNhX2VUWdt22tVVqC6miciwECnm4cIe2rteqxQtKN05xvmoIDNFHDXW
ejuKQGygYauWmyBLO0yd6HARNTnZmQVpwYXgYsOQ5mtTMs1Aeq1tRuYEHklQjLf06Bw6xT5iA2A0
qTPzDEPA6lkuips2d47ZIJ/SHCupDARjE1w3RuNotOYZQAap5lyHQfolYGxFB7Xd2r003nrdqD4l
vRpuK47r7sZEC+ezJFi38cwxg6SR7GjlsjnQjUr9clzGDyUn5Q3V0Brvg1Nr9jKLBwhaz5R8dTmm
vAiyJS7Mlgz0CYmFf8YVnsjyBLGkmSnmS1G3tbA18ZxY0+c8n+mp1kgb27ZAn2Enz2Zk0it3MeVx
WEMyKowJtSED4W3mkJvRL7ZxzlQ81jRPl4Ejo6MdMB5Y0ETs322haGIPLr97HZgJqBHHvmTtJPbA
uXMGvgaqt2GGhp8agFksNzpgIl8F3r15MJnE3FqxIExaC8OPjrklNXzeZ3O0Kh+i6UmwcvkAExxO
3nN2UcTmeaYuEDJqXSofjdraWtDuXzqwAB+nwYpurMZaXpCn+WRugpBNqqa56UXVQRtLuPMYBR2Y
Ezcb6L2az+b5FQm23AT4NHYYrttjFpYj8lrFmvEt5R4MyZp5L7O2/1ZX/FPk/22RT27En6qi/4Be
33wZ/3X60rRf5h8r/PeX/VHhq99cXVo2Eyrkb9+aen9U+SZVPguajQRiFUZQHP9R5IvfFAMcew3M
JsdarU25P0QTzm8rdkPX+X8geOh0Av+AjXyv2uCUfIOP/FUV97NogroNp6FJSLHjEO3G4/BjFSdr
ok8V1JiDO2h4VYtG0ekgGyK9IlbWvJr0ph4eQ7MFbqHHUX8c4qK7jyptyPcptJgU/tEA8BDTIs7K
oCfVvAdSIasp9EKosfE9xlsdfFFBvJ9bs8QwEbkJU4EjD9VBcJkk2noe+7eMUXTIn7oMPJ+PXVou
923jXhhIQ3YqOBBsSisL2jXnkYEu9dN1P66IDR5k8dDCPaND3ukfXLIlif7UYvlQFGN6ahswQWWO
avvdozaih95iGpluCHcHEqQJ8RAsiNfzVnO/trIBN1eVCnMdKncclEPCTBIfNxSPAeDkMrautxht
AsqGC/Ue59TY0Sd+/5gYg5ZXo42lE4Lr0tlTr7uI3PP+uMCS8kBr88LWRO/pS1oTycbK3dx9GZKl
Dr0ic/QPdg6PxKoG1zMRkB5yRooHhpvNcdB63l0AHdmA25x3bdy5ZKkyY6Qr4zYYTOJYUu60HHCa
xKEGllWovfa9wl3ckUS6sfC6nBundfU9ovjseU4zgF9D2IsPTb4W0emEFZpdI5punSrTvi7R6HqT
qoNTGk3RZ43F8qaihbF//3zt+qm4sxuE8vzzKEFRFZsiXwbPthg07lDcF3uGmAPExmqhfuQiM6Xt
tsQcr4SSLpZsW8zHo03fpel4JjQhiogwFelyoMnUKITVJMbu1bKWG0kAV7DQyvS0GOVxaAx2SejN
LJVxKD9Umu5YO1HNDsDF1OA82eXcCxA/T0nftj7vDuuybc2YwbZpPpLDmz03RAk/RszmP9RV1J4d
UJeXhGykHRi4xvIpRNWJmW94FdQoN5K5Io2AIOMrjqyx5+BlZ3jUUb0PME29BJHd1lxkW+xNnTk9
YrxVfQ8OeaX3MgYqxnnvGK27zzKpvo4WGGHgFXleEoZJTp8fSqahOzfRu+gmzUr+lttn1c4qLcno
2lDYTEnYbEo72XYMsR+C3J2v42VMPcUW4i+dHlznFtneJHyPzl50rtg1WaSeiZNP97lD3AWzrgjO
5dTFubNPhd4+dqXxwewygICm/lI405x4VNj0k5N+0QgMJVI0D4Ol81oMhbvYWSBU27LyUOpjYQ0c
XLd4NBtIc1l511pLft9qCmn7PMO9iA1x6sPC3QhgpNsclNTKIe220jWWE3yANNukEAO8MTPV04SE
bGNilplQnIOQHpHwbAxiIL1CEhvn0dRLdwWBPltZdsjt9SAhqmVsNeibqr1mLsqE3VHpFX1J864z
Qwiz0QDWQLdbHUcuAcXJxtFcSgTCN3p/nHT7w4Ce5joQIvx9bpIEPhMB0jM//VK5wHqI20FwLEr4
rXNCkoqn85q3hdxvaqGkgeEblnn9WIPaSlBXiWjbRwNsdC0tlieICzq9yTq6GTgknBbUmGQim/Ne
1rYOeAh+A0pnhLqAcWZsWhssUuDmCBIFiVrgbR5ZKMSmz0bdHyxrvhqDqryPSLZ9cfn+ipyOZUqO
2IXs1reWsDn1WPU5/1prwsdIJY7MmtiRjV73uGsiuyQWp6gar8lkdLFAHjHbyOD6yCZPrgaUbrM3
NDjJ9EQCy1VW1XqNO0x7xNmFh9XrjeCZetvEs0QVVts3GLW0Cz5nFv9eRgsa4CmBPVlkHWNaZ2nu
CNBhglpwYixHFnNGr6xKrdUHr+8rS512wVeEtOkpK3lCiTUXaMfWp6iyWLQmpA7PzZg7vqWhKkOA
Ar5xA7gJSVtpFfspZHmmASwNHodRPjA+542gGUw+Ln8+STaky/Wok2mNU01zixu6wPMNyMxy9sty
ITm7x3TaOMK8eq8B/imX/r5cWptq/24i/WW5dP1lin8vfyqX1pd9L5eIUltFoZapXNqcP4SECB3d
KW5sqh7KIhvt6b/rJWWv41EUAg7NrJ/qJUophg9MVMnMJdODyMmf6qNf1UvmT2083cWbShPRNExm
sC6txB/LpToxMhKeiuTcgLWb34zSoKNRGHZnbHVsoSx2aly9f+jPyzbXjqWMINV6tG2LA2lZ+h49
wfy5ARrBkEivTG9itrDgvrHsLxxqbJ8Zj9Us9aHgFJ627DDZOBuPePMXpyees4fT3X7OgEvxZM8h
3U6KkCWJ3Fs91jobI1w/EEtSWR2ZBY+qINrCs0ZAX6/E5WTxvJ6Igas1UakX+SlGk+VNjs2JfMhN
7DmQU810is7IJOrKeYykvaxBEKh3WbMErEa6dyBF8vbS4r8VW4dJX6a/xLXdLf2+qAZH5l6r52So
xMSQIUPT698jrW12dl3Nd6bMCrRo85jwUmvWlo8VZrT4+p8H8L8SJ3DFacL+4gEsmy76l/fWlFlc
/ChR+PbSP84s5m+GySEDAO46hXh/0r6fWRyDx2kdV+hk36xsBsYC3w8tyvqN6k9g7XCY9fMyns8/
Di3qN/5VAXtVuRx7XfN/mkzQrf+p042tXCoUCya2FlYM+6esOzudIElljLBhiJCuKbC3EeLVhiRo
yaFh3toNlV5uHN2OwHGDCzWOVBEu0NqFVd+TIwjMHVUX5sXSLMOaUXgpxpWcWeSYdSLVfs5j0zmj
izCO4C/EDS0K49gZIHQBEdHWA7utOAsJ2jYjtgkqmYwzAwoK5+wiqX4tMKG8VvpCBhbZFHFFcIZw
ziKitwIXTtxQ+IPoL4vQsjZ9KZ1qLzM7arZtqq0veY9XS5lR38m6c58p3XnjkWIBPU/rTA/hZLrP
eSymhyaR6hika5Keqiab0DNZpCUkwqZ0TpZrt59bRxdEQeQ4ZwhN1/AGwq71KmOe7ma46j0pGXRF
sHwYDaAkGZIKKZS4rOvgm71GsJWl1h/UEKmnZXSmu0KRHIhrHP884E9xE8qa7w8wInhOrIw/jSKK
uD/bTYikQULRfk6amCtQGFB8CAOtXmk66sNmUg3/mjEJIiBL03ybQ15Hb5IPwACDTzsCer/TVSgv
SYDRFO2bxdzdcie+tbGmWTqpql6zROe7u5mJHbMfdXVjGfDGCxLLb1SKyBlIjdg0Ywy3PoiHoyoJ
2ysIYVgRQOv1BC2MjSqfctBR3Nf8L99+0EwPySJEBuo+y379helET3f8pG37wSLSdjqPqxvWn4jO
y30oWGl8r+WSr1CCskV6N0T802kzEvFIjOO6oH5eLaPvwXUs6prp2Zodxvu6y9H+VWuL7oXSl/S1
LF+o1odx+RoFPVdCHwr3ec7Gh25pTWxJEXkTRC+RZESpc49DngMHYHbNq0QuL4XBDbiiJLlrc270
FId2sAM0yV9aAsk/7QgRCJ+EmwjVxXQX0WRiFtMN3A2yafllXdXZastph+RMQ/TGdWbba+p72HLz
aZLMtmBga9sQ39d9BjqCUBbskriJxpqHEAEiP3CJJxUdmxuu21hSgbkpoB7HXupSNG4HblGLo0EB
pg3xnnEg9EkdtWQgcHEeFZ87xliI4gLLAuEWhFSQrMHAdROInpDDabU0FKDG2BTX+2R2p+q1X38i
R0EUzk0IZ45o+WNdrcd7l/M0flqCl+dhcLeVIapXwM3B8/stHGs21zdtafetDzsqhuo1sIbpYVQ9
l2Rc41DfA2XR1REdGqGk2a0x9nAWXS5cR1Cdwq/kcMP00JmuMmSD3AHrI8EZLt5jIuDikWjBj62z
cLA31q+AIppDDQ6CPntviQv20OBZS/QBHmGbkI2X1GGOSNzm4bRK4lHxf8cw2k1cgGOc83V0YhPj
duIHXeU/PA+6zg2mKR7yNiW9g6gAQ1wG2fGtCY2UG+Z56mhHpXsey8w9LzX0/033ngZfkohDbAMo
Oxjvdhupu+Q9mFNr2pn1NFxcXydT9kBYoQ5HNHHPZj1pvhojrQEnlfJ9FQb3cbe0cx9tXR4KBsYN
/YANwNDpIZflGD3M7VRd4+BwtzGAir2aeZZx1RpHp0g1wqlExt+BJ2zgeaeeTzqWDJ2Z5qUzq54r
SMLTQ8WNjucDHONrqgf1wWUqskfRLy82iYA3FhVTgB4fz+tjSwqtcZh6lki18IWnNOWO0lwEuH5G
gsgl0OFFn8LSJiZMFTk+UUQ1EMP1Jd73hiRDcRj5lbJ4TS6OyUnfCoKtFTMOgxucbFV+1qbNzDcd
CSyk90KIS93P4pKYABV95pwKRQosRxhibYeblMzj15GWmAU6tRY3MR7MS54zImDKUq1qWXe9c4gc
KOeTkTT8eUm393OYliS0RyZ3NzTAi1rvPUIYRHJlVH1z6MWqj3u/5w1p8CK94zsTObDe/3jN4WnG
Azm09M74nvq67A2jqLv7AfjuBIyuZX1r2s7xaRis96M7EzBZ1Y77DDmTH/Lbkpa0Is79yh65lWAl
NP0xcVpEuzXDzQbJnibuDIunK8tShgn9yOVV2bR7f+LywTGeQWxMEExrs4l27ytrWUbCgiTn1M8i
hjsPCSCc0xcT0V3sZca6SolhjPdG1Jlvbjaiv+nr/F5EvfTAB37GROIem6paN4NaXzdnSLkQ7yB6
3YyLyUKGoocn2KEHhXc/Au4aIVyO5gPLj8pHX4Q9JcQmJKwCU2u5uFd50XZg7uxgCrkksZvdLwli
LT2mXeZBcguf2UqJzu1oVpwIC+SpSfuJtZZnEqMwS0xJzLJETKfqxvpcFvlzGYrm5AZTr4+b2Rmx
w1uquUgDf5W7bkSkOmUX9GgV4T+9c4fgSg94dgcFJ5R+Qi1Ed2PqqrwCPR16A/yMp9iuTZiIRfCx
7iSJxmWNa9Y1vaazPd0Gtzpu+lzk2njouvnYRn1FNpTLcOYOq0vp4bB6wT6zq5gP7jS6l3c4ZzdJ
bj8EEr3oy2zh12efwNEUHPGt5KyqYCGUYdEcUXov/UrHW4G7aiHGq6XdAkbWSDysXflBoIuONrFR
EVVlpGqXFnKAJA5IGZ/BSBhKlJJVY48QJ2iDwq6fLeggB5fbsvFCEOYTlz9yrzplLLfO1NmnFpf1
vR1P6C0njVSUfBRPWDCgJwJJu42X1DnZMuDuFQZFSeSU29BJKnoZ1UTIewr/h6QQ9GYqxK7Waub0
lhll8jTb+ROxqHV2zurWuK9Tgsm0rh0dz1gaF2qNGr62c+N+iqD+IHmDy7dwk21rcpp8h04RGUwJ
eskBS/M8ASPJnWoizc9Am9kT3HvtNFEyX3O9rM9J5xS7pUeXCtZM34bx+OSu+YspbOG9HYwfh2Dy
zDixPwG+mx8icy58QUrLTqU2/fTObO7hCkSUPwXu3Smffk96edHwIW0E+sZrJ46WexjMJn7cPt+V
hJ/sAxczNc1KYxvW7aV2eyQNjUVltG1z+D/E2rJEkYbiEfdYbUPqhlOfN+IkseMcTLdsj6nbG+dS
QaLkohX0A2s6Mxbt2Kmuna3mcmJMWLEQ0eTpHYJhBAbOSVtSccsmgJPBIAeAZGPrmOE3ug8JJ1Gg
bw6SE+EeJRs160yO3RS6/QEKOBC+eNZeW5Q6PgMx93oBMdLHhNWBWdYfUhrb53LOuic5Se0851WG
xdCxed1I7fqpGzJm1oGUTICnogaK15UfkpVeB6YWzyb3t0wvsgmcgz0q7UbH8OWx89qAO40d7nWM
I2WaH0fdtt+0NP8waWuPUhDoRGusaXcaWYwrBgN6xoxDf68HaeSZTsq8P4uBC6AlIekx6o5DYX6u
yOfdSjDXnqj0bF2txHFOGvUWNDru0aBspw9UxFuq64ZKMNYLf071dNshq7kENSsKK38D4KYUtBRj
aR/0dlJ78tVmv5XMV82RSK0zkmx0A5XqE/glrYUkt/Y7U38YxjQTcBuzBtebTeBH8hAHAkmmSHIj
O9hLO4SfWfzDXZTIGjACpKgAYGoFgDLglF8iiN53VqSxMDWxBf+hH581ZpAO214gLfq+IvIJe+AE
EtVbmhblddzyXMSqG5/hzWTHBXA4JIE53eHzW2iO6vzXxI53FhLJpzGcHG5xwq4N7YRTksKPhTTH
p0Lma3gO6/yG/m37suYBXuWNc22lBWlxVAOPOdwheExwHjakXQUotet6jl9aq+r1Y57SdD9ptVgk
OYIqcZF1q74GKyJWfgIROCq4DTp3pJpFbLRBlFE6r0GdsagHSTJWM8v3DLOZSVOzMJeGq7GYnsyI
39yELdY+Jlum3qtXJ8LGvltDNy0iuhwV7mhSmzluwob/HUnCAsPOzElmHhrpNluzpwaNmoh6rRhx
+YMWMdib4rrK5pMululhlqO4UIsCdIAccEdDifrsTyf+v5j4rbK9P4vEODqbHOwlB2hpc4z+SdaH
0CeLqy5ODkFJQomflwy7XhZj6dsPxrwsNflbLtVIWTDytzbkBsb7X3+A1fD98yegGUfgA7IxLA1y
bbH9STc2RpYoF9mFB3NyHfBDRRvGfu+KQN4I+lwhxWZQ7WMVR+FVVwVLQTerDW7CohMXR+/FDUIg
qspff6q/uCxMYjGNU7ajZ7PXD/2nD1WoPqDPb4SHQqP0A0Q8IcmNyfykIgsyHHGSyqfPiWf3tSGs
Xn/97qt94+drwtsD03PA83FxfmorFpAlIAgvXJM54yiE/WlGO9BiTk/4QaIZgAOAV0ddUjvQjmIt
vwsDCjcw9rqSt4Y10+3e6ORmR4duPUFXNU3KryA8OcMUKMX/5nL9xY+4gvVMGy0+JjDx8/UaXGgk
CukNKYcDE1J3nvqWlNgUmVNjurhTaRKSLDu19Rt5bvND3dGrqCPO8nE5NQ95UX9L5v5/J9li7fn8
eGNb1EAGORIGyli24R9/Qc3E/ddTNzD+ZPqLbd+aHjpaUs8tLR5izLT1+DtK2X4GSKmOFUgvv8Du
nu0F4FgyidtqPYNxZX/926q/+mCWYboQN5lh0Tb+8YPZgw5luKmjQ2WFVKjoNsoVOD2OjT1RFam2
eKxIHzKOc0nZ6k80jtPTYMjhoTcGcieiYXSfdQgycPHe62LRcYzVwA9uQ2OhfI9DdOkrQooafu31
FK7Ok60RV0NpajcTSCIag5+/HUpRHk0P/bJ2AYq5mh6iICZWgxH0dLfWcW9xAQe0WFqGN1CvKk5A
v74c8mfZKL14G6WBBZuRFqJLP/6HJy0SUFaAvGh7FZmsgbJciujk9OtRp8Aie2Hhd88AhAbtsZAL
zZMpj/hYM8kdj5NrcbVChRUawJRGqltm8B+5WPxzIoIqJMyYI6WS1fpjkzs1nbHchfGhxGebe5gi
hnAbko13WOacdzcllhkcJjOyI4cDwef3L/vPKOhvR0HWuqz/XSfaf0t/TowHMsoLv/ehXTrKNJ/X
Z0axaUmBpvt7H/rdKmdYSOMlku4fFfKMibDQMagBOrKqW7jDvvehDfM3qHw0jHnZNxrJ/zIMMuwf
NeWrmnuFE7ORSmZChvhZU47eq2qtyZbnBaNfuOxhM80dEmGpg31sr7XOoNWU2wDWB4eYkw1N8uWV
7pmFgDYWh3aotHPAZwdFpOW7EMQjcsmlvS7D4oANvD859Wj70HCBNQFxfITZhca6CNFoxg5Vn5Fb
jwNnjqcEQFpBIxlpqKjqcpO3Se1ZbTtzhFvETtKShW4/BAqvMvYVPjcJv2Z4SOPo2lJ5c2Imz5y0
Du5HqGFTW/rrGrsxYH4c6hbhg4NzzrMz6yQMRIM9HLcorD/3NGr9PqmgPQ5N4jWqmK8J5IA1QrIM
Jy5GP8yS66zVtpRWYkcXatnjJWLtCeVeK8zixZ2HZNtWq4IB1hlxHLcNEM0tq3X31siOXqid04ow
oQao3OL9c2hfXCmDM4HjHua2jx8IxC79XIiFJqpEFlPOAc3yagBymNw2s6sjkU6XLT4aBuoYeTeG
XqltxLCR/q5mbkb8OGQKZe2J09h1JKj9qEsfXD1fmar23s37Q2Wskl1SFTYzqmz0GKHuy0BnHU6Q
+kXzM+kjTNC79UsATve7XgV+Nveh14AUQ6HYf8pb9OjThCCciJmrilG6p+S0LRd7p8VIPUyYKD5A
GCJK2Xw3tWkdXKKnO/S7npNKNN5LoD3PigYDR0pz29Jg3aiePDhpEHyKJGs+SqqYCxgJXI7CGXwc
23j6JwGjtdU4N0y6QcqNaW1MJ9xPvQVPgl7S1hXJx2qqjKuaLD2aCiRomqr2e2gHBPeG+0j1NjpD
ji0Zjqs0qS9laz0703JO5GhvwsEydlrBsVboS7S3q/xtMZOPSd0Z+wTmIZ3vkfAEVKCnWrpfDLq2
fje4ps89sWowgUdySzhNeA8FBDVtiBaBww9EzxA6nSMA37YZeMPOPNYyER9nYxFIQturSUs/LTNY
Q3hR1TaJmbuaBU3TZSG/TwP+5eGTrH07rIxDtAAMNIia8ehe1j7kvA9a2+EVsKfAt/D5QVmb6z2a
W2NbElW1s5B+7QKVPDX4Xq4LPcp3yvkUuq1+mkK79szK0i4ZjCsQLaQ5+XYWxw/5QNZ70aJlSdJo
3gPSaS4YPR1f2JDDF4wUftsu18ibsp0DX2KL6MnaLRx8fBOZ4LaYALp0UtNBtzQLZMQ037LbRdBv
CHCIOoUW2U6so+AY6yFehvIoQxJjBnnF0aT3NZryTz160V3vECsraW94VuiOxPeCmNXNkkLHTPQn
gD/EJGkC3uRQL7sOUq3n9guTkiUtHlOipUk+6PWToB1ibqhtIuYXGlA4CJojCqLc8kh2TNGxEI/A
R+3PNp4L/kXtXJQxaTCpdUPz51OM1hXjKafBoca817Ot+/bC9ayYZBxsUpSgaehfpwDw2jSW5ml1
/0L56x5J0jtSE1snB+zCapd/sIKk3jLhKbcR0KDNMmaWbxggC2Tt/t532UPMSIvpwF1G7gg6lljs
51j7khvLvMua5Yre2Dke+fdbu9iPFvDGAmLGzg61xsMTUPlz8H/snUeT3Ea6tf/KjW+fDHizuBuU
r/ae5AbRbJLwSAAJ/+u/J1vSDMm5I432s5lQjKJVXdWFzNec8xzKgNS3g8h0stdWJiSJBkyRUbkf
/ZGKoixYlU8BAEiAVsvOQla27Ygt2RiJ110tlr8fKus1bIH8B7D5IR0o9yG20mRT+eFuWEi44VE7
zE77bVSM6PwVvoXb5WjBS9M8x0FZ7PPSgiq8sOhY+qLZIiwOjikAXVlanz1PXeaJk5+UOz8Hk/Kp
H8EVlovtwX7K6scwHF9K4ji2TeN/g3wyIYPHITIl5aNlDhe+03fXTWCdM4kJxZWyZK/j4d3ubss0
JnDIhrtG9MP3riMkOQvJM3DXQR4cBx9ujL1z10ItvWQTRT7g3AW4euLwWGLSUTYsvyUIHxeHRKGy
Ni9WDx3zaC3tvg9Axc0Br1ivoF8Rst2qwiMnmktoFjFI3wkpODE85R7YIOTKyn3Q27CtB7DvYmnV
KekwbILXEHD5BnAqKdcLyGTvU1nMH6d4GI7+QtLtYLFeS8p0P1j9dJjrWexZGzFcqcbwpi/HWyPx
sUo7jv7Fp6umVfGmd5GzVVC0iPLdTdg+5jZD/Ilr5mSm4mUISfdsxfzVzgjttcthOAXj2nHWZB2O
4Ng7cv5mZ4KWMSQJTjkQSNhpQCxFATq/Q7ba7j5h3ER4ZQM/xWnMQ+LnL9OYufhSgselVxeqaNk9
i+S7LRr/XNYlKEK/XCOn8cy9K32SVJzKOAfAWuE0cZOvnKp7+DVEpAULjuUvJXVx/+RkfYznhYFb
G9bHmZ0eWSRQUgI5Pff0aQTN57hi8jJq+fZVARHYXUhYiJ+y6eAhw6HlKvvYgvcYUYs1KDKf7IH+
EZ/JAhQcm6qrJKd3gUOmmTIc6Fbs3tsO2r7ukyTVfq3PnT0qP9zkMkCcgli1zERKoEHTARn/r9AD
jWHWL39RXusxBe3tvy+vn791laz7H2VWv//MHwoP8wNdsg2Dn0YZHZONbuQPVbr9gdhzqFaeQ7tq
IrH4h8KD8pn/A1uqnhxRq2pAxR+VtUUcQIiKHGEUkgzX8f9WZU0P+EMvb2EHJWASIRf9vO84Bi3B
j9OYwMRax1TOPQaEjmH9I2tUo8j/Yojx68wn8ExATazKYA+ydf2VFxiTLGHZGOKOQ17j7gNpG0TB
HMvPWmZ6W3lMCcqVBOwtasG/mvjov9ePbxFpjWnT2gRGyMfm82H//BZTlBLY+ahgEyeUxd7v1LQd
Z5PXdY3iPgdf85qEVRNCqc/srVqX7NssGIPvvM6zt2VnrtEysKrsx6Bk0yTa81DI9EYFOdvfvOTU
65cOZnqSIJRXPvmDmKy2P3ypbn/7g/xPPVS3ElG/+t//93++CfqyEDsyTRqmsZ/fhNGBdEWxHh6Z
L1u72ZHrvhIsbzOWO0+tbYykRhboCESFQto03nefQ0DOUsKeos/C+ZZIJgQmCi6FMTJ4I5B53Y8B
aYFzOBZsYJiHVtnQo3lYe6jcFZOPP38Pv0qJ9N8h8L3QDILA8Zm+/fwWFBPYgYl+iGCvmbYd0ZVE
+BBEoqmrf/5Kv8743l8JaRQuYASE+C1+fiV3NBXtFK800jscEQTwx/OC9tz1dntnuJStf/56+hv0
w0P0/g0L6X4drUSwwl+bU8tUdV2JktdLsu6OE0VF65D81Xjr//j8HLRg9OeBHVj2r5PLsOO4KEnA
O3YWo+KAT62xw+xYqODxz9/O+2T6l/fjWvAXsA9wLvzLoZAzPAvhRAZHC2nwafUVvjkAR4dl4Q+3
VDaKSDP1cJPJvrhfRuRbDREIWycHBJ6i9b2oXLe96zDWMh0ckW02ZsYSf0R+f0xw0p0pW5ZDxnfz
aUz8muZsNQAjJjmcKEzMvAgdEirIwCL52/LUy+St2fHP36T97rf56V0i0jA5GpiRMQ8OXT0++2EQ
HZPIDVm+m4+T9nZV2uWFjERBqsb5JbUHzMMMhnIbV5j2h/HlzY+46Ki13t1j2kdGN42lrMdcBmrO
eDGtIrt2w8UhmQEPmosZrTMn68EMK50vyhpp03kAKi2jIP6U7COaMzxtBFNZ21r73IpkD5Uv+cxx
Vhw97YVLBss9jtofx+2SHit8iDvyarMjCtgFIDmOOqRu5kHZMnjstN8uFwzaahArfdQm8VvKxbOp
kPefMD3iMmSVBWRQO/gq7eUbY8/dNaPlbDwEDhv0MZj+ejMhMbSTxTNc902pvYG1dgm6YUMe4sKe
K9AeQiYH9sGNHYyFuUfuB1nm3lZo36FLHf3YDKp6YWJQfIcxJCk+idKFbEiGHkMDyX5YIir46CNI
2fra4aiDgU+5dj2i/PduPO2EhFiklb5VNt3gEm6/UOUgAcE8KbSLMsVOKbSvUsAn2TpJluyE352r
CgsBo592x5DiNI+ivoZAgkhmricsm9q9SVjZATPBpf48t7IkKA9qroiUdn2aOJFdhFoo5lLjhN2+
unS0S1S8G0ZNQO3X5iBQAS3aUWpwv+A8wmVqyTA4Datjv3axp25xZqr61BtDuGl9xULB2dfas9pp
9+rQ2var1I7WIrUQ9zQzdSxZy91TzaBlIwtCTNlT6xB6nLETFtk0te+sGIc6Z9t46pGtkF+MKlNz
fr7aHX/zzjObu6Urr7IYjgQruALTUTlsB+3PTSsiDTvDODcWQi4jASGZh3PyQHDPVZx4n1Pt9E21
5zc2cf/mnfdCV/RqVXW9nUj7IzvPQ8OGGAW0fGde+vMw4dnBUwy5EHcx6sFoyJGo9Np7DGot5YjC
j2xWdU64i5wvhHYrF+SkbxbtYBbay9xoVzM1sbOBHsCym3Weng+PzOK4huh3k8DDFj1l7K20V7pT
Sly4q5QEyzCr6fB+vOaTMthdKz9gzq5N14aVNzeEmfAXMpWJK3sxnVNaz+XR1J5tX/K4eIJZT8Gk
xWIiQJ6KldKOQnZb+zTeEClav3Wjk3zMaXK/er5aPtpjN52rIBhPxRgyZWTQcdkZEP3aviBvMzbG
02DyfImlQFpZLkti0xj7ykQCGfpruzVb0v0qwMh0Yuv85IxGvUfrnZ6I4mh2Tilx2C4D+kob7RpU
y/oywzdHxwinn0FefZnXA11qBkTvHDbksHkSuKvwAkWPYRR4ucflO4mkk7xGrl5u44aiYB0XAxcH
mbeNhcEjS7g5zDUOIpIymp0xTtaOd9ydfQ9ty8QCGV+MsVxgcVIvazg5NxYP6jXRr+2wJX8HB5nR
yPGbmdP4hqWxHgnx6d5Sn+W2JzP/GUhCfQnUl92qQX1RyiYF1zhRnYyUfFKyz2dGkvPbIaJso8FE
7D6DQbgvE6f9mOd2sSW0c9pmgrpQuIQsl4VpnyYsTPsG7cKz7FV5aslu+LqKlFDhHBlKDpU2wgaO
n6+U8XnF9HRcFru5ttM1PvvQQw/IHH1URzZhiLmsm13YjbxzZrI3evRIjomN1qSHhgZMLrlZ/SYm
sspZ+RkrLNUL2mHdatr8Jkh4AbmOPW9JkMwd9bYPHr8vcndnh6l7Y3IwAE9U2aHprfVoINTdhP4Q
n6lV3E0TeyET6rI7j4AImX2my3dq4PE5Y3G9s6VFnssC6hbCqkO4klG1h7gWLnhFKe4XXoClKB0o
4lIf8ae7pO5nFuGdjpZJ+3vDZykIt5/IGwOlQQf16SNYEbpeRiH+2MqDyi1CHagX7Qt3Ng59y6Fg
doONdap19k3azmz1LY+87zzdSztO0dENj2YsrM3U94S/FBPBE5lx28V1OJKQnhCB3IxLeuDj94s3
Qnza9LJD9IJPb3H7CHkI+Qp91RnbzmaSdhnGldtwskLyj2BUOun1PFlztZ7er/f/7oP+omFFbRCy
Fv33DetNUb4i4f7Zk/DbD/2xC3JoSzFWuxZGHu2kptz9xy5Ie4Y8Usfwm2qHD//qD0+CNgbpjfDv
pPp/+hFAKNGpsm3C50Dt+ne6VZrTn0ttnEmslKyQPohNED6HX0r7jqFvPXOzn51ewAVzSgaqYw8S
pg8oOupUntwwETA8sfFg2Om8QTyhaMwx8ngWx+ksOsgkm6oKs/ggBqh1jwNpZxfcTVl+2xME+hlv
nv/JXb36nDIou+in3NqGguYUdXNWnbmxAAMU4UjtlnMqN63AhJA28gpJYbMeqoW504Q5N1lTq9lX
yFrDT2O22MExMMiwYv26eB/HaUZ/uFiuj5CLMLVcey13Nm4gGMeA67LXUbNUh3esqqQSS/aNRthf
ojhK+2QvCHZwtDk0IzOpmtDETNckQRMYsKeqW5trnH683XRWnY9VcMmd+AjFBEjfrpKtATuoxnkV
MJ+y4pCEtWJAHnkdWDBUJ5YvfJ5koyzVgHYnpiVl9zSOnIZmGpvG2zSVirjYIs1cDnTEQi51e82k
rNhUQwdZGAs04jP9fIuKsRjTzTJKg5Vg7y3sPWfdFN6YIIDClWmlMO7g3sg1/4pKblEuyENimV1q
FwA/kW85Y3KwijnurvFsi5MxAZYx8iCOyPS1owlyUJSrtD6lQoyHxG0shuoeYTS2MlZ6jnq6M8vJ
3XvUrq9+Q47XhEdgQ4BcilkZUSasy+Kyw5J/kMqpTjQ1w6GoR4LJ21p6EaexnkTOsGZTwDlVLbe4
I5Ib1wrrzZiW89aDC7d1etemCqZuVmsY33XVVL1wdPcw3eMyiFYxNjdl7j0VskrubFSCtxORVnds
sMZPKZ5hQumhDHVNOt/xfZBIeWX2zMYmvi0tubwUaaPP4GHg3kGAuZ3MzL8OwyJ+TiHRH+fUEzcC
LQ0j906QYuV39mVMq3EQOCRWdiLs+p6RGZNpHJfeU+uZ9QNy84LGJ04T9JB5a88bdLX+vJGok041
uxjQ9L2qiH2q+9M0r91hKovk2ca1fxGuvrYDNe70iP6I7WfQdEASB3CJ383JIeqHexF5KXLfmipc
MkPBa3jbZUChu8l9zGHcqHxw7MixZ//SxDNBfnS2ljWm5GG8wZxiXQAKlkfHQW7X5wt/66FU3V1a
evVzRxlJfew3X6jcXswWFH1fBsGZv3S1wz7ubBbVEMyA7eaOWjw91wzRHxMa0I8DMutKe2itt1x2
xoVYa2SfbWv756mcw72TN98AY8VH08WFm86ofYrYzx/CIhg+Gl5evizFmr3YU5+5G7cNipeWVmw7
QZQ+eqLvDoh4rF3oT/0+a7yLSea0XwGLmhxh5k0d1u55mhWUmZo0hwZqSyggjjPhXV3chRGTrOy2
jvMZzk8zdxswyTbfYpQjKTEYxLX1Qm0d0S47OQ3Av2Ms5HwufeSDddkkwmCDq6azNMJ6ay+u9ez4
wr4hhvEpW7uHvBH+19mVwM+hVFEAo/8m+cZqVnaZXe5cVNgbLo2eFbWXq3jrZ8kpdJR/tUxdy6Mx
qIe1DMot1gT55g0QHJtplbfsJtYvLRKfNjIFEM2wmpqLhP3JU5I67sZrMQ+z+20XUDhhcoX+YPjU
u+BIJSprLFUGrSNL5U0+d2fyB5NXlhzZt3LCP6nG9pKQwEkHA81bMuLsjxZKGuLZfASS8zQtl9ZM
1pxTeLRuPQs9njgnNa5NTBP7TpoCKSQJ8ndFrshFaHoTBY9WkY8qow/F28NkIgVRPh8tqJv3ctI6
lyKZ7Iexj4MvxcRkJxoyrfJn/BKSVZou946IEcgiPn0dsH9dhB5OerZI2qQ2aJtPYtYxbUCQwhCa
SGv3tZdgQXR37VPFLlEy2CjibTSjCHFhUFUBotlmwbgmmEdeQ+kGUDC5ctMb81vLnXdvskY7JSJW
G/6j6CJzJhUIeUNqOGe+FL2mLgQNjErZud+lcL4SnGJdmsCQ+s3SwtcsQ3ZKKLZ4yEVxNbHHvQrt
orhMDRDsUb6+pdSM2FtKSXU2P0mje4C0yT6cwDcC5BG2ZSxf9xnQvYORreFda3aSSCUrtTcOjIpj
ItLrshiTPSusmGVdZ+JWddlLo+Hc87y/5eyK71tLTZu0LeVj4uPFN9OuOU85u9eO4UV55UpAY66q
xytZG8mRqJWFGVLl9QcHcfwd31xmG0Y43WYorb62M6vYyGrMkrLHCZ4TL3bO/IYQwqYG05+LmoFV
olvdVrFw96W1yJMJuHZjKGPeEh+XXYou8SOvruWhH+Zh6wxz/8nqgNaVgSTP3C8+98r8krdNgdfe
Wi/HqUqgraopvaXWZdGmJGExFdOPxZ7VdxNy8G4gRfMhNxisvNs1ZEI4mIMxYmt3In5g46OuPcPv
D1PI6n9RWXcDDcw2d/kaUsqDoUPO36XiNKGmzxyEz/X0pSNd9TMhIcM+ATnwtQqg0S+rwd81CD6n
QfmtKzJ1In5AuxIKKFwu/0REeRgtLvIGSIwkFCLi2mKltPYYlczLtRH5W5gHDIjLVBygigg4EHF5
l/eljTQ9z/ZNn7engYJkNwAUPNqO1HEtVF6CDfKhsNLxIqtkyXM0I1noTRIwDQTbm5kucWf7qn7r
3Snb8Ls/AnUzN8OSeseJZmOTuVerMzXH2qkIhGtCay9N9601mruBuJmoRk7A2GA9cEQTGmyLjyZ0
7ChN2Rtm5AZFXml4u8KQ137T3fmGOsC3h4tfDSw1i2lrpPV9ABHqjKQ42dcd+g3oEYz0shpzFmBf
tZbJPnbKK7sS4j5UzFtKbwiPzpKjL7erO9gSt+ix0z18E4IBJCZSr1yA7AzmFi53eVBwjrf9CgrZ
IUIzctMBwtVorxzCvn0j+tkiw1T4j73DGHPNgYiFrvmtjT3oJQuExgypfISL0eUiK1LuA3u4m1Bm
vWXVgsxb8PWTShy9eazvPDEGXMZrSmrxAN0/bIbTXHUhjMuEwWm2BueqX+7KzP1Mjs/Tf3up/2j5
Zzom/cW/76Ue5IDL+1+1dciK9Q/+0U95H9hzm54LLtaF4al7ln/0U84Hw3MCG9EqNJcfQQtaQOdg
agzYHf7LApBZAc2UZ6Pw1HvDv9NSWbbeu/wwBzfgiSJ4YRTumUiMMab9PAcPiQDs47gVFw5GnzuA
DBVBNJ17qsq12PkMcUmFHK17u/RGRnpEGprjEp4Ck7BlzHLTI1kq1YWtwBGYbR8gdDNGN0KEVm9w
ekElBO5NLkhynzQ2oLV+jGKHKE3HwYI2FLcTLjpkCQlHHsdJRLLYvImVE1JDaCKdU8AvbJ3SemD6
m0ZNY+mEnYRMxmlUj3CEcLKAhNgudEpfDTHg+rKfcnYjdkMHAybrbgmX/j6H8nhoJ3JbIjsfqvss
X4czoi6Ggz79Iyabqjjw7GbbvAQWvwCvOlUJ+TJ5vvZA/AiG7dVgb3JgWR4AIcO47jxhzdhhyBEb
5xmyrT+3dhoRSb0cV3wJO6NxYoqx1r00uuAIi+i+MQDE2uCCrqrCvKjjudrmM9VtEjB9K1LIiHh9
4n2P4WvDF0buyHwiajcp4H/TiFEJkr5IODDzOYdFpiv8c0UY4yYmPCwaHL/ZzxYBQMe5BovLLYqy
vijXh5Z86O20pM8hNfjTVLneaXb88VNtSqD1qsVvutgyvobPBNK9lKAFGVnD6TQuxjq21wcIXAVT
0mySgXjDfm8SmYqyWqz7AY0Dm5FaqnWD5Alnm8AUydjHzVGi23VAuA1uM7QatBcksI/tdKgs1R0t
fKAHn+EyTHbsCzdzVff3wu+NPkJJRNhhFKzKHqM+ydxL8h4B1phzVuxEsYqCGXNYlZCTnOJaLKwT
BRrsGU7NQf4mfpC/ayGK36QR/Ie0UKL5TTbhx3WvRRRaUNH9Jq4Ilcy01qLrZZdPd3FfVIe6lYGf
3NDGjOO0D+OUmNeDszZdz23xzg6f3kHiYnynioOdL2GMWwkKR2tvwG/QAPLCe+eRTxkK8HaPCgZU
uamp5bgk57vpHWW+vGPNUamCOC807TxjCRxvxKAQmyPgFs/pOxrdWjUmvdfEdIhSlN512H5116Ql
/pku/r7mEmeN4bsoeHIsXs/xbyD2fLHMTaX57Os4eeO+fMe2D23KBYPAvT4vmutODrjY0Z0Be0d2
tTx07wh46gmyWN7B8Cyz7M9tCi2+1Nz4VhPkPc2ShwDRbLx3wDy/gHG1GkpTG+HPz5pEn2kmvae6
+hkpGa4ov9XQeq5ZAPZmCMuePF1iozTfPmh8UPeu0tj7pIeAj8+1x2yhufj9OyI/dzUu39R7l9RQ
/f2gafqt5ur7rROl5ujehOzPHuN3+v47iL/VTP7/Xoj/0YXIPoKt9L+/EB+/1fU3pb59+0kP89tP
/X4bBuYHUCf/VLX8fhOGxgfOJCTeYEaQ/fG//5wseh/wcxjw0S1DYxg1jeiP6aLzgQuS5S08Ivdv
51qiy/n5KsSsFQJUDVmzAz+Chv7LdNFfOlukk1ufBPkfJonqhEDm4y4W0wQDrzJQgmvPxXTZa1tg
pWhoTW0VZG/sH9vKyaLYjZmYMNYzyanHXjhro6GnLYdJQurwZupsng1v/sh51VL82679Sta1ebK0
dXEI3WmDd4co6tj/OtQNBkcbz72bkaiMLrzdmNoIiclvgK5gGOzZKMkZhM1q76YtDIMaRUeUL/Kj
w7AHAIqqTgMHI8Zzb484xd8a7Oc2Y54lN6a2Z9ZLxjo6JagjGpWDf9O2PPkxNYf2YI1iPYPaxemZ
MAv6Er/7P+d3L2iF9PxKErL8VGC3JYNmNe6HqWOLXfp3VMjhlZHT2wQVDNcyVbTgdgEJ2x9Gauc2
pjwwugO8hfo4ZQ4CYyyrspGMhoDH7D2S3hBQjOZN7YfnhPWwK+filqWh4EaHvWguU7ArEyWjocAm
2xk2asDWMTbG6jikhc3qNKhVHGOxmmenSMW5VCx9AN+vm1TAA1fEZ16BZMCf2wYCry4pN49m1mAj
ZfB8mbCjOKAfrPZWSzgXIJL1jhW5uvLJ0sI6aT162ha8FIO3UxNDm9gv1N1awL0jYqLce4OkQ2ow
FzvaZjzgN4bJ8ZkoMYVpwM6Pw4gon+Ivfh6DTO45AL2vQYY55mqAeXOVuPREJTdEupkRAO8CnQCc
pUFwxIjZ7VvPgjtuMGVipYTNSVumsUiT3d7V0/dkWsL9qpXQmzbGGcZz49w5y6RQk+bNE11K/hTM
cnllfcUOvl5d4wrY43gRCC16rAxMvlmIS7kB2BwhTIRDrm3fsTaA29oKXuIJh62CO1zYTnsksK24
m2UrznAdxxuLtuTCadlTEk0KWGGTmaLyj4MYsmXf4Q4YCbx08KWv2qLu4VXP313r66w5lNrKbr27
2lttcF8GosXrNcT1bjmDwVbfQr9tM163tkA7mCGaVRbN1lrdCuEescMVEQqU9qrzrFdZtn582QJG
SC8YEbx4pAjeA8A5xCIwxUllgxNbhxKld+HDK57q8G11gGXsSNhcuSxndasGK6jewtqO10unJtgv
6Icnl4nrLQlIaTfs0Ck/OrEiRLMbMAGXdXiepG9VURgr7MNN6jVgNESVTzpwO8HcQDHzZJWTQ/4j
+rO6T8Ef+tI/M0UPlNhWLpBPqg6Pz70awXnGXq4zvVHPGeD8UAVvDASs1ySNEm1AnQFXlujvxbyr
KSXjr3ncEufEfCbihONGdAS8tEE+8M11GbRjsICO3zlmAQ8bf2pk9GH+xRfxIo5BPRrsTyQiowj2
/oB8YOjQYsdzCpZmgsn/XC2N+1qYTDgjaSxmgnK3Z35Waw9tTbTm18Wx++JgxfPYoBRu/Xo7ioxY
GUZjcbhDL8BL0nkzLau0Bc1OVnBDhSqZbxrENB44+3hFVupM0ohOQpoM/zlnApqFtbzxg8WS3mah
eLH7C9ALrgFhEIxL4s8+XJy09m5gPs97VzNrDKMcseG7fMYbD5rIYzmR8UvdrkjIZlbJ1LEKpwNg
Ne+qDp32VGTEyjuzG2vBD8HB1mD7B0BU6QGoeHCQOmG4Jmp4ZVbvR53pSsKbNFy/afy9nHriiZlC
+TxU77HFg04w7nPPOgeQB1ydbsyzSplpot/ZdXj0xR4mm/Hgl2AtPUvhtbAnDKgEIdfXfjrI+2D0
vevea8dP7nu4MtSvCzZJ4FHbjjHE7CSHvgNVFK3rgG+jQr341i7tF+6o7pptHYBQbKybbMyoFy2j
NR6S1Yz3CByCJzbd6s5hksnlUJdgrn11I/tAUCAuxnmsjfhtpWW9XWJzq3wvYcGSx0fc/cbHwjez
LbTy4NPImFVGfWw15O+284W/+uuV4zKaBa6A6mBa8s8pi8az28rx2iGmqRe1E829seYbYncYAeaj
7ezyJV5vvTDPd/CNDwoM8dPqy/60wLLENlpjZhorlzApE6X9qsQIyxQRJjwkN992sxVcADVhr2/Z
7pY0WIISeX1cjI4bWSaszQT3x22zJMj0V504lYfJASZwwFatYN3OyiLlaFydjzYsEe5ClE6vIPb6
K3od89sIdn7v9qu9K0hgOHqqtV/EzOtBHU62DVicfZ41za6r+/K6MKb2eeA5vMJq2d1qAe4l07oa
NCg0Qwi/uJ7tdLwu4M0DHy69Y7mOn9vAyS4XJlMvsRyM6zg2gZHlyqMSgKDLKBm5i6xs41rNSHk2
GU/+rZv78yG0vO418GucV2jw7Hnt7zpMC6SBVIF3qkIV3gGjXS9MetcvE+S2qJkrA9+DNE4QR1/i
rvYglTGDhxhIyqpY7B2A4w6dqCk+znVs7Bz2dFdulhkXtlB0Ndz+RCUQybB1zNTJdf7nE6xDoDaD
ShSkMdg3IRPCSI2zRyuJc3ADr41JLmY0UjQqZM8eHmr0ExqbOgVwi3io4UdvSSpxX4moo6YA/rRG
vpFzEnRdQV4FFpUl9R/QOgUJV15SZUn6qLylye7+W9//Z/U9yII/r+/nV/Vzbf/+E39MuuwPLipr
xlJEgP4OB/3HpIsqHlahT43MUIsC/8f63gk9/hXqWbSmVsgA6vf63nI/QApAxgsF8Xfv6d9AiqKV
/UULDrsP3QxmUhSRWqxgaZvpD5pPo2dHTOKJcZpaq3sZheOTobu8BbNVXq/4pXepwPQ4V7K496fg
Cqf6+NEb8/ahkXhCjU6dhwURlE5ruiL6QpyW2Pbiwyjz9JayQ7wOvg648aTRHp0gxgNDhZao2xrk
ic1hmxWUBogVTf+0ml1gXaNVMuSTAj9D9gXDDWkf8DQ2zRX7VOhCGyRa64x0Mhz7itDnGLo5jI/E
8Ec2b13XPpUBfCTc7SC1zDNuLY8gRlb6/c5PDUft09KxmnOPNLLE7EUsIU3DTPPCZKHKqY59ubAi
XBJF4bRKU7ILcOI5OPCELu6JXAYXNV+xZH7+SIkghhFISzG22xSr/2tex8HXxMupw8DjQSDYadrp
CKMDPIkBWLgjl7HnV1CHYpbWBZLtVVv4Qq7MHLEcmiLfVfuRcJtxt8p8CbbImo9IcZtPc531pEXV
dk8uyBzgRgvcT2iNnQj8R3rMVPaQlCXerXnIr1qrlkcMks+5ZI2fI9lAxBliup0SnPltlaQv2ZxR
EixjdvKD+Uo63UXKNv2FFOYaf526tasZcUY9htifEu+tn+Mp6obpE2AcBd4r3BSzfUrm4nke8f8u
mMvOyNy/JPi7dnZcDA9QY1HrraI6UMMD86oJAPbJMlF+iibDqg/0nkSrZ89eaX0HG9pfrKhNo7BI
rinrfJQT/SdZqXM1yvpIeH3D8tXezsQxR2phkdwwPYRStd6mCSTzwiqeGzBO26ETcldU4zc2Gx5Y
8jW+nUJkCyy4BIU2gkKFPbZYhuLgjA5kLjSKFozt7TiiaUjYWG4YpaaXxIt3V0GPINCHxXtClJKR
NLS60SASOk4AGV/YgY6HanSzL8SDs5/ulmXXtK5gsrs46D+Sb7EdyxtX9A9un80PSIbLA7NMjv2s
yY51gaCAKCEvsqXGbNQuSHnGzSfOhXTfAW7ZJ5XrYPEV4WH0pm/SBRHUp73cInkAbJgMGZk3c/ZF
0vRuRpdQZAAcCevdSlEG2uTE1GQpgSvAdWuMJekyCi6kNT+abo0MsiyeRRmfsKzCD1UN2VK9eHGX
2IjsYs7PaeuGG9E42Xebpe7nYSXH0+wZpVGrc5O1WHiHxSguMZ4OF57X88TjPmsRIa3iu0Q6RJUK
tdXFNhoYybbLx3WBozcLgk6M4X4Br+Y/lE7BNMxAVhu1cZdpi6C3twl53sW0/Irh4JBzp3HD94a5
Jocsl9a5HpKuYr/Y82p8sVAkxFP/NpStvTHicbzNp8LcjCNfiyQcSxNrzbx8bRsO1V3iO8t56DNI
UD157qyL+WrNGl5uzBuSeugJpJr67yYwySxKQJ/vvXkY0u/M50BdBlPYMqwz2ma6tgJXfVJU1uCD
Ugd1pzlWxkVah9UB/VHDUldYB8NiqtgWSOmX3DsAQOSUQOC3kUbC2sseh4jEGPTHTWvvEA2UByTq
IAaD9eMMyObZz5r5uswFMUTFi7VmRlSXhcRP3p+JKXeucwMpK1z1HPh89jVWQbfNrCZ7rrqcvbXX
uNmVxZQZVcuw2tsVC/ttW8VP6A8K9mehHV42KG3PZohkzLfHS1JPm3sSe8VDgcoBtbObsdQgFo3O
gHCNIUl5jJGKWLsYoOB+KRfjyouJrOvjXm2Tvu+vS5VKkjazei+FsTDU4KnV6eIgwsDKxS28Q9GW
eLVxRaLQyhjpquNkGikZM3qh1wYroKfYq+8me/lEIrl7dMYqfOssdedTBE2RKuzxaAc9MFS9NjSY
p1v2eHJKM0C3ZdrkcWBI+B5Lhzpa9OJiGdwURw+LytpY4SLIOYuWJND7TpPzIFiuM3bIN6swxqsl
C4nYWAZ42DUby1kxhR59a9ixtsSOHjozBZoVbCjNh6gxu8Miko4zuL8KB06t1cbcqz0xGwOp56kv
KLi9iZSMxJzuhwCHcRFI2L96y8t7w780zwextLAEjTHeSHNmiOWF1duiN8aGsPvNoLfIlOWQyd5X
y6DI1SPqPCz9QbFsWQaFW9W3JxJlUdOJ5vvc+k9V5ssdiuVh///ZO7PluJVr234RHOib1wKqYxWb
IilS1AuCEiX0QCLRJfD1Z4Davkeibfn4PjscsUNb22Q1ADJXrjXnmHonMFDPBAprNiMUdN+4VIdK
XWlF+7aS6kuC6pEWlSW+Zqelo+DVtyaVCToSLmytz/luWqflyzo319YJeivqYoMyjyyKhPaa5vOZ
hwJzp1kVrHet+2VZJ/H1OpNPi/6L2RTFyRExcAPCWDexNc2IO3JE8+XY7bt1pD8VxY/BLYOdEsuX
RKwBDe/Df0Sz8XXcgGiCFMPSD7Lz6+plwkrPWSIuzDhMV/3AZPsjmzuoAldPXhid/xBB+93us3JX
OhQMo7KfKzmkBHt17VPp86sWiVJODKr/IQFuhnmXo1pjEd14q5gB7HJ+CcxGHPV3mUPR8zWgfhiq
WI9YTCEh4FV9Jq6RDaO3HrIMj8WY0NDPlc+67mblV3OVVlSryGKAl7HLR28OGYHXuy5fqrNpmEAe
5sUOR2v+2qXxTNSA622mgPcwQSqEW9D6T51uLneFBSKA3XQFKKTegGdgKgRvf0Ro/cJjX/TX/VT7
j63n8LOWzrxiiI/k904hPqzkMuC6vXP6OH/Bwv/guO4UIjW6sZGAHqzBT/AHp7nAYxvzRadZan8K
kDaHygF0Nvf+1l5i1+RE5SVrOC980WWV0GQgN40wacw3p1a1E81c51V90tyOxtIf9EV5B085/pep
6PSXAelOLuL+dtEtjSxqQjIOueitW6dyx62x5Kpe8RgMRIFahAHkRhqJjsMdoVf3rR8498DROj1k
1dQoMUxhhg50hh+dtHxO0F2ecE2JL1o5edLdC2E4PDK12zcH2QWkIiNZciN8CA8im4eQ2dqZ9NH8
M8nT+lfyga/KCf4cenhM821ivaErdx5qNzO/oTZDt7nAFCrg4Q3qKN6lXVmR5kOE5UJ901cRmHiX
g63CsJjF83pMtXIPM/EO6ewpbrzei0a2A3UwtCXndnZH7y1OvCpMzc67DchzeYY1Yl8bQ+ZE6CXL
rcMoD7ClWMpItl61bXqruZeWLbNw5qu4UYUJQVSPG1SMvRjQaUgfrgSNOoR1q8QuMWS+i1fp3dqi
2greF/0RV9vntE+qfQs44pnVrHhmixs+lySTPNC/jlHpe9lRdyYq3rh1r9p6pCecaV2MG9udyqfE
BHhxGrWZvt6CXSKALNNsUn0qtoLh2BU9uDFMK2UUG2XXIkLdSiSJjlqxX1T/rPvL8OaIaTz4XROc
mjzvb+0klZ8ay5EFz1+T95HVulFROagqqa6Wp0D2VZNzfOgmdIussCHnJGI2l0BYYFVKMY/bLOd5
OCEfqOgRr7LOKfYX93MCIniJRgy2VD+DHfAgSoShYK0YCNuF7dIZKtKX0ZsAoMCwfCiXGrw2Glrt
mul39kL7u94xHSDbsVpUeUQAqke5nyf+xgYH7m+6Vd2qxyq+0JRh3lyxvMoqeJgqauOuboev9aqT
1VIv37n9kpzku5L2XVTbV2P1aKTIFi3dM/fTqr7NVx0uMYppBCK+DIW2lMRPSeHsplW/W9qOlJGz
MOXOR4bAY26Qo1MvxNaYeX0YsJ/cmcKK53vfy2VzqxKA21GQKL11ixBPqkmxUIk0gLULx9A0CXag
3MzWnIfCayf7AXLlewbEMDP0ld0hD1Ky+EiXIDGiVLYWMuc2tuiqaxlZXco6qnx0jrBZrEOfus4z
wOhqiAisANwsC57Fr4Hrx5FOyyw5Z+Oag84tLPOt6SdT5JpEcTPs9RgrpXg7zmOvicNAiuy9auHK
Vkar7RfHTaOxn0G5TFIcJfdkNPRWdhY5UUixOXg/KtnY3/Qap8pGZrKHd1GJx64I4uzFMOwhrMCF
Ax91ye7qlmVNFPf974yek4NLNDgw0T7Vwpa2+NOST/o2c1mdtwGA9V1HN/JVp7A+TbR8NyXn48YT
+r7h114tZttfhMjE51TZ1f00Gc7VIrIpNCtbRE5qQOUw0srCIIgwFSMW1UFbdHtVADuQMm9ubLul
jc97/NRRRW57pQj7qo18m7DXUZwjb1Wm7LdD6R01UY9Rw8H9HjFAsJOFbr46BBIegAML7C6ITvEZ
+Rsva9J9llhjJBssqVZWuVzeLp2+lgHKcCSot5ZKgze9Rm/HO2Har5uhMM350MJ/pZQaknPBkVYx
l7anLfdNuxOBcrYtWYIkYi0rGSfP0u0UV3C3S7bxGC7OF0QqoOgDrzpoGSQYDZRjWE8uYBy/7LsQ
9v2MlM2ydk1s08UKPO22t5b5XkwkHyqCnxRIwtBJaktSgWvllrTD9LsQrn0dx1nGQtsmQCRJUys6
Fv5BEB1VEmi5SODuEkUNm840X+jEBzejSoptTn79oXAzwl5LSKB61zRXmW7c+X41broOS2E4rCJb
r86R4GLzo7Br/ZsC5ysMOAaWRhljDywD6+W9021NHUi3KksrXHvdC1Jppiw0xG1Hga5qxPimY1U7
+Jm+HGfiIvj+BgT4o9MPG0UGAmJ7i+6Dl7jkJ5WvJPWlWyytsJ9r9Rl0/SlNyJtd2jfcnZ+7HPkQ
Yx692eL4LADgWtbW9ZlNlVlADm/WMYFAF49jl8BJamYDZC7Rl+VWIhceElu1ZxStNXdL52GhKrzQ
lPRWyyQp7ug/6Ho02JgvtiMGuZuup96GBG9G7dr+UX4njkHbluTPjZiVc1//PtUc0XIS0A6kshBn
pbUmCkn0JIWQ3/pU9VdelTG+8Avwyc0QpekskDK4LRuwVlyZMFGYDaYJHO72K+c1SrG5zubIXvLq
WA9iLEjj6+Zn5MYd3vzp2oIi+UQp9ZhpbRt6wHROqWsxGFYLhWOTHmPQYXg7Bk1G9Th8CYz2ejJm
i3Bn86nWWPLy0cbN5QKYnxzLf06VUW3oa9cRSuiRsUbsPC5N4YCcKcxTPafnTKtfeuF1UL7SB3yk
P3DyU//NVEd1IuqHtDFfaNaXR2us7bcO3XKkJ9KKhFY9KfzqP4SokAMlte+iREcTHmpKkD23uNU9
SXRouJokN6Je+PGXUR8KYLDjiA03mKf7FuV3w7gzjmk79dO0czp7RogFrJ0zjkJmOljBPfAE7GTC
cpj/5Cj/ByhWaa/xJFRbVy/gqiESmZYsURx14ohLJbxrXHniFsIMTQKjIOcBsydgMlDaJYRlvzS6
7aCn4sY0XP/IH/hPRe3/MBPzHscqiweo53ev5dXssLka1vQtLqDj7wutAFrqDthTPIy3TqmulswD
ta0bT5ItKSwNjB+DufYCRZ2ERGUDEDJcPPAOyPMYhc/edKiEk85kSXCVHKdD3gDXGdsvgJCuFDd8
yHhOPxaJdh0HHbVO6bRbZNRXwsDwBJ7S23qFW14Jh/Yf2tYuJLcUVhanuDC227NMxgvBIG9Mnbnj
49nZBqq+tDZ6VRoz3rG2MQF4Wp/uObvQQFwq7RYx3jNyrO7UxxpAJOlmYVJaBN7qIgGPXBkHBfIz
ks7QHYlN0ulc9A2NfBjMUxxcBvLDDnmM4Ddt5i9FYtA562drx8gTJHRvfY1BMzxMPi5MV+EoCLH9
TN+dzhsfWPsQ57oEOHl6O1xJ0qp9HfUg1kMSMSScncgid3Er9aI4BG59bfdlF8aLZQ+RmU3BsPUS
o/I2uZ4WVy37oxEseKuzWbx2RtO8ABW01rTyZfmGzJCBPIGa2mvjVvLW00vtkLPhSTwrnoK/nEsk
ZxyRUJ3kaaSy5EpqdrK1qnn+Sp3Fo5UAXgNH5982kxVfY6EdvmmZ+yORGFk2ATFM4Nf84LIoJIBO
5k11KDJ9Yu7uDHemmdrLjVR+Q1aNVzV7uqAVComeeQr2CMIVmwxStltkKhJmVjNBX2aBmQR5pK3H
2o2RSWcMHTaDQxaPj3PifKJCcB5aMtV3STv3B56DeevKjmy7wH+afKhCIq3Nh4RgiZDEiVvf6OLX
Sq0Akyr2Q8MzkRSUHNK102RS1JwZwOErhk5woobo1Q7qVhPKPHMHSPysPxu3xz6/T+JJrU2iEjA4
vTBqmso1NjWHG8q7qSF1y3Mb+SSF3Z7QNvpYLUg31zFJ0OObSQUJZ9aFF7chjvpmyhz9ceQXuJHf
DsvzUDDl4TGOaRrRoGaIhzf+2hoECLTVj8IgfEJE39YZUnYhCJqgwbPp5ZBQMc04/Q2zxzwtCRMK
K1aZF4DV3hdbprCQiyHvD8In+wPkVEvR6tuozhOtHEPkuurBGURP80mHaICmQ/e5ElrwVJodKO8U
Zwu4hhipHj21+X4uRkU2JA/adoEoT6hEx8FbmWzRlKCViEZL/Jgor7eMCC7EEeabpXNx4hduHzli
gGeVxe1FJaP5nK/608iBdcd53THuurYBSl62o3/fOZL9lLWsuSuxkz1rdjZcWWlLX2ZNQ7qWs9Y/
F0LTb7A0k34ofCPg8NpZF5QF3n3AjL9iaB0HJ01Lza+QeIurvvPHB9O0aIYqc+ApbWqW1U3l+Mjk
/Q67MVZrNBzeZLNjDUxzu40lgyS/ocPfs58E0ipPMHRmZ9e7k8OVrvJt3Mskj1TR3S1Jx3yQEZ25
xTamHnXi469yNBCEsGJ9LkVlvMRGR6G2uIwP6XTImzQIsgQYSNY+D67T7CaNXTdpbDYzbqmIw062
1ZMu3wtt8gGFy+okY+Udx0nvt1BCi7Mw6hr/tmfo54ZUtU99ThoGqyxg6VSbIF1I0JoWTqqLKFpx
Q4CIf6gwe267cRF7cAJ2aImCu0STU3/tl5X1me4tKQ3NJB516ruzbNqJ2Hqqf9qZHl0ajcSVNB9D
MnggsDHLCBPRVddDH3zTRgNliFFhD0udPtLmxbgORh4NKzfTbdZaR6I5/Dtsreo4zc545YLQINCU
/Gy759QxUDGG9JvlVZcGwzUOj+IM0OQrIaLGdoxnzDX+/JrMVRqaNmEesZ/TVjTiil6ZnJ8wNsZA
j8jMFCYDbI0bfZ+OgERH5L5Hknjo2TRFPZubwF+i1FJGhDAIwaXTUMvqi3zJShK7OSrgqpfKZSZr
dMOd7zX0gQ0ChqLaMcfyXjkpqqSUzSZ3iqagnzUWZ81DeewwvqHHiuJ5btKdUfjLJmiWG6dY+Hs9
vnSWmm8nUMtk4xVPQWd+thIWawQT2wyMa0Sn5DWokYzg7M2iaUqTiBQVParxSOxMo7APk13t7SS/
X3wyDggKdCAsYv6EyHSLkQy1RN4+k7+R37nJgCrMPFBY9ftxsccvmmIMYuIvgd9F3M5ChaxIvdmL
kY1a+cNrFeTtZRraC+Fh5bzRG5+t3VgPgmmp3SJKnMNYB+PQ1rp5tkftzda84XpFeUB4VPYmYwxG
oyewP/eTs8ajqvMohDrKsn3+79j6/zS2tl0TTei/lqV+6l/T36bWP3/gr6n1z7RLHSqVjlUdsNIv
fndj9WfoUNKgIAe+Dmvt735324TQRhcJtN7/G1e/h2PqurWaKByPQbfznzgzVjP9b8YM38Z+rwN6
ep9Uu9aKufplWN20qxF49ufrgLHiQiNjEvO8q1wg5VVlW8dCYU6lB0uaDWOZ7s2Y52yvEN7dzW0t
DxJD5slk1b3LyW7YvmfYpfPs3LHKdit9p1RZ7Bfs0/rAWQdojh1PaPBnEj3CIRj9wP5EpQQa7QBr
k1U8mUY2Yb2MtdugYkZxhVieTiN6PaPxf1jCgxx+mGDHq/GYeIORxccYs1h+FXh+Oz6IkS/5QauR
x22FDbRoC/AJWCjfpU1FQvhYCCuH6NlEMCNMKhOpCth13Buyssmkm8rsJq6qlDYeC1k41W78WFdm
+rj0jXXgQzVRuQza1ymtskc/tykQSPzKkSY6N72iS7k4GRkcTTy8BgaWLtmRQLXJqE1DF7VqGDQj
4ThhoBbPrK/yBG4kHNWlYPyznSZ9bE8mRXJtrJBVdZMmxagdAamu4VPI9ucHbTaGhV55UuTrpEU4
prc3M7Rz+Lv0pm8Php7ExiqfYYBeqHscbJm8FiCgEe2y5ZpmNf6XgvF/xDZaK+bvX68IT5lMsjr7
jYKB1Hr9ob9WBc/5m2kTjuuiGFnlKmvKwV9aFt/6G/IWG20ZAebw5X5N5gzI86Q6A4tuua7J0vK/
iwOIdcsFQwZVzTdNFNP/yeLgGf+gVeflOY/wK3kXyGPW1eOX1cEfCQdq5sQ4+D5DJkCqjQ/fiWAq
mrkt9F0L+0X8Za590quYeKSfIP4kob2GW5H3MdxYDcBwODjWzvFiI95KD0VZukZjyTUkq6mhU0Pn
9Y9t3D/GsKhWiVb7qlMZySyi3Zh8AjVQP5k9C46oJmRao6nJNyeuCfdLwd/Zs3Jeax0cBcUwXRtL
UNNsVobeU+822vdCeeoT2KdKfUfgH3j5VdbZ0w0nhK0E9ewnKj/pOFn8vTvG9eNk2VDGqdEH+2bo
WXRgFTXao2Y7KJHR1o1bQYsafwkt9a7K4JZ7pqVuDKkYJxSp/6UsSvSfHRxHvpbGNA+GmhIAHgZt
o8JdlzYT4nHsT9AijFZHbtMVX+1qqU9gkwQg78WOHPIwP8u8Q1dtxDawM8BAJQO+J9PM51VcjCbW
7iA4NaISd0y4dW8Pctk+sihqL8CLUGx02Ktxr6RI4THkbtoFYPOT6LKx57SkCEJZ5MIYQOUx4TZx
kBCZAVOtN2/bzCI2RnNc41GiF3wdWEY5iZWTeLET2z/DXjQeFSdSvmWQPwmHLULvggLI6eY98CYh
p4mgNrFOGXqr1EfYUKQwdpZF68zrO858FknfTBM4qHMASBnNhZpsCdWbmN6eDEbv68rLH0sj57rG
NJncTTvAPyR0seJnHGsuvLNY0/fMANJC6PR0s3LbpzJ1Btc/96MNFrBMEaJGiSIXk/kw2Tx4EIMn
sGpYEKQ/kha0ipQfkePzMaphzPaT12DAAiZiHS2ILq9CESW2t3ufU4tU3XIKGGLwOStSTs3EYGfM
cWut6ah8KQxoiHDpi4XcQca3vIEJ4WpC0wCnGGDumHRTiH3xJolHHOYORpA88sm5sCMKXde8icc1
67DrYx0GuBgJtEgY2ryRWIS6Fh4EIgm1/toUplu5L5nwtCGW4bEbN+57+CnHS369ctcP70PYXDYk
g/ANyknxN0vrWUfbBeipVMplWTAXv1CsaqGtCT5EPJj6nQ/i+/z+iq43kEYyagRcwhTk3mxHyINh
PhGDOdER9kMcp6iy7Mkclz24NvtVB61C2lqimpOrS/HSEgM/blAnyAMCa8e+vGdFFha2sCOJQLLb
xu5A1mZrromyiVXysWb4Z2dijdxnDiaz9vT+Ln023eRQztCSQyw+vFlHuNxlGqrfm0CCLseB36HI
7dyJ64xUqV0e+okjwq4p10tqImjgO8nXCV8P8h+aQtecZtnw78G8Zqb8DDbVGhCURbPmkIJTzPbe
VLJCeTkRIzCbjXm3xjv9YMzBHZm72npPGeuYLnE0v9o3jHGbk2dUaghTUahQeUU/RX0ApKtb3Oke
Gaq6G/OZ0FzuNCYWzWD43Kd1ZWwCOxDn3ofLJxx/JstEa2mkm/jzhqpmmDzLzlst/fEpD+bgiYvJ
6MayPOM+T2ccbKXsxAttiI6TWG6qh5G7eJ8z+totlgGNYEwcCHZ99y3XLIPjCpvOUxmU6sF3GcR6
puTGNuUk+TB8AWcXWiafDvGBhWjPIayrn2RpRU5Q0wHkK6OcU4HjITMJvG+tyAHDGnXjW1sqPGgW
ZlfYxyTJ7aNVr9/vrNL4SXoeK8iATJsXrKZbhjr2FvaOCVOxt6aN2SJJRvpri6OlVlhO6acp8eZz
cqk5Dt2XY8OcaSzKvNl4QA0/ccYjbgGo3Hfbq6yrWPbZISdj4K10vOXJTwbl7eAX5eeWPuN3C7bB
I0zy+UicEQwXwLohpsxPECvkE8ViF9VtQbOxDIhmhaRBUh/xvmcDpCN/p+qd7lfztk705Tv5jkQD
WECKTr4zeWvmjodArVpi6wXmCt3NCXwaE3fPANcoi2tqLydyiAlavQ49+LMsXryzk7SYfGX13XGC
1N4uPuDGjZpbwnV75d/gkrgn9pFYCY4DGHMLf+yMc8mxt73AgEyPUI73/WpGQAc0RggsxfWEU3ZT
aEN8V4+S1WT2kMZpYrinYcGhd4J90Qcdsi/0RNZZFBwpP8XCap6mtJQPmEbuUmds7+c1U2hKOgNW
o+E91B5HVZgmvX/b2r5+yPAT0CFJ9c+JOamTHfuPS2K6zwO21X0D/QUzwlQ3Ac+HKMWB4XCwLazp
oERAmS3Mu65LEFMxMHW2zI90ImwXZjhx2+sXxE4NozkPn3AujU2XQ5RiFkSqwbacdMbEaZxOX2Ik
5mXIqNDJd3qF+uYAY6scQs2wSyK3CV/xld4/kp/tv2QmvWu2QsD7Q27Ty9I1cRxdi7uabOIviu39
BLFpuOlN/cvaZLwWuBxo7k1KuKCt4v7cuUsejaB5H+ZAs0+zyo1LYbj9jxHqz5c5SJr2FcdBOV7I
T4jJOiN64ZiUBV3ZVn425yW+pKmBStItgIT6Bif03rDCEocq/guQNJ2l3UrZ4/YyLRQhWG++l/2k
zu2S0e1yZgZCWT++YOGKo6RK3btABM4thEzYIkUNP588CE/cYLMprgnSNesopQN6sbEARJ49TFu+
LixItquu6BrVX+Awo4NsxKd4EPpVocunni1xy3zHWb1rLwZJFPmUd2dtduzP00S7hGdulrTLOwO7
YpqeugSQoQWC83rwJB4t2qGFZ/aIFgw0oV4jlH2e0t7mE/pQDlPbKiNoXAMdyVkj2ZtbRc/SczX5
zcEsjeeYrt0mKV1aiCaoSkCqaxOf7o/BuY61EO9citifnSJAVJLYLWEH9NmMHZQDnZhRU1gXP7Fd
YnVl/9BIm9m7rMeGz5P2YbEoQPw91BfJWAppxydXb2kYSRo+hqWISgTtuQv6qnpAETnW+EDycmeS
7hIh3c67rVjlrjTksIgwwkrvqtVNViAMetSlHE9zZ+nPmuQHRxBd16xAIwGnYHaivgouFh6mvaiH
lH81bXGyqqW9Tx1cd+Fcd9N2aGosJOnUGFeDnQ8XtE/gDGP3iJsHDFCRzJ/0roxRnVbDUzqkYEMr
+v6OAaQsUWPyaUScRVdYofVpO+vKFZU6KB39jh2kPnZBl+vQ4zzHFVXpKNd8b3CJPC1Shyeh6otQ
KIe8QILIKLxSZG+oY8q9QAT2xIBa24yQoh7ivPF2nWrjHMyoMR38vMsiqC24vlCi6UoaRJARv7Ih
RtKOFjTfp8bGr7XR03k4KWnTajVNZe34GXXtoYf2Q4/15i1vB/cHwN9pmxWusxzSoC+/Cc8jEFoG
8bZcSytRdXJTjjMEVXrXTQgn2d0yvyQrBjNU6A/+cD0Jw4xiUkVDOAAYQckGPBEKNt4snS+sT+xv
xXVfl3hjwipQ1V3eZxbx2k5zj3wvce8Z40NXcbRg1YHllAX1ZH8tDFNPdkyEGP+NOrUgrpLiNmGT
TcZSnZmJdVvEz4FC8ObTa6QMuDZLDFuberaSzwxnEaosFn3t2A5eksFo7pd4AsyFaHzXFsN8djrH
uWnrtCV8r221CIUmffem7E/KaOe9X2fqznD67jGdKgYP7Un4i4rawGxvKxh831xWy/3Yt/IKe3q8
l4n/RKE27QCTRnDa7AvgVsSIzlgUZJKoKilp9C6TscuCBdDNZEsG/hCzGRtUprvcD5YuvqqiKkEF
BWaJEQDt/8bCnYj/Ep9igSQcPeVqX9QCjIxaukg8jSJzhq/0Lh/FMNcYHuVP+2OlsbgdY+Xu8dR5
9w0+SfHumKzf3ZNWrb/2UyCuFTCBTeZzLxxJqoy5zvlcbJmVpYwWTNvRn7OKPxFjJNFQ3DW0W3cO
zQ5JdhzSp+clRbNtW9JPvLvEFO0du9+x/xmc/MtJ/p+w8j/S3wPdWr3g0CFd27Dhrfx+MCaCBwF+
Ql3rSWkfJ4uTqJOl5uMye91bII1/y7Wn4fdrn84m/8wyfMckQUHH2uasppNfTuJlCgHCQWRxqLG+
nhGsi5eOhfm10Hr8i2YzfEtL3bZvktEfrKOUxKLOYQeYrLpGl0Zs93vCIMRfW95WcjRuKs0lK12a
WMDGlCzzsWgoAO2ljinbKpeZbqJbAQd6u18eTFcjLB2znTxkw0CZiTzotXHGqX/ojAB7xdIbxsR0
2KXN+GXhPFEwIlAc2JLYsaj1kzVXmxXjsfIsItPLuXvjlql/+MtYP1iwn8CqtasABKS/eNEJhlfn
hLORtq6dOgcskLeXReuGbhfkHBz2ftLIw8z/Ud7ajSB1XKaGq7ad4Tcv72fh90D2P1/0D71SroHn
uDadGgwDOs2ZDxe9oEKG88f42YF9zEkzw5uyGUBtJD9bav8y/XL9Rb/Qcn6+UODiIqL3YZkf7y5f
coJrS14IBQ6XWPho70DTcH149tboep+zdULypos4Ex/Lnz/mP766r1s+kAIcUQwzVxTCr7eaoMfo
Ma1H4ZkL89GdJpjOhDxSP5by0AA3dRnMehwCtKni2PbnFzc+wFf57LTATd0PTMMjjvTjZ59yRwM1
I0FcGoi/NuOU4Av2itZ8rPOOYzMRIHz40Z6bU4+mGZm/rIdVEJh4Jekbynh8f0P/hfz+G8gv65vN
tfnX7c3n1y4FCdE39W9jj58/9vexh+H+jUUS7fNfYCpmG38365n239bG4tr1ZLH7i/Brr2mPJrhN
1lcetfckm798esCqoMUaxDsbBI6y6hr/SW/z9/UUthW3N+QX5h6Y9Ewes99v8qVZ2oHlBAfFWBKZ
zv46XODg9i64x7b78ssX8092i9+fqPcXgyYceLoe2C4f98PinTjKLj3q4EuqcfSvyQknKGoMnooM
4TBSIZY83Hb2azDm8vD/8dIWrWLfX2FeHx/mTCsM1SOovMDv4KUDwK3bcZ4wz1L+4Y1nvov3S5e0
3Lp4oUfy55f/fZ9cP7ln2rSo/YAFhc7Mh7XEtLKkBlpkXUqAkJRoGjUKLo6BrSdr1pdTa7vnz69p
/r6E/PWi3Co2ozOXVeTD112LOh4SEZgXx6xZNrCyH01Ma+3Owx73JHqEm3Zm8eKDMbCVpP3Qv7n0
Rvel5vI9tFDm94KunTp0kBvj7bKw6Lq+yZKHuEg3TqOI0TJny5rRS84wG7DCRGiFf/4cPBu/7AI/
P8Z7453xAJQM+0OWjU9ANO2L1LzQseReGUoad+Xak/OJgHwsgVOeVAGk/s+vyvDgH1814PHAQMYL
Bx+uGI1EL1eONC65MRI+/J6f7dXpDz1X6EoMYs0dWxg3WFZoC88pXeg/v/4/PpgehQ7SP9AR3Dcf
n5UxCOqCyZUBjpDI52x9YFC2QTsdW+Pmzy/1Ya95/4bBj/NkrRseo4cPi0A8e32t64NxsQkvuics
gh406Epa27FldW+qsO3XUXfXp1Onyyy8iYdFwxB/Rxyk9m8u9z/74BbwIWsd7GIM+3DXmrbWBK0e
EzPRtzwkNgzl5oy4SB832Zri/OfP/s8ekhWQxHPJ/+CwfxjtGCLXM80azYvsEMWgz6RP/N65HTy9
OeF1o3E30iMla5a7PCDL+obcPYXOMDcAaBkE7J00d1T3Cf1dGHC6Sdud2Iqt0TOrSVMobPzWnKcM
nQ8QlgC2Wbn784f4ELT+fgE9k+un4xC3mPB+eETyMokHH5/sJQb20+4WqvHD+32j+kq8SFlpYclE
+wUMckAUDWRdMJZrOvgctAcxV5QPWWGTULNMC3JTI9a7N1/q6v7P7/OfrIIeI3/qKepGjikf3qaG
7GmEGmtcnMXjC3n/mg1Bg9zQY+OxJf7r39zZ6w7621Ps0uuhUA0QlDi44T++YtUnZq4Xc3eZ6Oyd
GI84rzEqc/5h0doedPDB0nI7F5loTGWvj3kKzgJH20M2rPgUon/7N4sMwLtcpyOuazwEmcX4x17v
ifevqGPXcDdwL4JzN3o000nmOpPVjtcWJdDNMjPA+fPX+LPC/t/CeM3AYua5jiQN2yQF4OM8cvGL
wKMUTS5kXWJnEvMio9zT8lsAPEgSa+xPU5h7I1YX0yHEAigJ6PFdkDJ+2JT8bj2c6UCGZk4qJ6En
3m5cEq0/pG4H8bQ2EgTOMGxoLuEipwWip5P2Cf1x0ke61zSShihxGCFTU9o4uqnzZOTdNGzZAlyQ
0Ks/1PZFfQFmnp78rsrPcHabmzGnF4ztXOrYG80SzuzsFbdGM5ff9KIzIozaCOLoES6C9zemb7PT
zO5VP6d1lPXs31fMXCtr01q5uGt1ohewlsGD3oDK1SPHS33SljxPE09DXeZTZMWe9xAEbUpkSZ4U
Lu00miGM/xOJLMoNaOK5vel/bTVUr/T4u744LEA9sPUPgw0tr4WPeIw5nZzNZKDcFmN8pYNIe5in
kUmmR8teXrQJRukmd/rawcVmwgyr0kSIOy+pSjT+gZ3GkZ8jJEnSgW234B7x6JIkG7cBDdBWKV55
SoNg6wHg4901jvOKH5gyofZZbSgB13GvYBfospkf42hdpoSaIij1IQjjUqA/552RxBcDO7OBwE0w
mB50T1xZiZ7P167VtGdCnHyDNO6mSlGoZso/AipIb8Yi6L8RC+Uy7zBTnUZkLqPAqpIbadpyJwN0
ii1nq0nXl89k9mZXJm6niORsZI1903D8YzToBWa8QynSfAGC4nyGtuNsWlekb9wo6nsyxPk6Nk7q
SB+4PGRJ9TXNGeGQb+2NITfWe6ZRXCuFPxcsysZv+je7xXSgEJKIR83xs//h7tya28SyNvxXUn0v
FefDRU/VZ/mYOI7bcWcmVxSxFIRAIE4S6NfPswEnBjueTu9UNfVx0Z2KlC3YrL2O73pXBEOmQzXl
bZLE7vbe3nsQryMAcZPap1t76wiyysawBQIXDlhP4/+qdtBMkLJGOFOh2mroxd6eOpHq7v4zW5P4
5najDfAyKg1b53ymCOfnaMJMTn4IhoLZPn2nBA7OEBrc8DPnQHWHdsddQ8rKi/+sZwVvrPGo64JX
pgq2t11RMhPVs7BBKpnEoGJMjSRjDYiMdp9daLkAwTAYCH55UdFUlNxhHu4B8UoCKvdw5KCyQ4PG
Spvi5eLYWIbvUTGBeljBX4V7H220PZh+7R3dT6QRi2VBxueK1CaKx0AP2cYWDFK+pnEh44Q6jODQ
Wb7JRIGXiCN9h1vnfaqsPU3NzTZ9FyWRdp8polRNzyl5lRImKfrwbZKZseFug1NVLfmb4CjGJEG4
pN50lUTm0FBbdEw2J9ew1CewWfMNkhCbGwC4qBjiauc6yLbutWun9Z1mWhj1sB05JHQkPpxz7TFl
6l1bXPRSp1hmrtjKtiZdQARb4XBwt5Q2KJ/pMLDfprid2kllhs1t1voiUUzfwQeKdBRYA5I6FXmY
mzY2brSDek/HqHvWggaqkHBDjzfaPRRPmOeyFlP2hPfYaOy9yuA1JrtzfjfM29kXSzg5auqK/AkE
J8kZStjAC6K96bf89GDKiuUuxtpmbpB9hlod77cOi+audRSOUZY0b2mXsTqaHWg4ebUZNwOJ0mZJ
GYDSWMhcwCsY3YASrznSVurBOwR/QnqNGPHuSLnjvKcZhqcg11N43JGyUXDC0zRzgUZEu88QSmDN
mwhMyJnH0HvfKo5UwKkS0h+cFTl3DvEHHhRToRpKKbOcFFPr4NAeQkHqSHm9C350UbRuNi6dFrHZ
GPQf08q9oc2EBoz3B7OhJr01DZ9x0qJGfcy5wZ0GJeGJM0sOmzMwxt6XmGybd5K0R0hlSh7VcyBh
uEFYnvI0P/zhGIdiGbsF72gHtz9sCSQLocfIzxLDRLelIlSJgJZdqA2AAtSAfmXxpm+SQreveJz0
HX261h2ttnSHM4iXu6WKl19SVlRvoPPAL4f35Uaht5Zmb6NiZRqka1jkN031fneAPh8QskcMqFoJ
UstsQgq2JLy4Gc9EgOH8Fak41XHhIAnt+03EpJezMlPCC6gEkZE2I8UoA/YUPmKev1UCUazXd02Y
sCsxBGfXVkPWL3M5YTtL/Pz2AFygRRXEpbr7vKFb4h0Vs/wSdz+7zDydtxpqhXMK3YTYhwMuqJuE
3qfZuqlv6yawfLpwOa9KTCpMC2HfOA1MTnyeF9xJK4kGFTk6CUNUgKnio591QBIjyILi1q097XDl
pOIFbTID1aSlXna5zUl/hvTPAuknHC3OjlaJU6Q5UDacaLDRfWwUMp26mGyvUeHfQlFAGGLUjgpU
iLQzVJagtk/Q8y6j+kJXACp2HPSMyuFt+4RYInzkAgIbcDBMCWsD3uNhtvt8JLt8z4gaerBQ3crJ
gZD2vsr4S9oXeC2l8NKOjgA9dZAKYTabo4JE7eIZCBWnRXGYO/c60ZwZVMUa8/mqikhG7Fq+29cu
Y+3U+Hiai9tZWzxFFHqGv6PFU18kAj9FgZJjdWzgb7H1o35OUzuIBLMIUEcQ0IcLzRDJxnWRM3pm
jcjDTwiK8m4depZ+dthToGlCEzSP6VaxeVfnTM6hcGcAjZnliun3iJUQ4E1Sk/+lQmtcRVkKoQzc
qIcYKhqLf82UTC37qCraAY/di9joozAu4abVfbW2mV2kgYqSxxUJREhOaw48m1tk4ig2oNNFInDf
bzT0glCseWBjcVrZpY0Cs1aXu/yytsPmC/N2vT9a+TRoVLvYkAi42CeZEb23KwcRcZQKwIcZ7d+u
gwaWsk4gaEh2vu4YHU/tKN/nl7NNwpwPwVYYWORSWqmw6kikujVPpb7JeFs1S9QbGIU5OlExC9MF
RSSV0VFmi2Y6RrOFnWkkIXKTwTTQ9fNAXVqV/pt4kRsHPmtwhHKm8WjqjWrwCIices/wyJTxHnHA
ybK9DAsDEo32zx1CU21StL0eqh9MYKx/EKkj1ApTPyoB4shpZuZ8QZNOOjX1bDabVixhvuENhJyV
hmGSQRggKIgCvTksgKmjFNIg33vn2Yza6lnCrOIjAldyzPSs4Xeh56nvto1BSLAjVIOHGYxKYAKm
h9BmTwvFQTPK2SmI2ZqmWHyh48e96oT1ZVntk/UHVbClXiWo0Ztc2XMXplMK/FNID8SponrH/L40
K5yQYBa5nxTB4pjAkMnz2u7h1qAL7mPl1NsPUPM9rGfebBHRlnZpxhnMHzma/RAFm68BhA8nNhiT
Ex0io2ixT3UOcA2mDmI9LFIT0lNYkvJ08VAa61O0adjncMcLTU0osi5m1UY/VxKn2Z8EWUqde19v
r8LdbvNeNwpVXWA1t1dE9vWlQKs0C0qACUQbTHh16xh/wdJqlCFOpneSFxoUEHVdlMrbTCj/tzRx
k4hk+h4+VWWkRDCMjr+apRpZGLJs1SKLAdZ8DDYaryff7vhv5qpskm4e61sygAcYUw75JdR16KVs
j4+zFS5dtnbquygo8fBoOlhUArHdBsoRFYZ3B93lqLrrjFKGknN7oFJINsHRcTgFyMOd1q0x8WBR
/Hw0wzRapfiYWBfgB2eAfvQrcDLeJ8/xkKA2MAwUxm69jZl3isor0WmpVYNaIp9GuQy04HXoBtTM
dq5602Lz1FlZLLUjxFxQBlB8Qpz088TSsJ80gyGt2wBtdYQ04n7PLy9aveluIpQjsFn9rAWiAx9A
qe8817ne5vTJM5qS9NWhNnafIZM/nKQlei8HkHZTxghP6NE1O0uZ2CWoxWC2hBxgQWy3vtRoMVkZ
e0spYFepOHGloKw1o8y9nnUeRpa+qwQqbksfp3Fl28AvrwjY6vKyIL6BDaHKL1KY/M9jQ4PUxikA
EirRUb2HuImUnemilcjzsCX2ZobZgB6ESKKtV1lU+e7XZKzhAgGst6P3+SY/BhijzmU2le1Xi7oz
NEOQKZ4zNtZ2zqym1M755fU9ZLH1n/XaOl6v6W79E4hDdFpwQtDORDvHc5CVokfU2tKT3hi72W0+
oyuODkc3cc70XK8vNYBsD9VON5cbtzqu6GfewyNWF7jbB2rB+FVMzNoVyrWKU3YRk1z5j2DBy2n+
9OjPy7Jkk51lKeNDTQBcN6HN1KRgY4X/3u7K4KOFj18vqi2ktVFhKheNYzY3rr7z/lzPGOyYMrQO
CoZECQs85cQNbo/JjIiVAttBFdwisCXl7t7q6l3/byo8/YOc+qV/1raq/FGt8uZuVVR09j9SFYpP
28Hu99AHlSFzWH7yS68v9GbVLvo/akaabT2DxLc31d7Ma2vEPvdcLVe//2bA3a7BkU7BqLtIysYp
g6m7j2e2OgfTQm6aULa9wKxTpHqyST/ahtefsNvP17/z2hN0G3S1/P03MKdivsmgcvbTu6DMqXSR
1dHJeImLbPBgFwzaA0iOK2q/S6Rv/5FdeEirpBTSiCkeFAIp4v21PRit8F0SdHduEpTbAvLQXrzp
p3vgUiukUmDpIGPb65/aA3+5ZYp6WJR5+FA+LYaSX3d4cVKSwC5QOnTJdUObKa7RLjjWnBIqrQs6
mQdxkQr+RyThx7vQ3rPcJmhzoVo0TeNgPZUBnp6sOq0D9M911+SentKdrAxoztx0TZNiZv+QFO0G
u6DNDSi/wYuISi/X5HSiTcQqeRAwDKZtMr9Dp4AiLsq+TzfBRkbaoR7a5E6AmNVFzUfuCOhzQBEu
xfTeIoz1gDKnWZJaj9oLCUWoqekBUcKW2gTLmIO2M2xKK91JQOU/lQFaa+caogbKgiMyscenuVfa
LaAh2KZjEPxLdwZGQuAKcmxGZNPk2n0+PSGg1i6tCXCONEOY/t7wj9Whi5Q4gF2An0zTKICJkj0K
uoM+oKij6qMzYNu4RZbm0gb67YxM6ySAQ+rksgNEfgtdfiJKEE/POCZTQAXba2QMVEWgxSCFsiZn
ChkwJa0HxOPT2q2bI8m3rbmtwH3/zSWe3NPDateZZ4l3b8x5QlInkDW318gnxALOcRaBLpnWo2xM
6wAAiR5DK382QNQNzD1sEWDquk0YhckuLqHuqibN490BmZxTREdbZ6MlJMGe0zlv0XLsvqwFVHcO
AJAeO6N3iqbmFGgGjdSSTpGBZ6iDO0CrdqIwUgo0p8wRA1SioBaZ1klwHF328QmQQbfCr4o27K6h
TwjJAv0Zlmif6D6e3El4CWr9s/rAsOeGCnbQdkgFiGusFFshsPC+WuKINnqaliig0C1ZhSBiRE47
lBWd5h+nzUgZcQ4gmnuMIafnH+PPdHksCbWozXnRGtQ+fag4co7gFiGI0oFNfk8pTUsWGI0poOLc
1N/fhVb3oxggSRkqBIyikBLhOXZRUqeBJpVBtgQeV+rxhUIwLJ2EgN4phLFVUBT0ovCjHpNKU7MN
jGQWhDRyu2DMCYM48Y8OwMhNgv2ZUbGuDnR4cmaBdJ9AbUs9P4ECsGP6Guw+hz5SBa7D/pBFJ8/e
ScnkPAQaLAWsW24XbHHgsS9mnyUeSYEDD5MjhokRlrfX9GTBJbcruwsKg4yxCGBRXtQIrkpIoUIb
5XxPrrHtE9KLKpk9WVmgjYyRlISHTyT+aQrRcudQMdMYBvVWe3WKeEK7oOHIy8qCoc2JiyisUWNs
r9GJoMpKCwGFlT5VMaXHJ8Et6xsYRM+2YdMx0h+F0eOjEGxdEYRg/eeT8xNpWRRscVJq0bA4CvRA
6uQR2mtsHMi2AzSkftX90oSEAOI70fwh9/iYfnwjCPP6MzDykBwXIQCIgHvQbc/kkmkwk4kIR2oX
dMpmtFsDJugUgUjKPNWH7AK+OElLrc+0TvAomNJHAT9Jt+gAfIyOnwWOpNPwD2w8sm6bJuchkPwR
xXEpWcAq8HQW4XFfPkK4nsoCoTOZJCpwFJm6bWh/cEJ6AdIARzqJQAGFIjP92i8X2QSXL/6DqsFl
MbnnR1t3ovn3A2cSan3z/cu+gaoyZtdkpocNDEtck4ufe5ZVqbMAzzKvmA5Kq0+ojVwE25lb2E2T
4LI7CtOzDsKDkdUI0NA6pKjdx4QZT/lUIwg0Hsk26NP6DPzkPAXQeNL4G4ot4C5E12mfVhztAgjX
Ob3qAPacyZ0F6Beka80GqSKyZoLBopP10Vlw8CGgigGB9B2px+Gbkl2AqKl7NX9fLwrrCCONIdBm
7TWSAgoN+EkKp6WPHKfnKeHIdWpKYhcEzoiSWx8yPIdh2YxTp/OchNM3WZmaLFiCCULOOpBChokG
oob+KUflFhsIioOJtKxeY0xPFgyK6L9gFxyIDWAe6y629al1cLGhqEUFsqxOFjrXbEJ6QQeaJ+0v
qSTSGYcK9O7lXcCfQmdwIr5nH6d1IgQ+EZUudSJIqRg6qg93oHvXoxPB3syxROQb+haBSUmB0oNG
/75e1E2QyLxgiJY6KRjFTiCVdQMuN9Ju36RkYlJAMkE2m4AUQJIHw5U5No7UJJmgAutWX46aXgD9
woSXn63Ci9CJrCoOca8RR0LQQpPsfjKDOG9TOgQ4L7JKgDQKKH1ACGDQ2mukBBwFPA5+oqv0qrKz
QH9pF/7Cl751Qy3WYbxs+6DCVfFSJ9SPvvBYcH7+ed/70zb40Noy+KJoi+p++3ub1L8G/RDti37y
4eOLb3+n/+f9Az7/6cFvPT7V419ehqvczx/W8I6Ltq/+Nm/8Lb1U/xf7X/ytP2hJaZsDvt/J778N
7vOJEfgfCxfRaF1RmZFeN4c0LRku3AIG5ReO/KTwi8dbFK+xQ+HJrrzw4/Brmo/mvHTgNum1GU6Q
+8v06V134Fn5lZNk9VCGD1U5WLxt05Bd/HQV+wc/Xz1duQN6Sa/cN1m9Sb++gY642n4ZjtfpcNWy
v3LOrofLoRR2XTyyK1+sUmYCDVfGHSCNKLvyJTseho/rtOLdYWhkF75a+uuBAPawDOl1YWZJ0nB4
IrvmAOmlk2Xoj7RI14knvXJ6GL68rqdDdtl3z3VTh/2QXpgFqoeoGchFB6iQXfo6rcLi2TZ3MAXZ
td/7YTLQHn3hX37dvIn9ZPl0O3o4vvzSReE/rKtiVZYDme6r9dLrhw/rMPCHLbZdJVx+aWwBIzgH
kt3Xl+XXLhhwUMCBMdBNfeHyV6yeMjF28D7VthoovXSalCMd0teWZFe+WX3JITMb7naHfZVfeu8P
7RYRt6gHyS98eHPpb3fFOhyaddYXNYZfsf7bVV6sBpqqb6T/FYu/X9Xhw8CM9XWBX7H4ZwaGPO5B
TwAgks3SS6d5uX6z8PMUSzkUFxItv+wHTv1ofPYZSPgLXJIP63C4410lQnZbPkQxHskwqqHIIZKZ
0kvnq2DMYtD2Z8gufLtiGHQT7/1RmADrn0jIyy5/t06XqzdXxTPb1vFxyC7/Ma1+IIh9Y/Ov+YHn
gtjnJWWXv2f3V0WxGrgUTL0VOT/5tethVNlnlGXX/dE44R/TsHzL3r4WuH9a5Vss2+NzC21FZVek
/WRv+LVpp5I3/fqkAdnFV0X55sWb7/Jhsvvy77B4SJMiHHhuPXxNem1IaxnB8Pjy2rfZwYBeX/ml
TNO3XOTz/NMjNc5L/2yYXBPfeIhXfv6v/wIAAP//</cx:binary>
              </cx:geoCache>
            </cx:geography>
          </cx:layoutPr>
        </cx:series>
      </cx:plotAreaRegion>
    </cx:plotArea>
    <cx:legend pos="t" align="ctr" overlay="0">
      <cx:txPr>
        <a:bodyPr spcFirstLastPara="1" vertOverflow="ellipsis" horzOverflow="overflow" wrap="square" lIns="0" tIns="0" rIns="0" bIns="0" anchor="ctr" anchorCtr="1"/>
        <a:lstStyle/>
        <a:p>
          <a:pPr algn="ctr" rtl="0">
            <a:defRPr sz="1400">
              <a:solidFill>
                <a:srgbClr val="000000"/>
              </a:solidFill>
            </a:defRPr>
          </a:pPr>
          <a:endParaRPr lang="en-US" sz="1400" b="0" i="0" u="none" strike="noStrike" baseline="0">
            <a:solidFill>
              <a:srgbClr val="000000"/>
            </a:solidFill>
            <a:latin typeface="Calibri"/>
          </a:endParaRPr>
        </a:p>
      </cx:txPr>
    </cx:legend>
  </cx:chart>
  <cx:fmtOvrs>
    <cx:fmtOvr idx="0">
      <cx:spPr>
        <a:solidFill>
          <a:srgbClr val="028090"/>
        </a:solidFill>
      </cx:spPr>
    </cx:fmtOvr>
    <cx:fmtOvr idx="1">
      <cx:spPr>
        <a:solidFill>
          <a:schemeClr val="accent4"/>
        </a:solidFill>
      </cx:spPr>
    </cx:fmtOvr>
  </cx:fmtOvrs>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olorStr">
        <cx:f>Sheet1!$D$2:$D$101</cx:f>
        <cx:nf>Sheet1!$D$1</cx:nf>
        <cx:lvl ptCount="100" name="type">
          <cx:pt idx="0">Above Primary Care Benchmark</cx:pt>
          <cx:pt idx="1">Below Primary Care Benchmark</cx:pt>
          <cx:pt idx="2">Above Primary Care Benchmark</cx:pt>
          <cx:pt idx="3">Below Primary Care Benchmark</cx:pt>
          <cx:pt idx="4">Above Primary Care Benchmark</cx:pt>
          <cx:pt idx="5">Above Primary Care Benchmark</cx:pt>
          <cx:pt idx="6">Above Primary Care Benchmark</cx:pt>
          <cx:pt idx="7">Above Primary Care Benchmark</cx:pt>
          <cx:pt idx="8">Above Primary Care Benchmark</cx:pt>
          <cx:pt idx="9">Above Primary Care Benchmark</cx:pt>
          <cx:pt idx="10">Above Primary Care Benchmark</cx:pt>
          <cx:pt idx="11">Above Primary Care Benchmark</cx:pt>
          <cx:pt idx="12">Above Primary Care Benchmark</cx:pt>
          <cx:pt idx="13">Above Primary Care Benchmark</cx:pt>
          <cx:pt idx="14">Below Primary Care Benchmark</cx:pt>
          <cx:pt idx="15">Above Primary Care Benchmark</cx:pt>
          <cx:pt idx="16">Below Primary Care Benchmark</cx:pt>
          <cx:pt idx="17">Above Primary Care Benchmark</cx:pt>
          <cx:pt idx="18">Below Primary Care Benchmark</cx:pt>
          <cx:pt idx="19">Above Primary Care Benchmark</cx:pt>
          <cx:pt idx="20">Above Primary Care Benchmark</cx:pt>
          <cx:pt idx="21">Above Primary Care Benchmark</cx:pt>
          <cx:pt idx="22">Above Primary Care Benchmark</cx:pt>
          <cx:pt idx="23">Above Primary Care Benchmark</cx:pt>
          <cx:pt idx="24">Above Primary Care Benchmark</cx:pt>
          <cx:pt idx="25">Above Primary Care Benchmark</cx:pt>
          <cx:pt idx="26">Below Primary Care Benchmark</cx:pt>
          <cx:pt idx="27">Above Primary Care Benchmark</cx:pt>
          <cx:pt idx="28">Below Primary Care Benchmark</cx:pt>
          <cx:pt idx="29">Above Primary Care Benchmark</cx:pt>
          <cx:pt idx="30">Above Primary Care Benchmark</cx:pt>
          <cx:pt idx="31">Above Primary Care Benchmark</cx:pt>
          <cx:pt idx="32">Above Primary Care Benchmark</cx:pt>
          <cx:pt idx="33">Above Primary Care Benchmark</cx:pt>
          <cx:pt idx="34">Below Primary Care Benchmark</cx:pt>
          <cx:pt idx="35">Above Primary Care Benchmark</cx:pt>
          <cx:pt idx="36">Below Primary Care Benchmark</cx:pt>
          <cx:pt idx="37">Above Primary Care Benchmark</cx:pt>
          <cx:pt idx="38">Above Primary Care Benchmark</cx:pt>
          <cx:pt idx="39">Below Primary Care Benchmark</cx:pt>
          <cx:pt idx="40">Above Primary Care Benchmark</cx:pt>
          <cx:pt idx="41">Above Primary Care Benchmark</cx:pt>
          <cx:pt idx="42">Above Primary Care Benchmark</cx:pt>
          <cx:pt idx="43">Above Primary Care Benchmark</cx:pt>
          <cx:pt idx="44">Above Primary Care Benchmark</cx:pt>
          <cx:pt idx="45">Above Primary Care Benchmark</cx:pt>
          <cx:pt idx="46">Above Primary Care Benchmark</cx:pt>
          <cx:pt idx="47">Below Primary Care Benchmark</cx:pt>
          <cx:pt idx="48">Above Primary Care Benchmark</cx:pt>
          <cx:pt idx="49">Above Primary Care Benchmark</cx:pt>
          <cx:pt idx="50">Below Primary Care Benchmark</cx:pt>
          <cx:pt idx="51">Below Primary Care Benchmark</cx:pt>
          <cx:pt idx="52">Above Primary Care Benchmark</cx:pt>
          <cx:pt idx="53">Above Primary Care Benchmark</cx:pt>
          <cx:pt idx="54">Above Primary Care Benchmark</cx:pt>
          <cx:pt idx="55">Above Primary Care Benchmark</cx:pt>
          <cx:pt idx="56">Above Primary Care Benchmark</cx:pt>
          <cx:pt idx="57">Above Primary Care Benchmark</cx:pt>
          <cx:pt idx="58">Above Primary Care Benchmark</cx:pt>
          <cx:pt idx="59">Above Primary Care Benchmark</cx:pt>
          <cx:pt idx="60">Above Primary Care Benchmark</cx:pt>
          <cx:pt idx="61">Above Primary Care Benchmark</cx:pt>
          <cx:pt idx="62">Above Primary Care Benchmark</cx:pt>
          <cx:pt idx="63">Above Primary Care Benchmark</cx:pt>
          <cx:pt idx="64">Above Primary Care Benchmark</cx:pt>
          <cx:pt idx="65">Below Primary Care Benchmark</cx:pt>
          <cx:pt idx="66">Above Primary Care Benchmark</cx:pt>
          <cx:pt idx="67">Above Primary Care Benchmark</cx:pt>
          <cx:pt idx="68">Above Primary Care Benchmark</cx:pt>
          <cx:pt idx="69">Above Primary Care Benchmark</cx:pt>
          <cx:pt idx="70">Above Primary Care Benchmark</cx:pt>
          <cx:pt idx="71">Below Primary Care Benchmark</cx:pt>
          <cx:pt idx="72">Below Primary Care Benchmark</cx:pt>
          <cx:pt idx="73">Above Primary Care Benchmark</cx:pt>
          <cx:pt idx="74">Above Primary Care Benchmark</cx:pt>
          <cx:pt idx="75">Below Primary Care Benchmark</cx:pt>
          <cx:pt idx="76">Above Primary Care Benchmark</cx:pt>
          <cx:pt idx="77">Above Primary Care Benchmark</cx:pt>
          <cx:pt idx="78">Above Primary Care Benchmark</cx:pt>
          <cx:pt idx="79">Above Primary Care Benchmark</cx:pt>
          <cx:pt idx="80">Above Primary Care Benchmark</cx:pt>
          <cx:pt idx="81">Above Primary Care Benchmark</cx:pt>
          <cx:pt idx="82">Above Primary Care Benchmark</cx:pt>
          <cx:pt idx="83">Above Primary Care Benchmark</cx:pt>
          <cx:pt idx="84">Below Primary Care Benchmark</cx:pt>
          <cx:pt idx="85">Above Primary Care Benchmark</cx:pt>
          <cx:pt idx="86">Above Primary Care Benchmark</cx:pt>
          <cx:pt idx="87">Above Primary Care Benchmark</cx:pt>
          <cx:pt idx="88">Below Primary Care Benchmark</cx:pt>
          <cx:pt idx="89">Above Primary Care Benchmark</cx:pt>
          <cx:pt idx="90">Above Primary Care Benchmark</cx:pt>
          <cx:pt idx="91">Above Primary Care Benchmark</cx:pt>
          <cx:pt idx="92">Below Primary Care Benchmark</cx:pt>
          <cx:pt idx="93">Above Primary Care Benchmark</cx:pt>
          <cx:pt idx="94">Above Primary Care Benchmark</cx:pt>
          <cx:pt idx="95">Above Primary Care Benchmark</cx:pt>
          <cx:pt idx="96">Above Primary Care Benchmark</cx:pt>
          <cx:pt idx="97">Above Primary Care Benchmark</cx:pt>
          <cx:pt idx="98">Below Primary Care Benchmark</cx:pt>
          <cx:pt idx="99">Above Primary Care Benchmark</cx:pt>
        </cx:lvl>
      </cx:strDim>
      <cx:strDim type="cat">
        <cx:f>Sheet1!$B$2:$B$101</cx:f>
        <cx:nf>Sheet1!$B$1</cx:nf>
        <cx:lvl ptCount="100" name="County">
          <cx:pt idx="0">Alamance County, North Carolina</cx:pt>
          <cx:pt idx="1">Alexander County, North Carolina</cx:pt>
          <cx:pt idx="2">Alleghany County, North Carolina</cx:pt>
          <cx:pt idx="3">Anson County, North Carolina</cx:pt>
          <cx:pt idx="4">Ashe County, North Carolina</cx:pt>
          <cx:pt idx="5">Avery County, North Carolina</cx:pt>
          <cx:pt idx="6">Beaufort County, North Carolina</cx:pt>
          <cx:pt idx="7">Bertie County, North Carolina</cx:pt>
          <cx:pt idx="8">Bladen County, North Carolina</cx:pt>
          <cx:pt idx="9">Brunswick County, North Carolina</cx:pt>
          <cx:pt idx="10">Buncombe County, North Carolina</cx:pt>
          <cx:pt idx="11">Burke County, North Carolina</cx:pt>
          <cx:pt idx="12">Cabarrus County, North Carolina</cx:pt>
          <cx:pt idx="13">Caldwell County, North Carolina</cx:pt>
          <cx:pt idx="14">Camden County, North Carolina</cx:pt>
          <cx:pt idx="15">Carteret County, North Carolina</cx:pt>
          <cx:pt idx="16">Caswell County, North Carolina</cx:pt>
          <cx:pt idx="17">Catawba County, North Carolina</cx:pt>
          <cx:pt idx="18">Chatham County, North Carolina</cx:pt>
          <cx:pt idx="19">Cherokee County, North Carolina</cx:pt>
          <cx:pt idx="20">Chowan County, North Carolina</cx:pt>
          <cx:pt idx="21">Clay County, North Carolina</cx:pt>
          <cx:pt idx="22">Cleveland County, North Carolina</cx:pt>
          <cx:pt idx="23">Columbus County, North Carolina</cx:pt>
          <cx:pt idx="24">Craven County, North Carolina</cx:pt>
          <cx:pt idx="25">Cumberland County, North Carolina</cx:pt>
          <cx:pt idx="26">Currituck County, North Carolina</cx:pt>
          <cx:pt idx="27">Dare County, North Carolina</cx:pt>
          <cx:pt idx="28">Davidson County, North Carolina</cx:pt>
          <cx:pt idx="29">Davie County, North Carolina</cx:pt>
          <cx:pt idx="30">Duplin County, North Carolina</cx:pt>
          <cx:pt idx="31">Durham County, North Carolina</cx:pt>
          <cx:pt idx="32">Edgecombe County, North Carolina</cx:pt>
          <cx:pt idx="33">Forsyth County, North Carolina</cx:pt>
          <cx:pt idx="34">Franklin County, North Carolina</cx:pt>
          <cx:pt idx="35">Gaston County, North Carolina</cx:pt>
          <cx:pt idx="36">Gates County, North Carolina</cx:pt>
          <cx:pt idx="37">Graham County, North Carolina</cx:pt>
          <cx:pt idx="38">Granville County, North Carolina</cx:pt>
          <cx:pt idx="39">Greene County, North Carolina</cx:pt>
          <cx:pt idx="40">Guilford County, North Carolina</cx:pt>
          <cx:pt idx="41">Halifax County, North Carolina</cx:pt>
          <cx:pt idx="42">Harnett County, North Carolina</cx:pt>
          <cx:pt idx="43">Haywood County, North Carolina</cx:pt>
          <cx:pt idx="44">Henderson County, North Carolina</cx:pt>
          <cx:pt idx="45">Hertford County, North Carolina</cx:pt>
          <cx:pt idx="46">Hoke County, North Carolina</cx:pt>
          <cx:pt idx="47">Hyde County, North Carolina</cx:pt>
          <cx:pt idx="48">Iredell County, North Carolina</cx:pt>
          <cx:pt idx="49">Jackson County, North Carolina</cx:pt>
          <cx:pt idx="50">Johnston County, North Carolina</cx:pt>
          <cx:pt idx="51">Jones County, North Carolina</cx:pt>
          <cx:pt idx="52">Lee County, North Carolina</cx:pt>
          <cx:pt idx="53">Lenoir County, North Carolina</cx:pt>
          <cx:pt idx="54">Lincoln County, North Carolina</cx:pt>
          <cx:pt idx="55">McDowell County, North Carolina</cx:pt>
          <cx:pt idx="56">Macon County, North Carolina</cx:pt>
          <cx:pt idx="57">Madison County, North Carolina</cx:pt>
          <cx:pt idx="58">Martin County, North Carolina</cx:pt>
          <cx:pt idx="59">Mecklenburg County, North Carolina</cx:pt>
          <cx:pt idx="60">Mitchell County, North Carolina</cx:pt>
          <cx:pt idx="61">Montgomery County, North Carolina</cx:pt>
          <cx:pt idx="62">Moore County, North Carolina</cx:pt>
          <cx:pt idx="63">Nash County, North Carolina</cx:pt>
          <cx:pt idx="64">New Hanover County, North Carolina</cx:pt>
          <cx:pt idx="65">Northampton County, North Carolina</cx:pt>
          <cx:pt idx="66">Onslow County, North Carolina</cx:pt>
          <cx:pt idx="67">Orange County, North Carolina</cx:pt>
          <cx:pt idx="68">Pamlico County, North Carolina</cx:pt>
          <cx:pt idx="69">Pasquotank County, North Carolina</cx:pt>
          <cx:pt idx="70">Pender County, North Carolina</cx:pt>
          <cx:pt idx="71">Perquimans County, North Carolina</cx:pt>
          <cx:pt idx="72">Person County, North Carolina</cx:pt>
          <cx:pt idx="73">Pitt County, North Carolina</cx:pt>
          <cx:pt idx="74">Polk County, North Carolina</cx:pt>
          <cx:pt idx="75">Randolph County, North Carolina</cx:pt>
          <cx:pt idx="76">Richmond County, North Carolina</cx:pt>
          <cx:pt idx="77">Robeson County, North Carolina</cx:pt>
          <cx:pt idx="78">Rockingham County, North Carolina</cx:pt>
          <cx:pt idx="79">Rowan County, North Carolina</cx:pt>
          <cx:pt idx="80">Rutherford County, North Carolina</cx:pt>
          <cx:pt idx="81">Sampson County, North Carolina</cx:pt>
          <cx:pt idx="82">Scotland County, North Carolina</cx:pt>
          <cx:pt idx="83">Stanly County, North Carolina</cx:pt>
          <cx:pt idx="84">Stokes County, North Carolina</cx:pt>
          <cx:pt idx="85">Surry County, North Carolina</cx:pt>
          <cx:pt idx="86">Swain County, North Carolina</cx:pt>
          <cx:pt idx="87">Transylvania County, North Carolina</cx:pt>
          <cx:pt idx="88">Tyrrell County, North Carolina</cx:pt>
          <cx:pt idx="89">Union County, North Carolina</cx:pt>
          <cx:pt idx="90">Vance County, North Carolina</cx:pt>
          <cx:pt idx="91">Wake County, North Carolina</cx:pt>
          <cx:pt idx="92">Warren County, North Carolina</cx:pt>
          <cx:pt idx="93">Washington County, North Carolina</cx:pt>
          <cx:pt idx="94">Watauga County, North Carolina</cx:pt>
          <cx:pt idx="95">Wayne County, North Carolina</cx:pt>
          <cx:pt idx="96">Wilkes County, North Carolina</cx:pt>
          <cx:pt idx="97">Wilson County, North Carolina</cx:pt>
          <cx:pt idx="98">Yadkin County, North Carolina</cx:pt>
          <cx:pt idx="99">Yancey County, North Carolina</cx:pt>
        </cx:lvl>
      </cx:strDim>
    </cx:data>
  </cx:chartData>
  <cx:chart>
    <cx:plotArea>
      <cx:plotAreaRegion>
        <cx:series layoutId="regionMap" uniqueId="{00000000-2D14-4EC3-A587-745869B6DD1B}">
          <cx:tx>
            <cx:txData>
              <cx:f>Sheet1!$D$1</cx:f>
              <cx:v>type</cx:v>
            </cx:txData>
          </cx:tx>
          <cx:spPr>
            <a:solidFill>
              <a:srgbClr val="7030A0"/>
            </a:solidFill>
          </cx:spPr>
          <cx:dataId val="0"/>
          <cx:layoutPr>
            <cx:geography cultureLanguage="en-US" cultureRegion="US" attribution="Powered by Bing">
              <cx:geoCache provider="{E9337A44-BEBE-4D9F-B70C-5C5E7DAFC167}">
                <cx:binary>1F1pc9tIkv0rDn9eqFG4CjUxPRENkBQlS7Ity3J7viDYEo37vvHr90EibaJIe2FGLCLAmJ1ZC8xi
Ag+ZlXf9+6n511Ow3WRvmjCI8n89NX++dYoi+dcff+RPzjbc5Beh+5TFefytuHiKwz/ib9/cp+0f
z9mmdiP7D0kkyh9PziYrts3b//wbq9nb+CZ+2hRuHH0st1l7v83LoMh/ce3kpTeb59CNFm5eZO5T
If359q9gE26ip+0bMy6jov2fN3dxVjhvzE0WB260eftmGxVu0T60yfbPt0Pit2/+4H/jiJ83AVgu
ymcQy9qFSEWqyKrKXj707ZsgjuzdZYGyC0XEjaua/nqd7X/8bhOCnuN0f/EkZy98bZ6fs22e45Zf
/vfECoP7+fPtnfn2/3o+b9889c+pf/42oPjz7efILbbPbz4Vm2Kbv33j5vHLg8xaM+5v+vOnl6f0
xxDB//yb+wOeG/eXA5D5h/x/XTq6h9vtkx9so3/KzJ4AZvVCkmSqq/IORQ5mXbzQFUIUvAmvX1D2
SL7CfMzs/vpvIH1qkRFgnyKbId5/BdtmEz1vs0nQZpIkykyUxZcPGQq1Ti4I1WWZiru3Qd6juRfq
Iav7q7+BNX+3nAz/TKz5350hzrebpziaBGOiEwZ4JQ5c+ULWCdEU9SeifMDfGcAe3t4oUIcEMwTU
2GaFO8VWrF4wBi2s9aD2Hw5Yql0wRZOpxLg9eMDgGZBy9CNUMkcxQ1D/CoKt7WyidgJJ1S5UUVVk
iey0MbTtoYnVa2NJpNrPTawhq2cgzN/tKME9JpojzrkzhehqF4okqpr2EysaECsU2zFVYHe92u67
nfYHe/sLv7PJHlKPENu/Dr8/QzDNTfi8nWJv1S5kSRcVRd+pYs5+giYmlMgMXtMetVc4BwzuL/0G
oBz9CEg5ihmC+leUT2IvKRdMUyWtt3pP7a7wgKCDma7DcH75cB7QIZtnIDskHwHskGCOuFYIiEyy
u4q6SnTtaFNlki4TqOVXHwfXB4r3gLv9ld8Q1L8G5GPgHBDMEM7L0g2+xdnzNIhSCVKqvgqiyNlL
CElRJiMctQ9m6HsAX5Uwx+n+4m+ge7TCCICPaGaIsbHdlMC4mABj9UJVNJUB5l0IYii+lF6IKmHY
YXfamBNfjtMzMD5aYQTGRzQzxPh9lAdxPQHCygViiYpE6Q5gOK2HXg8QVvqtVtltx723e6igB3zu
L/2GDHP0I9DlKGaI7RqRisl09Ks7g+TBy4fX0YhVyBoRZZ2DlWPxDGCPVhgB7RHNDME1gs00zo9y
oUlMpoggvkLLh6H0C61PGFGCQFT/4QzlAZ9n4MvRj0CXo5ghtqtsE/nI7E2glpHvY6yP/v9k49Uv
JKZQeEKn3SCO0zPwPVphBMJHNDPE2MjKKK/dJ38CkJULEQBKbC+iXLaP6hek33dlstPeXBiDZ/UM
lI+XGAHzMdEccS4j1A78M0XUEUY0U3uQd5qYg1mXLlT4UMjrvipqxsM85PQclPkVxoDM08wQY9OJ
681E2loT+0DGLm/PIYxApCbqkqZTbhMeMHgGsBz9CFg5ihmCapSZP43UUkXFR995RghfHDpGyBVo
OhK4lOmv9heCz4eO0SGb+yu/4RcNyUcAOySYIa6X2XYbTQMscNUI08lpw5leaFRU6Q5WUeRiGgM+
z0CWox8BLUcxQ2zNzT+bLCvzCWwqFYVwukYleZfF5dwi5A9UCsOa6tpJseU4PQPfoxVGIHxEM0OM
r2MnyotJckQwqEQYVAhM7j5D1Qy7WVaIrGh05xpzEsxxegbGRyuMwPiIZoYY323rN+tNFCNLMoEo
KxeSrCHXR3YZBk6UEZpEoQ1hVN0pcs5uPmb2DKRPLTIC7FNkM8R7ve0rIadJ/KoX8HMh1Lr2KtS8
vSVdKJD5vbUlipy9xbN6BtbHS4xA+phohjibm+C53gbBBEKN6jkRGcHv5XOcUMOsVmWFKor0o9D9
0KzmOD0D5aMVRoB8RDNLjNEQkW2nyBoip0SoKmvsdF1z7w6rGkIi6i4gwilu9E8ccnoWxtwKozDm
aOaIcbCttgHK1ycRZAQumUz2uzOXWuoFGS0pkrQPXnIldSbH6jkoHy0xBuYjojnivMknUteomERk
EmbY3tbmTG12IcswtbE1v374ANeA0XMw5hYYgzBHMkt8i039z2YSKdY0AKxquy4ELnIJKZYkRUUi
apdngpQPt+NDRvfXfiPOZW6GC4zCd0gyR3ydTeFswknwpX0/pEY4cxrVWYTKEiX9hQGiA9b2134H
UW6BMYhyJDNEdN0+TxS7FDWJSvquzZMTV1hWqIhmOmA9qY4PuDwD2QH1CFgH358hpqazzWJ/Ow2u
oq6rqLLaVbLzXhEyxX1FtIbI9MuHc345Ts/A9miFEfge0cwR42AzRfWzeiEqqkYp+dGePUgmyRc6
0dGnoB1Zyd/ZOwfUHzc3qpXIPPz+DMG8fVrEE9nFKrJ/iopmsV20ilPEyOmLSAhTepARPtxlOU7P
wPZohRECe0QzQ4zNOCjDfyZJJSnwbfpUkrbvxud8H/2ConNblpVdfJqX3SGnZ2DM3es4GeZ/dYYY
X24mSyRJmkRUhBtft9XjGAaBLSXK0k7KOe92wOcZ+HL0IySYo5ghtma2qSZpDlQviKij/JWeTgT3
rQuKJko6pmm8fDhsB3yegS1HPwJbjmKO2EIzb7PJ4o/o1kYbPuIXLx+++VO/0HUZYSt5F5riksAm
z+s5GB+vMQbnY6pZYp1lmD40SZ0sgpAKBmVo7CcVOyiWJmhB+lnFjlkOWT0LaX6JUUDzRDPE+RbJ
mEkq3tULjD3CTqz+pOK9bzWjeA124t63Gw4s6kM+95d+I2w1uM9RlhZHMUNs15ss2hZTZASR3Ic3
BPx2YWQuvoGKHfi/2g9LmxudMmT0DHT5BUZIL08yQ3wXm2ya4BUTdaqh1/d1J+asaApfmaqMonZj
j9xrB/ABe/sLvyGwA+oReA6+P0swK/d5qlIcWMXwjNA7+PLhAEUNpaQpyPDvpZmLRi42A07PwpZb
YRS+HM0MMV5v2jqOp8neKzrGGe2L29lx/Aodg2g92jlP/G47ZPQMhPkFRgDMk8wQ314yptHIOtCj
/Qyy188wctUXQSMjKOlo/X35cL7RIZtnYDskH4HskGCOuJbJNG2h/XQcJONFFSVThwmEvhYWpbCY
JPnDGz60jheHDJ4D6ZB+DKZDilmCmk2Vo2dMY4ou7SJRJ4xjICspbIctL63lAZ9nYTugH4XtgGKG
2C6f7e107Z9I+iGLoO9ytzy8FBWvyOmLmFS2V9aHosuzegbCx0uMAPmYaIY4r+Isb/uR3FMM6GZw
YEWRt6RgLGMKAxDe5RA413bI4Rng8guMgJYnmSGwl/3I8ElgVWAEy4RC6Q42XO0CFc4y0kO7jD6X
Pjjk7wxQh+QjIB0SzBHQbDPVbitLEkyove3LqWMdpRiYloMhoLu8AQ/sIZ/nIDukHwPtkGKe2EaV
i1G+kwgs6pExTVD9SdpPxzAGEUNzyC5bAPgPd9tLjHg5ZHV/9TcCU8dLjAOZ+90Z4nwfP/k4gWMa
Oe4r09EFJsF03ptNAwWN8YNo4Ne/jx/k5PiI1zOQPrHGCKhPUM0Q6/UmcL9tmmkkGmdiAMef5A5g
PzNJRgn76Sk5Q0bPQJlfYATEPMkc8UXl6wTgIqBBMRblp1k/1vcfEHSY7HZjLoWw/sHlOcgeUo+B
9fD7M8T0Kts+T9XliY4RXZTUH7vsoXJGAFLX4RNRBDVePlzp3JDRM5DlFxgBLk8yQ3xv46iw43Ca
gc5I6ao69td9fx9nR6PBRMdsSUS2fnTvHxpaR7yegfKJNUYAfYJqlljHEyV3MUgDx5nscwnHfUSo
wUIl3b6MjgtO3sY/2DwL4UPyUeAeEswQ1+vNkz9VlrcPSynqfvQvH7iS+60Xg3RwfNHLhzOgh4ye
gS2/wAh0eZIZ4nuzjWJ3iukpOEpO1ZHhOxi/frgFI2OEQUioptqHnbkm/AGfZ6DL0Y8Al6OYIbb3
8T/baWQXw3/74bD7rms+fY/NFwMlVYQnOXU85PAMWPkFRuDKk8wQ2Os4miTajDYxDaCiNONV5R4P
Y5eRKyKKvquR5NA9ZPMMbIfkI5AdEswQ15uJmjvR14nBRfsZ+nylOlqxkdFXUB/3ivqRJt474mdg
+uMOR9W0Hn59jni6GOobTDHxFWMGqaag1/onDbuYm6AgOEnVXc6ex3TA6Dm4cguMkNYbjmSG+N5t
cmeCoBRmVCF0TMR9ty5nGb8U26AbQcTM35cPp4YPuDwD2QH1CFgH358hprebZxz8PI3MUuCKKPFO
z3KwomcXPb2whw+OHhtELAaMnoHs8E5H6WOeZI74usWTM03Use8DwgmeOBHwVS6PASa9S4S5za9l
j5xSvh1yeg7C/Aoj5PfoV2eI8cu595swmWb8K4ac6CioQmziFWY+JIUjiwjDqZD67jXgYD5m9gyk
Ty0yAuxTZDPE+z2y5PbeKv2fNy939QZj+2JUwW5++TTf/PGffz81/7K38U38tCncOMr5P7wJ8Pei
fN7++VaGRKPnC2cs73J/x6azyOAxkb72tf9wTWEDPn/J1wsTm+fnbJvnb3b/++dbjn4EwBzFDLH9
sAkD9ymexMxC16aKDXlnI3NtJhhmRDUcgNOPGXz5cGbWkNEz0OUXGAEvTzJLfPO0jAucZDQBxFDV
vexiguBR+ZwkoQ5L32/VnOB+2HBMngXv0RqjED6imiPIL4ObJwBYwdk1RMMUhV0nCY8z+hIkVcao
nNNJhA+HfJ6D8ZB+DL5Dillim6WlG26iaepfeycYQ1B2JjOPL6qwcJo6iiV3rjBna33YcryehfHR
GqNwPqKaJ9bT+MZQ1Ewl/bnbr3st5zqhQZvpfYcvcr0vH65sEjj/4PM8jA/px+F7SDFDbL9unlEt
OYGO1i76Cb3A7xW6fnL+YSYQxTgYk4LRguz0cMEBn2dgy9GPwJajmCG2H9yJxipoqI2TMYb7VWpP
5ItwBkrfffR6naueO+DyDFwH1CNQHXx/jpjGwRQmc5+3JyKmJZwuYEeUEqYUcr/71mxeE//g8hxM
D6nHYHr4/Rlieo9Z+XGQTJNUoCLFYZ/7pAEvq6iXE9G0LSm7enbOkuI4PQPboxVG4HtEM0eM3Scn
jCc5EwHVzDh9TNqfXXKiLINqiGQRcdfpi534MMNwP+R0f/E3ek+OVhiDMf+rc8R4ooM+McoGISkJ
k9NPmskwpRDOQhhS3G3IXMjq/oDNc9AdkI+BdkAwR1zLAkO4v8XZNDNRUJGOOdz7RhPeTiYXTMVA
X6T9T1pT9zyv5yB8vMYYmI+pZoj1JySQfrh0/59ZBahpbMMSYhavHhEf1MD5gX1VO5JM368fqukh
o2egzC8wAmKeZIb4ftlM0lGkXlCdQAErnPgihIGuT8xg3/vB3OZ7wN4ZkA6oR+A5+P4Mwfz0FBcT
DXrFaWK0n/P6sxAzQwiyH+MrczkEjsUzQD1aYQSwRzRzBBfZoWCaYxFkFc34CD69KlpOZGFOwdft
Twv80UY2UMSHfJ6D75B+DLpDilliiybGaTIHiDxJOPV+d346F1EGtlJf9CrvT5bi2ks+FQd8noXt
gH4UtgOKOWKLQcdTiG2fLNBUtB+cTtwDWrQNiegZO530+3TA5jnIDsjHADsgmCOu9WaSRAGKmiUc
uCzhaM6XDy+y8sscbvqzIx0/HbB5Dq4D8jG4DghmiOtDhiRuG1SbyJ3mrD8Jta0KkgVcAki6oDKc
2v6oi5cPp4pPsHkGvCdXGYHySbo5gt1m2TRlsChfJ5qMGZG7KCPv3mrIMKAmRznYmQ+tqocBo+cg
zS0wBmSOZIb4fo5QzDhBNhfBCxhVEhIF34MTXDZXVRiaU35SEnnI5hnYDslHIDskmCGuj5voaZpS
VwSVVeSIdvkfbvNF+AIxZaKre1+I83YP2TwD1yH5CFyHBDPE9csG+ngKge2tZcCGEUYnBRbAEtTQ
4fyDnZN7FJc64PMMZAf3OarphKOYJba5g0Fk07Qj4OASHI/dD8l4xZcfhIIyZgVHI+yajlBMtwfx
9RSEL+hpG/C6v/wbab8Ta4wQ4RNUs8S62JT2FPYz7CYkbnsb+Xv+Z7DzEiQHGcKQGIqzd58O7aov
OOr6B6NnoTxcYBTEQ5JZ4ttGU+y/mGcEOZYxhvskun3TZz9fHaU5r2J+pKZ/sHkWtofko5A9JJgj
rm4wVSCSYA4k8j6nS1txxD3ah2SUbezElvN+vxzyeQ6yQ/ox0A4p5ontNJlcJPsw5ARDmHeRRt5o
7tsPUK3xs/PQge0PPs/D9pB+HLaHFDPE9mvvD00RZe7DGJgwBwBP2lUohISmpgTjfk8q5AGfZ2DL
0Y/AlqOYAba/ZnFwy+TPt3fmLx7j29/s7FRx6gGTMUN9Z0zxktsPRUHj0PfjPblKqtEtp29Pd3by
9IN7fb3VXz8czCww+0MFstaM+1bVz59ensAfw+bW//yb+wO6Xbm/fCwxr/F+m5dB8atr39tkFzAj
lxE6ZNsDyl9f3XfYcqS72sMTfsYe56vnP99KGDgEW+d7326/yKBqkX+UrzbvAekWxzn/+VbAOXCK
inSgomsqCmE1FZDW25dLOo7axlHqiGgRnPCoKzJ8pCjOCuelBRg9+0gTYpQoGgaRn3j7Jo9R8IRL
GNWuQP1j+i9TRYJE8SvYaC7+EAetfdBbvPv3m6gMP8RuVOR/vqUiKmyT1+/1zCJqhkPP0P+CmS0o
J0D6ChGW5GlzD+cMXyf/Q/0mDbMg99ZNoTuJQZjv0EWX22m9kKqMNcuiSsTYwPh4R7uypNZWriIp
YrqpdXkZmVKtec1K7prQX8ZqbKdrIYhJnRlJFYWiITpy/hy6qn7TWo5ylcQFuYvVQLkqlJJIRit5
6dcg0eSryiVWYNReIASGHzS1EXZMv2GOFX+Ncj35moidlS0rL3cTo46IfkMcSdlEWUXuQhYKkRlH
tqYZZSzpyaUUUCdb5r7Qk8hWGJq+57YfpLRgj6VM8MN1IgquUeR6c283KnsMXdLcZ54kX1l+GFqG
nDQ0e29LkR9fx2oW69cao/lzrovkIYhC3zaIEwkmiezANROlbT60QSOXpl8y3EbClEwzJMnO1pi8
QR7QKqpuqNQ0H+JYKNdy5cifu1pvPkRynK1zWYxzQwtzcmdLKe4/obb16GkBlk5TN8kNyrw8v0xY
lz97mYsnECmx9ODmQfJVtlKxMho5w9eUhsTvwlhVN60NOqO0wYBKanBbB/g1UbalB89y4tAsZc3p
DI01uGvFx2/qvpx8DTwR984CtauMshblO01xw3eRQ5072Re8G72yiJHVbnPrWW51JcfMv4pcChoq
9M9TayzPNsImFLQF3mv85RXQQLT9bGG7FnuUyh7hqi2bD4A0z//W2rhtburEasmi8SUvXIh54Lsf
hVDCLcSth1WSysF/63kQdKYalHgutSeAR6cRAsuoW0VQTSpQ271Mi1Ct1okfOuKXTMsVeRWEnRAb
Vd19c6wST0KsIvbYBvV90eXqqo0cTTEDy7UeOyn3PtIKYWYjaFLBTEgoPUQKXsDGqfu3NsSL7jdK
aa3axMZKnSXhv6ljgTenf4kKUW4+OFqNf9OiwtsgoX8sN5hcUHnJWlW+0hVSKrcBpUVqJnaOl0+Q
AmdhVRJEj9ZJ8YxMVm0vxSIhd06dQggpawBwnGDusKEzO9cM30ui9jrymO+aPguCcFnhFdUMArG8
iROmKWvqWfKV4FWSbLa1DL7drnQ7I/St5l4W7cgyohp1iYZFyvy5aRT8ZNQJwK7q35OWNcnXsodI
lwv5KlTL5KtOcixWpKJ7yVSJLakSuZdtVbFlopDka5Z41uPLK+wKFM8X0z7fxb2we/1LamlVc1/L
JR5JLdnth8aGKISdFL9THC/yVzh4kT0iUIwHV8SJLJtJoOOFKakYvwsiDX9+EYkySNxLzW3x8Fqn
BNiYK3flEjf92tEsW6dqEjoLrdTIg1LH1qPgiZVgJLnnxIaX2qEZZBTCqcUtW3aS7l4GjlpXRu2G
uB3RVa7cvAGgqdjiWwhb4gUTZAh57ld4PlamkIdKKnDXYgcNgmMi5SvqxOymjgN206UaICzcFivE
CfE6IxD0TDdLmjvyBy+tbLoQcGwP9KndsYUYJHStqZm4EgOP3ahpIyzk2hEyo4l93K/cZHa96vK2
dJYMQmEZUhaCoU6GxgqluHbu27xJbm2vZEu3Td1LuYUs+wzqWY98gS1DEmAdRQuVK9+v9IVXQGWI
okUeCjUp8QRDpblP8KK7huT46VdftNI1I7l9aRWO9EBlvPOaH9TWSne8rPuUo2ZJWTclVKTc4YYb
38cbJTAJQAWSQB4sseuSazumarOUozBwrkPLcy89sXMvS0XyO7OqgVLgWsomdyWoZmK1eKcsjCeq
jFbrAGuWB+pGrBkkvIkIeUjLljx4alu3Cz8L5cgIxRjvC8kLtowjvKU1qyARoZaSOzdm5CEMCfjx
wsS2lhXr3xxKgri9VrwMy0u2lT/bfuxeuo6Kt5vhJ1D5zB4zVyXeOyUps3WJItl09fLOK5ICIrHA
PZtS2r//JdXIXelW7BHBbYr7FHu1V9UkLT5Wqeo3K9HNod+yvNAXgSP37yNrc91MUp09CnIHIF9V
mpcTN1wktMarpFp6Vl55ep4KRlopdbZMiEA+KBqkKwh85plljccrB83qReLCSlce66hoiNmkauas
XjRrHDtEu6wdPX0krhxFj7Vtt/4XtZahJwKl11Kkqt1LxSnUDQtqtvTKNPxInFIydTt6jpyGXWVJ
0m8GKaa8Ga1lQwOzoCN3dadCkQWwH0pTj/WEGI3jRMR5L7VOu4b6kcN6QewSJoQBCyUmphZ37F0Y
5YVjSNRqbDwSlwUfOy/YeqIbUN0MCsF+xFaaraNCDQFRJEJq/LKBroVMZgsHKiY2hFpSPVNOM+05
jsLH2CbZNbOaUqyNVq8b2CFy9iAp+lXM+o0o16LgwW3t5B32GP0DiahoQXYreZWlsmukhBR3qijH
72Ca2mal285nl6ZqYLSR9d+0kJaCFKc3OY5aMbOCmiL1IANGGZJQqNdF0V7lTpm8ox7LQuuD6Cix
yVjxJUrLVZLk6UpA+vlDolSGF9J7S8IJAF9aLUgE7BNxqFlXhMQhtKoHCUdsfdHJYiktEjEJF8h+
dpFJ80K1DS1VPDOJpXBNSGo7hqskuikovrzyI6liBnW7lVg29bXqOb5vCrRuK0OKEqddtVob0DXD
a5mZdl6qDR6/w94VstK915uCXucewzbnNunabYSkMMKafFZIFd8Koha9dztfv6aShbeXKDBKHD1e
2rqXOIaYNJLh+bR8lzWVeEtlW5SNXFCbTaDE3ueWhp8Vj6bBTZDmysfUd6KlUOS1bipdxlZ6JVff
8jZj/zh6ERh5zSSjw0u2TFXqLvSszVat4LG1WKXVom2KcBnqSeOYiuL5Rinn3q2eOV57i+elPXuF
Hq26srawj7vi0nbrz4x5ycp3aXZJrfq/ldWYquvRf+y0ae8dtY0WJEillexTz5AKNfuYi3isGou0
pdqEzZNXSg+CRy2D1Hl+q7tO9zHsWtWMaRmu4lZQLi1W0ZuEucrSTvOHlJWCZ2QaLKNlHqbxbdFZ
UFF+CPukdpKlDbvhugwzci3lmbBWWZxf+axUbmK5E008tGhZ+an6qdHi2GjSVF8KrPMNDxrLwBvi
f1BSb0FhdQqdT95jE2hh8lXRytYF7SrI5PajHcumHMnRWhLy7FLvdwi5TapFY7NyrfoALHdb4Wtu
NenCSzJ223nqRwxYkBZFFIn3fubpN3EbFJ+lRhJu2jAJUkPQKehq2K7/FFXAYJdIUnddNFF66blF
/LcH8x3mXRlWLt5vyX+QMktf01oW7kQtFU3svHTh68qqpGq78mI/vKpxXutG8MO/GyH1A4PQIDSr
LMtXAsVrY7S0Fo22K8pL0fIdU9X91ITytxedGmAjsp3iqorU58SxlaVUkNokiRj02opctV4mb6xM
TNKFFefN37CIl7CuM1iCrhgtWl/0l0WqaA9WCo0CzZ+FSzcmriG4El2LeSNfhk7QLnKpbQFaQOob
pxQoMRK59FgJRaJneHaFKt5XtR+Qpa0GWQtbPO0a7961SFMaxAuVYE27vLKfofztleNJ6aLTSbKw
hCpKTNuxusyIbdm6LDRHgGLKXG2t+2X9KPi5pGPbsyTNcEviLLKkgAfipEuqZfGtm0MuXLmoHxNN
D646rXUMlrX+quuKblk6Iv7pUXelSYH4ubYbHa+4HMaKcO2qveEHRRq67AldW/aNnYZ3TlXkXwSH
le/CTL/V/Cg3sXlZn8JSEv9mda5lRgnfpbj207R1v+RaUopXoa+x4lpISSeVa2gttkJ0o0zrpUcE
WE42HDfrvVWwGtZsFcMNUd1Y/2qlAZS65Xl10kJ9tyKzDJVknXxJPS/uVFMKFEE07FwQa9u0VbGU
v+pOiF1XKr1WM3VXl+0VrS01fJeKGf7uxzC5FqIaFjreHollS7WEDepkDqytqM5hiGiVgr3JTZOg
vRZJ19y3Uk0eYIsGZpjWMMuZAPvswOM/4TzDP+ddZxWOvQQHWqJwo/vrB65z6ViBmxSut7ZiFmSL
MI7l5kundGX+t9J2XbpSQgZrJI7UwNeM2sfm+2sGCLKsPAe6THofHoF+cIEo/iEHtaORuJMKe602
TLcNK8ptd1EyYkl3RMgdG8amlVy6suvY74rE6qJlouXWnR0V5EEXS3KnxD6syl9zdeKxMBl1siLM
dk3BGQpDpiK5tGLHU+x1JMD0Sxvs/svGjWGTVnCOzcKVYPmUYQfjSKjs5Ouvf50gNMI/E/y81v8f
THCc0MD9fEv9Mqo6PJM2gCvkkbRNsOOkeugBEKdVBVjRtS4/+NQSrkhvfkdKoHjvKiVNpPeK1lZ+
Z4h+YTvrovegk9SOvG+5pcKHiWQo2v+D4WMQcRoBQZMdQ8yXEv55Vcx2BVnQg3VkVWFmsLYpc9PR
/ARGk8rU1IySMFpqTZ5uQsVv79MCsYrUgS/vxk12H0YpQpjfI1kn3ut+ThX3CHF+iazISAwi04Bt
ePgIBTUVuhJ2wzrzBJiNmqA19wVCUo85Qjy5oQu9+1tLUv6sECpfJRX8i6iOs+CSZNiSzTxPeh8M
T/bXjPXNLUeM4fAGtE7omMmCGUxDxmglJlmYpc460WxYqHYM36s0WF1ntIFVJOfRp8QJdOWqjWG2
Lho5zv3rSpGq+1KpWG44Vc0eRbGFt6y82MWkgBsruHCibKWD+e7aOWxuK+5t+D7WEzERki2EFqIl
Ps2a8rZFBO/51Sl1w7q5L7s+ChC1SXPvWK7tGZXXNR96Ow7lzT7erS7Xfd9QaQIP6NePQ0K4mH8c
VMKoQIK4ATroFU4BOURI3baiwqXsqNCBUtxFzrVe9q5O1IB7KH5200p6JXyKpA7BkyZ0wFbrlt2n
hml4WrZM4J2onRCYXqDg/8XDwn83FJHG5Ut4SJaSHuzMQ5SmrEvbXcc2ImCmS5PKXtpVmq27NsSv
q5KP4I3mtxXeEDgEzy83u4sL797K14juU5xgH8Tmzv3zPw9xiP+8xJK/f+clzPvjX7fuUxbn8bfi
l9+63MZ9HUrOf6nn5vta+PUdd330d/CPo1D0T4LN+wj3a3x8dCQa8vYjnozSC/igGsqXv8vwUTTa
2GaFuz1NtQ9EaxeaqBF4Qjj6BAMZdLwsu0A0svzYwPpxOCLUZj+K/zAQjdkMOg6io1RDozABG/tA
NEqASF9yi+OsRAnaQv+dQDRaJY5eZiyiok5b6icFKC+B6oPd1PZSvXMqO1pbbXGvCWqLsF+lvxOr
jiLOoLalEcMFuBLT5J8oSQKT6rliCCQnl7pWNmtNIOltwygiKIFdLiUnVK9o53pLNcjblZZG9Jo1
XWyEbqoYJR76wielarStG1+Kkh6sSGY5ppxF7ceEyd7fka4Ja8mrYAW1MTMsXfXWNBPED10rJ63Z
JJSsG1Fq4TnWdrZIHctfR7WcmJ0oNvD/MrW6dH1KNghMZpdFmptdGTRmXLj2smqpsIbJrdw4CJNf
N3JhdZ9IHDd3mRO1KyL58j2NnOKy1Ng3VwiaSxGRYu0TgtL6x7Zy9dLo4vgyrGy2ggYODS2o9SVM
AR3hSP/JhiZcVoTepG26iqjLDBZaOXwbxL0s+o7k7WOXix9EJf1ayOHfhRuVJpHbd67XLTxH9Iwi
8f4b6pltsqQtjKJiN7QrxUVYdgsxRG7IJbQ1bbgsy8aTvhZCqC8QjYpWrWObpc6CZWshxB7nrsl8
liPw272nanpptZl91bWF/7H2wb5UC4oJbSlcW7V+j0BCvnTaqOzdkDsf+hLBCM3xEWjT9VsxLOzc
RKBENyMn664asc8WJKWzcBpxRVHCZKROSww7jQuzbcNHIaClEenJ361MC2g15e+2av6rJd7Ss7UP
8IgWThBVCyXPiSHHMBPqMDMzJQwQyq5vhNr1FoqgyEsPPtllQ8OPaSUSMwhIsO5c9x/YBdIKZa0r
zRMtE60l93CIb6PU1QzHKR5qFv8T2ZVttE6Vr5ji3auND/9bv47a7CNToy9V1TRmFKiS4SZVZtCk
XMi2YhmCrT26YvietNY7z7HkRYFD1pfIi1mmoLd0WdntDa1wb2Lt1kaskL/VWHhoFPuKakJreFG9
SssoMTAvOjJTWtxJeZnAp0rjZZTS+zaMV15SW4aV0XdKXnxLyjgzsMHAL64D0ZTLrjVZGeCxh7B8
5HglxvVKtQLF6BIYJHizXOwU9L3IOvgVVmKIgnjleFZ66UgWPJaqMZVWrC41bBRqWidmrsrxsm66
aCFZEBmknbRF4tYK/FzdXkROt1C7IDDKTrz2/JgYktKsNLkIjdgRVSNxFYqEgHutd0lhNoq0iMN6
k+F8JyNrCLw0wV2W1K+X/y+bzQy3EZgQP99G/qqQlT2xi4Bot4ugbohiei0a4XDaMPaLfqvYpzOl
CxEneqAQENPGMTqRItP4I50p6Ug99hOcmIwWDSz4YxdBlLWv78aRtjh2C07Ufi8d2AQ/0puH6Uzk
QLldBLNVMeQA/KFqDQdeS/31g11EjFiM90nT1xbJl0JXXDVJuBZSeu2pjWZQ/RuDUx929scgU6ih
SbHhWsUl6VNHrXqrtB/jOrjyXNvs0nChKLVB1GZV/y9757YkJ65t7SdiB2fE5RaQ56xD1sHluiFc
dpUAARIHIaGn/0fay8teq3t3RMd/2xcd3V12pl2VoDnnGN+YBIPNGL5yg9l8bKm/pl7WqXo3JlVW
OXzBf8yF6n2OQ35RBawN2vX6WOuYlm6S6yjF3Tud2sh8MsNEh0S+dbivqVXhJiHkpU4xwSYO1YS9
wk/6vPbxbRyzDV+rjBO9xQiaqZEXTgLHdeD4ffGTUvZgrXkcu6iYvVhSO8VQqBsrLK3rNKyyZsbY
TavR/9bZCJadpUP6HjczXXASDDYuGt8/lO6cqRRyURXnXci29bU0LQ9pXT5prXPInA9CrbT23EKQ
4EuyNNQto6cl0Wc2rrmA8go1/uS5/D4gJVwoa3ooY11X+Iu7I+Je90IUc7umH+E859OM+gLRpkjR
gy8de1jGB7+qD4pEuRju/THMCNw4WIQ61E9Qe5psXpPX1btWFnbDmohQM9md3627WpavvHe2qJy0
gUI6eLfR6GRNDF2896CAiKyLzVerPkk5ZMY+tJGTEZ3ej4QfkrjNBv8QxP4+1t2hbafHplJ54wyX
Pl32pfFvyvrMlxAyh3c/lXrLurJwJgW3jkAUKykP79FqU2nfm/UBfiStSE91cG4ZO6/hI2melVVF
0LRF71ebYVh2sEZOokk+m/A1TfV9y+ddsE4PqW2z2DFHopJPjhQ5WV2MG+4ypZyWTlU+z+s0j7me
1rrD+IzPqi2ftT/sJw+COFQ+vswblvDXNeg+X40uLsMDb6tbwi+thCldd3SV4qBijrohy89rYm9r
6MxdyTrqrsFBO8GxxjU9c3nw4v55csnZ2vTsD+42qiq6qPDYVuQumvrP3GsKIuovq03ORncbpbry
VrZMbxMt/E1VLw/EmnbL+/SmGWbqd8mAO0YckpoXXjVRzvu7eJHFYm+DDv87kb2STW5rm7WD3uKK
2vkp618qsla33MVvYeNSGeoFjfP4zzn/Y1zACPEX53z7BZt0v/7ZwHAdPf5FruApxEECPhQNFjKS
0FP+fdTjSWtRiIV91wft/YRafjvq8QQCQqIIRzBi7hjhfx31IFeCGMOfCzzxbw4M1z/+P4ZfErlQ
KFIX//KgnFwnk99PeqiXA5YWtevOjxSOwHo0JHmTvPoKf9jfJkOzY6M06G3im6Rjkq6mrTejNw6U
aYwAnOMgUjMvs4AlD33tb7QLSoKOy/AWT+8tn9ab1h+Mv63WAWeSD3SgXiq7QXX7yoaEPbuTdMMX
d1VeZm1ZJ9liakMJmaqn0H54cykzEUDN3kFY8KaNtHMjtl4324+lSpvNP1fyjysZGs9fXMlT9WdX
MV7zq2Hxw9DDOu44xmD5+1V87WUwHXkhNMoowIONcO3/uoqv/BXoKhebzzCU4uL7eRUjEIGFhaAv
Qx+P40AL9HcaFuBe/30ZQ0DGE0k9rBZA73TFuf7jMp4G1rhDU5OdafqnLpK39ex+cVgbgv1hMQbf
sLAi7PIl9qibwBCtyv4OrFQLU31l1PfYXRnBFHKHJPOtw2kLI6KY6uFdcefcydU5tRPfjDpPw77N
/QSTyYo3nxuZcU/ucQfHhYs+PDNl/bEO0UUGXb3QdKpWzN2j98x8e/FgkkmUp5EE9+kwwbKcyyzi
ELacNRC50cxFYyK3rePjxEcbr9L+IXad13BOB7oYcrHWRwmv0f1g5DhVqTwHAHKo6WEZ1S+p4CgS
C2N7N+13/drsAGx9lFPw7NpG5DPREQxj7WSI1OKObKCKoqDCv51Vrg3choXfKFhwYQ2XqTSkuxWz
8HIvbvsrNRNS4qEzaJewPTeOPnDuH9jqj7jb55y1Xg//wuO0DuJLGcsOv9uDZz+20Kyhoos3sXIn
9wzssDzGRAhIRLnc5jZdHgbiveuZnL1SwH0eyJkshmdsjE5KLbDuSNHIBc/fiI+1Gk8GH+W20nzj
mvF6NvEwi2LybQ5LiM2u8wzl/pw2S1FJftfa+ROOnJPq8QVG7AHf8d008a1K00fMv1PuEGcbBm2V
gS6pcreOnkM+vPWud19OlYuZin+ztcezUa/gMMp8lemmJ9GLI5Nn5cK6TK7G9BA/8T6sqG2Cbapv
F1lSZLcOLSctDd2aAUYJ4umY9nVZ5j3QsnwltdqtyRIXokq73drMp06VJq9EbS6TF/X7eew/Yq9J
NlNN6FKK9u2f4+7HcYf7/y+Ou/bdYHnr+/gnQxpe+OvMw3th0Vvk46mZIXjjf1dunHnXwhuHIfbU
eNhBhKr568zD01MTFHQQyq733Yf4eeYhcXDNVhPIgHimAR6x+nfOPN/7Q+mGYgjLKoqwXB38awrS
9vfS3QWm8Rqjw51funfwYvZz4+9bnmzcctzMZkjyJOYn4clHyBgfFbgIGQa3gYW+U7UXd5zvXBtf
ABqAS3USWyQpWv0ScGJFS8YznaCl7IKl9zetdtoiLhfx0bP0sY+XdRsZdqznurvgOoUg1sB3l55P
itGiASY4ikFuTYJT9L655zyZKH5JTbIvl2AHxOfrDPRqlICmMDgAi9ky223c8dXp1XvDZhy/PTsa
4RWeE9Gx47mnhp02IriXvN2MIVQtHuUK0sVAlhNGHSqD9FMaXPWrJGPNdEiZLfyW5XE/FaAt4Lzn
HYmPY+rnS8lyY9Y9BpWN5yy7qJp3MDpOrhsf6mk9uWY4wtLJGKkP65ps40rtLYAtvIba6KXt2G6a
nHvpA+9g0X0Xy9dEpbcsHe8Egy8LU7ktH8VUFagFG8cZtu1cwi3jG06Gm3UZjspdPoelPqbmkU1N
zoKJqrLaDrJ75zAF/MbuJ9jjJSN7WS5ZOAy0nd/C2s8BQN0It3p2kjITtV9g8VnuLS3FKc68IfPM
mAmH3HjtOai9eyDN1IGRsEQCh7yz1FnkyvROlZD6aDV38mR89Zg23vhqqmY7yiDrr367P+fBGMOE
qeddGn72U3Nvwn7XpkNNzWpPfD0BwwWJ5mKKjApZnXWDk7dCOfFDRiPHOJmftMcZFHG66rdhDjPL
zLNsy00NKia2VI5Rm7XNqSkJZOCUHUcWbYagvR9Edxsujlso0T+ouLp0oqIJxFsVXklop/dpHMnj
yNmlFQzllryqxv2iNEAbDPoM1GO5HQPns4ygAzbR1tbxjYygL5o41XSKyixs3DfPzlnlkkvZss1a
Nw1IablfwD3Iasziyv80z3KEO9cf8KFdIjVHIFC9JzUnTqaEswkDXF9Tf4pi8THNfVf8czJfT+bo
akj83yfz7suqhfj2h3P5+8t+nstYOYMwAM5Wz4UQBqnq17mM587jbA0xPKDrhGmNDvbnuYzDN/Vc
/Oo1F5IiGfSrF8Xa9OvWkwSwKcLYPlYv/x3xjOCd/nOkwgMTvASyNXpSONE+vuPfz+W6C0Rpg7bc
zaR0qZ9epQYQuptpCc7rGpzWwU5QhxtoNIMF36tvoj5waOL3F7h+QETUGtJwbl0qUrLli9kvcvwa
+mBF4gHszOJOLwIMc75AHACYRoDyQIEr4Q20EQCiOXDlFt7AV88dgU/xZx3gdI7DluTMbR+98EMv
+OssS/ck+6aoYvdbVAGs1VF7ks60oml1kk03pLnS1t01JvggEhGGVfGo6JP+OPkjujwo0NEU8W0T
NtEGdtlh1qrK1iR5CIXHdtWavHuDvvVjtwbVJ10KTaUpkkr6WQ1cPQMlG2aNsl0B5hY3pudf5Cge
qtScgqHBCCgCXYi6OyjoXK4/QtkiU5e5DPd1OtvPdpFrDrrwtHJo+AmR9/7ESB7IGXRsOEBRAuPX
jf5j2bUwJpL3yrUrmi4TZ+4wbmMykCww7oiRdgFRnUw3XSWCrY3R89Xeqdd2PMKJOjBX3SYWOs+A
pChVQz3SOhUHjW4WDlhyZKbHT0Oub3Ih+8Xn5WaAMUJFmYA8cOq0MIlxqNs5kg4aStea2tco9W5k
I2A99LaY1mk/JiF6y7Ch1TS8sSC9nfrhtQnjDBfaSoey3KSuPHMgTbOPqITTwK1Su7odYfSwetri
V4dN1PPPAe9dSrryKZ0svJ0lfnDn+T1tynYzDwscDdYBmIzaNZvZilnHMbvGN7ddO/WZ68wFATed
B3WCz0AM27mEueeS+TUxEaaRPjSZnqvuqLyQXy2kByQbUFCXMYCHWE7AIjuy1VLeeoHD89734YJ5
Qu7jMjwTR/O87ieLK12ATNZOl1lC2ryL0HHIFPLo3FbJbSrrcVtBHI089hAs6ZyN7fqWLD3GjySt
T0mwftbhsGYNg4jsknDI2qD85EUL23MvfOz6QINUHx6TCARtB981Q3V/JdI7T7291K16FYn71XSr
v5NGoFOadKFicTt6yQMmz0MpyApRNejg2a1bNrmX2lZvy+R9VGlwSpLxZu76B8KjBqpbqjMMzed+
4oV1451TtcNRcxg63mCpmdtPPA6WwxBWNa1h39DenYAqS3OHtvM0hqtD64Xj0kHbsoR9fx54FOQe
GQLgqsucyZQtsFgD8I1L0mZhFx9FJNO803wrExhbLeCEPEbz0M7Bc7S0p65Phr2OBXqTClivM+6j
mbgFVyEVM3yicDWWLv0MZJ6c3KU5Gre5msS4GyrBe7QF6aNuxwaVUiWU+QbA9zo+9WgZ65G3GcZa
uFnpcfRKjK1RFWw0/gyp5a2OdDEqwkEEivyfcngthygUf1UO8y/Ln/EI1xf9LIbu/1yLKurMj4ni
Wmx+OklYpQguNA0xcIQYNq6/9LMY4tmYsY9UHCoo1L0o+U2YQZ28esF4GAEqIZiF6P+3GF7nIPA1
eLIB9CHyX8KMN5W+1/jW261reW3DnhC7OV9NIBzN6V3CkgMC2pvOTk/9OBdCT2/CbxXII1ZlSb9s
A0a2gsv7NK7vQ/T0NjQ5VAbaOMm2TfnXclYNkkY470k4PWuBRjitx6Kch8+omrjT+J6J1GYlnGVY
1AFSSkE+Cf0+iuV1bqBeAt/ajk2cI1wItHk8SosBpkP17dVkEIXDnYDG3yOTm619s0sjkqVxuTUO
24UEGLKndg0T+6ZRH0OMYluXX3sTnsPFv22qqPCkbDLbA9PDk9nOKDr5NIZvxIFKMHcerQBv4rP4
WsaJjyDRCs1JnuIueHAFi3MSVHDQGaNknpHMgbyk4qQAnwrtyNcrbRcFiqtil86NXrwEvjmaejqP
gymY321Yj94DB2fhVM5nsUwcEsd65syiAvYmhz1w6eGiC84+7JCKq/ZRBIHGD3ROdsOsC2Pi+0hW
ewRQ3/20JZvaKJRYVj44qOWMQ1BrRhhBAO6Gtd6odbrDz2AGPDJexqA7up09RV0icz3jq60gmsZ9
yBForG7W2cN0QqYYqPFwTKbyDj7lyY2aT149bZrV2bZueYmDsaii7uSKiGpnOEk9UwXOpHPKfYS8
FDWjelzmeRvFrBBJ1dPBj/D9OVFZUQwGy0DrtW12gW/aBz9sqo8eUVGqsN8dxxiiNXQRFkpb2JDw
kxDD0XFNnNBarO9RtWuj8TA4890AB0bYgLq9uu0TcUAwkBKkr9yp29Y6oKq6VdPyrZqQNPPERitw
+V5zr8oaXo3KB2RuyunD7TSt/Za2qdhxSGEjX/Y+htKpJ5QHVxgbnKu15JXV4Vsbl4/DqHcc+EK2
OBXtI32DRGne1+N5VCHQ96TwMVKDcFmzChmoyIi9uWb4KjAk0XO8JhdkvyhyV2fh+XkiQbBUCbCU
MAcjQMO1K3hfZQiGYoqp8r5nJ8ThEO3iY9EEwa2ens0IBas7ddKeB7e59SfPpYHtn5BNPcdjsp08
ngeebWhjmqehSfPIdbfELLiK3G3THFXrv/YpvtyBgCkdX9FmrjZ1whCs6kBqTohwiVy77RdS6etP
ct+lJB+tvJ012w6dLNJ2QgFCy9XobErHDQ68lWr4tE4zPUUO+YYOZAcn71PkyB3CpMcW+RS3lxfJ
wlvYKEWs2y+G1/grxuoFEURYglfVF8yPBEBEPcTYGBvOcdI9/lOzvtes+C9HuP/tsaTiDwMcnvT4
75oF34uEJMJDtr8/E9CLMKX9qll4gkYIII74UIvgJvyqWZjS4DxgHda/RLff6IcQzz9CJvyKsgZg
yTHb/Y0B7rtu9nuWm0RXU+46vqXYrAZo8D/ntxIZ5WiY1bJzPXFeANjvmtHt7riw8QnZw2UfDyL4
8N3Fv7idfMPJVUEc80sISEGStV7EizAYIQljlrqTgB6oiZco89peP+iFIydm4qe19pr9GKj+cXCV
wRVdjVvXSfutKhtVNEmPkcagkYb0bnZqMU8xZliKTs4UahTrDTC7/rHhsOaWIYXUjipMp0C6nwNW
r/dek84PyEV+9esB6t5cxdvWUwF4Jb89IgZS7Yeggimt7KWzJslCA4d+cuI5m43uMxboPWvCEo4B
Ckijh5LCJrlfdedsvDq+DCvOkVga4K5k3XbxOtJSB9/72vsewZQ85bE4s1DVuZV2O0fwK8a0Q7al
CZLNgnT2xnp6zhDzcjFxLF/KpdaH0TOShoptgLpfZrSneT0Dnja+pZ6Jt82QwllvviFGis5zEbF2
LoiaNubV6Va+3kcirDWj/9zEP25iqCb/tw7zv237zqov/fonNzJe+Kv5hAKdoLGDgXztFiGD/7yR
oZADcEL87geOdIXffzWf6AShxKR4EB3km/90BUHL4xaOwuBHz/p3bmQcHH9QYkBCQYm5SjtQha6Y
1e9KjDJ4SUhssluAagycfMIGh622HQJhDx3Cfi3yQTuYWUhS3iA+aItgaYtWbVMlk08Ix8DaGcI7
rHXwj4JNexM2eTo6lCGvuCKr6DfkqQ6GT2Nnbr1F7bvB26dtkjkIfeHZirvBE7uo8yDupn2uTPKx
BPMefFERyb6jbE4ZArDj+6rQvU4WubmGPQwcYa0W9htExfPQtW8E0vU7d1eZV9104ywdgCoSPMHL
R9s6hUNhwlHdzGHKN7GznJECu4PpClnJzZ3aybnfXswiXrT7peLtwRujR1CohzqJskluNOmycqi8
L96LeK9iqx/9Ruvj0E33SVUtm9DM6tbj9RcWTx3att6tL01A9sy/GREprJCe9XG6Vf2DA+eRD3Nd
gA6KUgpsc3puYYrt+6mr7xjod7gKfeU8EdEs8O1AZ3We8wlTdJ8UlZ8AEYMBLRA0hmeYXt3D1YYX
O8sD0RWwMyerLFo/WxHalx8NjqU1iPIY+FHcA+FZ3QPyZbSfpmJOgPIuyt1gjcbXtouQUDTdZQrN
R8yCI/GDS+SUmwihg4TLHH8vhLDXt7Q+f2+OEqQ/jSUIkITOXSSnomNrvshLoFyaYgxunlk67ZR4
4bWiUVPmwtW7YKigc0gqJXp42MLavNbTnRbQSFiCTQ7JviPeNhbfhErOTjujs41vVFC/iM7WIM74
XU1slgr2iDUSZ68H49Q5x87qowq++KvZWQjUQzRnkw0uepwykixFmnx2V9iGqT1I391oaZ/mbt0M
0XMForZyH2VUPayWbVz302SOHQe0W354sVMAer1hsI69sDth9QqNJ+/BXz+WbsnRO+O7lTds1Vky
xxcBHDxU7QErKT79c7JeT1Zsk/mrk3U7vr/37384Vr+/6l/HKoIEIRTuENoxjqfUvzI5/zpW8Uvg
HCDpYiUsZn4XFuK/j1U8Xw4PRMGrMOsn3xHQf8MW2E+Irc7QvwM0NN+TCX+jP8IzYv/rWAVqGuLU
B70BrRz7adGJ/X6sAhuYa7eZxA7WOBwgmeI0Gk98mreBvl+uOWXV7tZ+oLML9rj8AkQ5Q576yRp3
Z3WF8VKKTTnXgPzXF7Mmt2qt7srZx30TnHiqC7sm+di4T1zI3PfWx9Lby6o6yujDH7pT6iCA1073
YetkGENvWlZn7ix2OLxPWAGSgX3O+FznyyyBkbvbwUsAU/RZN7W0adcirMghbOfPqZ+8rL3NKk6y
ZoWmJsJ92+Z1U712tVBnkq5vZQzPv9I5igFtw48QNzwpy0yvX2TZ3RvLjw701rA0dGW3PKl7pDcZ
rTWhKbtZWUSNbouGJC9R452bkZx8+IuQyDy2Ca+kqhjzmvXAGy30C/8YSJ4rzMdLKF+mCvI1B3Vp
+QmB0IMnb9uovK9Yt9NrDI6x2XucnPXkPI7aHIOhfVgDPzPufRQJpM2iHQlHcCJ4WzW+VF6bX/nA
xpzm9GtnxSYQa6bVF8fXtEVIQcDxhN2VT6a4gvGRCIppWHO4uBQTHnRURUeIyNqPtr01hZjKzJcQ
/tNvIbJqCQ5gotxTOtpdaweqEJzXjNPR1ZkN8XkpsWOV2af4TCR/8dLXVuCn4PpF7NpczM8JUAgY
fZVE2FlBCJZwFhOKCR+Go4+3wdKKXhTGswWBPq+nLzx+w6OBcLZL2iVvS5xkkwGdEz/jcVCH3gZH
4Tb7IIEZYGw2OE5e1fBShiIck5vaTBn26xRzdRVTphvLEMSAKmDGFZLutMM/11Z56ywB9WE9xv4x
Dp5nuC2Gw2UMIUGsD1d/kMuzhbqhhi+9w3IOkRcrAMATZJ19KvEHcGA7JapMYG5V+KycLc7RzVq+
avauyhiK/IP1TSG7lVYeBuREZ2t9V6qeNjWHrL7uS1SgpV+KNkH5HXzY+bE6gE14Kgfv2IViM/Wz
orE7nue4LOy4PDqrPVRE3hDOclXCMAmcrph08slZyaOdWpJxa/O5fdeTSyMs66Dw4jPZBA0NHewO
SckjWdRL0KhTZKCx1OMuKKFLRN2oslEY70XCWi6uf0TXDK8iYlmL3zPMfCN6/yNR4oG0dWG4wA2V
Is28dseQXRgsk9SPNmE5Hnoy8m+kXIBZudJJA4o9BneenvRjnYJaNZLQCCKU6ZeIiuV+LSNsNSIz
7JLY7xne1t73EopI0IczoaSEBG2mV0cRLBiZFtjp4Y3jVjvido9lUt/A9jszV92RcfjGZFyo2Tn3
CBu1a3RfNl02DdUD1j5grQWC5scxqp87l0Fmw521kZWB7YS1FN1QVFrQ1H+1PAAOwGACYHeB5WCK
9EPddfdzTe7s3D20VVeY9PJPtfwxh0B6/r/nEPr+ReEJnvMf6mUY43U/62WMp7ghII33+1H4UK9+
1UuANugc4yiAsAAR/Pd6iaxweE3Jud+xRQgUv0Ad34MFl2JLFfa5XVWIv1Ev/5imSKG9JzEC5ngv
iAf/LSispa1bY2a+G7Vd/G9My4UutjQh1ZqAzJ8BzQ2d8xLpOSiY4rAEQ+wtmvwF/TDm8Mw61v3S
TnWiczDlDECZMeYdAPGFV42TXddMUI5VQvdIscnNWC8uXZypzxubIoaA8ou3mdcd64CISA/uVk/8
ko6Nxyi8XK/QlSlvogY7heikSrvHAAGShkcyhz/aP3Rx8JaKsccs3t0ZGYHzLQXa8AoLsASyFHGy
Xv+yDwFieRD4YF6m3UJnh4+YaHr03xJarD/zbE3jOynWOk8WvmVeGVHoHE8V7NgChxDLSj7fYqNa
1uswk9bdq+AOtlUisdmsQ0Jpra7LKWKK+PShnL3jFEziFMoq+Jxo7h9ZNGBsYnX9mQ/jsYzsi/QM
OY2ixBIcLF37jPBZWaQ1qOsXA5eeTvHchltLQoefywHOOYIst9iMBjs38ba+Re4Ee2LGrddIS0WL
YKOt5bcqTLA+otlOQ/LCrXr2FnMArh/CYSczAtHLfpD+YUlmQW0dffVVXxigm6gD7m4ZqyrDPlqc
NXG8ZhYrbA61SQFdJsA63eUglN4wpLEMEK4pFeiEvCcfufCWLx0dwulVSnOG6HHgZsbSrmCm0JAe
KsQ+Fjc+R034+TrFhHH5aYg0KmO10EEPNFgEFqHsuZY5Gqnd4FrUQcDc60XKs2T7GqIqljxw6jkb
NT/JOPcilMTlIvQ5XRhoAhcf7JSNZbQbfQBhzDmINtm6+PRJug3jV+nwTQA21WnelS/ytMEIjEtT
2caDbo9ZCHCtFCcHdBhzvzoJfjhuDFGdxVBsl88VtjCVDd8TD0ROiRwlO5hlzJQPR7pentzutXbn
PHXVbpTRRXodgg4j2oQjj9B8jHMei/4UQ6GXM9bLafHVor9j5Gia+ERasDvzcjQTz7l+D5Dri5R3
H7Tpi0UHYf01QLfmYtJ2j2uNz1HhgwrYazdxAGpEnfnKbkTllLzgyM2iQUQlcjre58TvukMQrfyh
8jD+TV2ATzdMqezSh1CpejOZuseuPfBbi3Uj2FZTIBJgRYCoDMxn+E/FP3Xie51IEHT+izrRfvn2
/ieq8/VVP6sEnpWRwHBFyB8Lu3/A6D+rBPkf6FgExQOPJ0uS4EoU/RSrIC1jp2cMreqHUYra8rNK
YPEoNigkSFD8CxH9O1Ui+L5l5HfZGdMZ1hLi/SBZYS9p/F9TlewnpLmxD3Nnq3INdqWx3rivmQ5v
VMjOVtWPgZzOpZreYvhuyPS2VExgENjMLrLsX4VvX8beKZxafG0YhIumfpIlQeI1WAt3LIPCrNB9
wwZNXlVt7Rz02x7awljZE/a6HcM+2CWJOZXBdKOIhPffkEc8gmwfNeZYxr6fSawt7IP6ppt8Z6tq
HufGWd5F5Izw/ZujXruHVcfFuCK7xkmw1756iKpuMxJWWMbeBuzwouGQFGVKilbDJ+vRepYizBLD
oRmBa0LPd8TGuUMns3iMbxAxuSRp1sIvC5f7ksVZFcE7wlo6x1bwy8y+jpIiTtXLEvL73gVOhR1l
RItPviO+RaTaRnI4xIjD2WjZrUv8mHogLXqbXLwJMbDaNnlU2jwALkulo54hveXOVO5LFecl4tku
kQcsTXsENilxAuqsFtUW5E4BwgudX3jbd17RYRmKAy2xgGaEgFWtt4FjH9WQ3DgxEocWXkAQNYeo
iwHIO3s5AH3vSXOru/TJnU123bSkY7foSn6wAFLbtoT1OpRPvh7PkSWnWQHG6gF6jJjGygl7WpsJ
R/86Ruc6CXO0En7GcSS3ApITFws2XVbx/2PvzJra1tYt+oeudqlvXi3JNgZMD0leVA4J6vu11P36
O0TCSbNzUpWq+3Kr8rYLtiGAtdbXzDmmH0/dVjfid+1S8fegQih1WIy2GRqtecxkuY+K8i5Z1Eun
An4yDahWrGHaQ72L/axS7royNkKlMR88S4S5U2lB7pVbk87ajKuJUpgl4lRnLCTpHapMB30FYMpp
9C0r52bTJdZNNYvjkHc3dewOvojmBgxifFno7mOBQzpBP+kurI2V6nzsp5sIGl3SwgvghC5AzNEB
sB6oRtaJed5t2T/rh1KVIn3OimKeA5laiRtOuvbolsPWSvKHgdXILunMz6NSX3Nx3DiSzV+5FFuv
x14ae5+0pXovlUHeTGV724jhWE/VdcXe1kBjZbt2FsyeoGNPLR4GFdinDvdvNu29MyCik4mcGTCa
D8JomdHhKR3jQjmbk4VNR669zKmzFYsZ43RyNKS35iGW/EcqrHshekCuoH+DXmofjcb+HEFQ7Bbn
XMHcr4zycTGZ8s1AajhufIeCBxThPUDic1ttsQI0F2pSXQ+a8qgzlON9XMMqmyKfzfiZzGU4axqb
dGAzz/losRnOt1Vvn5lQvSjqWGX39WMKmQ8W8LYdVsbfUuV+X9MAjU7+TmbNvnWifQ4HaaNE9ccx
rgCimayAmZDM60OEJDfB588fGmVib0GbTR6GRTy2aQtJYTSfPWuINmrLhFZHteVogBg5QPepcLdT
1uB9T1Nt40jV2M4az7x6BRIZKKHrNH7WMi5KsiRDTYVoORq0zC/VFzuJ1QuYXz04AmnrQ5ipxnOd
T+8Ujfe0XAXITVYu24W1txfn58XUqWd51eyMLrtlgLwZk1rZe72YGB/wUJUpOzZKuUFZjlLL7cse
iPC1ahvaU1x63d8Rp/Z6GXu/tVcEsktO5b9btvVV3y5jNLi0ax5X7tc979tl7P2jorLjlkbkuxov
vruMMY2B62bj9FXdSzf3dhmvSUqv08ivS+U/atmYM/004uRS56thqsBvj8r4le30nQFe7+ZasJMF
VomuchjYkYArTtOzfNIbx5+0uN6MbZ30oam4trXJteI4dOPI9E/fGaI74Gbfukw4bayLmNen9rKx
ZH/U3dXb0E3Ul7z9p37wNbHcjDM4objpQhP9LoQIz7xl6PeygpHgbY6+8HBMtW50T6N4bloTI51+
2OqU69FkqX7cRM8xOxdzxmk+jA1nxhD7qRsxPnS2RQoTtT0NY8+kUbtOl0M0zKdR1y707Nqp5qPj
0o1kmIqjcqdMQ2DF7ns0PLo/iMuUY7Tp7ydrPKQg51hIcNXMNxk96kE3I2+CoFIYYSKlcZnlY/Rh
Fc9YgJf15rJTEvkI3aQMmCc3e3xbhzIrdiiZwMrMfVCo2aep5TrZjAvM9KCNjPMx0fWLjILL73VT
uXLE0PpCcuWPI4Z7qX+sbQgsrvZBDlUfjFF2lDlwSCXMBj3y/Fnjo8ZJWZWiAND5QYO/5fWX8pq6
9jfldSe5AtPn/N8PtcML3x5qElPAvq9KjNf9wzpseXuoXZYTjF8wLqPBZ3jD9OZbhW3AuUDa8a0u
f3uogfSvPiuXwhzt/ioU+ZM5jPXzQ40jADjSSodjK+1g5/lxb1FQJ9qm7LJ97UUUM4khLhup29hE
3NLbZGp1DQ90YR/m5PYOeER/ZtUDCzo1R8KrKyNwzwKs+8FwUXVsRiuqLvMigwDTDB+GDAhwoWXv
4zi2AmDJSJY05pfzbN+ndLGyYcBYJfq4K8sU9kW83FEy9RsdoXMbzRAu5pzlSJ6H+iCvFhyimy4u
GRGUdVAryudhqQ5lh1yLBangIULYlfaCfaR5VbblXTxOTw1riCBSkWjUAOUV55MG/pwdzlNtqvfQ
ID4kznKaFvWic9NrbTVnLc14BQxIBk6FUruGfL9PrJVusFiH3OCa96LR76SUUNsM1IazsvW0zNhM
5hRtgX1ulcW7yxGroOpLqkBIajarKnFjJePWKbR92cfXSRcxBbal8CNtuZpikD13CZphD6x9DpyS
luxJN06aWuRbt/ce8ePKd1k/OgF21vRMFxFDeHB++xxPRTiCzfM1fegPaFAaXy+hMsQdevLKKS61
pXxB337MO+uDW9RGwFDuASDQjvp55TRTppcGpURbMcW3qzzo0vyu0OuPsJfuc1Xf9ap95Sn2nqX9
yK+9PYi+uurh5TSj+LRWCQWoBmH3/hRTYmXTSSmpDl3q8RZWphn5mc6PNRu3C7isjRtnDK2aMCoF
A35+90kZRGOx52bcR+Ny5mjTQzJ26wLY2GSDuxtUdxsn9ZV05WOfxjtaRSR69Yt0TTYLnrlvhOSM
hDDvxGjmVQnuSLFvVaxlMqFRmzgCJY2BEVkf7B4vQ2pc9oVyLiPL2/ZNfGeyntCTfu8CiMoXD2xJ
8mjElS+cZFtH3R7C1ZUZ6+EUiwD7dphH0aPWJLdgJzdDE29X2FAnASgLVN5Gsy+qKMgc+6FHFVot
Yh+P7l7D9Oa0+bZxlCNafLFxZkpKDTqU61ThnEuMZmK8m1RzBoiH9MHO+vbMrKL70ZqvvHS9c7kU
VKmGtMNcdprHOg+OEzxhpl3icwe5apm0WyZ/V5botl3jvIcTEHIhB70F80g3MnN4PwwmMkE5pOqp
Aysy9GhDuW2MYZtgFQjg4LJn02PgJfnQ+3XbqzXVfJ5sM2sBEQ78M0U4UASrx/Kud8GXsR9rsvd2
tMyQXUHNY0tGm+Xl6qpIZh3RK23Q5tXMhi2uHr47cL8yer5n8rDz/c5UhF4OYDq0fOQ2EK3XFN8f
zy4kJV49jeAY5ujdCJ406Vgy0Xs9JgbIwnEIWNj4v/+W68Dh20Di67dExONhD3U5oynEvl/zdk3X
5K2LidxQ8SBUU1g0oSbHY8TCpXO+QCn/r8GE//9YUQ630G9uVlk91+XHfwsCWLD/52J1dWLmQHSg
OzRALfygs9L/QUa5QqQcZJOvV+R/LlZKYp2PqWwxDHdNdf6+WjZBJRgq3IUvt+4fXayrE/q7dwpK
TmQKDvk3UAeBtJne+vnvquUx9ixrfYfuqecq7rbknaZVRmDZGTNmltObaUkevSWKNOrF6mX2+jjM
hHyX1xNSHRd37KqGdCuL0cwI/FPT12dzzi+YtCC6xjizaWKJoJDnOGv7XdkxyLYTgc677NWAEl5y
2BrP0nOeHNu5MEfliNP448Cem3Ut8u5Ec+HKNXf6Qilt6iUm0kq7qsfmM16zS33MqnhXklFwBiJw
Dr0p0dgEE44Sel7xkM4V7q/MsKugEYtKisSAx7Q1J7bQTNuOjdYgwaSPOCpIifmBdAMwCidCO1oc
EGZyrYiXTimh9hpyX0fT8xAn7xuTBJnRm1l6K6m1MQ1rF8GvBaTSmKHLTiQQvSNhHk7lLm56VAXx
cGpnPE95NCqbagKlP9gLYKJuLi9MTEvbuWPMwnzb2hhIzg91bVWBV2iP6ojvDIOWy5om3nU051aX
cZA3VTD1hA10qibDDrMapyRpGLLj1u+9JDSa5RPxMtw7WRbyqVOZJO+pRspN1jPXJ/bEDFJPaQJz
IQYgnyRdvQG2sUdwZhMis8F3gJmit3w3056ERmBEDQavDDntto1obiutuSxnCTUb6DIg8Ljfi1He
58K6HMkVQdORNm0ezGSLpC1SqsQx8PE6/cVi5tpWE8jRF6BjdJnnDsOvrVnPl0tZfBgL5yZ3mscF
4vjsDZnfpz0TqZmax+n5Zdud8lRW3YNqJTe5O78Q7WFtSkZPxcD+ouieKs8OOofCp6xSdwvh/fOs
5s3OjOddZ9Y3rSq0jerknq9O4EAGh+FibdebehTbGtJlmE7ushF4QBhowfqaYi3sZ+9hHkwZjpa7
V8Zs4Jpu4AlWEMWK1XkYJ91xWr2IGUDijbX6EwGQ7KbVsSgUcw5STIylm+0LTI2eRgGVrz7HDgNK
FKGWtbFAzgs5Cy2mSMOWMztzbJKrX7JanZPL6qGknw0rTJXO6q7UV59ljOGyxniZz+ota0UsCqsn
c1Iq07cniAAksjD6Xb2bmoYrRl/3GhayQOyDn2MLavaE5TMZWkpTTKADQSRb0c/5zu6toFudolld
nk+rdxQHwsRvxngRq680atDSrE7TevWcDqv5dKpui7E6xY7AP+GMH6skfVnsEXvk3DDJ5RsLQyFl
xrtvpQS8JpHr9HhxV34BC6y2Q2+jNldZjGHHlX2J29FNLjJFvRKCul503THBoIa2T7OCqFVOWc2M
nOfYX7IRj1wxLiQE9E+zpVcoDzA3TENzntDma4ra0Vsbpe+ViLzTUttBnOk3r2f/30vQoXb475eg
f/p46jrZ/6K75HVfu0tXxaUNYAhVPiXQjwginG6AEZHquyvR+ifbt4VOjsoJzdzqgHtrLS0yAtHK
uUTHWdbK0fqTG5Ae9183IBefxpwIoT0X4M/Lm0xksVtNctnHQlxbNjOfLL1ztRRn25z6dYZgKvHu
gFIofm5M0G4zKjbRb6umdwOt4S2pyF2bvO+nWAeZEMMbjCIeTXAS7VOZ2Z+d4VFJyF1IBAVza5X7
YX4klM3b9PUnycqhpdMsbHiNtnptGgr/Q5ng0aFsO0+NvNwk3sBCWiyxnm5rkj2eUMCEimITHrLY
Lv7hWrShMiFKDaYscrZzZkWnvA2sPDmkRSizFPGwjlgfUnBdjWe1xuTIWwVS1oIvobI3RTHVTxD+
Cuyo9kFizgMK2R4M0iSCRK3eF0b/uLh64LW1GyaxfWuK6Vg4Fu7TpUE4V6s2lnaDsC6Xk3bWYRNX
Eq5YVegb0R69LObAokreNyP+dQILCgOWT2fsFYDhe2bHlrZxRxEuY7Ej/SfbGMmnIc9O0pDOwySA
Eo2OEr2zs5FzKVWtI64fVZgc0wICZKbsMpRE5/jyX9opSK0CdqoIW+LnjsIe/la7XybDzm8nwxvo
mr8qdb8NhleyDiQGylXvqyznPzMkPsV2VDVAbJNL8CPcAT8rrRHIUmbDrvXqKPr2oFuWu3pdLXs9
GTgD/mCGRLH9rwcdke3qUDIZC7NLZpD1falblT2ajXay9pVeO7j2ls92pbv+mBI65nnzh8TNJgC+
Tq5oFxJfbHqt1qnYIN72gsQpaNPgvaeJl2w0u8Nh3k71pnXt5aaRDTekrUq/pbGu9T65bbJF3WnN
nB6H2imviUIrN85gQhoeuY1yVdhXQ+8iHmxF24bDaLVI/eNPvUbfiy6SRWKSOs+lVhMBBBVlZJkH
dhhXhl/NxkNlKdhFQfdt+z56qGyr26CUe0lN5iaIaM4VZtCbpZ2Och4fzHI6aaP52PTpDodi4rf2
cIAo/OxFTIWDMcvUfT9NWzlNjLvGkNFHGvZdcy3Xf0wMN4zd19hvJ8ssNwtc1hQ+69hH77uyG64F
oQIlVNfGUPmVoMCj+wcAC3oo9w2rZ4jieRdCrxD/z4bcphQL0FjKLYlOkR+J4o7rYUDDOEh8gl1z
lq7gAWm3B7UjLqBty2QzcWx5N3UeVRslH/e4dJ+yEs2GGdnRAbAhROyuzRCcjs22UMspbNP4Olsc
NM1GDHSit7cOdMKthgHkKtUTxKiMs/AUR7EhjEDK3qmOSpctL5nKt6uIcrOtsUObZaa+NmvPcZPl
gRirc9bA6QZH1INem6Pv4WOO8v7cppkZ8+ksxtkAyTVUWgsehXcHMrEPVVkc3bG6wtSKPKV2VQ7b
4pym6jzJh3qbRB3AbDUNLdTPpM1hyYwDlWW1VRGYRKvkYuxyC/tTwZrSVLIdjhEdd0hytfSOvYlT
+UTe2m6R0yHDRAUkb7iOC4y3bbeQ9tDoJyHTC0MvIdB6XbVLTZaxk4EeNS62jj1stQQcA4FA1dZr
sgP+Bc5OS2QBm+RrJTefFvqd8G+p9GUST5Hyu1Kp+DR+LopflEq87q1U4hDV19PJ8Khk10Pv+0OU
UbvNGeqYzk8GAvsfDf8AZy8nKO7HHwk5EM3wcjGLfYU1/lm1ZPw4WVrnBTDQIHPAasQHClnyx0M0
ZmNjr8lge8KWYN6T5JirBYj8pfnQCf3UifKT3WgtpYUgWbJJNX8l0WzsCDN+U423RXc5r9yppT9D
Gar5CPT2BpAqU0+OUyk8Mlsj5sPZrm3JsGVoPzQXwyv0CgPHSPCTrj3Ys4XlqTLPHOEi987Uel9S
GlCR5bsWT/gGzzLk/n4XV14EsQrtRC/mx8aYHhxX3tZJdNsvJspj+YJeGo6f5QYDIhBfdENoqpUV
zGp5tgCPyjT9phtimyF4do5t8ZbHVIFwNt9WY2NsY2Tzcc5OQKnzZ61ynypzOR/S/EQQ3UPRQmoZ
AbRuLDHOLwbpDlulHYSztWa92g3VbNuXZgx825izbJdo5U1mCKQqqTqd23OubSzLeTA87TKR4r7p
6LKraYqC1FzAyEsnqpioMHPdojNN8WGNoeAEz415O6xH+jiFC4d82sjDvJ76Xp7sVK4B6OAnwbUw
cz04yNJp9NNzYvyMABXuS7neJR2XSr/eLqhjyJbkwiGQyvDXFT9SyjEsXq8lJPPOs7XeVd16UQjL
e5brPTY3YxvK18stW+85a73x7PXuY/pdUTCW1bW63oxab6swWkxuS65NHAHSr9ebtFnv1H69XdX1
nm0hQG/IoYj/HkNfCzk6nN8dQ+Wv9Xa86m0byPiRco2u7BW3pX2flGIDPtYsJG54uf+VlGKx3oVs
6Nl8+nVR+FbJUeSR5E1CLzkqzDWJLfqDSg6J90+VnIfE2yKfnOmphdjg1Qb+3dBS4sceZkTTcNod
7dyK8UuKbN57sCsepZ6xiEeBBxE9eYxbOfpj27D2yZTnabanbWkoJoRxcjkpr04sn/f8LA+uNVZg
fpwyKKruKdXZRE3GvilIXZuqmkeCJwFV0YXdiPuiK9C4ZeMNyaGfyRK+NAx0aFVbktw2XWst0BDO
AUsttlVukPUL1TZ7Gor6TmX8Zqrte8LFQ7M3z9u8JjM8v6X0uvU89t6GKo45nnRimg6RFB84BeBP
ye5YVOqzndpnxIkESykgyMOD1TGS0+m0u3lU38dlfSZfOWPDAVjruaMy/1tZ9TaEQHakJItsjdhi
sghpvOtY5JAjWIDST5natNY2iR8G/FC2llxK0ZGrKgOwu9tCIa3Fww5jRQ+WBdtd1pdRX58a78mw
CRhA8bN0ia/Uqu+iNiZqEOF5fJYoNUgRAEXGWYG8WErIlXV3PoxRgMn0LB2TrSRpV8OO0sZ3ECQI
zUCgyEzQiYIhIeO5Z8xYf9IMUpCNczFDwCyuRsf0S4IGKolYHbBtCxQfeuzGsw5xeqOmHGZQYSoM
suQw4CgVfow1N/FY7KWRnzvXQM/4hW1nLz1U5VNNXqka32fyZFa3bHkxf12tSQAAZXkXLOvdhIj4
0WseWwMarg75CSrIMn5oo+HG7N2NrVbDWdqMyYP0sOSaRloHBtmwZXcRjwlmpXYwiIXF6V+DerNz
TbvyzLlTD1OqwGiU3sQ8F9pksu7LDOuYlsWAPtlE85U5FJ8M49zct8iFbjdG1/dPQxuL0LCKw5gB
hW8XE9K95veZEih4XhPoUpNZ38fOCZJkYGb91uius5o8hhEjETzOJMeTRB4EGeiBG2sYq7qt6ghj
UxofZ6rOsTVCJLg4AJyZ6eu4Vcw2MAtCH61rwmaxCyXcdQZY72YLCm8z58kdmwXeBnEwYuNmFtLz
FGnENU6QSpzQXRSWaxY9vhrETRGCUtsRTRxUrdhWVnlJdsQZuTKBQ+IbobbHKSoONWkAeftSERiT
YQgrxRGqwIbUH2YV6Xlh3tc1fQlppkz5Q2+oT+5i8IFJhPAXdguPLRqHg9HgJZ5p22T75NbRk1st
XIDmZY1Q825OkepJAhx5/1eI1ktsEIbCWzdZjnxLh/knCenHdXzYx/07UbJ0TMZ0E3k6mpXsxtLh
pydH9E5baqCAsIVtk2LY08cL5v1+77pby0aW2pmHQbmhDwI5o56xJNk1LZ5JGYedRw+qy/hsdk0o
KguqGdh4Et+Fp2Z+bMcnjXu5qtIQ39QlCYobY7SPHInoQIGdZSnuwxm3Xq15AaShsxrunViGi5mQ
Gh+PRygLzB6jdjEYsy+tHvB1DnimKp4ydd4T/XZRKN25pbHejlWsnrLYTFI50lky9nb8Wh+uFhXj
FKGhQ+4e+8Q6S0pBnOoMMx4X+NjDSXPet/jLNovIj8KwLtVW8fGzBaA7l0Av7V07L2GF4pZ3Qu+r
3mBvrL65mlXvWjcx26uJcSvnbiBbakHjXwB4EWbbhA5HBkFN2VOXo1iY49WuDoPC58gn+hf+C/Ea
y4dRpNfCyV7WsNxdP2LGQ2mESKmIi32LF44ZfYI60SzbHfwAfV+RJnGzqMnlnAGM1qasY6XfgQVX
u657+NvifGlx6Ad+V1t07PA/i1+0OLzurbqgGNDQ0H/1Z62T3TepkcOyFLcV9YELiBnR0TepEQgZ
PowCyQbw8mOAjvnPOiKC/6ACBWK69IdsZiZYP2xE+QpQuxg7rB2Yoa/0mx/GRMKKPFPO8X6R1cmb
1QZIbmQGOrT0wq8isyoDFzpVf99j/LyMG1KJgbR0aVBLBcpL4V7btXJg4Cz3VVYhTJEN1qWxFuS9
o0L4aLKdy8noNtXeHi9LPTaGcBlmq8JFI1miRvHeKPTLQXEu3AqZIc/qqPCOrjv7QLCrM9wIWxD3
BlKtOCdVfsQ6Zedj5Z2zFLRLHAItFq4MGVO5ayPntnAdcW02BjVPLnG3JhV+b+uRp+pWEfjE6CzI
Zo1dFB1GEJHbOodAJJ6VHFU4MgJd2c8mJrW4SdCAEATqhp49tbdtjYhxUKdIC80xC9vK4y4mbLoo
lvOMoKwyUR8JX95YTJr9MlLvK46a1KLtKqaDluW+lIL8cT26cnKzD1olBmU4Rxdz1H4kREsN5plx
haveT3ETWl1uM7MYHkrbuWlhSM/Z/ECg5JG+IN04bEajnEy4mC5NwYZRQsP3RQn/AwYld28B41JR
X2JGJ1GZMGmaseuOYxw0pfpBN9IXRGfRoW5U+sA19XQqdHNn5Rzb8cScvl66A24SBWm+iYre6t09
i+92N6YxHoGVYdGzcWOyJS9Ku3BfusaroNXNY+TcmN1gJmFV2+nnvIeXZbDQtPWVCRE1c8gE0AkG
rd3ZBJuS1ueKINVlwr7LrVRMInZaX8QDKp55Vt7h+sYcqM7b2EUYbpYgKVmAXpRefJbVLsl38eBs
FG/NQJq9e7OiyFRcLzp66YzgJFeT3f+YMZFIuTvgI2uMyjfYnW77WDvEnXsoezsN06gCZ1vPZ5S0
4bR4e1EUh5ZxxWbychlQ5ewKGNuDkwe9hjrengNnLhRMzupHQ0+oQtsLkxWoVxYX5P2eV4Z1a3QJ
N2yF5EWZ7GkDvu69u2Lheu2cLT9xN/wbStT7g7SauzKfw8m1dnmpEEVStntYpp+0rrjnRz25jReK
Co6QA4h/MbQ9w9PDVC3EvsUoBXIz/2gMJXtZ9UOqTVtMC5/0qrqNq+7GzN0Hu8uvNHX53ILFS9Mu
+bsC/NpQ/tbo65/6/zLW+s7n6/2DRWrdr32lWb6d+OToIAJj0GP/x9n1Ji597TTRcSObAcbIBOvb
BnBNIGH7pzreF1j0n534P3eTCMZVa51q2SqTMy6gHw/8Isr6XhA7uUcmomjHslM9Iq6ITjzmDqq4
IIWZeh+72Ld8L2kS9UKBQ8jgtIx8MefjnbroBrALtJM1NetGBZMnzUqrP8+voTiAFMnH6RvVfDeB
xNN3f0uNL6UGf/DflRriNH48/aLS4GVvw1T1H0/nHbfCTr4CUd9KDTZSFgERmoY6GXXzT7Q6UvOQ
bNlMQHjtj4RV+OR82MKXzpvF+yPcuLtWEt9UeusslYAoB4M5jgEGGd5PbzwpnFpWiafvo/aWIWXv
Z1lrb4d+wBBgFeqOeDcoCg0ItyUDT+Qq+rMSKZ86K34Gk+ge4BcxRFPVM61OVbytMFZRibJkNnG/
diqTPFxRq4yLeDjNSqPzuBX9DsTooY1gNDZm0QaRO6bbacQ4GLUyuoxyoEtNidmvH5anbKoUP6V3
Jo3OhdS9DMi5ahywa3aAEQoBPN+Gou8ombJhsqn4kcF4VgpkOgMqmjHVB2Ic6nOhk8hsaiiNrEz9
mAirQwgMoLNfYf8iGgNZwNpaGtjH5FbN973an8q8uBt7C+tSBipr6M3Zt6zzIZpZCxFGUGmQORNF
fMSJtNPr/FxkQvG7NcTAVgqaaxcrfcwfGnpfO0CTZSit6Nknw15Okml1NHhqek0gnKddaFY1Ehs/
ClQ1/liOSVP/vRte7wZIQr97Si+fA3i8v9h5vL7u7THVXtWOcCBV4zUXjZ3C1/sB+STKEY7nN+Ic
n3q7H6x/0G2wKnG5PVbW8Xf6EPpuxmVkW+FUWhlMfzBs1NaNy09PqUVeAQgf/s0myxmaku/7gXnB
m6p3jrNPq2Re88FNeummBOWwzJVyJtBMktKq3g4Ry0FJGjlKCJIpIgCTQTQrAXQCPVQnpwlpx83V
OVk84Lrp8KO6hz6LffLcyQnu0SInVali8a2XK+7EFziKh8yTE+u+7FK2zKfaRGXE1TlXRI8QovZl
cfm6xFReF5rZ63IzcXXlyl43nrkz20ylYt8wU7lrWIsmGpAgzJigJgjAInhAsAB3M+WQrxvVidWq
M2JvX3etUXecy4Zl97qIHdjIZutqNluXtOwzUG2ui9tyru6y11UuO91sXe4ubHlNpxg/JiqriVSU
bFTMxy6q194jYvKv1EHcOeg/LEp6o2yBDQxnMhKwhACYB47eXukpkw0R42pN6vgOHIYTuIXCzl4q
tV/ZDqCDtEWao2gh211kkU1LRoyqXjkxSKKyAAFh2f1Bm5v3TkpWZU3qcaoQe6USCwozLX0q4pqA
ZiKGwSMTj5BCznf77Bwp74GpwdUyOdTp93My3upsRtzGplcYlEdiPecgGRLgG8p8YyzAsNzUC0hQ
ZXjDl9YVyQFiRjt+3z3EBGT0dAXXoq/DNhmWIOnRgIq4eVQHk/SxNtkPa+ok3YQV4NqgV3EnzFJl
fkvYBm2d6E+xpJlKmpYZx6opdVZ1aeekZui9Kk6RngKdsLAYzAk2EHSpGTLzCqGq1cGdXpWrkVNd
zMY07fuK/2cyMBB4wp6ZRKN6ddWRvT000Fc17KqLJZMm2tWKlvXh30rltVLxODL+e6UCm6tIfwE4
WF/1NhJx8FhplCGablCWvIpg3ipk2Aceixh2HaQ8fiHKfTsB4dygnmGW8roq/u4MNP+BQKcx5XYY
RfLZP6qQ0dX9dAaij9PZNq5seeQzmCp/PAMjFsG1W6rV3lNQiZN/pLIEABUlG2Z6gkeaETzmHhE7
QGsKDwh8XDMrpGDOGDCjFNdBNgKvmWPk4NFnPIcoTGKmw54PmxzFMvkobhXEAA6wb28S4/Mwd4+k
pYd6fj846Q0ma06NW6s8adJCwZJv26QK+5pBHjEcuQGji8iMlg0klY9xv6xZ5lDR674AXyd3a2Rr
sswn27nzkrN8+FTmSVCW5gbTIj7Ed7BDzfGZPWZoCbK3gPdkcxFgJPUlwcdJVwRjszoo2qDPLzma
HfGixR8c72ouNN+GDMkXvygaxddIdJ9UNDvx545EQJtojmrsLhiTXna68DPACyMpSkhbRzDtw3U/
KTule4G+c6nn4iAQhaxudPDn0w1bhjMySwJlYTti2A+KHbHWrifpfI4q1/RVdr9Cj5bJrz0pt7k+
fpjmKH2YDa1u92aZ13usmOtYmbSjzeRU5sOcG160qXW7ubFNq7ktytpPpoILDA6A1ePZYaxNKN6m
VMb5XqnQ65F0Q95TgKGGxYhRvtMGEnCVLLkE3H9R6N2BuOyCmX+f7tNFvSIEEIv5wL6HgAn+fEP8
vmPxsNTWM73SmSpgryDrVMlSwaRW6AN5zjmRGTEqhg1669KXSfVcGhlz2YLpfc/8Ab3Q3GyGlpNw
NzdV9wiX39pP0WDdllYfH2Kz1S5VtitpWBXKQ2d0stxF9jhyy0QtWwdjAFrtc7M1V3+PtNcjzf1t
WecnJ/FLn/j6srczbSWz2CqUgF81/Ws2LlWd4WBQ+j6Cj82zw98CR4rneSqWzx/LOvouVMI64j1a
/z8p6/61Qqbpx+yyzh7QnTKLXk+871bI0I9zDi9n3AOxXQbwgpox7OpZCmKOlhdjsMqgRVyxMwfH
vaAnvCtcTZCEYeyqor5oeooncFdk2yQgnPRjbk+UhobyQRIMqbkFFEYHGRzZQ6g2rKwiu9Nq7kmN
LJjnZlQyqvE04ErBpEDMejHNlxZIOxszQGjPxaPdmc+2W5uX41Qou9pe7H1uF7eKtL33Zf1CXQaE
yVbds8QalSArhxJfaXRy2upRUVMOz9xmocpYdbJK9zZpxgx6DL5vA/ItgmcnyOC746hEYaPlCsJm
szYf8niSew9HTECGehvWQ+XdAYRhQxe3GloW3Vkjs9sGusuzxsr5WkJCJ+tJH4l2wjy8U9psndL2
bbTPCqcZ/MKN4gt97Bami/bkN+V0sSwOi6MxvhnACm4ssolNuyAIFHvcJIgt1obo44r5cj5Kqytw
agoHSNe4OEV20KdhUf4WJV+Gdu7vVSDdafj8i6JkfdXbA2xTlPwve+exWze2dtt3uX0WFjPZuJ1N
7qywFS2pQ0iyzJwWM5/+H5RLLttVx4D7xgFOoeCSrECu9YU5x+T1ZOPyESfz0Za9Y24JhCEjEybA
Is//vi1DWct7ZaPoZcLxPSJ8Yf27qEnopRZUE3/0O43Zv15hFjUEB/C5FnwgRcmyyPnuFW7KkTuN
jn1nzm59HS2bibCMnWI9L/sKHSKtspsB2DPPaF6DUBVMlllxDJpDwYvscp6Cyi+z/Jrz6B7qaXHW
hFXnmaxKTCXvTpLlSfp1jWKMwJhgXmg77kQMXIqR3Q0pTpSY9eXIviZoHoSVMHuIxATJvuCUA2/n
WF5ZuJ8GMPurFgS5p0fWa5TaV8k8XWhLEplprhnwbMzO9RFkPRrpF8XM3rKu8KjE1pMDGK6yWRKp
25wM3Mkoj4B67vnRHjqXzJJkZwvraLagzyP8L4kuV2okiXOyzvOWIZAVxZfWHPTnI52PRxZyu3Jn
5GyJhD1UyvTRyFAK17pd+IFpH0g0wflmhAo/mxaVg9QPbiPSnZqj7IvNO0MdUcSGRrwbHAI96hLr
DjhfkD+NwDQv8ptCEt9asJMZ3zlp7VdmWsZRLFZNN/dgNs/iAhSGi+91gMfB3/gIjAkmR1TcV061
46NnMtnMMyb6j72THd2wvDet4Mlp5i9SZk+o/9pNpCb5Gum/6skq5FO34SdbKoyvLHUzdn27zS0F
j3nkmjgVzfnYhVW5ZfpLenmMwbmwomkNmiZbhWZRwJwllgDZjZxfpjy8RrK9pvHeE8/2FIfd0XZb
8OVFtI2wfZPAOrxoVhcSvLUY4TPmdsJJNkE2PiQGGxQbHqCwJZq5lh7ScEjqbIcTuUMkoBQTJKHU
UK5Yzo0EtmpQnuCjp7ZTlH4d8ersGgRLkcFv8suo2Qk/lqaDzJflmz6Pb1qjc+H79tswHNm+CNQV
uVCOATpvL06vSucmi4NbZn3AzA1kl65aJB5WtRnjIamrlWLNXoLucV24DjPBQrlPWgIeQBcS11KU
bMaazpgfRiRGk6cGrNFWTT3Pq+59z8fYJF39KaCWAso0aZH+d094V8T/kbTy/kEfQzE8U0ywMEy8
s08pTz5GYoIIFsZkMHOYIIMR4C/6pyHUkOYystYs/Z0W/k/1xNmrLjUVJ7YgCx7J3G+cvYuh+ceZ
GD0qsjuC4ynfVOM90/27o9dxu6Gw02zcafA1VmzysvHJTph2McceeZfSOtsXjnJHOPuNgdQeqFYN
L9psnu2ZdS4dzpVd9+dln6yHJTFBZLwOZu/eFKOAvG9Gt4HTPw6ZODoKjAuziq8GExzpuKh0OwBn
bSBS8kzIF+ltcdGGAad+RJZ3asRnaTpcmbWOowGDNaMOExuVLJmcBBthBvdknN8KtzxzGnnfzgPe
gpJXMU4PHNNnhcyv59xQyUXnmGz5zvzGbvwOG1E5auGnAI9RupiNyhE83l5pZTC3y966wyiVEmiJ
dpeE4dLXmD9Du8tfDWUadkpS30ZGGOXYlbB3HEdgBvpjWhWm6RPvzlo3RnR5++fd+tqc/PLd8iIC
4NK3NwqZoo3baf/5//+/v0siPu7j9dL/Ypb3c13jwIVkXmywi/n6Z9+xbhCgMH1Zgmix41toUb5/
t3A3sSlil7NIXH/TkOj8LEBB+8LIZumbrEXtov1U1/StHPUodthRT+4EkS03y21fRj7VyQXPOCy5
wUXr1HkRSupUOLlfaHa5xphE0M5keooModAqhKRo88TGJR0rRKz5pRJr26BQd5aNr7GG3ci7kb8l
RgoUVqt9eE9b1jTMAgypESjZPg0yQr5fJtDq4mH/blQ23C7apH08emrdO6smq29DY3LResoBFjjZ
gDLWpn3ezMgnDcaNUk4IK5iv0A+UcD6GLV+99GpV3iSuPGRcqxvypcHoMaWssJvjFNqbAbZK1ECv
taw+NzYz8gJmPaTErpqTY6ThEKz0LDtlhk7WEkYs/uPuza0RqZcsc9exS1wsJBK47022D6yMrdpE
mVCF9SlW1Ttm+ncjWn+azC2x6B12RSJkoc4wQnLO1I7wFx20CNAQS/NFaX1JgnZYGTE7qtiGd9X0
ol7hEzu3Z/goAHQANGvltR6LwY80sAZuY0broHNJAGwSEzq8bjNPV/ai6W7SPCfTcM61bVcOJMJI
cW3qs3Woy/LBgB7kW8pgrYw0A7iCdo4Gzk8t7KYEKHkS16THzONu6McJunm0h4B6rJxBeHVc3tXD
gOQnulS0HIBO3a3rALieMg6eFsf1iozQCZERs7EYNV1sW4/IrAkqVQACNNZtg/IYPWkmfIidBJW4
+cnSuoup0dSXrs4flSppzrJIJW/Otc66SP3UNeLL0KA2mjKQaGl/o40mjHf0pqQxrgmVK3ahbmxC
9oFFOxBC7harRqrGhrMXTX9qPsERWlvadErxU9U1fMeG1NraCS1+OH2xHvrs1Rjy7NTYJsqRCtlJ
p4WfS1U0h9JNHR4oBUuBOg/XKfKghhmWHN0NaIbcWVuViPCF/TlUvx6q3PH/u2DhfR+e/6tf5KP+
6Rd1lPIULOrfxPZvNYtt/bWMenQ2aFi6v7q5P2oWi7QpzlQH8R7lhPYj6gS/+MLVNRzbZoP/WxMf
Tf35XGW6zv/Y92ND1/CVLv7Q74oWdSo12RhtvovC0D0n2aPcuQlsvXyil3GGIXZW7Leno9LWG7sl
j7qlzDtogqNMFA46kIakH8NmeuPUFn5u0s28SWTSU7TxbizTx6HLHpMY6pjVJNJbhHSGJORJwx7V
vgkCCrRWoOY3DnKUdKVwto3Sui1Vc9WkE86CfBNF6FbLEmFXOps+JcF9kkmGqLbPHOaRYKbd3JBX
FPaXeZUOqGLZ94ggOboBlA1D3hZJfLJTB5osPShygC4vXuKpfa5FcOsMjJvKnrlPFFIpZaX5CeOQ
hbw+QL+n0V5sStuqb526OmWlts1rYiJssYqc7iqu4XNzzqOAJtgKCUADZ0qnFZHFlT1ER1THt8OE
sq6i91gRWX3X1eWdlOWXhBuTDqQhoYLVgJp7hWr1fhVgp3Da6oQgDF6TrV1qWfLFscJdW9Zf7CJ4
Hmt9MyfzwcaJZbNIMGJlzX+4TxbquDt6sDmO2PE/LzHzYFQUvy2CXdSbrzPi4ZVkzsZI7hD1+roi
YUmNej+Lh2MVtVdFjC3AyC/GRFu55FrL/KbJEHq6m8zgF9pAcDHJNNc+19bsO2WIiPAZp9YYgYhM
OzCRT4k5ARJ+sNWTbnPTAjxnRsEPFO4b+JXYIH3EKra1tQSHWHyDWTl4YypZm17aKPmrdPbtKPYT
azOmqlemsE4n3BZsGgz9ta9Tr+baVhHzFeH02E4MHCSkfFya7rEZs4QNH59LaXC2yfsoiEJft7W7
NgEoW4iEKb1dvuSAQLxW49+aaXyzUu1GdWAXRIV8cB0FvYS4BL+zGyRgPHOUHtfpxRSFyD4i97qs
6R9LK7TXsZ6BiZFmv4VFAiBOZb3SQNq7j7L+S2PY+5rUdLKE6pNWAqUfhDZleAWaF6dKWhScejVh
GXMPFdiCM+KIkl1VEgiS1SxV8zFS/D+H89fDmbPsF4dz9jz9R7XLx/xT7TIf02xL/9BKfDSTBu77
5cTW/q5cf9BXUGEthFeXw/m9qv2msDCw89OZ/r1bXEyqv9FM6tpy8P6ogyJjA0srIVi6ieeVL+L7
g9kZIFMo0lF2VmzfJkFRPYVTmTxUiTroq1Zvcqwj2EdD3BSBgJSsdq9EbjaLQhtqUVl7BUxDvSM0
OEL+3A87PdIPgUZQFa6FKm32ZR9RQ6Ue0+jJqPeaPW+diaA9LOvSxjmdRvdJkV9oTnypq2DNE4h0
UbseQOhk870eDdUWpt8a2DWS6GZ8CGTAGzOcZ4lxVuJOyOW4qfDrSGd8hG1FBHF/sMzpfEiVbVtE
fjtpT5PrHKEjHJYjW1LPKSjMgY4TRFRApW1u9VRsu/ngBtmig3Yf9fZg0XkmQQjJxl+0TWa6C2KD
t75blTkwDu4PxTIvwEn7NtouKKu6ld+m2nxqHG2DdtaLwpSwaWNcOVYJ0anXfOKez4N51lZ2bQEr
MjFMWR5H/zOu/0NUOGeJJn3HQVJucOjG7Wept6cpg2yPO2heqknVuVSy0lPpv9lW7g212iakP9W2
thUGjqD6SVGqo0Fgw4jbZDUK+8zNr2JGbZ1jHqHFe5MlfDuTu4i9ZmeItT5MK3fSz7LmQu9tto72
U5CAVjHtM5uJKq6zZEWjfYA/eWXQq5dVfDZOZFu1+kNI4JJK/T90wSEJ3K3ITp1iA1nkoYEb4geU
0eZYer3AUdx2uyEdj6mi+wJd8lxGe3dCiR1SEPf6cWYKWYItYRi4rtpynWevPJfsRgCmt+EmzdQ7
AJP0A1cLpZecwhcFTZzQAQrrNqQpBwhp2+6J+j6gsOZXpnJLoE2O3ShahXq257DltnaZyrI9jZPN
EsTVzMM6WqIE4xoTV1Sta52E1cTdBq7cJQLHgW5uiHbG12Tta/oje9HiG9axZlFNKwFOPgF5DzPL
ISKjHW5d0NkEVRKynPoWdMaULssaqhuVvLKuaG9iHn4j6vHJJPy4zQeLXVU8FOs4d65yKA0tKSgs
YC4yIj7savZlY/Oths+MKt7IsfZFjpNtaqTn8nYM2kReWVg9aYR1l1pH9nd5WiA5SVjdsaD1jEXl
kyrFrVbk2DK7GXF5HHnt8BKUaHkmq7g2MnEXtK1caTSZOULuVdDqh3jCVp1kCU8SvWOprrP6S1eY
W6M6pBVVFAnRCcyCQd3TQq8Mp/ZsAT8eP0M+G+vI0EgN05I3HvGHWYiLJG1PiJCvefV5iTBl2IRN
wVyVqn2UQe1rcX9JqEhTfQJHfFC44EtcTpNSXbGE3heEJmQu6dS88Ls+fwmgVbVIfoa0Ygt/xO7i
l3l2COnAoZL7rJtjX7PkysHZVkLE15anrpj3apGdBiimDVyvkJyznN59sPKLGq0WNdmZE6AAon/p
6PaTaH6wRgv8gwljdl6jMzP3YHsizZM2BLx1y4xY/Olu/h79cKf86gJ969+y5+Lzf9yifODHLbqw
GWAuIgL8Cj6n9/m4R9W/WFtzk9r8A3fSjyttE8gi2zJ22gx0Bbffhy0akhWZuQxSzeWqRVv4O/fo
e3bjj9co012Thp9eix3cu5Dxu/7GBhVbE9Ok7VDcutd9YhWPZqTrL0nVOQTuRPnznC2ujtqJbqeG
c7/R89jnyKIXd6osOmr4WzLcFwLn6agP1/0EcmJVWRPOSNmb7lmUmPGlLZ27rsOCg3qaZZA9nXCz
IjVu2YA79fSW2Ckr3gUbIkfrEzaUk2HiOdYWtEgAY8TK1QLFMQtlB/6IVaLlgeWwQvK3Ge20YEsD
rARSHdSYGfYYLtNoAZoMkE3SBXFSuP0hgnkCEaBCPCjjJt5YwN4ODXkC9CZGUJj3jdopTGyMKM1f
mqaSTIz+lJpLqYnP+FdvyqEs3pp/vSXvH/QxBrD/WpQV0Nxsi/AdJBbf3hLWxoxJyR1d8tmYBiyh
zh9jAMarBktcgfjjXRSCX/DjLUHLBgSOAhaDn/W7b8m7lu6HanNZGy/mQ/Yn8MyxAv9YbRpVbBtR
oaA3iHJSLoJx8QUtDrhqHSf67WSV22jxn9VT+6JW4fk0pBMGO8QUHWa1oBtDL7JTgtanw6SYGzJ4
Vnmm3xqLz01ieNOkdl8glKhMcUQEg1GO4DBhMUqlhQSO6rpNM3lYUq35wRSSnnnZvqXLHk5jITdz
da7SZUdXL9u6bNnbdXoK1ARKCDFrAx05hKoVJPfbkSwXZdn95Yp7TJZtYCihW1osCCO7ZjnJyjBM
2R2OyxYRrViyit9Xiy1LRvm+bszeV49WP2qOL5Ixf1LrqToNWVdTdeCkG8cl7nO9rPX9bm4PcBYp
vflFPvB6WhAmg4ZohV70KmvOEYPa+C4xGxa1mTUAHqUiREB9YbLZkQcx4LifK5IgtU4vN3Gpqr5O
TMxaCZtrM0LSZw4TXuvKPFfSip+vPLrGcGvEFeHblHq9LV/VOn5BkoYpghy5vlWWmgCrg1bje9bm
QxnCdoSNt9Vi6zRKkJEIVLadJLsrMFnI9vMmMKTrKY27UXA6rExAcy0op4RUt2T5BUZmcR5NTHDC
MT/P+BgzbgxQl+mNltXHsNPhzdr8KIm4bTedy3wz1Ha5YnxRFcvTYZ6mU/rSa4VXjuIzQeNLyM8h
mC3GA0MY8uAUX5p+IrK0j/mF6sU6aeIzVwQPHVuyVauxKOOzW7kgdLC7yafhkEKf8AJEg7mbMkEN
m7e61p6SKH1TAJj9Odi+9tDsUH9RApRZl790/z7bIB19qwBsxLiWxl5W0zAqf0WcfOh0yT7BjPY3
MGWxI3ycbMZfyGCYX+qYGNDkkoTw7WTT/4KiopENhqfIWtKdf+f+199VuN8XAKh0HWAQ+JZIzoTC
xxfxfR89ZFbCPTjnO+Eg6h5hqgvY6k1lP7pTszGy5FLAXu+dcU8E1VsvOFTSGIEWlHZ3WcCmI6jb
BeBuduNuNKfLsg/v7AXxPkoDSuWCfS+miaB7NdnauIGZ9u2sBRHfzUsgINR4B3GFgCIfuu4uhyrv
dLZfpO4dET5+tlDnoc9TYW14EXyJUa6ATg/Q+DqBVj/o+joLWlJMgFUuNPuq3XXQ7Qkh9roguQdL
dIArucrbdmfo+XkLFT+wwmAj4eRTEp2bcPOTwXlif0eaI0R9dHH7Zk42MnGv54W47+rskBcIP73g
kVd31y94fhHKL43lrkUVbXunu48Wjj88/3Th+i8Y6xDSfx+QC6yI/VibIICzXRbkvhoRP4CtWUMu
55IYUOj9RGqufq1gXo1d4PdkC4xkDIRFTAzz/EysNOir1oPHsYmhq2XF8JnkOB8D8aWuE6+7hBcs
/uKWNANAqlvZBbdmJV9q0g4ai6Y6VrknEpgdXt8ufnPSEWRtbuF23oFR1v2E/AQlsy4EeQo5uQpK
TcCCukQtjBGCGMGS5NA7aLWTJZKh0ywo11mMELrmHCfi0WbW0nUPjk5W1RLroJNib9uUccwWjiR7
Ne5KdeeZHIikGbjryKtOuXKqwD5TjXg4TwoTTnTT9RiUSaFpE3cj0yDzqsjYRKBeAoARa92pz0mj
wS7ThJ8zhUhIkiXgdkQ5QU5C1gCn+0g/daNlnlfviU/Fe/oTwOVhHTTtyDdDOJQ0ty4d5Yw/OiM4
Kl8SpKIuPvaWhd5SmTbY9BcPGHlTFcFTaC5fp9FQ+3UVEFzr2UtCVZ6SmbVEVllLeFW8MK7SJdCK
lUTl1e8hV2WzJ2gWHE0Uw46IctLY8Le5COEZ0J/x1B4Ko/PRLYEJ6oqYCK5x3zrjiyOmJ4e9PhMM
QOOwc8jQ01ZKPOMYuDbVikBod5N06j5V61c31g7FGDKXN9ttgGo6Zi+o5hYAQPcL6c5HGels0dTm
KA1U2uROnE+MqvLCWMcxgbCdeRUN7Var42tLTXZaV21DOtTAia/mnFhR3doDL/ECS3u25hL0RnTG
JnMfZsHJCOZtaM4gB6vXqA8fGCsDXjMMGI39ZZkCOVdnBOBVRBNQn2lBy2LZgZOLuGolWPYFicpv
yV7LINl2bkhO+XCifvcU1XiLw+ksqWtYMNVJUwNUsTj8x/k4u1InAik9yN6dF1+eV+fQYkhtqwrl
0AzMmsvptiIlsKIfT118QUN616Gwt014R0STFbNxHM3+wQWagA3Ms2xjn/dMb2abXML63mCjmOZM
mRTB8lfspoLfb8A+Jo5QoU0JcRtENKEDwdN7rssl0LpsPkdKs7f19mXUCBhj1TA37j5qsotF/1oX
8ii6paLp2EMkyqa08m03dmSQI9WPVyx8ghBVL8F9p1mN7bt4CK2rTp1nc//njv56R/8aL8IN/Sb/
R5/+HWDE+QuCByqNDzPNP326jQ/9+5H2Uvx/3NN0IIjVEWZaBnAz93uGIuIp3WASji/h6/byN8bd
XO8/j7u5o6GXMe1mT8oY/adrWjemjpyISu5SjuRkA7oMtQJML1KcoIdo+OxqTDMFkXm23W1aJzib
Own7dBqHdaGZZ65ZkO7D6HFoWOZZSLq1LEKPYNtvqipLD2OOH1VBthF5Dogv2Stl4Q2B3DvQ4IeE
+MDU8MMRF4qTGV7cEdaFbYT4QveB8oLtZTmS42xX5/h0vwSRMLEPpgclL7B6OLcdSEdr0EsfWsmh
SNMbfhVrC1y012gZJT3X4WTG9moWzBknJs1jCc1dFeHnKlHOe7vBLDI5l6l0O94Y8xiN9l6L6luX
Fx7iFjzrsLtq++lBQtGyE4FjEj6RlhAaqYNV88TIzRzY/bG1lM/plOzVODNW+lS0nlWXF7hrSg70
8Tyb5IWihS9ZgVSfMucYCuu6beDCNXHLGHW2P5ML81nnEOZub89Axm0inQQLIfMzqds9SlptU1Ut
edZBte872G0DJ7ublO1KrZKnLFYAVes4MjMXi55qNbdFZm8k4MSVLEzkL+9Hp3MxaIRJWX3hrG3D
9AegGl1zly10jjRhUKFemhLFqAPlUNa0i+MA32hiIlynE7tUDdO0GmSKjwTppptVvkCH3Cq9u1TR
h8Kf4ocZBMZ9pPa+DIsnZbHyyMx6NpHqrGSL4VBN+pdCYL3KQzxWKcYqA30FATiRUp2FxeSrIRiP
MT7WprvtIa5BEzkTqXWraOpe6RbdydLo5uJcgvWyInCZg8sv3gk2YSb3Sewiyst6KCLBNmms50gB
7sSTfIfAjaDODK+YwBpuksuJ9he+etF4lbiaIOyBQTEF5EktZEfBTrTsAVzlhvM0YGVlJo6cKY3C
VyuZ0fgM/XEhv1EEnI9soCNu07FIjlKxQMAFY6t6BnlNte9G5atrZcVnJNWtX84BLtH8MZsty8+m
jsWzXqporI1LCoZ646p5dY5H4ZES0FmZ4CiVSVnPmsMtaxL0bjnjU1/MnxpXoOLWhFc4cKSsLGRr
q1bdSimkyetF4SajN5E8a4mO+EgpzE1XuNhK82Htkm1hifipM01MtoujAx6OHjkiPNj1CCaHqtnF
NIzuuZw2bppUe1a2zOIDQq4VosmMP9Orv+e8HOi/aPI6KeO2+68wvIVx+THBMhnm6gKUlAmKd5Hf
/jPBQq3CBEr9H7wSrgeEubR0+ldd7scEC+KVhnYbpiYzYHgPvzXnZTD80wXCF0ayk0kXqvFmMEv7
sc/rkbBrChutnRCLUSc2Y3XbyLz1RvqbHcdbdjL7ClR+oiEZx6W+YejlrDTEARsXVf8pMcxiXbbp
RsYGYjUWgnt7VCF5d6Mu3wryUhCWhaWJ0zKrpb4nftgANVij0PWI2QrEolCfuVCKUNEZa0XAsm29
62FzL1xDc1DfQYE9CMRGjL6+cBENRyqc+JoR7VXjIpiv+go1/pxoKjeXS08CkqFOmIOU+0SzPGcM
qe+JrplzIunkPWAJv3UBL03krE3ZlSh7r2nC51gw/YUoKfFB8SYeyxlsFcFr26JRP6F3O4l+unUX
YGVen4s8YW8yzhdSVMWKzcvRUVlcIeC7QqT8mMn+Iq2rJ+gTCbubrvJIhtFXURyQblAgJcvN7rEM
EqTKY5jv4hKVzTQJlIk9s+3E0l5Z8qCYL5nIGVb8KXbomnN4XNuhdcjm0d4CFVaSDMthNy9U0W4y
8TtWsbtt1JbpVi+QkQAlJXYNeZyZDzdGWxVbpVo8AZIo5yKGpE5nWcnlg9XsppIhaQiOJtdxM2SH
sbDr059a873WRE72i6Ni+9y0/yHRJyzr2zlBrAlVInn0aMq+mhy/nRPgZfAmWUtwJibIBXH3T5WJ
jdthWkohSbnEyufbNIhtEENuuHOCJJJ3xN1vlJlo8X86JYDUMA8CuqtT1QpD/anMTJkqFpbWqzta
OfRSOjEfRbpza3mhN8NegfUqp/Sop86TkkbHtMdADQBWwcQd3Khd30Pnz7dpCYFZcfNjgp0QgVR0
qNxoXCua/aqC8owUpi7TsGrVcW32xcEwunpVBjyuBHUDixiwnxhd99mqGQ+Y8adOj04srbcpJqMV
GoDPhRqdyQThpjGS2zN24h64NbTb4Xp2hp0m5Dkkyk1VqNRe00aLus1cD0ihiLtU9HbPm3nVFrSg
nTOswumFf1arILPv9UZezAooSb4hzeiG9VyN2zJH8UdJaC7emYaQAqYurqjuk7k6UPYw42mc22mQ
Fx2sUCgM0yerA4sHjboYjRc5ZecTcHIrMDmSEr7koTsWZss0yNhHGgIHNZ6e+qw/2bX+lI/DWZlF
T4JAMtIB+GGksXKBjGPfW/JS642VKDpVWzV2WO5St6fmi2V2rHQ7NfFzM30kyXzWz3J0zjcI6ZLH
KigKZV0GT4WdgFttRjZ0w7KrU9/XdrJz9U3vKjcim8RLPk17x6CgYlu3oeZGU6KAsCUQameN8fXY
uudxKy71dNoH+bKdN/2GBWHgBtPbPPWbXjcuhSPPjKY0/MqCkt4t+0QCDJzrWXfK66ms0nDTFqbL
F4ANkCUKhLhNOcwei7xCQ7nz5xz62vOyEP7fJYv/LN/+tW+Dwf/tFLJNjho6U2IBXJStVB/fTiFk
twi3DNZcFqXMu+Hy2zkEQk1n+YyOS8OlzR7sh3OI4wzJCh002b6/Z9N8L0Z+HEpbFEXkKmFaMrFV
U0x9P5Qek2KuR+CJ25Rsom3QyvJSE20IvrbVmQsqrTNdIOJWL0N4MletG+uAW2layKK9y1SDjZWd
vmjoyU/SRQ8VoKCc/AD3BFD+Rq2RzUbatgxz8AGBbubJyogCZ88pMcEPlDrzVzArLJ4CoM5TheCl
rLMJBWoHWAWgzpSuhlJTL3uzbf1wqHtvCnsiVEtXrznXxq7Wr2A9QpAqMe60u6gsNdsHyakx3dUj
uSk6u74uZnqglbMUUvVSUiHW3+juXKydpdzSKjfc6EsJ1izFWL2UZSqQXLKMKNWGpWhzgohwW7xM
21TGU81MLcwi0NkZ0GM7fg0j0V3lcBzOgyIazqpa4O4oCpMyIKg0YgDZ7NtiRawJCtu46wUDPC0W
r5FozLOhb7UJ4rIFszGYjGcI4Osy1MRZbVk0YTqBIcqiROX/rOmiSMXJSdLizBEBu8nIhTdpS3k+
TMrRiAPZb4WrYI4Px6x/GCs7wvmUNpW7mZvHP2/88sYDyf/VG7+bPv/7jX//mO/6EzoNkHGMj9hm
L4lmH1soPNs6JmvuB278r8umfyoPG0ouZzGfS1v819+/8cLCsU09wuzrXaLyO5WHy3zt5w07smuB
Sx/hMakjfLvfv/J2ogypBkh1p5TyFOjlmyKb9i0iIvNTMPaI4Yy5S06EfRj2tm+BVG1EmxSrkA1K
Vhf7MB/tNal9x/j9uZrenzH5/rypy6MHyY6ncHDdY7Q8mPXyiLI+XWKR2+Ks5PmdeI4XdP4m4smO
U/MkedKr5ZFHR7pO69R4tgqlYuCM3GflliyTyQVVbwCdmNuYBZHPm7QJddTcWWQ8VlMIfDpPnqsY
fnzgjodwnh9iXnJ/GEns4NZFZ23IZDOQHZSGRnmtNvN9LUCmFGKIvaywYi+c+6sOccxKHbPryLJy
PynihzSGGmabpJSCfoJ/PXTEelf7YFQCZHaIvcLZvDcASPQOOaJ6a2xRwe8Yrq2jLriwGLczF/KX
1I62mG7nWjmMrjyJxCJpIJHrUm/XiXkrrSsVHFfOLmwAZNMl7S1Byizbq8vIaoGdO+pFkM8WVJbz
oj0VxclmUNaH6McrkL7xpx4r6qpHt80KomhXzRg8EsLSEkCEHaIbcTCmWhKgX0eRqxdx8kl0luh8
bFPl3nKgYh1KFXL3ZZCFBl+VOjqMMeeHpJZH3GrxI5z5JUWFNAcdqfuj1BsG8+z32SYdjAm1HT+K
NTpVTD3jWYtayD21sbbPB8NDb0m4SXuJpIjlOnisda+0d1gZlqFbui3LKQbl4Zz0FpR+FQCwR+8L
vyuVeJE415VaudQA8KzEiDpSIyCitAukvFmwygGpE2Jj3hDkenJKWewyS38hSz2/sZS58lPqbiLm
tXlvJTH5TmM0BhcOTKC1UhAEOLsTsB0V7hEznNqzwnbaZeRwr4pZVXYILwq/jqEUCjuvNgl5FldN
j7qTHZTi4eW9htk1vimskImJloljrJwse99/2ZeGGaIaWTWornbYn7g5aQkBRPfvsOg/5/DXDvCX
kBv/uY8/N//ZA/5DuaEHXPSAuLBZObxDuL6dxfwRS0JHOAgGMFwvKvnvqi+xgGY5cRENsFigKPqY
FZl/QaZBI4+ACjsV0oHf0QT8e1YEYxRFIIonSj1hw8/58SyWuJ7jNCLdEu7DeC4qIZ210c2erXQx
WPI2bsJNg6PS3hexXbeAatug8zAxael6hHjoZfBbnEMsa4Ntc5Sm125DVbYPtK6fiRVPKZK6UG6m
GtyWplSIlwE8+5Fa3SFS7DeBUhLtLutxbfG3eHmuP9RReJ33ZFzUGsrvciQ7smwcxSfodzcbge67
nWx2plK8cc2BPTUEQXhktqe6+qKE3aMo8ggCY5V4Lq6rVWJo57owlQu9Y01vtvEtL1Drq7Ugiy9T
USbqgXOR83krk/BoGIz4bKp0r8OJWIFL7b0+NLVTETAuZ8C/jhQUXp0yPo9lGIF7FOqlWARGls7i
PhwKAtLGLvRAbV0MrlX7ekYKyagnGcF2QnsRgUDC4AbboFJe7SxLzxu9jh7jAkpWN8/kZhABukps
pdlpUjBE1pvAh9447Ou60z2tccJ1a+fKRokokvW0/RSLqj3ibIOfLayLCKSrR55gu4ldKTbtxMq9
f0r5m65yqeFNsxbLzkKslwayNhkPmBiSJdcmdeEp/h97Z7LcttV23Xv550ihb6YEQbAV1XcTlGTJ
6HHQd1f/LcjxG8VxUuV/7EkqVSpKNAkcnLOfvddOo5PZWNftwBRlttgzKml807H6/V4zPvZuS+77
309rsEu+iOyfOUn8vf87sC2yEU5gtmDfxOVPBQgfVGILuJHMee6j8vKvJYN1AYcxtgLKDj6mkJ+X
DJgPMIs1fMTfuhF+Yfv2jwMbKwbuJuQrhGXei/6DbhS0HQ6MWajbeqOU5kHtssfY1m4GNv8rISV3
aQ+uDXD9jqblFFmXzDfz76MS6CD9g5dSVk5Jk7p6AgdiFPrtPNMRH0gouaoXBKiz2rAciYgSSvEZ
H9N1Wr+UDUmS3vGUkjFePEynnFQeuYIX3CK+iKj9WYxK3BHvYhiuCJgwgkuXZhlJdufaOQ7YQCRL
2lSh5PJZoTnFxwKhd6WTWHNVkxFgjkkIFTYpg+ZOmw0azhtLHp/GMQZh2FlNHXhtKdGS3RRO/tbQ
81YwDFJQpdivSY4XEsQGKNMOz3Hcv0Zhlu6ZRGpuRS9wJrAcYouGBaTQNam5eYWcO0vv9fSizWl2
KPKZhTIMleZSlkuMC6OcXNS5+pRc5R9qjt68iA99h56HhL5dRJ94kX9IWqMEiQ9VqFoEouRDKlpE
I5VjrPr7tv02F1qu8n+/bb238P2LwFzwT6VleeH3c5f1By4A3Po86z/YdPzo+7nLAmGM9MJjVufu
1T4Dscw/yEOjonB/fvvZ5xsXfBZwcovEAGcvMCu/cOMq1o/GAt4ZfSWIQ1wU7CAWTefzucsEYp+0
tYLEl8ZW+ZQbfXCnGXQgeVYlaTth66Gn1Y58ZHqJwtHb1oLpvizB0xK1GbO1k+fQIsvovAiOpGNJ
Bn5FzBWYknoCtDmd1pnilPCB9U2ZFhpPxiVCoBTNcyNl3aY0eMRkTP29bmQ47nRkfkA4JJeBMjVr
y4Q3Pje5QufSbN/WqfScyfSCmYkH/8WHvASoJXkKgu5gqOUR2uVLKtdeozI8LS2G48kWQgFlG/R6
DVV5FYjiqE3GUjTVee2gvHQN2VXD2YpB0GzFvL4RRAeh0ykQOUUQXcih8NSkuUk6ekLacMef8IFl
6og2GkWx6k1qza46z+dcGF7cgeLNHaiUcvnc82hu6TUk1sphYyl2azc6qmhkUyoVGUc1d/w4njZs
yN2KMVIbqCeQWztZJ14IRL2fqRRz9IeyNr0ijG9nc1qCS6+zDkomGncFxHIMcdi5M8s3ymHT6ZxE
u8qb+uAgmeFRdPE6r601pOJdyWg61SgoDynL6pSrstQAcJocJhJOfQNVR6NFIIm5nQF6Bz+2xx70
o0jRFZG2sYNgF0eVK1mC0bPYxyQP4y65GxD0c9k64FDDQG24cYLnkopOVZNuAqmegKUmrLm6vA9H
575gNG9F1WWrt292ml6ESnZsY/KJrTnKZ6lOKWBK5aTw2ibOsfy13Rt9jyVzOeBbF7OTx/tuHlpo
JSORTkQMiuhGTXi6xKSiUVV/0NNmndaGPvsGUIgIbQxfCQULU5U173OSlIffe5Zv5xwe4f+++G1E
3TBP/MnSx8v+XPqWYw7RXMzLPzvmsLshb/TnwseLvitOaMzYnPAim7QpoSSzXv51ymEHhJ9C/dMy
/Usrn/njQNxGfbDpvwXLw0LKyP7vC5/oezOsGIpv83ikI9aQYjPZRXqfXkcf5xbQuJxhpFAuxoco
YyQ01FbCjl7O9U1VxjNpv1mKsIMkGrzO0TGbnRpa0gFTdLlVC2tjDlSGmVP84Fg5V/90lbKmbxI7
PQmbRp9YDXZhRCFhGdbxKsozw61V9kW4Vb7odMsBGAfnkGaNhbA7pF7mBNxWokg2/UAnTQtlJiIr
6Pa0uK3GgPS/Q9zAa2ZL2yKb3xSxDeVvmi/NVpO3TpS9KZ04WuRw0V7im3mplxymcR2iVm9bDeez
UFvxNqi55VemuirUUl9ZcXmFtfEoJhLSiemMx9+3zze59j8Hxdv3uv0q6rd/3D9ItP+7f5jEMJHA
sc+khaYo7pG/Ng4g2/huv0WlPk+Kl/4bc3mMc5cswYFPuYFleENOysFUgsGM08Cv7Bs4C3N7/H1E
Q1EC02huVmuxk/xw+6S5LWPkS0tAmoN2DVh72hjKNF6Yw6RdFUEqgQXSWouSSrm7lJ1w2NQDRemR
pGC3TY07x6Qf0XTa+05ixV7gFB+UigVXsXAr+io/TUtwfQTVMUTwLZpITPtmynbMV0Pc0HnhxqU+
nxjM4ptv43ejH07QJ9+oAMA72Eb72jb23D9HS47PSpVdxEp3GQzS5GUxIH+rB2SLIOalg/6Yx4gG
hRbe57p0ozbMhcKpVC6JY5lY58btpKoPGfi41WQ2/lSr2iozLTemieBOD1JXbSN6IVVoAZhwHnpF
f8rrpnFz3fzaBeh5capRdSrrh77vjoJo4qrjcBOJ+HbqsXCYrdcZ5JlKyhHCQAaMpXl8+MCj2utp
bjdGKwCiV9zW0SM+zG3PmYSRgbpSArqxpiRnps7bN6UdRWBeEOV+PTnRitX0xkwLRrkDVSa3CIaM
ecyt1sFvyqzxkmAqtnfAAHpPsxvN20ymdOleDiiqTZNdTHn0iIUHn8pFLHdUpOpH2k3dyKiPfXFb
lCO9K5u+VYhfCGXAJWPMgNmRZGSdTrh03SLl1EPlM0DbYkxaY3JiMG7QgH3XRlSNyi8YIV1BEIGq
aQEDhv6ulZ4d2RkGCoUFNq48ZmIDpFItsDZ5QLJN6SnIbO5yisjIcJ4M+qwBwL+HAgbZ2EViBaJh
7mxKl+K9Gt+mAEgc87WZhnWPOD23RLzK1lMGk3hF5WoB2ClBWZuNLqoV+f0k4rMxPk6a9BLZ4mhE
1kZgzRTBeNnH/UkDO5iGA2QxElUsu5K27zD4zQohiVz2i+7UKqY7jPdFc6/OgFA11vPqvqss34Hr
xY5qha+9ZI/UtoAZtJMeBO7QXAzaq2JKYBdgxwvQLOO4cUpjM3LwzefcM1LVNUW4xebjI0+7dn1K
6/ocm/d1Wh5UAx5NeScFjjulZ2p7/aHxB416BjL1kmXgDRYrYjYQGbw2ktyPelir3BkD7oOh3STF
IYsml4gdhLWN7KR+T8udk4weAxsADNuQT2x0Hsnv7xP7SZJq7lfKAgMA90xg9KSnyXe4qNKWrvFz
YZ5xIK4xvWqh5joDR+qH3rqV8qvK3kkjzILhJQPZzxwW0lgLaI2O5Npa1LVbZXhuLeNcVU/VZPm1
kNxmUB6KiNuyYLtnMhjJvSGfd9SIv8z56IFsuqmry7CbKlA6CliyzPTDfEgAKNhBsRtL04pcSpWx
OpNiIdNYA0ySRWGGBO0s+6qWu24ZD+iGpxvdnK6nvB39QCZTgcGr9X8/7b5tFv9T4NrUL0X68zqL
vxQuYnLk2RYuqI33AIPUp4OyvTzVluItw/loCWc2+Hm7yLmC3BodoHT6/M0ahVuKvjfMUf8fB+XF
yv/DAw9bA20WxPUUVLMPvOmnpDwgRKPGfthsbeY5o+vUnQJRq6BSEae5UymxXwRNs+onyadA0q2s
3ouzmk5NvOUEpRC8RHPfafUpKxy0cgo7teAxHAlZJXazmeps11fmC/7GdVVbdOhqG10uc2+xAhla
+TrCu4I7czZ7eYMOd4nL+VYP43fbLn2b1ZAhJV6kKThPHSmdTDqymTszyhwBQtm+nVpPTQoLQgf8
0suWB310V9IwMzbhWQj9YTLJDQdW+66Ni2dRr5xtopYXROfqvd5UzcHsp691wXY1Ewmmrt4Wa873
j8Y87fJRDxbTZSVt6q6S7kKrp7xOdP3XtLWVZ6IJkKeDUbyDzb/VIIAEpnNBwPlYUKxb1HioJBWA
lijnvW4YvWvWyt4qqwunIxeQjhRLBlp1boRasjKKL0pd3c6AvFOCAT1DVh5EqUw4CQXBStH/PHlw
sEhCeyZYHGrh0uxOoqgKstRvcj1cW41Zb9IySmFslE9qBp+kl19lMIRGF7/LZntpQAVY5ZN6SBVx
o2p8IkFS6ccSPXOtOMlLT8fqqaJVep7by1RrNrIe+aU1raW+/d0W8aGuGcsN9u8HTJxkX6Kfl4Dx
uu8nTOUPwADLuqBxyNQ/YwMoAdO5Uzljfg/0fF4zWDDAB7KJVqG2GpwM/zpiLpM3GeIg7ADUuV8i
HoMk/GHNWHwTBvMzNt1EhGji4eef1gxVLqqpslJirbmtenpFwJ99SVJLX5W625a9s47EozUDyybc
s1czFd2o36N/90m/wZ70Ykao2JLg05pBFuVPjL25OXFmNtJ6lhRXnsons0hW1ph42gRao2bYI7ek
UslOcJt3mronokdVQr4TOsjgXOwULbzJ6L0SrCaUS3qlFr5n4JYcQD6akn2JAQcp9ZXVSyD8MjJz
1lvbKmup6k628kg8/yBo07J61Z8g0dezOEuhscMl9NSGFHfNzoOt174aQZqqeqyfxbog6DMY5S7R
8VtrJqSjeiNJVFXN3E4z76AF6Kdo6ImyS2BCrHAQ3klxAffH+FpWyrqfhh1j/9uhBb5Ado/K9ZWI
NS9qH1UtkW6juiffmMk5rFV7is6aExaPIgPuN4++HKPPZSmeB2c3U89bB+d4rDw5Jl0YYcCKU7wN
1V7JrWpVUP1r47l05jFDm+tvbIxemyoLB7/viBdPZHAJC55kM32RFTCkTfEEAOly6PQDhKZVMCu+
PDsnijVOqlncdwAJKg0GrU3TuyTafR+qkKFEsM1YPSZJA8kw1Ljke440oBr0zMB3bwIfY6c5iZQJ
/3wX6sNqUqyL2a7vtXCwXcPG92XI504V2KuIBnX1Tm/o4G0uw9w+Wd1rIh7HXvJh4986le01jbGd
aSUFL5b11g4jwMGm59yyy33cV5tsug6zaa8DWVTDco+X5q7JUo/Z4gVuP8YozmmqxCGncEzu8ptQ
srfTaF6mbEttIiwdUir2+i+6bm8VPtFYrXZDoO1Rh54EXrJJ58EQyJdQogh/mgH8jNaL09xVQbhM
MUIi1NkmIJRqmZvlH63WpAIqCqJiuThEg8U2sjmoKr/ZjO9zUz5XTcu70L287byxHgml8Zs4UL6F
HxQoiQvezJ7Y9m3FGOM8oZ8yLtVd35cPBHvXbOmxzlbBOlS154DQwqozZ79rc8LfOkEABFErP3Vc
lbj65k2rK4eqr48MRD3LEqeBXNGU6M9qxt6Rz0eNUx4lWrKpxuqkSpmrhrKv82BnI7rJ6/DNTqJz
mhpHubBC37ALn9uVi5jjkWPx7poWt3QMTGR6oEfc0x3o6KqK1l6upUZba/DHBwq5XWZJBzonj1ra
oQOLC3a3OXopT/UeXjDro2uOoMxI7cpl5s50V5OfDuaegqPhshiz3awVb2rQ7FomXU4RbAxd7OwM
R85ctD6NyK/qRCRVbc2HXLtU5vhJD7tjmFgXcQxRx1J6BHHFywcGVzMuzFC6ktDateQ6KPJ9rcW3
kmytsyI69DCsBlMmTGhvIDg+5fDACnhCJeFCRKv1AGcEChBfcO88ZQ1D8dxSXdUwHxOleaud/Eth
xLs8N3AwcYjJZyZ/NXBKOQUB2UBbL+pdFnWuPuoXTNfBRxbB86wnV2HXQcco18BWj53Cub55MSi9
ygc3UMz7Vh9RCExOlgBYB6u86ifTzbvhykrje7MsNz15vNEM3wtLbNs8/NKoyU0zUAgoQIIoKfT4
SX+0B8BAkhEcx+HFZGogRHsLoR5nQsKRV/PN+Nrm32eX1X3a3tRl+XWop8s6TU/a0K9iRb1SoxCl
ut0Hhnrj1JOfysEhrjnWkMdPYKZqIWd2A9KIdhM3nCdFv9LQTsJCPOic5RUp3DvS/NLPT0kJXbmz
/anIPFudSWaqVK3bDYsdBiY0u5Ks/xyZTGmQNAzwBBFvvqpwFHRsMkt7FUC41+V2hbKIfxa6A1Rs
TAkjz6rEkdZIHKvafsBNwAaWW7aRtLsmaaAD1H46CfwC5EqzyVfxW+mVutGBR9Q8jLoM1p4keYNT
7nLaitTkgSvOzcrTPNpXfJ8H5g0rB0fClJVMO8rTaMrbyhj3Ug3NoG7XnUBCS2xYacpaKUHrmG+m
8cwj36M6bzOTSjBJJbBmh0sjhgBGB0xUUeNNm4ReqFYb08o4VVobo698DTKLwKkyZl4ybVWIfF1x
2zSqN6amX4ZQ4qxDNOebaewJa9aMZ7g2HUpnOW/KzIKm62GEw4eXPp4Mn1pyv3DGVa3LvmyjW5g1
5/PgZvkL5PzduXwZsaaNg7aRjHKjFe8tdUW/z5LfzpIc4f59X+i/tO8/4a04vOj7xNXE2w6zVMeq
js31k1MCQZXKGDwKH772z7gVZFOD3SCbLEYLi3/9rx0hsin4M9miMojJ5eLJ+IVxqyovO74fZFNy
gBxMyY0T+1vALp93hBZkps6eCrE1RvYycy8/jRm4NNT7Do0zLN56zjI9ZN/BgPAL6VcKfXvJuML/
pd5w1Q3nCSowpkFER8It2UNtnkOr8KdI9yu8pznokSVIoRQIYJCGteoSLCooDH8wnlumkwNMYouK
IOfFglPMR0hN6rsFvXjqDS/F5xQ19oYq5X5i84OIp6urCPJxAj0ki/urFCLyKPXrCkKyM+qeXM97
KctdKYe9GMJSbmAqp5QwWgtkOYG27DjDIYW+HINGqDpnN+QY2wEaEvDbFYq8dwZ9w7TyNYrbr8TQ
twpUZ9PItbMtJe9aNZ7EVDWe3WdGTBlOr6ydjD2Q1Aq6cUwiPHVUstPNVP0+LW0dGvwicKUWaNXQ
wDAm50upWFLfFDQaJt5iiJA92ymzM3j7ANNmYFGWQy+s2w+yMbmdGcswJuc1RQG4woJ1jtDJaoFo
dRxJytepdjTDbtUhiw7IoxUtRpXGiBl5FQBKj4hKeJsa6+m+Q1wlYX9IEVvVRXWNPuRX4baUlhg9
ENF8w3V5UyhUKOVm6lds3cUi4yLnmlbqG8xlVnWqqtBbzBPWIMoZgwf+0jYr4eEhDWtIxBx2sCKr
XqjjP67QkDsNDIAObhtxmXar2xaxeagiVGfkZ0zgh2jRowOpCxi8I1FLZKt5Wj5hYXiQFFRs1HMe
OQjb0aJwp4vUnRBqxHXnp4sKPiKHz8jicEOBho4o5cqimWeI5zkierao6QmyutQOnrno7OmiuDuL
9k7dwaWRFhfYvc8J4nyFSC8j1ksJqj2Ajze9H4AIxO/6outHi8LfLlo/tw30H+T/epkD9MtEwFhm
AyNDAooGTr9X12V1pYLnv1bX43sh4vqfU6nlVd+XVwwtjgwvymQ0ZaCI/W0uBfJCwbOy8CmBViLh
fdfpCBzhMgFopVHAvfzsrxXWQPizF2kP3BLxw180tHxYzf6+wvLXEf2YneFi56/+fYXtyC5Lpcip
nXUy2qyaFK/AkUNWF++MTjddcHLK4yibtd+DpjMEVcw5sLoCaF0hyu24UOzUhWenLGQ7fl1kgGHS
2E5U0K7M6FozmTatjCZDtWsHvAy0dSVLb5eddHfJ0uTV64knUe1lh9lmGGd2Sw1ZvUAZQ5jFSH3t
a2xRCoab1mcC1rKb7g8BvWFkB3YDPWIjfWJ5R8LpEg5BugqbodiHS/GYOfTP/QSXng0UlRcKp3cj
rPZCnt4rYSsupm5SlBTRrcI2o766gW+XtSZFH2nrhxPRwZnzTKmZXj9pu3mCT2PNXxXqDQZ+Pysy
RbOXMQyGeEcBbmllLxK/MGidlmaQ/mZUo6PdY96PW/tsCEDCpZ13wC+cCXhncT3L9XrQy0e5cXzw
iKA5OAnKcXqi5Q4YT6pRust76xTpoTTShgQojrukZ1gw+nYR9F9aWT18cItwgfgZZo18yHZjbtBs
p3bpqnPQHzFyXMVDcDNZM+w9gSZojndDQq/lpA+lq6NYMuKgmdIqtHUUVUcGfZWn5+ZWwVbF8WPg
3zHuZTW8mLX5qcorJoDj1dhIm65auCQMB6SrEJCi18iUmwCV2JXGWJC8UIR1USbpcAA3TsltJtF3
m3xU3+rNUoNrdQDHP5pxA+EaulFeF6pZXv1emj6WJhn17D82fgwR+jjL3v+5Oi0v/L46gfEhMKhR
Yw0xQfm8+bMpkmQXh0lV/UDa/22IYODRo9uJ/wC2lz8Jgksakhpt0lH48oHM/VKdyE/MdvKStGKD
aekY65c3/nn3N6mNlllC77bWUICd19JwxuotzHbbaGLcDBZWsj4P2si1M6eVd3rVQqZqJ6dwZW7o
E3Gox0Qqdo2R7QcUIZXQydhRAxRPd4aSX7R9mSyd9C6GYNYaSjjCqXbB8XB4jNgz5cm4kXtcfVGw
U6QIPlhP9YcDn5K+JjVvTkNovc9V4gKGZwTRPfehteEoc59Ca88MaU5ZPnND/5I2leUJ6mWPQxJV
NDJRBBJb7MZxwi6OlaqzlfScsVc6SYmkemlaOZC28+iktO2dkbaqqwzBU9gvOZdmuLBlcaJyCCJO
0qPV2NVLJJs3hJHk64VvOQPbeSLIUr90IeVIW5QkjnC/76tvByqu9P+8r37ayuzwqj9vKlv7g7tC
xShFEnB55nPY+tOKQvkZV/Q3P8nH3fbpeY/4TpQFCVxdOl0/P++xijsar8M1QpvaL91SjLZ+OFGR
E2c7sQjsvBFMXT9khYskA6VNAHbXSO3GpPiq4FoG4rNmBH6Ik/jZUulXMQ2qEDKvyuNHOVf8jlqb
WsatXfaTO7T9oUmyi5YMB6fEfO1YI5h88lTolSLUt6ZZbBX9bsY6pcj9JsUNa8HVqgwOMpZJhB96
4dhvFiumjhMbUVFqRjCVKNmRNFO/A5G1+aJjVFQA9vOhrRqHqoA08iWg2zn2lKCMwIIYi4bspmJg
Wz/t86i77bPhjVIxnv6Dq82ZL0mgMUsD9RcClEgBCSniWp7CK8qYT+3CwdRgn5gfDWNUjWkpkRKn
vWSTAXhOPeD2hSebXphK+oDvfm3RgZVH6jaBIJSzr7c7tOJS2Vp1du6sbhcmsyfNYlMM/b2TiV2n
FFti2FdFq3uJBI9eTE+mpGNAbfzchs7Xx91FB4qzkZTL3kjWefdVNlGS1BH7XO8RYIS4Tf9GTn1c
HOwdAPhLXRpuVs9IICP0zkahj5b3B3tS0Q64X46BLj9a5GOcvr6tJ90XxJU7xzooRXAugpptSkx5
T0ELvILnf0yyXRqWGyg3e8I/W9rFPKz7KMJNeqfKzrk2+y8mLGQIEldBZ7mDYyFEweaqGRuuByk7
6dRg7OywOSWVtJvL9DBqaufalbLVkf4QDOc3h+a6EZQkW8EjfA78ewpfuJ3dlam8Mtt6PZsvqWZe
d5F9r3CMXlVDtRUBkjcD2VQQ0O76SybIKxOdTAlBAgskb1PGyepsrZBPF81PtfKtSb+q6CCT8glm
LQ2tleJP1sOA2EugG0/0AsygkaNX3rpy8Gib2jaWcy9N8U0MHpIAeumzP1tXqbGZEpkByPzkxPrG
cRZOmCy9SaPy7ozddT7p50FtPURYWGvqDux0ya/XNoiXxzlO1zij1rKK+thE8I8N0kMwpvUZuGi3
KIEvNlRHPVDWlv4oDCtctenAU2eg2Mhp2b6myl3aKV+UjOSEqqScb7mUS6IP5QxPrAqkDfHfSwyQ
7MDnbRKy/Ry0O21y0NEkadik7UiLRwMqZMBa5vT6OlNbXw/HfSXNG7tTN5CUt4FaphzmyYz23Y0p
oqNpSg+jFV71KHmMmY5DLF8aQe6JQdu3Rr2L5YaeIvk1TgUa5rSv8/5LlWivTqxAKm2kJyvG45Ib
w5lj+FXGW3NafTfZ1V055kepaY9pb3BLWsK1J0CuJomWdqJN0AzP6URHOdXSvVz3K3Mqz11I6jRx
7NXMdGhsjrOqHlRt9uMJ41BXcRuaq34Ymeo9SFLi6farnDWepEkXOtOyWjst6rCoE28Cc2cnE3vM
x9CpUQgojM8ehoE6wVK5skbtqaQQuXTirdG8ztOT1lxTd7cvmpR50+iGXUDLCG0kwUWeAAlHiI/w
pwextB57Pm++5aKCnp0H6yIrL2h1ei2ZUSqZVrmiS26nrtqZRX1SuV6sXCBT1DukckYxxvM83o7y
Y28YO62QOL/HbwwA1q0k9q28nyrtXYKMTgRvswx/cHVvSyZjIQ54Z+4or+QGBrHqydgOtDi5Yaa5
mVtpP1nK2sylM5Pb1dDWx9bpt6lue9gvjmpmKquspGyFi6AZxlWrp49BhH8Ax1CVZetOYR5lJLcw
TsH+ph4R9EPcW5dzyDvpmdMYk+wrgcyF2l90TDrkKNlY0y3y0KGDGMX3T+qB3OXKiHUFKeY2q4s1
3sZz2utuqL5ITsR4bVjPenMspuxoZCoQLGpWtJ5i6ea1wNZbGfVrOzHCcLSD0te7NAtcS6N9q6Kp
KzCOks7Et8kPU8KTinmYg2I8j/pNG8NNUMcTIeTzVPR+SWWjgzO3Is1Nium6muQ14PqDXia7ycl3
SYvXqalNPGsqo2LqUlJqOgvtpnLA38gQepxmG4/2726D//fNp7BIuP+xferi7F+cvLzu+6nE+cPQ
qCiAwfY/ttP3DdSSBWY3ZDIMVYy/UZ9Qng0UEVmREVkc/AOft1DkdXiNiUv+GzbuF0RpZYn4fFZM
CO/hqwI0h4HC4X2yV/t8KhmYrssLknob1beTNnDR5nGFDXCgVDDellpcucb8NZ2M6C5qck3vVllj
mGG8EnR0UB4vesmtY5GND22URLBQYibjCSRKGzqU3co0oP7eqn87AnPy/PdrbfuSxV9fxp8cgHnZ
90vN+kNVuTa4pr4BBbkKv9vGPxx2+OQMzqAY7D5zbBmAkFCDtkN69wd5jhOwrPEjZhUfit8vZct/
xpvHdUMHJtZM/hyWgL9fbKItpLAdwmorT00HsbZ5DosoMrZiVjo072YdSnCWdal9m3XnwgmqbkUO
rfFUObieI1vaEyA1GJT0wp+mNr3K5znc2fCdo3g+B6nTrGHHxhRpMgZRkpzhZ0g+fSzYoTf2ekrU
p4jSYi9RLLpkNHb/RTfD4WbA2PXOMSgnXKw2bNXSCJ+dEu+enY37HOqqp1bB+2R2FRZduXVFjSjm
yCnx6EQRm5KD9iru9M4tgH7g5E2V63REn2+GaleNqEVKMHzprey+GeWSkqxWfbWq/AJBYgE6WMFK
s+uO24j/GHbf3iYd1I9Q6JBxY6M/8X8MgoNqcOHUDtD9QI52ALsPeO+IaVN9d2G1SX2soiBdSwhc
4EJVbT3IhNNHDbB21dSAkEiUX6Rt6UAUH6s1WA7GJ0VbPshh/FXM3WMnyHyNYV1xsOgUryjZbAA0
vZ70SWyGOEjucPlRHScp2ovdGArT/QE1Iw7mXTzTnxGSi3G1KTa9JE+OQk4G9jqavS27SQZCm/Lc
rJJAum4GFQQYjVtYiKmmg/YuVvApb0AaxRib0pLqH905Kbk2PigcglaMyx9baSlua0jTlaLSmOmq
1sGZg0TbynZVmCfV7imJg5w/SsWpWMKEQFHdPMBVaY+HRLL2qRxfjLbgGySRa9pfS60/YCHE1tPv
CBm8ZWWMrlLuBjuOqXSTOEzm9vs8mCMJByi6jtk+1pm6LU35IAvdbye7X5sMgoKgOY2qctTU+i2f
rdCjgaPYNmG7nHvMawPwGXCB8rWlXdiLzDFxrSpb90lI9wDwmkb7akKN5eMq9knUs6ObsIuAWNi3
TTXQYMImhRF/tZaz8TKexLsjdb5plhsx0kk6T5dRGNX+KOf3quiZD7V7Gcebr8LnXeVySPXStCEt
yFEDwCUeyCdT14gaqNMhEvp2SOyjZtU3XW+8TgPNdUMlPQOxcvvYwFNa0+xdjUClF6ymFdjXxEFR
beTsaBHhK/vhzSTSJ4j2hbZEJ+K8D5fMX9eJaaUQAyxosYmwvFOh41rdhE0LFHFR+xHxwYq+u5o4
IVi/e1OUrt2F+4K4Idvn9WiiFScEEZMlkVgQTbTIK8LYYsuIPdPEr9kG9Cy085U65Pt0jjYVIceI
sCOO07WYIpBflDem4TEiFNkSjmz7cQPpz+fqG1eC+GSxxChT9cCd+woAaJcTsxTELVNil7MWrmNi
mGk170F17UZNP5XENJuZFnVim0gSPs/2Y0icc7D6bSLRCMw2OsOdZYy1l1BiWxIDLRxrFS25UNpz
vWBQzhkqHxTtm5oAqbokSU1l9GuL7nYiprlU3sxEToc0vDCckNudTtYlkrpkU0VbLtiLbUtoFWv8
S4rzKhHQUqF1c4gqrkidtK5cJ3Ahkm1MeKUmCMsD2KMP7kVp6qNDUHYS0dNMcNbmGS+BSx0lgMEK
KhEBWx7/RG1xT5G9WPK35ZLEJSJMx8zHDbXkdInLlr+f6H/uHtlM/dcTvcb70f7kic7Lvj/Rcb8v
erauGqCxviUivz/RHR72TOGYnqGjfcuI/SXAGQzjeNB/G8UtD/u/TK6KgzOBvJFhLi/8JQEOM+uP
20fYYCAB2U8oGPitpcbu8/axnDk3ltLUkvBWirdIq74MXJfVekyaTgF8HYDDhLiNO3aVza2XQ+KG
U2Q76mmSMUPaSvxloqfC7Rd6t1pKz0UPz7sxCInrC+O7qiUezgO6QTWf1L5uXC5HDHe5tXUWRniW
FSe5Lq+jjFSZVjGrBicuFFpUwYuDjCEujGMiSkMqLIsbYyGRF/awrkCTE5zeBAurPABaPgMvH+bg
iEd/XQM111KUn5h7K5940HPmZOBtdoYfdu19YBfrOcctJSdg0vv/Y+9MluM20q59RXBgTmDxbwqF
GlkkizO5QXCQMAOJebj6/wFltWV9tiO016YjutWyaIqVme95z3kOjqnWBtxVgVAPFpZ6BVQ9BK6u
S/EwAlvn4QV23Rzc+dLGRVi5wWtajuVFDOd0grlKeCwHT6HIfdMle0EALuJebTHCNWX0pEYaO7Wu
9R2l2bYLTcbM3HAVOl2xAXdKAj04hJm24QzZikm/zWKMSFnHaE8szzf73uio/bYPUdq/EbK+DTL9
ahDR0YKFs0r1EaK6MSWXMQ47Z0RdU8Jqa+oxNrpcUqIZcJDzj+UFRL+tXqklfeTuq0Ugaq3GCkAg
BftDEPWDNwz6he0qlIBmY+6RJFDIyCmCckECNfwgU2uiy/AIdrrS+QvknnkrHJgfe2OxuIZtdFVg
BCzfnEk9KLHZbVHf3PisDrPU1wiS+V0VlLFfswNhTwIEzUl09SC0QT3ic4xXylAqFATk9Yb4AaGn
xLF8p4ZlYGuh6dUGlPzfk8i3SYRp8z/OrS/Fx5f6nzhXBCL/d3LhwSfLDWjUsD4TPT/uDfQ/GG11
rPsaJ9Q3AOkPJxfueywBeKSWjR0TzA8nlwkpHds+AZxPEPIvzL1kzX8+uQgbuXyFII8t4gDLkuLH
kytEKGN6iB1KNZR7nbDNTB8bVeNBTAW93IIkX+s1PUOtfhFMzmPi7rLEWHe1ug5L7nbZeEY2XQpM
RnSie/VS2jq+4guAp1Rz8HWHoM7vMp2tgrAuZc5UAjk0bFycR2zhx2TXEzhZRZ+OaHdfW+lFrw1X
qSGPWaMeowhu2wgSZgBHYw6UebDcC2JnnYXCWtHKuavTaKO7jY/jfGtSPpzY5n2UEXDJeFxXw+M4
JetsHMCTgvmN7HInneSrtHh21GDpZqO/6dL2viKFY9DWiTcOIc5AtxsPhbGg2+mAN+5IKC0G87UY
83u3yNZjPXnQGW7JiFPnQWRnpgAhfg3Nzk+7d57+a4Vm2hk/Ul8V11OBmYxe++4jiQ56isM+8mPl
do7vpVZ4hlZddr22QTY5Cju9NTBqJyl2bGxK+JTLLH/R2alTm7SPR3nQW/c4YnYqqDRu4xc8HGtC
/JR6xr5Wlkde9hsDV3ARVl5ov1BMrZfVWdcuGU9uFDlsJ53j1PbM3rmcU/dJ6THtJ9VZnZ+HObsJ
eG1FveEBzvEDHLJa+xim6prCp5VZ0B7GzWKqFu9IFqkY1XHCgkihybinDcyRhX7r1JPfhfadhrvE
zwovyLP7Iq2PXTbR8OQSEOWzsmsLXKdYVhUje58afa3iFLXG4V0dym1MibhIx+1s4SoPg1MIs3UV
AaWd2hIbvr4yW+fZSK8qXIHKkPiRKiiCWuqL2UxVE5nGapc11aWVTus+qA7Mhp50mYMyd+k4Wiey
OuWDWI0j5ot08M3QOM1zfejcmUHNmTdJ3HuOhfrYA6Ud260SJuc461/DmSI09UONLY3T981sYwZq
U271nqIZdbrUJ1yLwnqzpflUDXvqtBMi2MUBJXM75/39bFSbYUCfL1wo9gGRZ+UqLVTmJi6fWJn3
rhHsVOwbSTU8uGN9EXRBcG5KYQWbZI5OusVNoqRXTg2CxLijBdw3mxAyXLmJuARnQCdDlG7Sub4c
C6zYZAMKxn2nKDetWxIRxnc/dqsGHpoljPeCFFgkHtW58kz+WrSgvyi0YZ0btteaGZOVuMgr4CvY
HRGAbZMLLTTeR5lf1XpwElVyxBTUIiqUTGeloVwb3bxp5uX/t7AsJT7vKLd9RbkwzOcsgwseN9fB
lK1btfTcojlhRwXtKC9iU/fbJqUvoEu2Nu8Jko5I+ek6c+z9PJIKyDJ03Sw4sti74MdoX+qTXM1V
7Dkp3VQqD6op6/ZK/mHK+mA1uOhl8LXo069zOR/hqC5qHZk8tgVrCBPtNL812Rdj5sWR3FJRoxLb
0d2CGvfAJr0SPFIDvMuFeVmavq6F17Xg9nbmberqGxHG10nDR9AaHk0a7KdcudRJAECOa3w3ro+h
ZaQky9WVrG7LWjtZSrkpOxR77K0pJ0UartWRirAJH9JYr01B7XB7JnGM15pZA7TG2pLFk5Z2130Y
3qtqtWK4XdnS2IVw7QbQREQsH7KCl2E43cK3JH+hb9D2Ce3kz646egmKg6uafDoEfGTtLqKK2w/z
aVPZz9oUHVJAHJQSyqt0NikUpnhssNcJfZ1dZK57Yt9zpnmyGddaatykfLIbPX6kou92iZ9EZJpi
Kz9nsnvI6uTYt+KuMxSyK/q5sGkZrKoGZjIhbV1U3mx1r3ai0nSvfKFVySsgiEpt2g1mdz0w3ssg
fXW77EbI8MmQek2K27VGaxthTsWmWxNtjBMLXL29anXjIlRqT4gMDPz8ELYVpxwiSXCE+byOneyy
a4T2UJK8RhkZJJ/KKDSBhzmNz6J3OCj6ZN5oMTY11o38jbE9wAyM44t2xqWv2aC91N7F6YKptjZa
4Wx1u7pp2XmU1cEK47ff76Zv7ybmrP94N5XpP/mX+D3fhz0aQZna/hrp+KW/hj2uB83FxenAdkCS
/dFdqWsGmB2Q6cJawtN/PZmWGjKDA4v//Rsv5Ff869g9fn4yUW9DQTN2EL5GkITLr/+QaJRKmbdN
PDS7LmhEfR1HITuniXaiIEQUgLTxwrRwcsrR75ciIyDt1sZYyo3S6bWJvoxL5VFYUn40fvYgqUsl
0uzk546OpHYpS5pn7VHQnsReGkFsKVQKZ8V37YQfRjanYz0/B0v50rTUMOX0MaXEs76MzQTaPQ3F
us2t8+wenQHoYBccuqZ51CCT8edFNBjWDSDg4kKf0hvX0ndTOJzBkhwQmB7zeqIDK49fYvgXyRSf
qsY6aEF4l7vFfZtmV3BMS6J7EH5c13chDqg5G3g0vkM0GOAjbOVslSAyRuUlFjHNpPURQ+7REWxU
Ox4KpYUU28EaDLIeRxNbFunsRd7czhph6saBH5HHy/OgAyfasF2R9X2j0DcYCkqNi61ejidXjaEv
ECmTTXxjqS37XHzkppYMaznEu3k2r1O7vx9TZ20ELSnBiPgzTkR73aiLtR2K6JDVz2Nsm15uW5lH
jm0Ta/mHqmq118Uw9d9ziduhBaWIGFlIxCC930+RunFs7ctUXC4NnYKzyO5chD552ZXZl3Im4qOm
TY66RgnZXCA19uhnHsjmPiGH3ZKbKoPek6Na03NpraNRO+TaHHq8aGyfh/h2XJJZPcp6k7gv8G3u
Wtfl3OxvxMB6t3dfoxROopoDxceUCaTZBEw9j4JqxTB/jA3a5gxlazckZLP2NaxNY9PmH7Clr+vq
zXG7e3UwrvUmuq8qdVe2GOCyettlNrdD9BU74abU6XokxCZ6wj+KK3wzHW/VCb0zFN4Mt05HzpDB
cKYOzOcg3XRGcR2XfLeufx+On4fjko/+98NxX3/5+MfE9/Lb/jwfYYqx2OIAAvZgf1o8/3c+wkFd
xLF/3qSChwCYBHbXXnCHf9PCMKnZbFe/m9t+5Xj8zHP/tEnFQgRkCf0c1L72kxSmUQmeacWs76iN
dZBMh07dkFmIuYkNR5nYc0jn2pzSsqII1V6Z1q0Dch5LJgGHwTUD/BJLcYuk1TBAvXpi8qQEOKjM
XN4YLfiX9RTSQqd0tTg1VpcS1qz5/bntlM0NgEWoK0lHh65n646CbT107+w0LL8WQZIaR4d3SkrE
u6Lu0dVmsm+Sp7HNXNo10ase1u/0NtNEXlfDlqrBR6mq+yQSvOan66GxDAyf+kxMCEQqngyeuCyE
KGYc0cibZHws80yu3JQRzq264OSKqL1kPRRvShM1mQ9OuG3q6gCHtdmq8PiPpGnKlQWaGDMDiwbL
5N/HAK7MRi2cfbWM1bXa8DUMVnfJmeccsLO9BYHyIRT9fUpo8gtr2JNVb5M9HCikTfrapY63sjdG
hUwYKzjVzah5tq12X4/GZWyAjKxVlLYcY6unZnGMis+gDzTWSCMym3ZqrSmy+M1w+KZua5gt//0D
fXjFB/wPLHRWzX99oPU/eNPoSNj/9wNt/GEsmRB8pBTr2Z+VFT9oRIhDyErozZ8UtL8ePEucRGWN
DfmYCnUcEr/yidatRQP6+0fa4oDg+uPttaRKfvpIWxZUsI4s247U+zwejJnibIDYM0mJ8baR5aVt
DPeRHm8DsySA0fRPc+1ghIwM9pWhwWLFOGdRXjLPT0y45i5nP76y1flEA1Oab+ndfnCa/KmfNNrQ
p9QXc/8Yz+qtplePKD7PCVV7Pu1tu1yzT6ZUtknllLt6BPCALO/pgT2glyT31M6tMw2woFMGE6wt
ToxseNbTjoWf+jrZOgpV0kQHghckok1GSyU0D4lrpp6t1Jf0Tb9MvXsSQz1sLbU6zU3+nDThMWdH
ak+9tmpbM/GazsEYQr6sogYCuWEf2qzrGo2Yila6R3PxgYMYhRmKoGK3fGfIzbZWh+bAxISFTNxl
Dd3aVV85HjthVoR9ctQy52IoAJ1R87ySLd9djjF8lI7qT/wZ+WJe543Fnl7gPOtxWBnWgwiibV7l
eBuhJ6+LId1KS7prK7ePlOJksMIM3mtZ3q8Ts2893akMDmCLpbhZFCdYXLaX9OmbYujKiiT2hVvO
16Xa8JezAJxrirCAvBn9AfXpUdOqmfelpLsiq46AjHaTqFs/tSmIn/S4JYtXgHEI+paqj/IQDGnn
zRo90H0Y3Wft/Ma9tXF4ebDhrD8AvSX4BDh9Y1Wc4syt1oFRn3V3kn7iWiy1sRPyrWSVIXkukZ5Z
5y6tuHXrZl5YF2wH4sB61sxyE5T0z4cRYLCuNJ97Q72LqoZKjqy5mZ3goU+NfVtlvtZ3/mAS4azq
MPDVdjx2hoOrNFZOjhLgkBiHgIA/zoqmFts841siyvYjo/WURWp2MCXVb07UO9wpyjM8nRctB0KQ
qacsDw9zPdar1Il45Zd2tta09G5SJ8Am+ftUDw/8llPCd8oLjSIjzz2+DZPY1ep82w7SxHJrnMbZ
pPYkr91NP+r1hj8Sdi/hTm8WRDQbhVkYYO9ApywI3aHEv9mo99PUn+Ncbstuxzl0iOb5QomDC6sJ
xq1iEBBUU4vCFM1ocAXLQ1cu2aN22kdz+dpX/bar+vGSUNbdWGoHXUfRaHKBNoIFpBzwkADvvspc
6o77PNNWOdIhtt2ADrd6OPJ4jimIt0Nf0kesJUq8C9LoIhijxxmjcJaVBGln+6A1rCAmQSd72CbH
ouTfyJDNKg/Us8y6d0dN+H7V5d7oMV4UCgihWQ53hCi+tD3lu78flp8PS51T+9/voVNZ/kMfmrX8
ph/GblLeVG7Qsk1u8Mc+NJdiV3KLNumVzy0rF8APt5C2pMIxz+mcFy7X2l+bCgo5Fko3kfFPW98v
LCqIR/x8CVnYrvkHfWYcVOJIf5+6lSrvqBoCHe209qJSdp5uqJX2ziOvBnSVf8yMcYHC6QBAxPQG
tX3OA36gUko7UP8QhSQb/LmemAgZDVXiQsVsXzNV70rYfeu2XeoYsaljnbppouRjxN677qL5hJUG
rKF1qBlEh7G9D5fJtFlmVDEku5qhdVqmV5sxNjDdveN0G7ORxJ8ZdEnN+cMy+c64+fGEHXtG4ojR
WCbxq8mojJxxDpfZuenrw7xM0+MyroaKHzBmh8u8DdaMz2DBRJvcVbZxiBnM7QxSIYO6Xi2WHHqD
lLA8jIzytDnvNEb7hhF/XkZ9O1tmfqb/3OweE+QAvuj7ycX1Is6mXT6zuwbooLfrZlkNimVJ6C7r
QmdZHKrLCnFelonhyFoxGHHMO8uq0V2WjkmJ679ZFpH4V2K/X5aTqZwqfU02mSw0b3a0C3qViDfm
SexbkwY3ciSfnpg2i9WQhme3nXeayCmNolEbVVePJj/p0q1m969xMz5nbtz47AhQHnETu0l4pOAd
NUGUL12QHaQIdoqTXMi4foyGrPcIi621pRJdzdI7NY79bBxfWzGeG1RlJ3N2cNbu0jRbW6a5Y/t2
O7WVPxZ42Q3YGW4OWs7oeQ/UEY6QrDO4fY0i9XkA3ap6o/dbrefM3aojXe5vlUgPllmpT9oQOU8w
v4VN7TbmsoOWRVuznApK4buT2ifqmix76NcGXnitRn9FAeUesJQnQ3GPGtWRaCKUYpNK1/iPmGS3
PeGKHnpO51r6afBCPM8lwaH0ez3gOeSMNUVLdnAFOpezFg7NpHytBF7Cal4qqEDwdepLY7nzpmuJ
g47QT3pZ9v4cZxshcM6LLKV8vqGdJW6rN8peHkWCbhsWLgYiawC5R34WMu8hbUn2Av2o1kQ1TnNQ
5ge9pE6410avzcwzib7jANpetMsKu5LVKqjD1zGAOV7SAtMH0bGBGj8TK2a/33wInhq/GeR/jhes
fv/9WD+UUfGPfbsInX+d7JheiXzSY/SnEYZD/7ug6vyB2ZUOHIgH2lJ7x+/662T/mR35w8nOkGAv
zQvaAmX+hXMdtuVP5zorVSQLl6+NvTmGHL6CH9VUlc1gxSha70AlA2k0WZXtFWtBHk2sb9Za3mM/
MXLp0yUM7jsyPnhKpOSpFHnKaXp2+mhb1cHawvY6pQp1YUpz7CYBSSuFRhFHV1Xv3EldU1ZxqbAK
C6/mwdhVRrsUYVqbuVJ7loFjspJqec8VczdbE24/NFGWyoXCx7g9FCZJgrrLqd1jU2OEmbMVYZ11
F4NjZFc2ZwtTNDl61sEWWVEQVa5B0ywx+I7PWW7egRhCGZ6uRKY/ZXa86/Xxa+A0nogR9oaCZ2G+
oQvtogpdamExATrqLnP03hMzzXQqn68sesfHczOW1a5v+AIhQx455FPYE2LXQGDmswa3nRe/J02d
k8RFhczBELcDEotMH9EmH8q6BeSevkeVsxPt/KLo+muPr9Ei4eVIsdNaGqCKyPWnmltTFze2Or0V
QUjyZp6eyibn0uvU2Y4vJlUDFuW04jFUSHqjRF+lA1PZ117B5/dgLh4X9HPcLovvJVocMFoOzdZe
XDHW4o/pMcq4i2PGWbwz8+KiMRc/zYyxRlscNnnY+PbiuYEzgPtm8eEYiyNHmOVWjHh0oBV5cnHt
kK0DGbU4eQBtHPVSvQqw+IRYfUIsP8an+cdNR5bz+IFGLWPp06q3FVahkOBUgnUoH+Stbg8pq2Gp
c/hzunr82Rz/v5+f33TN/3x+Xnz5h53P0qn2/fHp/AF4CHWB1yKCh74kWL8fUS4SCHIGTZt/5kN+
PKKWE0M45ncUx4+PTyriVA1+pcoT9BcNfmgxP51SmGNQaDSkFJN/JCrI308p28GoVThttxsU1YED
bhqx2CUSCzI1hgcrks6bhiTnUr9W9Zlnz0Z0ZXIbGoOlrCvNIrwn2JMnRfEUSNwKqXTpIVBv9Yzw
bD8MFi0x5MA1LcTiF1rsVJJ2y2vHC5zuMTB7yrgpsDd1Y9fEaeYZRoxj3JwPsRySvR4B4HL46T02
fHBQE/JjHqv34xieS61ZRy6WuDE9DAkPM7o3azGsOdpfY+niQqjmI6XiV9J238Y+pN2N86ax8FMY
3aU5UxWOcLPqzC9pP13EGPKGKH/TOsfZU+BwIwnQWhhyDTh8TPPlNqnDiyKc0HwK4x4HBAfcfJrk
0KzjSnuMde097PpVLbuLNrx2Bpg/Wea+tKo45+N0cuNuO/b9bTIMt4NBPrmpxNUQv9Z5uM+sbA+P
zldqHUzZ8KJjI/es2jpPs5z9oo9uaOu47XuygHEbeD1YPLfAxC+K4djJcBsBCiSau8t1e6s1BcA5
nUk+yUhAKD5nAieJRjh4eKMpbK8P2uXc5xdNwptHeXPtp15Xr8mzRSvb6gGTAOMJmqOK9X3haqfO
BNs/Hen4w5eYTHT2Gbo/U/SNGMUdMZ8dkOWFWvllvjwHrWfXMs9JKHaiUAHJg9Kfs6sxs16kHu2U
RT9OkR1wN34pKlxPMAAA7Ff9dT/z3FeBGYcZmREDgSQ9iZKAKg9YHYh7BG05GKUPfp9N/hEj2U4N
87Xo/ErpvGq4lWCk+vJ6YbvV4cEs451DB6k6z4epfDCGXezSgqNjFcgrhAa2mcqNiC9M/puwonUq
3vXBptXjvUQkjgvgSDDy7Omt0m6q8bYfWhTsyZspA4mJiLZyXjkGzm8crDB3HgMe6ml+zgNz06Ax
qY1CzO8BniCSxHgQ83loRqKF9naoxSZU322gS9P0Upf0u7aIWW3ITU9tKuLOONe7mesxNV9UIgpp
8SIJFnZj+hGWIE/mbGXEAfbU5iKc0nXMQNH0/OSH861002NdNn4ynEsi0WZ4kmG5cZY5RCwTidZq
BYtM8QjS+dkgvuEVIKT0Dot6XS0rCqaZcVCbG2Oa671S4813F1xgE6CBmOHl7/vi232BEfHf37Wn
1/d/FM35Td+3YAarLlKq6AE2i6vPl+ufNwasBoyRmAGo//gWNvzxxgDUAHPhO+XkB7nC/IPMGAoG
fBsOe/6xv/Ku5QX9842B13LRyrmf8HF+Ns//+K4VmnRm0VbKrpm6vD5rAwfXNVki9jRKE6LCLdpW
i8ilxN1duaheePLQCBDC3E9FjE9Z4ExnddHKZlh3EeLZvKho+qKnuaF1yBeFjSfcTkFyU5DeLDVP
di4cR7AkIRAf9DkLoQ73C+HoRbsTY4SKt+h5UCKuOJZxVS5aX7uIfov6Ny0yIHIg2uB4OSAQxotQ
iGDYL8ohC6eDUgJzcnISV6GJvqipkC9rW7mIkR4BsbMP3yUIktM8nkNNv7cWpRJ8wwY//OCxDiD+
u+iZfWUO2AwjwREDChk3u7uZFgV0RArtFk20QRwdEUlVfX6LFtV0UZqx/CgnW5seHITVKtaeyNHf
qfQP4hZDe4WlV69y5FiBLKsjz6rItPkQvfDQhBm8KLhmXBzyRdMVLBNgUSUj38JRofe94oSsRzoj
WvQamHXPYzdjpXamr0YKg5avmCxOgqsvUHhWqxkV2naQ+RhcQdxLcMyu0F7Y8iwidX4gfU30BGM9
uNP5KZycbk0s+WqaatrhWzYhj4YFkxXLxVMZBsNNkpUkpefiPtK0+zKsrrsJ16UeKtbGQq8AyRk+
2GPHj0mWgwKsDBTwefxitxUSS6li+aJ75TrEEEaAAHfeoHsFV8HB6uADFLkbbtsqwpZrcShbY7RJ
GwJMfU0vt2GsVEaROAwuHPwfrRTSY7/fea6U9M4YF2q2zP+Bu3Xa6guvliczB5T6mfUfJoLylKJ9
BIV4YU5hraqx6KCDkR1qAhq/vGmNgN6TZKZQxdzOS/pJMfntyNW3DGHXVQ8L2MEAGuvYOnKTTSiH
8WrMk4M7I/jbyUQpm04ky3Uqy0NtzNgR6R95Ul1WtQ7PEfyWEzAhcCtf1kVlruE2YCaZ9Bd75AHv
5JII0dL6keowPvRokKhL7rmnXGg1TuTQ8MUeCFNeB6m2RcXbK+GFys+BkLG9mlWcx1S7PE24Gutw
55p8EXTz/s6O/5kd13gq/9dB/xH/836U3/b9qIdjrzqMBoR/dBg8rDO/DwfY62HmLZ0ZRMTxyS9u
g+/6BaFd2xJ0LYLsgYbHef6DfkGzGlKyo9q/3hWtQ+f7eT9qUhqxuPJVrGHaz82vkyW7kQ5hZWfj
ObT60hdBTkWy5ZCVoV1HFco9ngW/lXy6GpPy0Wh0ZlY9U+kXlM+Mpc1rrKCQfMRbnurS9So50qxj
VmcjnLYTyuR2zNovDL/Opi+njiMcn1CG5FnkXzoj3Ce9Y5Fi0b5qVnTu+vZ+MqMnfEAA8oCJr1Cj
JZ/S5S1T6n4m5ENZuGc1z14MnGo9pWgbwJpHUutbtdXU1WTiqJhEcxEveIY4S/lEV0CNW2hW64Hl
WrlLWusUGcPdaBXNLqAqb5VNHWevJk9Aam6QQjc4r3106o3lbNPBeBQ41gO6r7y4G3DtOtVTkVNl
lIx8sEKVz2jkKhKPxEgNc5NoqzKBOqL3tLp28j0J2kOZZo+RW93RXzFsmw5ffNDp3gAOnNBNoa/a
0JE+JHqasyIuq8pSDho0Nd+2CFXlOB28oJ6tfZjRd28ZoLhmswb0UWxUlKJ1zbHQ0UBi1uzeIu1G
KtZtTf56bakFR8rMYziEqdPh/lsVQdv4NbwZ8DJn1nz9hl7pOyvoD1XpXtSCJDUa9iEVYrgh1Cq2
ZWmlp862H0RIOtIdrIA+rKBeV918iWG2OsqRu1pPjY9Oz9Y61BOzk/dN3YNhbQaS2votoQYMy7K/
NWuGL064a3VaCsZMKiQduDCkHIFz0A1MekA2l6FdXA+tnl7xUjoX0lQ9Frk+8F8ouzokaDmBn41Q
sf0g73wujAuJfrRRtPmxHafCB+/ylk/JTVe1t7rR0ZqL8qPnD1We3Agl2ulSe2xk92QAsd9HJe1P
tR272M70mhVidBsU9gdr7R3ZydfOIq71qUwpvQg80+7OSgpUuwR2x32MKy9pKsOj5WT0y5b1/TRI
uZ0T9zi4KmqX8hoGzZth5nuiZrdJCz9IDrxCxkbVtnPoJrvZKt+UuH3oDRqUKR7Ay5xAqKfzF1YR
W9wV84pHVP5dzsrObLiDNCEv8qQJVgXfScN26TRVLyqNb59LCyzq2eis5VzgmlNfujjZIUi6LIbt
do06766M2ngoXetdqefYE6HjrpNwCA6WjoIUOTCONKVa0UbMtJJnvpvPJzyQ9WUuhnenm29wVHtJ
XZ4cVZ4qw+UnUGBCpiaW++sFdNBV2FRvXFCk6MQSsW74qZ38MilhD8Xq5ejOL3Ko4eZ3Ma1PAm1T
KaTrFwHQIZlIGMl6Giw0oH0kpzeTMCK7LZrOMFfwrwaHBgTwauIlDCfLYjgzmiszL1HB5vq3MP9N
mNf/k1NxKos2LPMv9cQ1VrQxL+SP//fnjbj8zu+6l/sH2StDQ4GHCEF5E/fX9ylG/WP53wQ24+XK
WzCO3282Ks0hVQhVuCamZgCvP95smsEvCINO8yUP6/7KEKMtd/XfnT9siPnyHJAtzEZUPv1d9uqz
vCVlwNXEoaniDNaRyUvNQYCxb1UohJ5SlIJE/aSvZzV8y9sYRJdFVQUaOXExj5u72sdGSC/EJE+R
Tp2eufQozKK2L2zpNtuqbFGcE7cBD4ZXJG/Y4amKrNlJ5trRHCKPiUj3hK5fq+FE5F3V9hVVU7iQ
i2FdR7F+wHWtUbjL5mtWvsrEPfOt2RVsxgjRwJRYlmViWZsFywKtzl71ZaHWsFmjP5SlwLJso5xQ
4/BkAacvqzhROUeN3dy4LOn0ZV3XLIs7sazwRJYD4o+GE0vGYgWleZt9bvzIHrD905dFoL2sBGt2
gzIiFRYbQxWesQnLZuu4aOTUPBn2ZTxAg86kfuTv19zYjG+wIbrnWin6VQC7j01mDOqIIWGtNebs
m1at4nRiBpngt66SCsU/qEIHh6WiUoAwTxuUyZt8DiH95l8bI2cXl2nK3m4EQEwivusKcIE6p/0u
rEK5r007fErUtlvBBObWwM74qMs523DxhrTEVa/B4NJ+IqbilLAh5fSI35Nes1YdwTuGC0SUsWKI
ZYPierCIx20bmWCmUiVGiO9BDv7WQr5pIXzq/+uJXBMl+7/HyHJWfD9GbAwaKqfHgr35RP7/7xgR
gsezS77TIpinLz9Lf50jvJAFxEp+mazVt1/6y7sBBdbkcOHdpxoL1vIXlnycWD+dI6wYl+JVoqYY
OzCK/HSO8OyivMWy8p3EimE9GXmTXFm2fK4NqDeE6YxZvKWgH9Ym8u9KbdXGk6nIaedpv+qO8ajX
DeDpSAs3vQJST7McdWUlV7ZOHcdkULo2VrLeVWl1keN9GLAYGhbaxuzax3RkjQSxdSlx8bAp7MpE
IkYUHqq3V5A37QLMv+pwkfLwzaf4XW1dYBrdZvk4uzm9pJMralQKrToh9HEU6o1GMB7+WJJmqBJG
/lbUEYn1pmcQTRQbShzVsMdgifClFg1Oncu54ibILAplBIFJCA/xiCaY4bU1jLVKmp6FXwLC1hSA
zAxrFQueyNSm8oWWCDYZEBStzFazMq/ZvIfQcgZSSWFjE3EQ2m5EN1i31gLXjBrpkVXalU3bb6Oe
kj7diteZoldbIuT7qAok7T5I+Zm4KkIeL0aXh/ge8GcHVnew8noXdBkwSZfNJXFQ1WMHzDOko2h8
yIeveugeU4lTrqrlJq/EjRUOpW80HQ9A0V7yNqWHr8PJYYD/dGwM324W7+1SuZOm9qQqcGwcjCKc
X8MFHbjCT9op8DqcGH4a4WFkjX20iXeGkf1ghtjB2X+vIwkPRnTM60PPU3fsssdyqs+qgrlMo9gW
3j9dCAhLMLgD3Vz1afMVsD54gCp/i6P2rh4CCyk6PAWWeyMSNfCQ7TYhZu4NHpE3vG3ZrhJU9mUi
PXdDDXew8AeLk95STMOnojBZI4tfIAGhXAx57dWatTMjYhlxVvTrPmfBEdrXVZX6cz++DKb5hOu8
80pHPoU5/76sRh8iLjt2ixP2jIC/v3asro0o11bSDutVGdF+YweOQ69MGzYek6ZzaqRNRV9mUVUa
yvpjgK7tWQsgKmcINCdVMXfpAK1yyBWc6QUBjRIfxshls2Osgo+JhEd5Q4vHPKidr1CZ8ZainFZ7
URW7vDJKmjWcXTzy1xdHzqHNm2sRuznBTP5cS+MnvY0ijDCjCPZcXo+lOhPD7ByMQpjHXXYLaOye
aUpKs+XgVXN1FbgdU4tjKumJ53Jmboc4N1a/r4LPq+D/s3cey21j7RZ9lfsCcCGHKUgwk6KiLU1Q
isg54+nvOrbVlrv9u8pzj7rKbXZJTeCcL+y9tsrJ+Jur4PU5SV/zp64O/nsfiI++T0xkwlzIx0J+
pytART6WlconjCC4nRxL/gol/nAfiLqSylIIvTG4cWd8rCv5UwbZ6AJF3MEfXAYAUf51GSAHJAEB
ijDyQMNUjH8pPkbHt8k3ieVNXTU3gW4OyLqLZ7WLYLcOdOKjPO6VurMOaPP6ZT1opPnBY4Juu5WU
IeivZ9ppZV0MqbYrFaHyYJMWHO2888k8sc4x879lYUnNEvw9XnhezCufbACvjHppqReE98bB1HuN
cKKEX00pZGpzADLLkFdQkLGt2IZ1lbTm54Gf1rMHYk5mDft3qd71kFeW7ZzS9fpytR5MctRkYzA9
pSetZpY5tzOtuUPt8jBn7ZmdMh7sPiFWl/cKS2tOt51qL5bCsTHbjER1wyfmWnjGeJ+ZfpbD504v
Bk8yO4vQFXZUkU4qL0XvZdqDSMZtDDMp8++CMjuB2gfgnHRXwcDE0keKsWWS+ZIbuYE0mXl5a0YF
qazM3odmildq1eRXUSrnxyRlkJFl6VruegCfgX8d10AM+47BcWwTzTCFw1UiguGi1K6ZwBKoI5cZ
JX8av1jojVYcrMbKr3t7N+gGR6z00KRdtuqccN5QElcHtMfRna3YZnGosjK7KUMuQBJpiMhegYFR
gr+nwvdek+bvf58KJ1yjvzgO+Mx7eWjhGEP99T12RLzA710mkcMQNpGH2WAvv3PN39tM85Mqi6b0
PS6A9/RHeWiBSWTkSlnHjov40D85EXSh3f1oMBFpADhcOA5QXuBpE23oB0etGrVxaKhRs1HyfN9n
4T7WrWCFQhWvllxNdnugO9Up9Ypai4G9ReQ1BpBAAl2bTqXf557Psv1zIJv2Xc38JTyx4GOClIwv
pR7ntWcFSpKDCSvgdHAukW/OTG82DOH8Nq/ChmqrRgZlqRk5lYL4hmaXB9V+mAULru+NpxoB6Agk
Dj3kJojGPdlbiE3ByI3B/BmMWkN63LhSG/9GdQCa2JDL140CwRcYnVMld5Gg07XycIaZfLLA1pVa
uw7B2GHvPM+CazcIwl0nWHdyL++aCXt8Ijh48pADkQCNF4LIy6NsW9s+Pgos74Kh1wmaXunXT6Dj
EmzF+lUriHtqqucitjTw4qB8ISnvIPnN0QLT1wleH8S1dZqh/ADkN7b1FzNkNC0Lxl/dGq+ToP5x
sIXkM5bb0Ah2IxueWQACAQWmNSBBwIGq1j4MgARTgIIJYEHAc3sICo8N66NCgNIw7B5FOZgUXRCv
O8OPZsOlJJ37C3kOyI/GnPMlE+IyA5VZoqI2G1HL4TqVhQwtcYyNo0b7ji+mTuRHyR4eUsdkFJE8
53X7eUbPZqFra9C3ZYq2DITgrRDSNwf8J2qL5KoWsjgffRxTUkF2b/fdV+kc4oEWLV2Ppu5vXfKt
LuES/80J9Dr83+YxL/rX+hcHER/9cRBxaIgUETYzP29yRPY53SuLcsNwOJHEqOn9INI/kZOA156a
AUYRC9QfB5H2yUHhhe1AV2x6JmJL/uAgYtn/n4OIHQ5nIWIzWlbDEkv9DwdRpE+6o0szA+UoLbxA
q1A1hVZ2aYfKqqvLMzMcouLSjY2V8+B0TF8GtZDWiDPzXas643Ml8eelZa7pcVaK09+NEoG38jnN
ue0gSF5MTsA504fO57nAZZZCf1lpapIShJlhaWuzCmbrcPAtpPxdf6GnIc5U7WBM+b4MR7xyEbnm
BeTJpSwHAMHMfvboTz1tWM9KfSi0ZGVlwOC60ro0qihFRwX0VGsHEY0XAc+hZe2a5Ap8zWfN6UJ6
JWM3+fpW0YZr3w/fIsJ05Sld485fzNVwYQxvxARf10yOlSS4SOV+p0avfWMTLtdnFRwTJ9KWVlNy
Zm4YXxNQe1MEBegPaSHPhHQ+GNO+BBKOsc3LpGHJU+BZJEf6IZkUNvAfxfB6c6uRn5DYn9PqqM1v
fdcTftnv8no/jFsLkFAwXpGXtIG5OqDTj4F8NFJ3XanWmrZzoUT9lUm6rR9xYzgc467/FYKq4wBO
uhpAffYqVZPjSprzNGXqS9+1t8z1sCOr5a0Bpceuum1R12ttrC9tffKMsl20MVwnvttVUk2PFXHU
CvsHhMf6C4QcJLF1tLJHSC+2fWjUYakpxSJkkT5o1bZhc53Hwc6cMnAMJOSxkGK2iSerPNaKv7Er
35Xq+txX6KxG4gMDh8xrCkskc2Z9M9vp1pIDz2g1FuWCWTPif6SNm7Vsr5EGLbUESwz+YVJtKtrr
+hrbFuoOVtT24PWjdRfDHMB4aV4VUnfW9OQ1Rro7q43nE9LrxDBgI9pjhiZhWnxOmmRXKOOhTC14
XDXzUFmHmOT0t04YHQ3NXCq5fM7ISw5dleGqHjggwCAA4DC2cuNFRlzWD4xP7GBt6mT5zvZ07rvS
g4W0jbHuhWCAC1P3ZoTLZlzflkCecrkmIyS6DkcxPgSTk4zTttGHM2HVq27Od6Y8EG0nXU1ZAd2X
VIUxRpQ3HnMz2XdOxHWerPI645pXXUPD9q1Pu1QxtxH2zKlLFhljl9IHijHZkZfBggUPtWqM+Iqq
AY9FsyO+D2SU9TL0UApDxV5Kg773geHAGD2bGrnKk3mTRMyIu+4koxmc4tTjp9sESbEM8Jq7EV8n
eWjxOtHsZNWUitvF2aVW9g9FEr6EoRq7zNdkyIPst9J+Ai1EAJqGtNBNlLFcAiRLTomTGjtIG+Yh
G9sK42QK8yfDxjmNdX6a6zhcWW+xpT9Jbb12QlEH9Y6x1jSKeqUuIctGVnzz9yL7dpFxpP/mIkMA
D+SVgcgvBq4qH/1xkbG64KTSidsRBmuupHe9svUJDRl/Jis6ZTV/4cdFBmJcpxJ3QImjdRbbmX8q
avMTc1tgMgj7Ne5I548Q4yxo/nORoaXGUIE02ibUXUgmPl5kMUCjuLTTatNo064cyBFPWP8jX5qX
7BH2XZQTvp2UX+S8vQcwQBss38m+tVcHh4UwcrFazxyQmPWqU6yDLhXsjkPWp6lm8zYQsAycMANJ
ErC7LIp1xZCQqWYIbHiRp0XeH8Jcf0g1VjakQJjrrFBE8ifAmCkbhOjAa0wjWMSEYCxwhnwmp/hc
583neoCEAM9BBKgj51KHKVqM+XBmKXIOS4JBrZJVZ5WcqRI3aDuu00rbzaV9UatYzDt1aUfdc1rX
F9Kc3bVDc91NqTdE6jFuhlVbBMs5IQEH7ODCaFhWB/lNYhR3KHbp/dHINsFd3A27UsVd1ybdRa8Q
Jz0W0UXETnXZKNFmaoAYR426aXJGq+b8GGBHc+NJDbZZXyBGIHMsY9mu+xbYr8zzW3bqfXmfBMky
hBgzpcNTM3RbJdI3IQgZl2ne3ilVGpXCikYxjDb3lj/PkN2MURFMN23kbrfAQ5xnzEBvDbNa2OrS
dSWA4b1Ah8sCIp7gylhwrgIWzwfy3b/SxicBHs8Fgry3EpA/QMkZZEzAEG11rWGKx63ItY00Q1mR
bKY/TgJt3gvI+Shw55o9X2UCgO4roNAHAUVvBR49h5NuG8lbJcDpmUCo+wKmHgusOns//WQiUsOK
D6OtmHW2+v2oLWs0hetSwNlNgWknMCcmPRYhoa+De7SkOLqKNX0ALiswqoFjLqYoHo5SDgA+Eih4
XUDh2Vxj/RSg+CnWWO8JeLwJRd5EVPdUC7B8B2G+LLtnk75uMedFtY3F9SNw9JkA04cdiPpCwOqd
yUL5IgD2uUDZtwXonWngSlbg3KcCeP/3VP12qnLI/e9T9SJv0mL4RWfApz4cqESifotX+GlAweyC
IxHLBU5Y+WfkF4pdzjcq9e8Z1+/TCf2TyGrQMCV/U4Wpf9IUcG7+5yzV2YzjUzNRoRkMLX8+S6M5
rTonD5JNG/XTXQxvuXO1eDJsSMxTfq6iouK1mINsXDLDD0hgH53Q1XL5booD2EoFyH02SYKohQIk
7B8H2RLniuPc1F26DlCY9Hm1pSBTYQ9DZAr47TYlF/0KhbGEdqXdBbyTyFnshp2uyki9DUgNKmV7
aTmqL0qGN1jODzooaOSS5J+SqYq8RlkGgfJGhqkGntRsmUzqZzXCSxBE+SY0YwgILKNsNVhz2jK0
KJNTZPW3tV5ufcu5bCNqH6g9C0lH6VCpD7LeveZOgppqig9pIwnPx7DjPLsm+WBj9sSTqjBPRVxh
GYf3SRORXMZSircOP67K+mao3pohQIPEtpBdzbhTYnQ2o/wyg+lMp+QpRgJHNv2iM6y3EC2xH5ur
tCjbVWaxkQgRu6018BNDnF+bUSP4hZgQxuxIpka1iAxCD9ABk0Y/MbswwUnGj3Ndpm6c2StJr50F
BH9C6pibKH7tluqAKtbA0Rexu5G0dRnIDUlt864jhM4oxSColQwhittPAD5ctYqeBqt+lhtiGHQ5
35ZTdxOh3wpS4AqlcTThPC5RYGde7ZfgJ+DXTibfg+8PxUqZyxz8o1KvzHyUsXtXuTyfpsqhoxmn
EuCGqqscaVlSbKquyquNY4/RLVNVTL0FLr0knUekEIVi7KWpk6/TONQpJK1j2A2O6toIiZFmW1m3
sgdSPRoc7bZxrHvNI67qQKjAQW6SZ4uprDONKzI1r4JMfx4jpr1yansDzQrbqWXsyMsyGfeB5aAa
s5bBbN/qZvmklsijOksxdn+PxW/H4m8X+xfEuQavvzgWPyz28cVB+MFpK0ajmiN2Ke91JuB7Vuk6
iC10Q8KG+8+8hMEtZSfse8hB34/M96PR+GSD/4JpqJhUqBq4hj+Yl4hS9qe5La44NEbsmDByErcj
M7P5WGXi2s1s2S+HTY7/kyUCE1WSxmQ2pOyB9xKgICLN1Lp5cNrWK5G6n+IAPQsuz+4uQRXon4au
S3n/FeeVlLtGJdTFCu6cyHiW8zKYV5aPdUgxSoqwcFDXBsfUyWpeIec8DcjdbTe2oYtZRIS1iQ8e
hRI30DOSwRQqlXFMo9XMxuiyL223yMaDGoxkrtazvUtsPzj8fYq/PsUazcX/vtzPj1kaPRf/fYzF
x95vd/MTWaeE3H0f7Qkx2/tjbHKJ0xMR7SBsmnQrP55jA+enIp5j4CNijflh7sfVL25iR4eC/mfi
lP8A6ygfvmJFgOohduN9+vkhtiYfTzULfoZXLTaQCQccfXcgbzO0HNmi4mh39r4tz8KjYM54sQ0j
wKFCaG9rXThpOnhaHduC1MmlkDVoN5Z9k8qPWuVrC3loEHejWCbZzieIYGg1L9LtL01LxojegJOy
EHsDx4uQjEul3agv1djGsleXUEYsvSMFOLsmg6F2W0BHbl0gctBFY2b00C41ZWQMZ6i3oTw/hlaT
wK+NtZ0U1g+lHkiuirfaZd66q2Q1XwYpfJOyTu4j3pmlPQcmoYHYfwY5csg38/ujEUYXaYsAtgiM
oxzWF3Fr1qjcJpS9BMQHxj5oyB52XobU2vmBflel+b4LOy9XlbVeWscqNo62rnilmi18I32F1TdW
YDx60mi6ejWouqcgQM314dRGxqUams9GizB9kFV+L9P8XIwQqK1kIlRGngbIqKCfAldN/eZLONX9
uOkTxVhmkp7e/n1/v72/HMu/e38bxDvtY5784hXmkz9eYVlU2vhrZKEV+xBkYJmfdP7NT2/3++he
hKrJzOUNFom45ckO/zDxkDkOVHaIKGAN489ixVn3/esuEhQLYfoziQvjJRZqiI93kdQpRtT5YbrJ
c62R3U4K0GoyDrieEt/ZSRDK9gk7/HVsho/wpbZ5Ex+Lxkku68QGVonFda37ISqmGsSukwbpZhzi
dN0O6ujNY5utOyt+G9vo3JjzAxlNDvzuBNRijVpmDgQ4ixePkjb+bNM5ep1elWDJldmFmUfCFo+u
q4TalS8F1mKWnbPZlBcsCEw3SaxmgbTbq8kVMoFfWyQyLC2Y4iQlLzqN97BNTrWf1PBrIJ4hrm0N
3QuN8Ct2B9tT4Rlmini7XQZytgutq8Gfjrk+gz0LLxRiU2M79bI+f1Bam7RdEDAKyaewLTZtpZ2j
gdwZEAtMGrDuGvOhT41rU4529QDDvZt74DrKQUfhFij+EohehSANTHBbXzSafIH27EYfzFOZG24m
hQijI0JSoj38vNAdpAq8rVqsSPXaMMc9+E7+1nUSklbjou7NtR3Ngv+L609dZom61AbrKPmtlxEB
U5GK6pvysmAKr5BsV0aTB070mKN7oM94Rri2RCn1RaDXzao7aa2+tMzdFM5kxSoUInCDB23VpeNi
jnKv3UTb0bx38jlcq2Zwxj2xjCbo9wEO7rzyd/KobaS4WzOs9iSRQysTlFsPsgjKXYnBlJHcmq16
hBQoMcXN25MPW78ww7vGfEU4u5gAEoUJSe4d8kWs4n0uneowPaaMzMOS0DwSv0as8IVjLa3ahhWP
5tfmp8Sl0GrWwZcaom2TYxOoNw6OT91RPYYk2FAat9TK1cRPG7a1q7IVCMK3YK7dACjP7AyrzuJu
wY5OTAPG8xbMkgaQgL8XRfXKCZRl4ofL2RfXA+bBEg1vn3osZj1LPRtxsyrZ+IbW46QXN21pLwND
OrextEzFdLmiWSX1GVRrukPK3Hp6DVGa6SgWB4aM+n2icg+EpWx5UMIYBbUFKWDpYJNAUQRo2pw+
2ISdeogYn2c4O0z9Iawzt0zbXaNWhymDKpBMlz5JyHIQsyTCHJUaGoythElVv86sdBM6Z1uSCDen
k5zlI1bsmdgzkgl8RT41ISSWlhFW3G+URN9JkGQi4gWiCD9+3D00PUYoS3NLUIJjUR9JY85YpaAG
96VNR/epZKSIwABAzuwNNSb05tE2yBegqerZ8CSVzT8xQ5KzYKe1V07nqcEH37NTCM2DYSbHoL+L
IvKCYT44pXmty/ViUJyN356bLL8i34MXzJR6TBfyQVbgQ1vFvourfZQQFiigJWa2Bmx9M/fNboQa
Ldlg6X2FBVU07/uo2mhhcFnbY7DKo/HeKMy3ZvIvKstkNcY1rBURP6LR7aXA7hd9SuwZ/0U2HXGx
qPpgryDW7iMCAXq2Sawl6JVVZw0U9jykSrwISum59UHf/5Vsf1PkaNSiv7lTv2YD/eI+5VPv96nF
zQiPiVWz/r2I/ackRpPDdpy9p8Zqm+igDyWxjrWdStk2v/Hvxb96b+30T/jdxe6abcA3VOyftHby
f+9TIRgndJfaHHD018izD6vwtKkLBiZZsgm6mcUxoGKK4dTK7UVflhoKUSAclHiFZEAaEzMBTUwH
EHU/hYwLMsYGIeODduj37DsQzMnLkfEClFNvEvOGYlCeOwYQZTuseNXuFAYTBQOKWQwqJt3rGFzM
OlrwirzwryMNR0w38A7yTqaMPDIx+yCTRb62vw5E4jwuIQXptfUaWP600Dv91p8ZhXXhsvb7bRf1
l4CmXUP3u6VK4EvZRkfLektyf10lp1yCvncgKm0XNLe1hYI1i48jm3eERYsQFNsYDa5ehIhrL5NS
AtI0HKzOOvrkCyXOWuoPMruMWpe3Y1l6bWIuUqfzekfd4YufG+yReuHmE1lciuyl5eh202Xul0u+
SbcOK4jLqeu0m6m/ThyvG9XPMgHCkxxutBh5b4VEOjkNnO/qtCvK84BTJWi/GOjJW6QvbJVPobgU
bJh855mrJmMCOZePPSsCAtYtG7JVw4qfn2jMtmPWbuixqVgkwe90sfhNI5nxzs04V64zO4sC8bYp
FzhGXhuk9kN/6Tu3s3kzVKxnJm4ZhlUYXYooeM75PbeIoKSNb0j8r4ptthIldU2nSqGX54PupeQN
mNQYJV8+uUXgrdIMFNNSHX1jCeBGWmdadHKacA2gErJV3+8hhm/hNNy0UKnczqmwoYwHLdc2UQ32
KpwPdTZsplbL15x8a0Re1WKYoEjVPmpt1veFb/tAw5Nbza+8WK+eNbFxVmcI/Dlb5+CKnyN2DSLf
3apIl07XPMVRd5y66AbH07EaUv2UlalMSLmkZEsmhi/OqHJsJ/hbKcU8LDTX0ItXeRVlAte/0kQo
gOJXvUvAbLEy9GY4YmHc5sa5BxHuk8xEBEA/uNmsXLQ51D3HCAfXBCyCt2jh47nBVbRqyV91CQ1s
3arK8iW8gZxMGud6AFSFFs1fGQ24mGSSwFaxxu6tsXPHdFjEWgXHJdRJSw0Fn2hUNn3Or8jCEd1q
013IDUbgyo7OaFQPSqs+OpH/UEjqTZdNYq3Pgn8y55euUDqGyuBq0okhNKIAbXYsriv9pJXcW3VM
RJQd5MoJwC9d5d0cD5AP+vhxYoK5zMbuZW7CFcFACFfGJuR3hjWT+/UuZAU4jLe2wv/ztjNuiP1c
wMh4Il4pM2QUqEbqjRHupy6DcBQyd3abSDnVjgNgJwRrULWvts+bGtMpJkZSbqzS1rbtwLumhfF8
FdrtI/y0dY0wpMmNZ1ax3Gx6RX1VrUeBT2jbzEVdfyE5/THts2s7r0uKQtKNZaQtViHfK635qpjh
c6Ynb4UDVSEaNGNFPNEV737693b8fjuyIvnd7VhXXZQ95s0vbkg++X5DshLHv49YnH4OrbjYlv8Y
GhECBaAbleW/c2AYNYkW1WaoZCLwEhPT9xsSv5PIjsHu9N0L9SfDTxrVX3ScCOk1TJoQBkzBLPvY
cWZE9LHul9MNhfDOrFTApajZF9HstHcND+mNNE7+o6XJE7m5vOIKLd/BkPzh1CRQRFj1Um+FVF6j
KMEsarGYmiwSxdlAlTaIck2lbqup3wxRyGlUdIMo7WCB9wsiAfYAnGyXlCPsjxSCOGkuTCrDggqx
EaWiTs04UDsCr9pL1JKBQ1E5UV3KVJkK1Sb/xbVO9RlThfZUo1JX7XHUuDNVKlwW5JTnlvJVokws
7I1BUTsmOs5P3guWH2F/Z1L6MsM5WJTCMyVxmp8dCuSRQnmgYE5okwcKaBsimENBnTSPI+V1RCK3
RrltRBi6KL8bynC+N2QyCfZGCnTcXNuagt3mdkq6h/hrHU9BH3SEMlHgg/ZDt6qsWgp/iQYgFJ1A
I3oCheaA9fUiyenyosuc1sGUu3VLK1GIniKnuVBoMsjWWY00HTPNR0sT0qrdLqIpsfSHnBYlplVB
50AE39fmRfQxvVnSRmFxjFY6LEUvnvpjUoSvnBKrps/PhS+ZNA4knqawCTVJ2mRa7XIBqgtpTN+A
ytxWkn3L8iZyg8wHcVKWN7kv7do6vXR4atx8JKmqpBAoZHI9Ac7DBbOaSzWTXTTOp6RQ102Tn5Es
VzdA3qIVaBUS8KSIwMGkMD4HgURb2juKaw3A00rZvwmn9pFv8GmOZI+BoJtrzg4U73ny2xu0VR6c
k31QF1R2ZTIQ5NNfTJzZUtfgKZPuM6Z2keh3EuOO19FY5gUMgpABiVFmuLtmIuMMVytQ/MXhssIz
6s6dvlNariJV2jft66C2eOUh7M6TAOnWtGRCpevk90OR3ONnuwUaQ6ukzsxBTZ48jZBYt41xtOeD
dI8b+KabtXapdZLvynlNHaaE938Hf98Gf9T0vz2Gf0leEXby9yMYPKxDS4GQSBBUfpI5OZzO5G2x
Zmfihs6JT30Y+umENbMXskhf/npw/ziCgX4ic5IR+ltfT+c/aFIUMZr/6Btg/4TIiiDnr5sDx+by
+HgCz5oRzG0osHXsCpILuS9ay6uM0lKpsng/oK+EsobS1J8OSmGT94Snpzz5Wueg9ZMc5VSI1ZPe
zynADrGPmrKxNP4y3L5f83wfv3m+orb9xQXPZ96fLuuTTG+JFM785zl5v+AtuMSIvT9Gorw/Xaww
QRGg7JAFpe3rM/n+dLEwUulXgdV/c6rZf3LBw4X71+OF5EOsl2jCwdszvxb//kMLXJtWOxYIlDZ+
RDBp0kfyPq3tL1mi08IMYHbWTmIqK7OWjk3k31WoB4AWx8qi7QjSJdatWzV1+mBn6ptp+g9+UNzN
fb4fNO0+CqxDbE4zFXmJAxogT0R/YJnhfV9aC80ZeuwdcIS1A+iu7pyqZGa2LTITKmQAKuCGnVq6
ZjvsJoUVLlobbpZuTMl1U/bZLsgT0TpACwE3VC79POgzr7SMQ0C6j6vJ9iORQHujk0li0bZmSXta
2g7NgjNviNX+MlY96nN9MZswT7RLftV9i7UmMKZj7HwuO+XB7qt93JsXfdlhRiYlGz6jk9hekswH
RrLjpHl9ysSTrEUn6m9hz3uBRNOIpmrVBQVEdyKOiva+DExGVlyGA7924CsLObe3ug9lotCIdkyI
UAMF1EvSwuaGMZgmpyV9OHnCXUBMGsxny2fwioyGhA2miepKG/HEtg3uHXFrBuvCv6nDY8h/xUou
em12TScMmSszUw4vYgUC8N2k3pPE4TmqtM61e1O+S9M91ANkak8KOu7aYNk35OEXH1qdHuv3Vmsf
IwLcGg0Femi1Loqg7ZTEO2Xoj7XePGTozV1CZpfypNwSvuopcbsKadZ1GG9Z3O16QC0Ls5FOshYz
aDeRq5R2ELtzg94/o3cjYcoGflR4vW49DxbK70mTdwYWHF4lFIgRZkOMT7t07u7ayvqSW8ka9/gq
N+oXJvAoAdWGQgca6lqbB+oSCydvBpB9FDZdYmtfEBMvFGHglRjUthAvqBdmINAz4EvMviF5uK4p
DMBmwNdhC1NwhzvY7MwdyKZy4eAb9hsfAzFO4or6uNpWdUgoZ9hJJ1DYPom7I8EeOREvRm/TdkKb
6eegXSLDkUGKzgEUO0mD/DyZUPTMyCe/Z9bLeyA1NLWl0qFsnKsbMxT7AQCvJNbNb/YsM/Owemsj
9Qm6GS0wDVF9fqGO0I/hGF22uZau9cjKNyTHYEdkE8QMZPa3nU9inhYWeNfVEuX8yERUusAguTLU
eUlY7bbMgtuI4HkCHQGI8jZbcfsYBvW5QQlkTckXEicIKBtBDxl4DOAkFe6gYhtX5wJRfLBHhEVc
A3pFW5GWLbU5XJebitmX3BN4iEfzrRvH/dzweDT6hCJn3iFxZR3ikz89mHfGYO1L3f/SlMYCWN1C
b/gmgsmLlHRZyfFF0xWNm+gSDothXvSNdBO29oXVi5opDA5G1V87LUrGOQKuaKWPIZxbcxOrtyLX
J1j2QdNSdKeb0prfJB0tUWhsU5l0lnZe6daoMg5q19yRMiaEjCF0QwIAUvucLwJVWVnYCr6q6VUZ
692E0t2bSsZI3RT2Sx7NhwwbmadHVYKjRZ1Xf6u0b1UaHepvbtEi/dVils98v0XJ/BON7nep4zch
0PdbFDoexRbrVSBCFqPhjzWaIbAgukrxRpQ8VqwPbbIBeAigHcIeblPxsT+5RVUhhf+5SNNRajDr
pkmm9sP3/PMtWlZ+6s8azpK4NpZGM2xls1lUoe/BsrmINYaVwOIhaIKz3mctIS5c/zY4X4WtXTbj
/JDqt8Dq/BdxJE1k8fYGaZmhZd4VRrWZc0HhCaO1PUt3Y66d0a1vlDDRwcrL8P/VK2KKjnrU8USH
BFUp89NgJHsdhxJEryXN+Qn9PFJwa11WcArqRr2IzMGdjXqZ5c0hLit9gbyboK7etSv0x210nTbd
WutxUxX6PnO0R79S9u1oPbQ6JHw93DUlBiQ/Xw4zqU/+tU+wM4oLz4rkozVlJ2SKTzKjXdHBy6n2
FDn6hZ4XZzsoFzOZ2cy4j6Ose0Z/kvwRtwfh5yB19KlatxbK0jS7xBx0kHR/aRc0ninqSPmLTx+F
rBuh4kXVk/09xO44tEztOApi/Yxb/YkLDTXJUVcGzqJ8Kzs1d5myHDq8XYQhWsmXSk2zlZyxMS2U
td0DD6eXtu1so8kJC1rlTbXSA9IVZrDBjoDBDfYYRFu159SMqWsFKTxuy3q8Cwj0rpBt9o1+8Mkk
MMGJVI3C1llNFpX2PLTyqpWXU2VPq9CPViGuMKXzN22A/7XAk4P6fEwkion+bKTpMWq1xdAetVDx
fGP4bNgM5WmUlW6j+/5NZBmIwNVVT8jcqFUHm4iSIkmYqDZ3MhIynyOZO8Od4MU4jX8wzRRNDfGT
WRoslVH5EiuMz5PxUrLNZZQ5x7Zrn+fOvlaYvpPnuCs5w5PMORFDvoBdjd+YvtcYTp2OJZjiMJDI
sGniJ9ufFE+VX5BnLs2pebSC8NIsmnUYTttEbz0ubp7JaeW3A3D4iHj6XDmOUe8NxNEDCHSloTjm
Muk4Jbdyg5wt594lxt4kzj4h1j7Iyk0IAyUl7j7RsSHJ1nYeIjRF0graX0AmGtIid1JyEluYDVXk
CWe5fewlzvRkXE+STapPvm7t9rlB+To2KpVi/NyWCvpSxdMb5jzOtPYxG9CoJ/VeytLbiFlNReSr
blzmdXJh1RM+KEthbUDLDs7V5a/YAc6RN4ItVhXArCiEwz46i07qsW1H5xSbZEpVWlQvMFauW9/e
csmRTGZDb4jXA2Puv/fFt/uCOeT/vi+uHvOXIi3DX3RefO6983IwIikOfTtaUE5T4ah9vzNksKkM
NKG+fUOjfujrDcy2MmhtdpNcKl+vkx+dFzJVOnqdP0asSrzsn/T1/2686OsZOfBjYPu1oFqJK+VD
4zVpadFFpj9tcOZUzdrUhia4VCBvPMKAnrWnjNdR8gK7zuOdajXjuKu7OFmNsTO/Kf71YLeyQp1U
JROw4L6QnW5BqnUFZQl/rbVF6VYFKwpgLqFAmRZ/H7xvDx7L5t88eNEzSRD5yy8ePD7348HTeUws
2TIUqBFCuvnxwbNgForn8t8kClGRMGfiQTDfKb/vDx7Z7uwBbDp0BcsHu+o/evBE2fNzscLK28Zo
TgvNs86z/POTp5u5DjS06zZ9TH9U6WECK8FMD6asVtdRKaveaDWVZ9TKY0NGRJlUJyuLLyM4rlOs
XErlfKGO8muGbN6NAuX8/+ydx3LcSLtEnwh/AAUUzBbt2d30TtwgaCR4DxTM098DzSgkzehOhPba
joYUxQaqPpN5kgRNMhXwhHTI/E9UWzoWVwUbwYu3zai15ioI02sL/AU6MEnRknaCnQCccuYjML2s
hqSdXPq6qe60/OtQF5IBr+Iu1jHQWVIsYhXN2ykzdreiMnaDCPsQPJXwNmYEJdx3QsilqabwhBPs
u0RvCTK49CWMKw21/UA6V2jOV8hgyRIit2uK8aC7HTN+Zv3bNsVsm1k3kSLsiwZ4qy/xX4SmnXHA
1OtsiQaTuXNhL2FhXh/g6Q5qDw5auWsa7SkhWayVoGbdJWzMXWLHtDzfDl+DyJZIMhg6q04SUkZO
9MtAahlyI3A4KCMe2wXuGHzFPHoAH0l7ORgLAlKZ+rW5QCEldEh+rfrRWCoQTEiK8XLqHcoFJ9ks
YEk7FQQtL7BJuWAnjcVZ2ECitGu6PiTycLAk1+Qq/8qszD1vgB0cvAooEVjawR4bC+TS6Ky7IXSO
Zp3BvxzGaNmIgzekPqEsS42eX3IX4XL0iEqxGv1dTzyouWE83TRmpX9CIEmUZw+/V+kkXBRNX9xT
kUyX7NbHDbpogmXV+CAzQJs2W4ErmlesG0GCY1vzip2yYYdUej/6qo6Le5sYzYMz2g+zIiXJKaDc
Z8VwN9hKQtQnpNWkD7s2zSbkZ5MAyXCcElciKHvaINqkc/6GCVzcEtEhQNvX6uAOlX0q6iq/hk/M
KsbLzzWqxHDxCSU6H3tiDPs/p+RfpySX2X+ckuXb519P3fmyb4eky5nG2tNh6A5l5yuy8dtc1Puf
BZHHsgWIrq9gxu9T90USj24IPREHFwchF/f3QxKrsrB0OLNocBeN/W/czv+mZLh0cSjvHVT5eGyx
fvx8SMoRIJTGmH2ft8NlxQoxTrTt3DsH3VCVXwFtIBQCjUdxiRXs0DHiw7l2NpvhjejMw1y2H0kH
+Tmy63PrwYbSp60+kTAQjtceuyK7HgFlTQSgZWKbASSECw1yv340excTfbDCKnioJfqOpF9lBfkJ
s3UcbXfvynqn0OZAin5IPI9oHuuiTsaDofR7RoVsIMOjDrC0yh3YHskSDqcTn5ZemDqrtnmcj5YT
nEx8XmbcXGtttXDCTqGwYKxD2h6Ha+WFay3LdnXmbAJXnGcUlLG3CF89JB7tqHysKfSM0boTVrYu
gLoidgI3ZG7rAdhGrMJnq6jeIzmvQjqsKAuuNVUfjCg6OTMB2Z181TyxAnB20Dkdc/TJUcfP05Oo
gSTZrONbw+qRGzk3NkHvRWExSo1X2LrOqsxGEouRAGL98UnpIA2K6DVBYkjdi1vWzZ9kpHZOg/YX
a9BFQ9awHyJhrga8uVHPQphjooR+C5XWL6V5znRut5gNn5sZL707vhEZd6h7+oKkm0qWw/16qOQF
erWTHbs0AVxUdc4K17OSM2xHZ9tL+zwb1sosHHPLXM6Au91iz8mdreQDK4wee6PwOkgjLvxJRR5V
7rw3cd2zglaPYxU9lIlzSgXiFhXRPtbYkMOpvugynTBQ63EMi908NW+Z6EK/IQxU9Ky7aWQx6JE0
YsKy4K6Cth6UyDXNDQnGj3oCHlMqNGitfWBCvWV8u9XT94X8gOt7k1r2oekFz5eBdAXU+3kwtMc0
rK5BwCBibQ9J0R0ZUN+7ebyhmKBpLzbKzEkGGfpHWOXrdnaO/ZDs5tj7rMfW2xiIaV01jAxq3bkf
Es2gAbcusJJCjJgBkdaQ/XXa6zma4/UYZtrBzV1CyGFijZN4UHjnQbwAN7EbSUBTijbVgeWYurHc
E+2E0t1O1k7GuLsd1sz8r+tOXWZVe6s01d+IufjUht5H0CqgUNnWhWjOFU1CS1Rcx431eWjKaYfB
/6HFJz8J41EY2irMjQSk/BRQjKSCzydNqkNSkaERmFnI/cSgz63HRyty9WUYUEWkaxGU21wnZSX6
6zTAOhIEmp9X7eduoGXUuk3PDL1Mx63sZuycPC0APmHWaUSOTDmPbo+bZDpHeXCZhiFucWtdZBep
MlADh95m9tBxd9N2UGjdUUgnUKkrU2TgBMwNni5kTPk5H3WRfhSaVa1VkKgLZBE06Bm/wREJ0+Sb
EZ9aEcTORWRlwnuQFhDOfRhZG2GGcXwDGXd2/nSjf+0Arf80h92W72lchCA1/t0WLF/57cajH2VD
8HcF/6P926UdRf9jkLvnEbFBQuj3C2+haUCb8QyTTKeFC/X9wlsckAaTTb4Vnq6FZPkbF96/o6cR
GnkWFzFutGUp+Y92tImKIIs8CdXQla0Z+voYw47VUz8Xkd8Kdhbrpo9K/RDqSrBoG+OGQcpo6OGj
2TjTM1o4jxLciZi1sabQ+zNMHztEBtLmiwH7T2X1tbLiU/zPymp4/QW0Zfmiv58yniWI+gRJEjXL
XOGn1hOYoXSYlS/l1tc/+mHbTBmGC5FiB0X28vx9q6rApaInoyOVfxsRf+sh+0VgGB0xPTHra+j+
fMufqyqVVkoONTtZh3Bz7wIdaEWU1iCIBYnvNOZ3fj/o7tZpnds4jc6yISc8T5x83bKdXrUWUql4
TOTaszMOzUY4iIey7CYt1Eu/7G0bfZtrbreNXbtahYZ9KYSRrBO96o5W2j2FcUjcuZNrW7NllNfU
PZTR2RzQrrXB2mz0EAtE0QFtlbRg81xtk0JmPu9l+AkkWnrWULLZXgAKicM50MXbZCZQspKMGNzR
s+s1bhDu9y6wNqEoQeUDF1k7Q/bqGjXxFGb41IORgYTvfvRF+8b2nA1rAmqZXqta91n+uXYQQMc9
CTdNctY0SH92jntRhTAag7Brd5YxL6vK6l7NUXNSXXQLb/WiKCdUqsyxGzc6mS7kQE97aD02bQMQ
1yi6diZ+pUb0nOBQvEjqCbOj0byGehAsy0z6qT5q1nOSNuvMNA6jYvabpRpW+WI/t96xscyDDlFl
1dqKjHSjvWpL41PplBdpEb/OKktXDkOocp3bRlrd9p0o4hWSbfs6H0EmSLM2yNpKkzvlwbuGDVVA
svbIIZd3GZ96oQ/sSPS5DOdbVy+JK/9zXvx1XvCu/kcn1nfR5+ZL2fxiYmXxld8ODQN2qjC5Qizu
gJ9RyuJ/aEO4XgSGVmhOP1uXbXSryJxQQTkAj/+xXtMthkwunRoZVL93Nzn/mljhHlng/1g1uKPw
4/98bHgDzF9yJqw9RV1ITdtXtXxsR8KdsPpZ1UXRkcqxLXSvqoH4Nk966yAHwJkmqXHBmye7SiVr
L7M/3LlfpTOsNdEdDCxk84imL8rXHrJ+LLqbOGDH04F7IqgvOuaLSKJ0dT+0A8v3huJK15PLlOX4
hq3j3azMS4NCS0NsodLxEJPy04/1MSJ+NbDwZdh1+9CVZuxXHhLEKoDL403vvQIraPdtsyo1414z
k4jBibyaQoZTglxBOEPJ2ZwqUCtpCpZUfKnL+SqjmqxXI2HOa6ZTMeA+1BWGfQG3DZGDYacPsxys
lTE6FQcbQ7xgIkhWzys8j1m4FWHt0OoRgpFp4+1oexx1iRYcTPQAHGAm6rA6zEf8bFXZXsfVghyq
TTLIXS97SLRZwenr2LO42TiBtev6Axqg3J6Cm8itTprWPeJZvYu0+eAFo+mbZDfSXyWMc1DsEGWa
fBEavD1MqbKynlOC9bAeNtgaILvzGHmrIXE+U63Hy5Iq1hYruBc6eG2yuyrFrEDe0JBYOzVaVOpM
5zpzfIppObEKAKPJ9KvZmV76OQLm0ozXpaIrnQmdQhUBuGZcNnCtvrbmKKWE7g8MigS+vj4hlHZ8
CwtQrHpsI9mZ3Hs3WD4wQ8Bt6b2dEyEK6UR1TcCQAfvdLPwah0tspij+WUry118bVv6uGcSdeWH3
ZIzmZtAJcEhBOkR5n51aE5CTrvMTFTmaV9cqaU5dL9oHAcaeNLU3iWBLVrOVheq6uF2WKRgLXN1T
5r6dEZPqYoAP0WjmylxWv4EdIFFlHyxGbDCBIni9DFrxJUhgJ/4ZYv1d1f/nEOsecAlEdPXK9fWL
uv77JAsBglywTZBL4NH/RW79tmcy4dCDembPI7+x8L7XXJYABsG5af/ljfux5tLFsjv4vgn4jcKe
fEAOx58EpMs2Aku7g9UOZcKSzPTjoskZaS002fHYzIrFc5dpFuidtos/6qRWm6JHvejbHfGgs+6u
sDyfTR3/Ljv6DI2A5mDHyTtYRwRJwn4Ia/N5cqOFO+1rvKoIyQ99fk60y6wczwP01orkDeb5G8uJ
N6PrbrL6pSWmAahETwo4G387X2cwDsCIbhszONSjsdGCT814iYh9SVYimAP+Q1ThkCUZsEakhltm
UyCOdiE6zC2icxu5fYF3bOpue4BHOlvgxgTEYtbHlBTOenjMXc7RIT/qgbfBp3tMO3Pr6OnBDdUG
hRajhcoHyoXgAEZzUl4kes1ZGK9E5K05JTCJM93rm4fQqKHUf8Dbv03t7FaE88XYw03KHvro88Sy
V2bWfemJbTHYT94Q3g1wto2wPLSA842QbXrzEQljnRX1rpHmdTtZpxo1lZE6pymIN5LL2+0JJCJ+
WvCz2I21E2W4zRoUHVp29BrrNsEJlYvyxrLizZDW9wl8br0nBa10Vi6ZJUk17iRO9KREpWZ3JCgN
bESWjFTzNNhiZWQcouVNGTKIR/lVN/29MmrKSVC9jXmapLVOAAZkIz/wl2QWe5MUalaRjDeTBxvr
U1Mx6yLXKo2KVeGo9TBgkkd0bFePndYTppLfN8FF0hln0dT7snbRmVxIhXzArm9F4e6sVG6T1MGL
bkOlvmxGj4wsgIRWu0pQJQrKchG7CClDc7JuFSuWiyh0ybTB9+GXk0sq+66ChwvGRDzi9L80k5RY
mGMZwhdFj2eq+ZHwuasFP1h18mQz3Jgm+zA2ZPHGrlcRI+dJuANWBXkR4UH43HvVLkC3R79xlq68
St0LyIuXeUd9USSbuUgf9DHaeDmaVZe7U4FHluWXaIjXyQB1qwyclZWSCyLgjQRu9CgTRnY8mIWZ
3tiI5gwjO89Df99M+msE/9dlYqsH6c5jgism8yIviYBw3NWiVuBi2sjZPoemQ4Oi4/cPFWAAogjI
qXxv9JJQqvGguHga/nuvE3JAkoReansHL2mqzfwj02OQwSNMg4MxB9vQinDPMRhyoQOE7Urp2W2E
YNHSnWMRFVjJ+0uvno9Rb+yzuNubY3Q99zjgK2qXSe56pk4teXydMs+DZNiqV+ZNaPMJuUTEVMWu
1yr4CigfiqhcDySVK/XK4m3nqe4J8eOuT/pj3IZHzUs+GW55Nhg2Apl/nYk8iuakRFnIJBveTJ8D
lyBsOLUpmIpyDQqfIq7eziUJmNI4JYpkoAHYmC2vur6wVpWmb+tkvhFJsgJKf6DqQ2o4v1OtraEy
YyrxwAE0kPPd/SSTPbljO81SFw5rR2uIdx2q0SxFg2ri+pnrZ01HHzNTRcre74z2ssgi/EbDmcxS
lLfWZvSQ6XQVBlCQjUG107A0tbWilmx29agtJqVd6UoYkcl+dKc3s0IGgmMYDKal2WvsPJbxnrvG
RjFQ7jRz7eX4UIhRPGA/3eiifkp6hFPWTVIbm0jf2bN6skZqUTjITS3OzI43aY/ehRMwzO1HNUY2
2ImATKdOBW1PEvF4lql50uBkps3gC/aNaWru2STuq+mcNe+Dla4Gd1xbmnZGM7clKs1PKYHSwdtS
cGFUgQ3galvUlKhWEx+z4inEJ8wJuhuJLYWEvQ5TJkEBCRd2tHe0ac0sHicLL0ZTrKeI24ELJYD+
yWaVaRmvuaQ+tfYosFcDXD3JHqJpYDNDgW6K6QPJ/A54zh9hwt/VCtf2/9/o3cHz/eXKzeLLvg0g
3f8tQpi/dS0/zobg0tvg1TDAMIb8u//7XqcsYWuSwlMys0Go8r1OsQjg+QFaiU//N+oUvus/6hRm
nEgxERl4DKpIZVusiD8IYkJ9nGllVLGXWLSSdSNGD6lg2uXuhlqAYYrTAlZCtqyfI5JlfBfz3ZWl
4MdRljd1tsHAPDkXS7Wd78pMezBSbH4b4vqMc1AaIUehI2/rKpF7u9Gbxzy3223YFbrcZY2dykPL
AaIO5L+4O2diybhpI3dsVsVQCWyJA/wLkMrbsLZDf+zYAJG+s0Os3G3ceXom8P2p9/L3Lu32Npes
G8YHXasOQ53ggmuRF8Oz+miRQJ7q2n11oCeSEjlfhk57NbvOMZhJp2Byd1fVobYGAse+JF92KRPl
fzUOyx5sum01N2JwoyGLm6/CLHnMw3rTtQ9D7u75bNdSFe6m9Brph4Z7qVv0HGYLmR1ynD8Hcivs
9r5imO3zz4OSFZN6NsrwBSVD51tqOCAkJ7I2qA7eVELvdBjQlAAKUpGeOssjvWcEWx50pzknEWgs
vQ/lWh9pU0oEg0gahsG6zeLwGJU1/5gkeM2hgTamOpeWRCFfl5diKrqVHmeQxNL40NraB9Dy4zwy
9GvAe62MZJrWyD6IRNf5ufPmhIH82Q37Gykh6ZBHSY5acR+OziHWzGOjEzsWTe5V77QoJRPtPAbe
+1CCRDGnWZA2NO9GGaNTkSPkyQzPOtKNFTT7TZ6mRGoo/AZmCYcf5aDp3gd5cSGs9MKLdGLYJ/El
dypCMEece2S3QCz3nml5Y+jITNTczMLs7ayb1FqXnec7PCflUB+Qc6xIGTjMeb6h6c+2TRavdaMp
V7bjfDayiPwA5nqqRRMRDThQXQL00LGdgmkEpdk3hd+6CBlIV8iyecNT3LE3rLC5e3uMmP7QqJtO
K46uigCuFadRkhso3MdWRmf4a9W2CLHOOkl1w+TwUoudG25NXASJsYVmtnEayVA1NhO/a+O1K2hk
zbAYfYtRiG5lVA2Fsa4sTurKeqjzEJdL5N1FZhGyjRz2A0Nc3y4KsmOwoXpZflck2V7U1mVCilyS
Cx6XaEWscOEbZvgctvV2yOUqKQk9ZJ6RIoXUCGMYIde45nqkzNW0ufO9VitWLXCgPPfWbV97azKV
kJ0256kOHtIsAPnfjKw+8wtl65vaJJWNDBhLaQ+5m1xleYgNX/MOVm6vkjq76GakIQHFb9DLS6HN
93hydwS2MUXNYsY3scYYQWw0x7rKR7GpYVPZLONiZkJpbLPhb+x7tykvPGdaCQXCAZeCE1FgaP2j
INXO70L8FHOyljnmnHx2bisYgKtR2fcqG/f1aK4simCLVolYqA9nKJ/CSqBhnonVyW+k1z8zvdmM
rO6RoR7wem9CGW7y5VdlqRvoqFW4Dnv7VjY2S06QXfKic4ZjTnFoL1Cuntm1KlAHAfLb9qj8zNrZ
xFFV+VMYvtWMtzsv3SrR38HbO9TTWJCD7FCD5Hd1nxxDVzYbHr7Pfwatfw1akZr8x/37XnYZqtRf
TAr4um8XsPc/lngY97niFgrkD9sZh4xkUk3Rm3zXDH6/gXUL3x4rOQJjFjHht92M9T8bpQsLQLaA
X9Uwv3P/Iq35x/3LEh/UAN+NMkDgduVv+vH+bXu3FpprtQAxsmpXS5JEMCg4HCQgXKQ5d+2eKaz3
msgBHkyufa70pyn8wJhVokB1eRdrQjHEK55AKKWvFXZn1ZEWTl5H/4F/fdIOIntCFERAyWNoSb9z
8DxVj6b1gu67Na80i/NU7St1m2LJJ2yFXIzEuB7x2AnxhT4C4f1VGpMhT8KGN7/ZzdlhyhiXjxWB
GhjQvBuz2evQ/a3wuTJh0WkX7oS0yzh1qts43YXZrmdSWjSOPDd9J4zGD8uHJoS0fKw72thPtX6o
oqtp/OQWONrtQ1p/TqzOD/WXxit8LAuKLYpXI+kHbBm7qBhGgAOPefnZ7L/Y0wva21UUPCg1+X2Y
Ev70pfdoSKzrNAwIdOlX0mTXpd+OKdGW1V1uHuuKFWshfFtA7Djk4ZehuQWBsurQEDCj8UOV+UPK
Sig4ldaT2ec4xHJfd+8y8So6x9fQHtTNm8o+lVL3DTunw7u3qs/TcFO1Fy18zbx+CoH0l5gs5HGc
TmYvfS+6Luwzhqyg3TUMSHvvU1vuvMFeGdoxjrTVFHHZw5orsdxp13XDEPNFqUsZnwhN9ZfCyXww
84e+fFLqebJfRPnoxmcL7h8xPABCd1P9GDTHvN4uvypn+NBzpphzvSvC13LeFf2rbt5MOck72764
gNXnj+AilHrM48h33OqyZHQcx2Q1EFkIkmAmGHZkdmp+iuTR6I4zK2rwm74ILq34izHckY0ypXd1
mW9Uexo78gVeB+NYRuchTAk9uA+K12ZC5eMQeHDZAozG5BALJhSBWHUYPBmn+l7wKruW0WvLQopI
0uS2EMVWsHmM2pMVSBZahzbuVuP8VjZLyndIFIqzKuQbgdSaOobimVpTHwK4Fo1fL+T/G2l8UOKt
Xes4zKwkp4cUn405h74VXY/aerTereZlIGRwZBE6w/veLX5SQ3+LXX0VkzeT2RvpvLZJvDLMayN6
69mpY2djyR4cRP2mphB7Hg+y4W1yddampxEtlavdhZF+UOZjPHwa2o88vCij5y694YZdJ3Rojbqw
tGezI748oculs0z5Fwu8KOVt0C9+IqLSnFXuPjqY+sykPmQVYDftxh0f+vSxYHLmLbkY6DKdgflQ
dDDKS8Qr9nipAJoG3hWCSlr8a53kW6v5rBEyk+9hExUDSlxWncnd7Hweii8zYMgA1KJefMrS10kT
xEYke6md4HtU5Wehho07mrtpDneT8VG3SxrRShSnJHpJpdxpNlEKA6/+u+3sSgOlLxqviNwHlLie
wRzmju+ohMcJch7NZuVU7159ZVjzBTuWsKEKYyPSq3ttim9F/FDMxyyyr5vyquk/j6ALteC+Gx7Q
PVF1XxObvh4IvB2qo7sIiqE42jsucTdIaN8hLIUnRlXobIwgWLfBeQE1BufYvhsCKBdwmzGFFOm9
rV8XLvFH2Ialu63zvZ2axEKtquDe0K7SSDCZ2ImcDQt3NozDvDjV+IBAca7jajeY1M0xLwd7mCR7
tZNk1+GP5cVfxkATyukOjAYTEalD6h3UDu3RbkB+1VL7AJiHfH6wIjKOX2P+p3w81uP93AfMEyBj
LuOz4lDzcmX2wTBuCtVsouA4Rqc63NQeb82nadmONLo/u3c1CV25upsKICWtzZzuIPjQ6aWYHOHq
7T87ytirPPRWhlO3m4WXltXBsxd4+q1qOafT2SCK0Gbb4aX21i0Ma6uMTuJ7ZgrS6cdwsr5YvUtm
E+u8arC3PdO5sJqp5Q0C6rF3ReZ0nBeleFKtauFBu5pZDQVrp4z8nJJ6ZqRiOAOvBrl4UmKIqk8Z
1AT6kJMhp00dUHq7CCOXkIIq2Tt5vSms8Oi61aGzxmPg3OZjlIGcTA90Quu8KW4WelUev7Ey9FkT
gVUlE8UsvHflVdb1jOg9lZiakILqBxG64UVTNbto0cfLqFyF2LwHAjrqxftG4FczTWcZuDwe4Rog
mL+svzqptlGiNnU834xlsMm9cGs4KMHE/VzdduOMwqDndvuo3Wyx5a40CtSxelENsfe2u41yQlc6
Wb+CYLlsSq9c5U384EyM+DOV1htjEsdE74etarKHPNMfKDw+PAJiKpLb/F5IVKUM5xCAFiDZgqRY
YxgAETdkOBR8UmQjFOaOGY37vpy6ja5IcfhTRv5VRlJV/UcZCaI4m35RRPJV33b1iMUkEmeDUKav
Sh7qy2/rJhKREY/BcRCEK/1D4YPaFVT+NwvtTwofAx8Ufyw4bb5Kqn9jioND6t9V5GJcMHXMFxIt
2T+2Te4UC6YJrHdkHjYHE/TnDtauh4cBUXIZLIjOzJxXqB2lP5TxezoW9dGBRHDWBq+/NLz21eqq
cGsCm90qux2ess6JuZ144s2aS2zoy+qQNqg8Y+pDL+hTXAxOsp4Zixw6M2f1MeRfwqJ8tXp9G5GS
se0HTT8FOSj9tAa3MEcuvkScub7VDlwmrTXTT8Ls7+dYAVTCGUozSvmY9p8cjREKiEtrG6AYPkrX
KMReNLPFKqjszxbyY0CPwFF9AvnctejarRljFYE0AzqPbn4iI0jU6h3ZzXVDIdDqrbGGVooLkjGY
nzf5rcrtJbboovCo0dp5YK3bPc6IxiPTvp9l8Kg52jbCDbIbYwZFrWVh5SVSMUmHm8SKT1PESRQ5
dLCs8i6lIWdfNk66zbvoPhuJLleyiCg34xtHA5SHj/mYt9OnXEb3mHVSemjvDn3SCFIVbJ2lUpgF
VBKZyfGfV5u4Va9pQo9sUnSthIzv5ix+pMc+sJz/0GfrTqX2DLsh5jNv3LU3hrdho21qwt+A5sXD
hY5JFO2ZvpmMoVv1tZZtUyOM1lplvBdDo6+itCf0pZqJDiQNCiBWeUbKxf5PBHcsKW60gbK5sEkz
KjJ9x/oMim2XOYjc3dtxQM4lpH6jem6xkTBJP0pwDVvZdICRhs6o1bqVOQKTYODHzqafbyvitncg
ZaODx1Do+Ofs+uvsYmL7X2dXmX5uf3F28VU/nF3CASVnSVsHG7eIib6fXYt/3kX+CtRuEcH+pIH9
57n2rQVGAyuxgzAxdnDMc039Tgv8b9QSPAAoAkLg3gMM8M8OeJ5T5XlVLPZx31lbIyEQ7OyqsDfW
qHpRt2pTlFxGXq83u8xKdHEqgpbGVivZHFHvjvd2WnfTaWgSM6Q9yOv4qqriedr9ecD+esD+0/V7
1zfNr+7G75ZfxK8WBiDdsL9CGFCy/vh8eWhKUaqhc/2aqPHT88UX4PrFDil+1rHxfJnMffEAfdXF
yt95vL6GbPwsxHD5VgyACCl3Bd6nnwcsHRNQNWq93LvaxH6d8emKmbx5H0Ql09fchtDQjSguZomM
c0qmXesOht+Wlr3WvDnHgx59kTpKrKlivv1VTCB7a2N6jEp6B+eNZmoDsTBgV8MMUIDj9S/O5BqH
OZVq7ba4GMNBPNPBEJUl+hezleY2TRF32En4JTTY6SUjQ8SsKU8um9hNb7t349Te5jX5sNkI7mSs
jNumMzVm7nazm7swverN4blNalL+UKqvbYylpNFKe5VPuE1Y9l0KFR6aKc6OkWbc4dZ8TtDK0eFG
hc/Y/73Q1UsgpdqYodvX16Kc7xPiAvorJxoasgGsoISs3nqDvg2JAYhOvSLu0SRej2K5ttAOp0bx
qJNgeCtT15nWRW/3WytRC6DQLr3XLJEvsUTkNk/to8fJshAXr7VOnk0VuvtsXKI2UmBpGf1hk8xc
08V1N7m01uMS99q697FqghPQqHXiIrbD1JTV2z/v9F/vNGf8f1waw2v8K0E7X/TtzjBh8NkCAioq
pgWmR+n67c4gGBtMOOiyv6Xu3yemNm8YzuZv4PHvM1MJdpyj2sO9j3gVKsDvvNFAw/5Z7cJm5Zss
Dn4md+Zya/04M7WteMQ40UYHx1y28R0byKdJ69lJBeRzjlRbkTE/133KSt3tqPm8ApyVFKTNWC9Y
uGY/N+DCTHOab+YMaL+GEEKD7en3NfXpPBMpiVXpy9DPGh1l8CkGsenbAwUQfrF+NQt2ge6UULtF
i5Cy7D6C1Nb8rnF2ePvkSh8HpkFhgmIp1s4KZTgA5fnYNGGwsZCfs9voyYFO0RUh8HYBvJX9bVzT
zc/DdK9K61MUGeWuZ9GwE1a59dLW/jSEeLqJmICoSfSV35Jes46gmQ5a7qxGVytX+AVpt61q45nN
zUScJRp85+yY5AQ5nbYE5fUfLhcp81B7W0WCqVb0oCWGB8CqRChOek5asxXqggYcq4jRWcZ6vx6d
hjlum22y0T2nLuYoPWWMIuvqznWaS2+WbCatLziu3kolbkdr3iU1kxGtdCefmfdFazh3gaivoDYP
m3pE5ZtPAlKU/m4bwwvE6ls3Ns+lMF7ykQuffaOxUgPTQ4EULjOseyE5zZCTPoEXQmQRNhTMlSKH
rjA+tVWRnFxVWItw5o2qGvz1GNzGgXwIqrhBUhM5VwaXnF9Ig/FEyIQYpDXb3nl40aXs141b3bY9
Q1DNZJYrir0FQMubmI4ijEfppEjLy8Nxi+mBWHXNvW7UfGR3m62a0bgaZjh7ieT0i5zpgasQCE0u
TYT5jrVyDIZUrW4DyxLRKy/HurVMRm9ONm5VOB874b0nBei1Mro2AbcZzedCJC5RYzr8FsXvnsWs
bXaaD9LiHImaZXLJJ9k3WL4hvKX7CNauJhrxoE/mvJGkoDvCeprMKFixrX6ZQZerucnPcUh+Kfpf
OHiVEx2KOn3PnPKtDzzGMJiPNrNbP08hkR7uRDM3TkRQEy+LUIynuMoM3CFIzzr0CjBnoWjTGzCO
SOVRJv31EEX6ahyD5xjW3HosAgk6ACi4M4dPyurkWrlpuJc0fj6ukMXgiAQviTIm20xzTZXXF2Ni
tWti7xHFQWjEExFXm2IGN1fX49bT2EZ4jk5URXXOhupp7oxwX9Rk+Iatuwsnle/6pbGr/4+98+pt
I1vX9H859+WpHAY4AwyTKCoHK/iGkG2pcs716+dZJGVLtNrYPvRFDdC1gd3opmWKi2t96wtv8Oyj
qHJhnWZyviBlbLggk3kY99hoyvpEA31+Y4bV59opwcZVgNvqzMJTKlSQ3a0b71yRUCe0hXNjBC2D
Br574agZQwW3NCa0jlaq274kjEphqiKW00pSuzDkVlsWse1fu16YzeUIjXo70L85ttI9JobFR4wf
AzW5Cvr0KdZxuVUGjIKDyukneHhUC7kqlakk56goOLhlotWnsnbdN8bA/FpaeONGA4uftfMSbdFJ
HdkPqDlMWltdNn6Iz452iTjbw4A9AaOEbmJSb9s4j5wmACdjO/ocScL9vcQaV0+NMwVvSfwOPPBb
xjo966QIq/GcTYElJjir6psXDe5qyMCAep5OkJMiNN98Ribr4khO1heUBgYbwp78ex1vrmPjt1TG
274onqPo1yJO/NjuQrbQJhUse/7vx0RydyELkyxZcELwwNu++DbJlh0TDzwKK+bgQjznxxwTjplw
4EChZ9e6+pM7mR/au5MxyUK/R7iCI/5GgsCv/vZOtlQrD928CpgExhdr28Jwqs0unMabV0F12+Fc
UWuQegs0ucIEY6BiXiYOktxOcZk47kmd9LcGUogwW/AIcGcYbp0DI5kPa5TKK/1oIGucGAEKpY51
lycxCIMqlPCyyY7x+bjIbNqzkCdganf0rfzEf/BNEM+ejENOgMEzOKcrLydbSOXWn/qdjD9SOdzh
kpdBZFZuC70IFpbJmLMBdAj7Kw1nbYzqWB9QJnRx8JT2gFpDT39s47YlgtPl6rwADnFlgNqNlBsj
cZjn5BYzmlw1TmPscL/5lsQ7Scog0mKtYH5DAwwDjSIuuJQVMxka4BJ5e4pqZ3WWtlJ9lbXRN8NO
xXykir3jPrHyy6Bs8X+y1WKeF65x3vRKdMOVVny2u0Yr5kOAtqdHZ6ufGPBFtEnX5LkyNZyyuvf7
YHjQ6rJnHoPs2NTA/Ro72NCA8i+3NPuCYlhqaqxRjwh1NrX1m8XgFAuPEcA5N7a6CjXNW+aORDdO
A/vqJtlyLdPeX2i54V5Frae0c8OW6mDlVG16jIL+wKW6lv17TSOYBmqwnsYRzmmSF1iTPCqBBXve
F8y98Q2OyKykIoG1TimFnVmVfcHu/CtIz4lrXVn5wyAdxyGypnX8b7TZghYNkvV/Tv7vnpJvzx/E
Gn7oNdYIlyC6RWTYwEGhn4E+fI019icDqQ/nLTP6Nf8XpGl60MQUTaglvTUQMj8BbzAhZ6m0mzZw
xj/pdhu/xhpZE30rkg0a6DCc3sealm0k9xD6lyhOoILoz2KScj4GgkkYwDTObd162XNVWV97BJXn
tgYQtk/r5sVtZO7ZUpM+OwpQulJijGYaU1fzT9Kh+IKuREV2Y9Hb9pzrqGzchdFGNXOZum+m/Ps1
sqXGmddAg62bAg0fSRDHos48AdsYAXpS5GXJZJaRJRrDiX8TpkzSUVhy5UlalW45k4FqobDAqM9s
LiM3vXTpPRQAF/IYd+rWO24HoG2aNQF+DBcWd++mXpj611BL0ZvNzzDKe1GCZzN0TrwBZH5pzWIc
Atu6nkfJS1AgrwiNYl2nM6W6g8DggfW1IuKCk9068XepvZa7mzapjnPv3NFpheCVJF275EglMoqt
/BBYa2pypttGPo1QkS5lnLLBHxv5MJdbadL0K9K4Y76caV+uj3ynWOpKfE4Hmb5CBYkCBSOEfBWG
WDALlxqpIiossyilr4xBkLuWHqKUiV5unIboaMT9+qQAVzg1ciOZBiUjiyFpWC1zVetdNB/au97G
TTEtZPSx0hxPmXXlTRvLGqaFlnYLDJC+BZ7TQKbzTroWT7mzQg3miY25D+qBVlwA4odG6FLw+SZQ
EPcewaUVTGWYNA3OcRoQRrvGhtTMcpiLykpmShBK0UxfZytQrEtZgsSoGchHoZobIn4YtAtJku7L
yLkwpcfckhj0FcW/0WkXnX4Lqb5/Cj8KTu/w1CgzQG8VRFeaAG903gBUO2QeBqHB3HYO3yVCFiR8
2pQ/HF9eu9kkQoL1JZTeNh1H808SIUtM2t62G+HyU58oqgCJ8fftk2YjP1y7gVvAZkeJp7pj80jp
i9SWyLAyLLcq6x61yzxbgFCy/dM2SnHOctvqgvnRTNE9uo8om/bNZQHBqU3KBh5C8JS3uj8rGttF
PLW4iBQfaWQPKcxcVlYJY2W8ASEJIIgytVGaQZToqxp0My3MHkPorxO7NAscDAFJrE1uW9dr0JAw
z1urkVe9q8H295WA0rd1jBidONPN5oqHZWisKL15BgkeY17ciOHutW31WAp+Z1XLR21gJyeZvb4N
ooKGqId+a585+nULpg0cDimeLqlPepyhJYZIAPyPWAcM5Lu1fmIgh8oo0opdRpOF5XQ0QSV8w2r+
XrtdN/i/OajDYB4qX/ZlmJnfFIt2Ij7GCgJQStzm0tc8rnL132O3O3a/RVLeP1GCfNASNN7gKK1P
tPAYVhuMaCwIj++yAtpwkDEdRDrV7UtvswJuaGoMWUgpWqQZrwePNr+sMpNCmRGy+x9qh23GRHsH
T+h6OhrkTzqNQqTsbQHS61ZtMaWulnZTqDNEATPzzPCLSFsGtWSd5GkOvKcMmIRKglAZtw/UvigR
ymF/D499fQbcKpvRHy9f2ixBXpn5tdcySy1w9cvZ8P4Vjm9ld2wmno7Bnnkte11w6vYJfKgOYwHo
ZP1x5XQPYWOnuOagN50nEfjfjE5ii2iWmSAC4au4hKi9s4REDBTJqp4700Syy1bukSK9qKpsnvaA
njV7jsaqh5W2eWyF1mMBux3xJnS4ever63/Nm/iixpWp6tDaspt0GkYI8rv+c28gA2XYl0YjLxr4
Cq2lXuha9tXuvCk5UDyvOn2RoRntaP2szk1sk6JjOkgLVYruO6kCqOY9BoO77HzwkFpxJiXlnZsz
+2hqCbOAnrPttHMoIlMEOpbxGouHf9sA2zYAieo/J+b3T8hOJoLN8kF2zk++ZufYkBlsb0zIGKu9
k42gEyBcT2iK/9qdx6GMVivCu5wRcdwYg72eQwMUNDk7jGkdNDS76k8uQFs039+fQ+4+x1LJHkkC
zY0YzRtCURiClMrjIVwabaC2cy+yq2KV9vlSEsVjIcrISBSUjSgtq8ywzwvzhZ7CpEamZoEnFJDm
TTkaOD2eIWjVXAFzU+Y9YOipmVaiBa1KX4IsW0iY8NBbzKnhoa0K2F7nSaSWGHw4RbiymvVwXNi9
tIzyPHgoLKu7MuDRTeVUjVDNs5Ij28qNiZo2Mj8V6xOvbOnz12tzFbVRv9Bs25/XqMoeGy5OgG1N
/wJahyN9DRRmVOv6tKGjYAXBKQZYUzSop9zxMHXcJfQPVJnCU05vMZdS40Q10NJDuXwZ9eF1X6en
keIV0IaRN4SSGE/14ALpVWEuzk1eqrW7gHDTTetWuU+C4oUEBs05ry0FpEJoOGRQtST9q6u7X7Vc
X+pm9mgxJ7/IUCVAjCxP9HuJdtHEBak8zBPFqt2Lf0/p9pSyo393Squn2v1AnECMvV+nZ8on3WDr
098l49zUu68FtPBUwEyeBFZFWWX/qsRAUOFb2XL+BE7j9YhSQAvHIG43TRP2Cc6fHFHV3C+gkfCk
FIfDYNOXE7fy+7sSISQrHjAyXbou6vczBuMqXDIfYpRHQ9xy527TL0K8QZt1AiQUoVorCQ3k53Mb
Od1Sh1QrwcCDK/RNUMwSV6luzTZvHoY+i6ZVDfsgUGNoyynIxdwaLgc4kpPWbVelftUZgNgznYED
2zV2rvXopfdPJfdJy2N4+8oEttWRl3qfdaO+qapqigrMjeyEHshkzG4jMUOxJ5YSWAuvD19MHGOy
JNTh2SDlOKy18HggyE1IvL9YqfTcV8WpqQYzuezp3RfTWHGvcS44aZEdGKzGnMe4wtCGD1YdnkyA
bO3PRUymOTT+pV+nE7lT8lkmlbQWGCG6mNbIMJmKrnGphxliawX+NzmHDvqAE9MtZ06v+1Ch5HxZ
08HEr/R7Z+VTSW0hvA2w4AGrOf5J2Q6PuAHP24Ibn9JSSnoG7sYXxwMAjbngqmrMRw/jeE8/wVti
iiPu1FVbXF/X0ANVBmDtpDeaq941rhVvwMBFPqoQQS49pBzzarGGHe5KzpdAM48LrcCExfwGf/tY
d7pF3ziTwKtmuCSHoMsQhUbqpTuy6ujatcIvPcOfDFq2ih2N0taTNsdeKa4vYzW6cGTpiMrs3I+a
86rkv62bEzu67lVrlSBOKmnJ3OqoNmitWFExs+VqmjCmwXh51tmPiWthVVidYB54XXfhRYKPalKg
b6zYxz2A9ditQNF7xykik8xCcWi2cZRQMuVLLxkzKcGAtmQAigcrdgPS6ZBVs0Jn8Gqg5dB5+pHW
Ohdt2X4NwvI4qrEN8LonVDpnFgMiWpZHLqG2aHSEiNxZwoyjS5GZYGYCsNClkJpEaY7OVpbOSCbv
Dak7sQewvn15YzT10pP6qxYTx8B6NI3uNMubZdGj8YOhYzUglBnc+eWtka5Pm/6Mjgrzs2EiRTfp
8FzrJe3mq7JDRtIxV26FvKnvzKt1e6Qnw1UgUHLGKTbA57HTQLHMaVpXM2Od3eZutOIsH/fVCmeJ
aW6HSFZaV51DbpbcpFmOQ9V9ZHbfQjWZtrRRJdwYdBAcfX4hVbRV1ERIMh152fqLEvfLthy4nAx7
UtnueaeAT++tL6kcBeikRt1na+3jKBwLGp1yVWFEte6CVV3c1LF7Y6PRhAH0vECxCZNtQJVR77w0
SZrO/71ZtjcLcfZ3N0uffNT74IdeUz+86xyMViwIaxupwZ8oZHof4CAowOytSYJCnfVagm0nPR+S
2ZC/1wXSCpHL7d/4J/eKw3vspX4aXDmSSCTNYK9bVIhvSzDgqlWZylW6VJvk0QqzB1Nl+hHaiYlb
V1q1J5re5tZ5ZKvJrFO941Jlvpt2KB7XEZSpYW262Ph4+cKT60u7qZFAwYH0a5HUtT1JM8mb1Jly
ZRmxEP3SB2WW9nVVTMKqCeSVmvWSN1WzrJhRdS4zfMXWnK4qupBsOahPVTeyj4oSzHAOUz3W0WFI
2lLYM0tHZpfjOGVAcBvW/W1l55/brgsmid3CvmFQ7DuZCTNHW5JfngeptFBUUP00ZG6tmP/AR8Uh
FzEJqTxh7JRPTdzj+sKZMf46qr36xpeys55LyMW8RPuOLLY6G7DkmWc2cmNmEgw0d4ouQkZCMOKl
UrDj18NQLuq8ztyjTtJ7hvdKvBrAIMxUN2tnlZd8Q14thi9n0IgOc6Y+zpCgh8gtyKiQq7ASOjlC
iSRoEncOmgBFYMfjkh/kC8TU/KWpIbOYRfmq1ZGWlgLv7N+DvD3IJFS/Och+9CEmV8wxXjNE+ROz
UrI9uJ8kI+/wVQpzFP4HukqlegKd+/MkM+lFKQakLqJXhikqtR8ZIg4qiPSBoEVLcONy8ScnWRXh
4t1RJoyIARBTHIWpDvDN90d5rVXrWiXi41bRMFOgYIlVdwVKd05OBYQwk15SeT0bMFc8adYeLkXR
SWvjFiSr5bmVIcks2cWlVkoXkZmhQmJdZWuUS/wwKLg7YKf1eiVNk2g4zXzJRsrTvOsxr3DhZWIm
+AQQ5TYLaPkzGZypvUjH4vzGU2Mu5q65XGM/jQ+ze7I2NWYEkneiDM5zmBhPdW7gsJ4Ui8xdA0AZ
8FNeai0d0XnWF+YAMxspjMuhLXz9GEm6Akkp8IUCaJgIyGErwIc1KMQSNGISdpcuTsvTBJwi1okG
8tdAF93aOIM4dcm4GhtB0I2BgDnG4B2Bm0xz10D9vVrVcZAv7CG47szKmuVJfVbrMMOV0qvPy1LP
5w3Cck9+XJ5Hcp/NnMCvnos4+lpG2VkrGAFFWB3D0ihYfB2qaJahBJU62U2JtCF9I0ydKi9GByhX
jn0QLbCIsoSAYt95updddPQPbtZ6ODzYhZZiOp1fdOA7obGaEIOtF47+fbHu8OYI7vPA+dI4yY2W
itgA/kvLsyPHYcLiDqg0KCEZZS5X62lXFbPS1q5ykiM17r556nDtlsqdBxRmmFT54DWI/hnXVeS+
2IpNn1bW0DNTMkiiwNPiHpvcNP4qN+F6mmnwVcNFQtQ+bULprPLz5zDs3Dmrj0aGFVlTvkvYcO4l
ORFMizUiTv46uSxV9l9LXdFgxDsLNA3dRSY2rocuRG92T5GRXShW+Lk31JsOwS28PqNzVZQWffnc
U3Oo1B52PzymTb3qRV2CZSG8XOoOKZL8I+aJpTvTq7Z/aXSV+Ghl/dTJ5M+FHAPeGU4wv75nb31r
IzRoW60/jdtMW2S5fO0oEebSZnvdmlCbBdvEV9Sr3s6vzTg6dkEKzMqimQeCHdJZhj2TrYY+SP3C
pHOReOtr066vHZyrw6C9MwY0HaTYWc86PDr0uJ+atkAuZiFuICp3kpwuzcqm++YmNCh6I32WUwVR
LKSq/g3j2zBOgvLbMP6huI/BT/1MyHA8UBAVMFH4YRhNmPw5KacpI8uKtiWMiXH4z4SMkhtwO/qA
igLt4l0YB7AtUicdVZKNQcefTMqVX6dRwHJU7gocjBiWbcDxb5pxVuQNOW+ULTvXaG9dR7+Uaxla
LGawxCz6yuH3yu+p8KSsmelwfR4LzZBmqYKrXWAfUROUz6ZvIZHqW5SXBl06qc9NiJmx/SS5jD47
1NhmtqQhTfhI7+I8kNqVKjNhniiposDoRynPLTsAnQMspK4EFFkXmnSX4zs/t93BPcEJlv5ayJDV
t7NFAwquZphUWnhWSB0F0RDDT8vda1NGNmjCu4fwxv2gW2D3k0N61qp5rFtPneQeuVb6Bdzhylqv
Eii5SOLdIQyxjOkbdNnKME89CxEW5BH6qyxU5054bqVnkhovMj2emvQ/YqTlfA/IZoZ8qXzSJw8O
3MxQfwwr5diKMM9TlTnZ5MSU+wsJAVCTuXeSPxmo0zgYjVhyR4g7bkyWz9O1mWXVylGSm92t58tC
oivO+s9rxGZmWYL2Qdv6gHEGcv15GVhLO/JRVQyuqsG3vyeW7eFTYsgrXwGHwAxu3sDD4pO02Rer
VPJb7O1neuzV8LOaK8dFO1rHmRH+F+Z8jr38NwhsgoD5W2ze49N3bAY48EnlV/3x9//+r+04TfzU
z1xOR+BLlUmYBO7Folf/ipUnzbPFQZc36domzXsNAky/CBsMxja8q7cKI7TqRflElieqPdGq/5MY
4Ajk3duGPKkc/T6N/o6CDClz8/epXC/bzTqUPDRtA7BboTGPMA6143hldTFu4dk9d8uJHWIs6rv9
N1WJLpWwvSc2Ldp6/dAUCuRkfTjLDG3WRNKcNnV+WneaghGM/r1scviPqor2gLxI+2EAdfY574Nm
4jjBQ9KoPS55xWWHgJbdm/YM971vapVOjcG/N5LyWqmKS4sNm7uFT/eRcVmgIqVYBrMmHK5011yE
dnjm+F0FDzp/8DBFx6J73pXpyl+HoNsy2vnAVEymYJ6C2yXuB6cagelEEuwW7KomZlddsQjfpKFd
WYF7Esvq1wjh+ciWHyo8zFs/OfKtHIMWlSxRQwPel5a6J83tCndVpmKYr5jFZSxJxx45nT4Ep+k6
XoVecKIF2pcw6ZBHWS/WRv0ltZJzE6pR3qYYgrcPue29ZKReNtXvXEEc6Uip3dPA0u56KD2+030P
24aUQTB9SE+uM6daZAhIu6jVe/y9Q9Betqj7dUp86lTGhVxSw/lYqfsKDuhgYqax7mLCbK9k3a9Q
fq5PzQIhiw48uAnXyMrqo7j2Hz0ISGYkHwem8VWPkpliBKCe0MSaMOwrpqCil/ACvgyNMyWPMqeO
nc5D5gy5XGKGymDEcL6YHs4uKuZK4JEXDXHTcO3bHrQS0DwhHuKdx8lwDLnpchBEKVNQpiId5F+r
XYTor2ltcEwvcoZM1n2AvuKaeeRg2xOnC6Dtdw4SA6WrTeoOg53sIkb2oAuHu6RGVDNDYkDtoC/h
M4cbm4RBk+0rZx0ghCkaC8hjZyi7aHExYAuV+DNVbgp91vRFiX0aJADERExr1SbswDnG5OhNFT5p
fcypxoYtQJZB7aIbJOOCZRXITY7AprFG8S2geflvFN1GUXKYf06lHgXmsP8givJTr1FU/YTbiooX
imVskT0/o6gKw57hB8MKRJd0jCx+plLESptgKRvyVt2JLOt1ZrIZa4IqQB5aRv3J+iOhRBokv4RR
QYdFIxrSKwmaLV5/k0rJ7SD3tEed5ZBpU4o7dD+RoJW6/Jyc4EWW/SWp2BEp1iy1pdssL+7yzjm2
WnMVRslCd4e50npzjMduABgj0RxfeZbxmA/9wqow4quQcV43D2tHOlcqY2IV3Una1sggBjPcpuc5
8qBeHswUC05CntxY6BYaWbYM1XquAqa18aqWu88JujQgBxeZ8bWp5TvHd2YhVafuNkioAV+u/WmT
ISTa3rTIAUHEYXoTWU+yq1wpCL5PlD5cVbH/Za16Sy68FbOeqdxmsy6V5kOvzBp8ohKlO9MYsfZh
fy3fsV7zVqunNDQWde8vHASMY3wm6iqb9Y260mz0luQlw9ej1nWO1AyldSldWpimedwmiF9BuYHt
0MonyHksdRsggqeq80xIB2rPKPAt8J9bxEgRydmTzRw2w23VStc3kVlMYVdidy8fpYSPNA6OPDR0
y8JFLrLgWrhuZEyZqwQy/TdhuJWV5dHQ0WAf4kVs2ye5+9KH5lHYILaX3Gqoxob9so/m4h30oJia
TX7UthijWNHUtYpFHbjcL8Eid9D1S5N5qmiMVZB0NovzpFzmkb/w17QBjS9m9qxm8kzx0fQLMIH0
25eN3BEWWmY+rHpTXiZSftZFGT2VBr8Tm0/nn8idfZVJpx0wyFq9S/J4hhrnMfKxcxUWvkR7xagw
lu20RZyaSOr15JbYRHKJeU2JmE05Rej2s47Wr10iiB0GD4HGPxyJPj6psqFDnEopIvnlo4khI3BY
OYtogNKPFG6PTmPkFewz9HHWWMTJDAPz3EH8uF06lj9b26gYqfbcwZdoOiTRPEZkN8xK1K4fsRJ7
Mhp/1SLNJcXpPWhMNItBZZbmFPFy1PCMhaG5CztAk8f87JvycZi5p+uiP4ol/abTK/w4vaOAelmn
6Yo36FlX9Jdllr1E1Q1aw3cO3p99fe1J+lHGOM8EoZKkjB3ZZ5H0VHTumQMFHJUy/UHFn1tLoPBU
bfZYqcGN0TlfgzZZOv76e2uWtz4ftbGkz1HdXg2aQTGeXZU2LudqiZE8hqYABe/KCsyvDOz3qVL0
Bys3T0HPzRh1TmU9uMLm64vXimXs9HOS8KmcFMdJGV8roYZJG/i1dtPSlnHvY9OmBvpBCJXCM/qu
GeYDBqUIDpXr86BxHlXqFhonDoQAVCrQr0ztAkEYc5IhEmxL5qKVh4WF9k4nS6h28a1o/q2TxKtA
vxoGErBAvosgK2VrZW4rzTQQjqRtYpwbLn3vwX8EuxSb9r3aQi5Kh/6rnFRHToT6qKmnx+tkDbTY
P9XW5bGs4QHdRcdp1F4K9wnoPwstfAl7MMWJcdwPwaW7RsoNVwnEgLRjJ2J/9VJ8rof1cdr6dNGy
E0wcEXxAQSOoVVr06czWaNUD6IdtNG/c/r5AYa1E7svgN+iVZkH/hymvnRwZTfuSrvPHIXfcEq15
4EZ1JQlJumjaK2QHqdcs7LhZQH9bDHd9Ii09ujsJeKQqRrNTQzncb6ewG1b5QKoSqwFas7o5lQF8
KK2xKoJ2Cr9t2rVQFvIErBhE5pTJGGzF4rmzlgV+5KLBZvsqHUviljGctU15ozoUhCmmFwQv/qyU
LsBgTD2/f0R94wEKylETaGfNOr2SkD4pS0zk02KWrlHUp5OlALss1tI88ZRrrSgWImvWpOe8zY5A
zE1CP5pJXXJTJCjXon3WiE/py2dt26BuRXRjqI4R3iLBQlGyUfYsfCBn6qkRfafvepViXKFlqGgX
ztzozfMUshx8x2mQpMdqT6JmQPrOhnJZKQ0VaLhIa/dEa7/WkFRb9bowqiOzT1ZFnZ6YWntk1vHJ
UIbnUYiTwCDPmZHf6Wp5rCbSjQ8bYw21Mw40Lo7mYpDii6Gurl11vUSoBMdZ93io8dSEAKnkdGHh
5BV1P6nLcmEMF/gZLfsQmVwnv6VZwBi2X/rrauVFaI2lAOgTZET7DPFVi3QOO4QgmLuJmCGVETsK
P2CnxwJQXlmu+r2l/1vRQqwY6gfMy70MoaUh/VLnxLNBPWJowvS6mIf9i5Mkj1XezgGm3ldrSOeh
sipoQsuyeTUw5YVXifBM41N0VNOCIX/qQydVc+r57B4z4rO8WR/RNEZT2OrvaJMQFdbnmVU/RIog
8bYR2osdWirhad/XVwqwgbwvAdkmi6JHxrxAGVaDDbvwoLfYdGzbtnCn4NtPLHTg5LpeQFlFORnm
JX6WIsNfOYl+pUbaSWA2KMfnyyoOryOJI4gYm5PUE8LHWig/2hDy/3/JUf/Xt+5/u8/p7Kl6mm/q
7av6ueivn8s6qsrXGli8epn6SXWb/s/+0O//ol2lf9tnz//9X0/fYz+Z+WVV+N8qRiT7XQB5f6C7
+cU2v/Vv/57oiW5C/Z130EDzIU4Bas+SNw8dvChNgN1sXpaA9DkahbsmhENJsN8s0T8twu8/33Y1
f/9nfvu7760Byfde5v8/WQPye3ooCmaL4tlbAzBT4KjolTAx2z5jWIq3u0HlK9ovgP6TZeC7/rkT
GNNrQj+MQf3mYW+92wkOHoMgOwFwbldpC1Mb3YZA6ergDYFehAEsDcTbdimo6t4thYX5Dx1ymuvb
17fvOMKlOPxsGJ9wh9t0AbffOtvs3VKIXcHhAWs46qXAqu7gXSF4zjpmrsBcts8vS6Eh0EeDYPfy
dvFHtyuY0h+8FPonzBpQ6YDtsHn2d4X5iWjpGLChxr0rzO2t9vPe/0+iJj/zJmzSAeLy1KG/bz/q
r2FTl0Hhjuvy+DWXAIZ18K4AA8IYgnzi410h7lEE2zQUt7bP9h3Hd0DECONdM/HPdwVyCeizIzAG
tE08+ymF/Ak2BEcIDffNs729R7cUWEIfvBT6J4fWKWHx9Wv/JWyqWFoTOHcHaPuOo1uKDc37wF3B
UiBpZYojsHlEJHmTbKNkR5oJEZRTtHnGeoMIQP+BS0G2yYpihfgPu8ISgrdAylDo2zwjzTZ1c5+t
8eexgrxChTSI19KHNwhhk6nEpkjbrPr4TgZ6aodvB+iZzIbRg908+ydD/4SSsSVDHtu+PtJ4CWrm
4KUQIyXEJdhX72IDxB0IM8L0Y7tLRnsg9kFNf34gBJYUGT9ztxfkvc0gehKkK1D8tm81ugPBMPBv
7AK4UTKDxe2zl0BgHQMZSxCif5aoo2zPWIfnUjjeqEJrkTHr5tnfDvjYiQTcErow4hnrrSm454ff
mlRVfNDdR90rNoQrMRuGbGq7EgJvN85dcfiNwY2Afb0qFmPz7C0FhBR87Um8ld2NMdKl4Os6eFfQ
w0XVVCYW/NMBgdTJ8aFT83qAxrkr/kYJinAUD97Xm4dEde8WBZEB7YGO1uYZax4huEsHxwo6tTqN
B/3DA0JaSd1lUJHvMuyxVuPWX2liIjAPfOfjA0LdRT8X91GMMsa8Kwz58LBJP9fYUsO3H3X/MrUw
hYUAvjseDCDHeoP8jS4/VHco76955t5ScEDQuaBxof6sy8YZNv9GCQo8HzkPwcQUD/vsbdgk44YJ
plGNj/QWRVHkL8RLiz6tjnvN3odnxGEJk2Lxwhg3AB2lgz+8LiwPaD1hCbR59s6CZYmSC0C4Afxc
PKPdB4fn2NTfCFxQa+8qq/3EktkGMrdwbsZaZ9h/48IksUaM53U77FWfIjQy1VDV1+R62/UYXSGO
h9vBJ8OADWHAUcJAZPu8jw62Rqcf1gV/ZKTRYXeFHzLjMigwSJBMyCKbZy9CUnZu6CI/koaxZtVC
tO3ArFrHzVekkmhMfbQdKDuh4dGrZNyxeUa6K1BpOHgpEG+A1scg+OOsmjsDHhFqy/g6bZ7Rxsvt
d3TYAQEDQcfyFRuznz/Z8LA0xh3aLpUcaVa9IWcdeECIFUx1hELj9lvfzyRYCprbP8/PWHu4gst6
8FLI8NjRRHltx72/OjggKOmZuCmOvKUvJCAOXAqhHAGnELLhx7uCpAuxB2qQ3TPSA0KBdPBSMN2Q
YV5uVG/Ep93LrXBaMJEKtkBUbd5qfEmV8ze6ENixyZYY4Xx0i4qGDHWYcGva7oexbgchQXTgyRCY
AJpwMHR/iQ684ACmGXlTSj88qeLOMFQVpf+fH/Vt+4HtwEKIVs0uPmxXfYQn42/cGQ5OAULGeLvz
P7g+2ROIXI0dhXv4nWEw4hTIdOGyKR7StHe7Qv2E3QsY3DdoGs7i6HYF2PKDgwRdW6Hl+TrV+GAp
GHtylewycXGnjHEp9N1s9rBUm+1A/WXv5nr7BwRstrD6+IHNHml+iUfRwbuCpMkhk4ZbvHcyQBcy
D2cZdvX6aNfg8CJUrAGjG/uVtcBHfRskqMdRgkaWTGjhiGekRaih/o2mnQYcTfuRVe11aYCMUKFS
kr/W46NNqv5Gjo12AknVa/64FyRE0w7UNpi6XT0+1l0hdPEOzC8BWmKMoPwgLfx6QJDLZONYu4Rj
tLvib3RpQGQrtCZ2H3Wv8qKrrdjQmNE93CYco90Vf2MpUAEXw75fTwaSi2BF0OLfPCNdA1x0Dj4Z
gs+DnrliseXf3RnmJ7gtGnthl3iOdA2YxR28BuTYlNkI0v6srN4uBZWXbZNI4Nm63Q7bnTfCHPvw
ygsUlYrCPY7Om0Rh/2TQrQOuroGnGTug7G9cn0IS1sJl+8e3/nZXAAegVYer5yvOcLQH5G90qkQi
jeDODlC2n2prAkUFsui1xzvapTg81RZUUBPXBvoPm2f/6gBQRjlO73/XmtgWOOOLFcIb9uCkitYD
kQLs0ObZ3xXqJxkIAQKaPzEEY6zHYdj8haWAFf4bepcg8lj0/nebYqytCUP9G7FC5QZhObab4pcu
DZcp0Gz63uPOrWjFHrwrxDwHSQXhEPUPB0QRDHvAuNtYMtpYcXheIZrbNtKcr1iZvbBJWW4jsUHX
9yf0apSxQkiEHhw2aeiStr5iafbCpkCZCd64wF9tnpHWooa6TYMPaWOSQtm0MUkdth91v1lj0awR
dob27gCN9oAcXochJkBjmNtyuxKC1fUu22QpBCFWTAJe845xHpDDL1PCJnclVfmuBtnHkTii46uh
+L1DFIy0zw8R5S/ECgABBl/6LnHYa9ZQg1joUiO7uVuKscYKoRZ6YNgkVogdQZtu72Sg4azS6ERe
eXt0RrsdDk8odJhtigmYbIcI2F8Krg4VdSJul+1SjLUO07bf0WFXh7g/qb53udP+UtDXgktOb3t3
i4716tC239FhS6E5hjC7/llnvbs6cOS2BdKGuceor44dr+KQpQA2hIiGBmp7d43uxQrAZrT4xeh0
+/r23h5fda79jUaFSpIJgupjYCpwZYKEUKL5+fooEwrt8DST/q6M/L2w7Nw+e7uC4gNvW/Aku0bG
aGPF30gz+aBIq+xGfvvVuWDUo68tK/JuOrS9t0d4QA5PM2HUi5H560p8sBSk2+ic70Di41sD/fD8
Ukx/+LY5Gv90MixqVWE3v319rAmFcO85ML/k6iCVViG5bT/qXlnOEIg0HE97pL02z1hTbf3wNJNm
DfMdwPofF2CMiB2Dri5t8O1SjPUW1Q9PMwGmcm2oZJHb3Gk/zcTxU7S06GL8eH2Ut6h+eJpJh8IS
7I5/Kj5A1ojSBN/DzVkcYbw8PKkS8RJWpIrB4+b5NUggYkWJ+ionMNp4eXhSRT1On5L78+PWBPGS
gaAMEGvktah+eFLFTFCFN6yiSvPhrtA2vA9r7ERR0C5/4RZFX4JOprbXv6TcwKxKFQX7NlCO9WQI
y5mDMwlKbQ0uw8cIK5p2qkEjC7TZj+0yyjvDODyp4vokWGLY8/FSECTYdAzUx97KNQ5PqgRchLRJ
aFt+FCSEdzgYXiF6N+5Mwjg8qRJ4K2TmgVzuFeKImJFhjF+Cxjg8mxLXJ182WKsfX/de006h1wtL
dLcdxlqIC8bWwfGSGThCqMTMzbM/G2bIITRZdjAsmr4jzS+Nv5FfcjHQfQE4s3n4qG93BZUXeYZw
Fv+JSRvn1XF4fkkRyrbQIIF9uBRiTC54gbQ4t7tmtAfk8PwS4SGaMITFXethv+oAsm0ST8Gwbpdq
tLnV38gvLTpygJJ3VcXeUohdAecBPYaRVx2/GN7+uUAsuwKfBUY72/2/L1dFbgXdAa3g19bEWA+I
uf3FDhv7OCCpQCbvGlZ7NwjFB0EE7a5Xb5s/WIr/oI3xwxUJq7Ho+8YPyX8uP7JN+qc/8OoE9Ovr
b9yOtv427/6oMEjavvvWEEj8+/9575e0oYK+efWVGrp5q93P7z7jr+/+7s1eP9jrf1z6z8VT8c3r
Ny/0u9/0/CnGUen/Rk+xsBt968/Drfb/WLu23bZhGPor+4UNM4a97GHp1mxou6LdBXtkbDUWokid
LCfL3480oDqAT7cB5GtRnDBHOhTFUCSnDGXYxGzOcrrTUyzxd3j3m2LncsV6mgk9TXAwwA9u21M8
AXx2rnr8iIbaT8319dhDj2jn2EQPfXAZUcJOWI393tH4kHKpUGcrygeoATzPM0S88JGkBw/UueV8
cv69wAI8j3E4+nZXsWZm3rAf0xs/xjbtN4AbadVsAJ93CJtvkWrsFW0o53GoUGfMWKh0RaE7uhAA
fFP/hkfU/ZcTW9Ee7xoLqa4oF5cdkJMMPjJgfniGGQuxrni64HFD1c6zZbVQ66qn0tN+iS7tM/XM
9C6nnQNbXgZEGMCnIwFXI5MJ9eCBgHuX9oEG0O7gAp/ZFWteVOnUqMdPYdxvkCuQdnd6+EwH5OGl
NkAPzpa7/Aw5Jmodc+ZZlugIka5W6i9wQRntdwuxXtDBdzBYkvlUBpYfUFQgzZ302ONj8ECq0i7J
ADxDH/bWQqwfuq17JiaQ3iVq4z+mPJxKX5FmVyDtQPTomeIOM2+h1ksaSkLLaqHUSyoOhDOS8lTz
cpkJbxkLnTJ4PPgQln5gmu1gYLxzEYFbKPVy9IHvHsuzaZpho7Z9TcE/0O+6hE/bvZFngAboObpS
KtIZuoVU13Q6poSYsZDq2sklHrn3Rhr26rlxuTyzsBZqXXOgV608491CrOtTh6AtpPopuw7daqZO
CmrKP1O7gwsqs5n16KmP0P1y/bsJfATul3+lM8C+AneC5qWFRq9cTD5XE+eNKDOg1YxfeU4PhOV5
x+9QDNCvqQVnKc9jMcHuPN6JFgK95gs2iO6mx+Rq0q/biwTv11w3YsGMa3fBxc2YtxVt3jXyBFz/
BXxpe+hk5Fm1Hj7Fsk17lI1sXlmI9TolcKWZ+pOpjb+hoa8cnNFuIdYbd3yxppg4Tws+wUKwN5yi
5SjyEYXA04tgNT1f4hDSEZhvodovHKZuwcH6yuJgvaV98G1ami4PQdW83NLwa0yF7zYVbN488rxS
/wFTMFaBzsAtFHvr8q/R829Cy9sNd5mqH6rIpvIHQGcv7+v01HgUYMt7NT10CmhBLbR6x+m2FB6B
s5E3VWrL73zb7xPI6PELVAv4tHF4RS20epfanY/8G98yD8xlmybmozwt14ZbYI+Fs8z4YiPPP9RL
e88eHnIvLyr06G0qMNvJ0yMs4NlHhlMFmv2YtOjW2174zgd82GsLwd5znhYZbqHW+yOhcFWq39Wk
fOVTdTiFA0VPFe6Mdwu9fj3lDONJqddWf4Fv0aNriBRAq7G/wzqIRiqK1dg/CCUgpELXAJoJB9c+
KX01AB969r4wiJSCUoMPKDRuwWaUGk0D9BPKRTYWOv3hA3QwjYVQGRy69cZCoj+p4yO10jvrX0rd
1JT/FBUB3yjFY/8AR9VNTx3ylzVPd24YQ/nnP3DZlQC3wVF+9wcAAP//</cx:binary>
              </cx:geoCache>
            </cx:geography>
          </cx:layoutPr>
        </cx:series>
      </cx:plotAreaRegion>
    </cx:plotArea>
    <cx:legend pos="t" align="ctr" overlay="0">
      <cx:txPr>
        <a:bodyPr spcFirstLastPara="1" vertOverflow="ellipsis" horzOverflow="overflow" wrap="square" lIns="0" tIns="0" rIns="0" bIns="0" anchor="ctr" anchorCtr="1"/>
        <a:lstStyle/>
        <a:p>
          <a:pPr algn="ctr" rtl="0">
            <a:defRPr sz="1600">
              <a:solidFill>
                <a:srgbClr val="000000"/>
              </a:solidFill>
            </a:defRPr>
          </a:pPr>
          <a:endParaRPr lang="en-US" sz="1600" b="0" i="0" u="none" strike="noStrike" baseline="0">
            <a:solidFill>
              <a:srgbClr val="000000"/>
            </a:solidFill>
            <a:latin typeface="Calibri"/>
          </a:endParaRPr>
        </a:p>
      </cx:txPr>
    </cx:legend>
  </cx:chart>
  <cx:fmtOvrs>
    <cx:fmtOvr idx="0">
      <cx:spPr>
        <a:solidFill>
          <a:srgbClr val="028090"/>
        </a:solidFill>
        <a:ln>
          <a:solidFill>
            <a:schemeClr val="bg1"/>
          </a:solidFill>
        </a:ln>
      </cx:spPr>
    </cx:fmtOvr>
    <cx:fmtOvr idx="1">
      <cx:spPr>
        <a:solidFill>
          <a:schemeClr val="accent4"/>
        </a:solidFill>
        <a:ln>
          <a:solidFill>
            <a:schemeClr val="bg1"/>
          </a:solidFill>
        </a:ln>
      </cx:spPr>
    </cx:fmtOvr>
  </cx:fmtOvrs>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494">
  <cs:axisTitle>
    <cs:lnRef idx="0"/>
    <cs:fillRef idx="0"/>
    <cs:effectRef idx="0"/>
    <cs:fontRef idx="minor">
      <a:schemeClr val="tx1">
        <a:lumMod val="65000"/>
        <a:lumOff val="35000"/>
      </a:schemeClr>
    </cs:fontRef>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tx1">
        <a:lumMod val="65000"/>
        <a:lumOff val="35000"/>
      </a:schemeClr>
    </cs:fontRef>
    <cs:defRPr sz="85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3175">
        <a:solidFill>
          <a:schemeClr val="bg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8F2DA0-80F8-4647-B01B-6EEAC157A9CE}" type="doc">
      <dgm:prSet loTypeId="urn:microsoft.com/office/officeart/2005/8/layout/hProcess11" loCatId="timeline" qsTypeId="urn:microsoft.com/office/officeart/2005/8/quickstyle/simple1" qsCatId="simple" csTypeId="urn:microsoft.com/office/officeart/2005/8/colors/accent1_2" csCatId="accent1" phldr="1"/>
      <dgm:spPr/>
      <dgm:t>
        <a:bodyPr/>
        <a:lstStyle/>
        <a:p>
          <a:endParaRPr lang="en-US"/>
        </a:p>
      </dgm:t>
    </dgm:pt>
    <dgm:pt modelId="{F2DEBF12-CE8C-453F-92FD-01E88292B4C2}">
      <dgm:prSet phldrT="Title" phldr="0"/>
      <dgm:spPr/>
      <dgm:t>
        <a:bodyPr/>
        <a:lstStyle/>
        <a:p>
          <a:r>
            <a:rPr lang="en-US" dirty="0">
              <a:solidFill>
                <a:srgbClr val="000000"/>
              </a:solidFill>
            </a:rPr>
            <a:t>Coverage Reform</a:t>
          </a:r>
        </a:p>
      </dgm:t>
    </dgm:pt>
    <dgm:pt modelId="{CE5BA0C4-A184-4F75-80EE-6DA1103A1CA5}" type="parTrans" cxnId="{392AD697-3F19-4ABD-931A-74815080CBE0}">
      <dgm:prSet/>
      <dgm:spPr/>
      <dgm:t>
        <a:bodyPr/>
        <a:lstStyle/>
        <a:p>
          <a:endParaRPr lang="en-US">
            <a:solidFill>
              <a:srgbClr val="000000"/>
            </a:solidFill>
          </a:endParaRPr>
        </a:p>
      </dgm:t>
    </dgm:pt>
    <dgm:pt modelId="{6C44589C-958C-4780-AA56-571A013C1A8E}" type="sibTrans" cxnId="{392AD697-3F19-4ABD-931A-74815080CBE0}">
      <dgm:prSet phldrT="1" phldr="0"/>
      <dgm:spPr/>
      <dgm:t>
        <a:bodyPr/>
        <a:lstStyle/>
        <a:p>
          <a:endParaRPr lang="en-US">
            <a:solidFill>
              <a:srgbClr val="000000"/>
            </a:solidFill>
          </a:endParaRPr>
        </a:p>
      </dgm:t>
    </dgm:pt>
    <dgm:pt modelId="{6D11D51D-3F65-4038-AD68-F3C5919F038F}">
      <dgm:prSet phldrT="Title" phldr="0"/>
      <dgm:spPr/>
      <dgm:t>
        <a:bodyPr/>
        <a:lstStyle/>
        <a:p>
          <a:r>
            <a:rPr lang="en-US" dirty="0">
              <a:solidFill>
                <a:srgbClr val="000000"/>
              </a:solidFill>
            </a:rPr>
            <a:t>Cost Containment</a:t>
          </a:r>
        </a:p>
      </dgm:t>
    </dgm:pt>
    <dgm:pt modelId="{107E29EC-78BF-4BDA-A4AE-3BC9A3D3B59C}" type="parTrans" cxnId="{E969B4EA-E8EC-4EDF-A07A-628BEAB1683F}">
      <dgm:prSet/>
      <dgm:spPr/>
      <dgm:t>
        <a:bodyPr/>
        <a:lstStyle/>
        <a:p>
          <a:endParaRPr lang="en-US">
            <a:solidFill>
              <a:srgbClr val="000000"/>
            </a:solidFill>
          </a:endParaRPr>
        </a:p>
      </dgm:t>
    </dgm:pt>
    <dgm:pt modelId="{2480FA83-2BAF-4505-8A74-492F34FCCFDF}" type="sibTrans" cxnId="{E969B4EA-E8EC-4EDF-A07A-628BEAB1683F}">
      <dgm:prSet phldrT="2" phldr="0"/>
      <dgm:spPr/>
      <dgm:t>
        <a:bodyPr/>
        <a:lstStyle/>
        <a:p>
          <a:endParaRPr lang="en-US">
            <a:solidFill>
              <a:srgbClr val="000000"/>
            </a:solidFill>
          </a:endParaRPr>
        </a:p>
      </dgm:t>
    </dgm:pt>
    <dgm:pt modelId="{BBE4A182-6A16-404C-9E6F-3446280EC44D}">
      <dgm:prSet phldrT="Title" phldr="0"/>
      <dgm:spPr/>
      <dgm:t>
        <a:bodyPr/>
        <a:lstStyle/>
        <a:p>
          <a:r>
            <a:rPr lang="en-US" dirty="0">
              <a:solidFill>
                <a:srgbClr val="000000"/>
              </a:solidFill>
            </a:rPr>
            <a:t>Affordability Initiatives</a:t>
          </a:r>
        </a:p>
      </dgm:t>
    </dgm:pt>
    <dgm:pt modelId="{1566CA1D-E36C-4C8C-BE81-A9DB84A00AE8}" type="parTrans" cxnId="{81762CB6-6908-4EBB-85E6-FDEA6DFECC29}">
      <dgm:prSet/>
      <dgm:spPr/>
      <dgm:t>
        <a:bodyPr/>
        <a:lstStyle/>
        <a:p>
          <a:endParaRPr lang="en-US">
            <a:solidFill>
              <a:srgbClr val="000000"/>
            </a:solidFill>
          </a:endParaRPr>
        </a:p>
      </dgm:t>
    </dgm:pt>
    <dgm:pt modelId="{23C613F9-6C9C-4BD9-9378-403F051AC8C7}" type="sibTrans" cxnId="{81762CB6-6908-4EBB-85E6-FDEA6DFECC29}">
      <dgm:prSet phldrT="3" phldr="0"/>
      <dgm:spPr/>
      <dgm:t>
        <a:bodyPr/>
        <a:lstStyle/>
        <a:p>
          <a:endParaRPr lang="en-US">
            <a:solidFill>
              <a:srgbClr val="000000"/>
            </a:solidFill>
          </a:endParaRPr>
        </a:p>
      </dgm:t>
    </dgm:pt>
    <dgm:pt modelId="{0B5C227C-5448-4B2E-B8E6-E9389B8AE6B2}" type="pres">
      <dgm:prSet presAssocID="{FD8F2DA0-80F8-4647-B01B-6EEAC157A9CE}" presName="Name0" presStyleCnt="0">
        <dgm:presLayoutVars>
          <dgm:dir/>
          <dgm:resizeHandles val="exact"/>
        </dgm:presLayoutVars>
      </dgm:prSet>
      <dgm:spPr/>
    </dgm:pt>
    <dgm:pt modelId="{922FDC35-A97A-448C-BF22-16708BB86DF0}" type="pres">
      <dgm:prSet presAssocID="{FD8F2DA0-80F8-4647-B01B-6EEAC157A9CE}" presName="arrow" presStyleLbl="bgShp" presStyleIdx="0" presStyleCnt="1" custAng="0"/>
      <dgm:spPr/>
    </dgm:pt>
    <dgm:pt modelId="{9694428C-2BE2-4590-91AE-EE0537B3AED7}" type="pres">
      <dgm:prSet presAssocID="{FD8F2DA0-80F8-4647-B01B-6EEAC157A9CE}" presName="points" presStyleCnt="0"/>
      <dgm:spPr/>
    </dgm:pt>
    <dgm:pt modelId="{883862C1-5E55-4459-9DE4-E4114C58A024}" type="pres">
      <dgm:prSet presAssocID="{F2DEBF12-CE8C-453F-92FD-01E88292B4C2}" presName="compositeA" presStyleCnt="0"/>
      <dgm:spPr/>
    </dgm:pt>
    <dgm:pt modelId="{F6BAE4F5-46DC-4B25-8881-D2AD9AE95D31}" type="pres">
      <dgm:prSet presAssocID="{F2DEBF12-CE8C-453F-92FD-01E88292B4C2}" presName="textA" presStyleLbl="revTx" presStyleIdx="0" presStyleCnt="3">
        <dgm:presLayoutVars>
          <dgm:bulletEnabled val="1"/>
        </dgm:presLayoutVars>
      </dgm:prSet>
      <dgm:spPr/>
    </dgm:pt>
    <dgm:pt modelId="{F92DF6A2-2C05-4F5A-A524-9BA5F41DBCD4}" type="pres">
      <dgm:prSet presAssocID="{F2DEBF12-CE8C-453F-92FD-01E88292B4C2}" presName="circleA" presStyleLbl="node1" presStyleIdx="0" presStyleCnt="3" custLinFactNeighborX="6304" custLinFactNeighborY="-29420"/>
      <dgm:spPr/>
    </dgm:pt>
    <dgm:pt modelId="{1CEAD2BB-6F75-43D8-BE52-F13FA35A1D5D}" type="pres">
      <dgm:prSet presAssocID="{F2DEBF12-CE8C-453F-92FD-01E88292B4C2}" presName="spaceA" presStyleCnt="0"/>
      <dgm:spPr/>
    </dgm:pt>
    <dgm:pt modelId="{56B1D43B-DF63-4200-93A5-C541E895D5ED}" type="pres">
      <dgm:prSet presAssocID="{6C44589C-958C-4780-AA56-571A013C1A8E}" presName="space" presStyleCnt="0"/>
      <dgm:spPr/>
    </dgm:pt>
    <dgm:pt modelId="{F41D138A-0C1F-4F57-ADFF-829D527828EF}" type="pres">
      <dgm:prSet presAssocID="{6D11D51D-3F65-4038-AD68-F3C5919F038F}" presName="compositeB" presStyleCnt="0"/>
      <dgm:spPr/>
    </dgm:pt>
    <dgm:pt modelId="{2FC45117-8358-459C-990F-687B3A091A71}" type="pres">
      <dgm:prSet presAssocID="{6D11D51D-3F65-4038-AD68-F3C5919F038F}" presName="textB" presStyleLbl="revTx" presStyleIdx="1" presStyleCnt="3">
        <dgm:presLayoutVars>
          <dgm:bulletEnabled val="1"/>
        </dgm:presLayoutVars>
      </dgm:prSet>
      <dgm:spPr/>
    </dgm:pt>
    <dgm:pt modelId="{DBB84D10-AF9A-419A-9470-46E34AA0D68F}" type="pres">
      <dgm:prSet presAssocID="{6D11D51D-3F65-4038-AD68-F3C5919F038F}" presName="circleB" presStyleLbl="node1" presStyleIdx="1" presStyleCnt="3" custLinFactNeighborX="15411" custLinFactNeighborY="40314"/>
      <dgm:spPr/>
    </dgm:pt>
    <dgm:pt modelId="{5B067EC1-4240-4EF9-AA02-D3539A63A8D6}" type="pres">
      <dgm:prSet presAssocID="{6D11D51D-3F65-4038-AD68-F3C5919F038F}" presName="spaceB" presStyleCnt="0"/>
      <dgm:spPr/>
    </dgm:pt>
    <dgm:pt modelId="{08A44A0B-F24C-4C40-B90A-C8E72103A694}" type="pres">
      <dgm:prSet presAssocID="{2480FA83-2BAF-4505-8A74-492F34FCCFDF}" presName="space" presStyleCnt="0"/>
      <dgm:spPr/>
    </dgm:pt>
    <dgm:pt modelId="{D8F23C27-267B-4E98-965E-DC6CB6D6F1CD}" type="pres">
      <dgm:prSet presAssocID="{BBE4A182-6A16-404C-9E6F-3446280EC44D}" presName="compositeA" presStyleCnt="0"/>
      <dgm:spPr/>
    </dgm:pt>
    <dgm:pt modelId="{14D30636-7D33-4EFD-B509-571B281E6391}" type="pres">
      <dgm:prSet presAssocID="{BBE4A182-6A16-404C-9E6F-3446280EC44D}" presName="textA" presStyleLbl="revTx" presStyleIdx="2" presStyleCnt="3">
        <dgm:presLayoutVars>
          <dgm:bulletEnabled val="1"/>
        </dgm:presLayoutVars>
      </dgm:prSet>
      <dgm:spPr/>
    </dgm:pt>
    <dgm:pt modelId="{05A00FA0-1EDE-4F47-8546-FEA12494226C}" type="pres">
      <dgm:prSet presAssocID="{BBE4A182-6A16-404C-9E6F-3446280EC44D}" presName="circleA" presStyleLbl="node1" presStyleIdx="2" presStyleCnt="3" custLinFactNeighborX="4203" custLinFactNeighborY="-35290"/>
      <dgm:spPr/>
    </dgm:pt>
    <dgm:pt modelId="{DD9AB6AA-25C8-4881-A41F-93766DC87114}" type="pres">
      <dgm:prSet presAssocID="{BBE4A182-6A16-404C-9E6F-3446280EC44D}" presName="spaceA" presStyleCnt="0"/>
      <dgm:spPr/>
    </dgm:pt>
  </dgm:ptLst>
  <dgm:cxnLst>
    <dgm:cxn modelId="{5FFCC526-4A5E-4A66-97F2-01A9A2264C93}" type="presOf" srcId="{F2DEBF12-CE8C-453F-92FD-01E88292B4C2}" destId="{F6BAE4F5-46DC-4B25-8881-D2AD9AE95D31}" srcOrd="0" destOrd="0" presId="urn:microsoft.com/office/officeart/2005/8/layout/hProcess11"/>
    <dgm:cxn modelId="{DDAC2B31-0CB4-44AC-A2CD-0B6419D901A6}" type="presOf" srcId="{BBE4A182-6A16-404C-9E6F-3446280EC44D}" destId="{14D30636-7D33-4EFD-B509-571B281E6391}" srcOrd="0" destOrd="0" presId="urn:microsoft.com/office/officeart/2005/8/layout/hProcess11"/>
    <dgm:cxn modelId="{FE65D655-0158-40ED-A034-2271C45CF311}" type="presOf" srcId="{6D11D51D-3F65-4038-AD68-F3C5919F038F}" destId="{2FC45117-8358-459C-990F-687B3A091A71}" srcOrd="0" destOrd="0" presId="urn:microsoft.com/office/officeart/2005/8/layout/hProcess11"/>
    <dgm:cxn modelId="{392AD697-3F19-4ABD-931A-74815080CBE0}" srcId="{FD8F2DA0-80F8-4647-B01B-6EEAC157A9CE}" destId="{F2DEBF12-CE8C-453F-92FD-01E88292B4C2}" srcOrd="0" destOrd="0" parTransId="{CE5BA0C4-A184-4F75-80EE-6DA1103A1CA5}" sibTransId="{6C44589C-958C-4780-AA56-571A013C1A8E}"/>
    <dgm:cxn modelId="{81762CB6-6908-4EBB-85E6-FDEA6DFECC29}" srcId="{FD8F2DA0-80F8-4647-B01B-6EEAC157A9CE}" destId="{BBE4A182-6A16-404C-9E6F-3446280EC44D}" srcOrd="2" destOrd="0" parTransId="{1566CA1D-E36C-4C8C-BE81-A9DB84A00AE8}" sibTransId="{23C613F9-6C9C-4BD9-9378-403F051AC8C7}"/>
    <dgm:cxn modelId="{06A1FDCA-D127-41BA-AB62-2B51564458E6}" type="presOf" srcId="{FD8F2DA0-80F8-4647-B01B-6EEAC157A9CE}" destId="{0B5C227C-5448-4B2E-B8E6-E9389B8AE6B2}" srcOrd="0" destOrd="0" presId="urn:microsoft.com/office/officeart/2005/8/layout/hProcess11"/>
    <dgm:cxn modelId="{E969B4EA-E8EC-4EDF-A07A-628BEAB1683F}" srcId="{FD8F2DA0-80F8-4647-B01B-6EEAC157A9CE}" destId="{6D11D51D-3F65-4038-AD68-F3C5919F038F}" srcOrd="1" destOrd="0" parTransId="{107E29EC-78BF-4BDA-A4AE-3BC9A3D3B59C}" sibTransId="{2480FA83-2BAF-4505-8A74-492F34FCCFDF}"/>
    <dgm:cxn modelId="{8CE06EBC-3C78-4997-801E-4E625364A3FD}" type="presParOf" srcId="{0B5C227C-5448-4B2E-B8E6-E9389B8AE6B2}" destId="{922FDC35-A97A-448C-BF22-16708BB86DF0}" srcOrd="0" destOrd="0" presId="urn:microsoft.com/office/officeart/2005/8/layout/hProcess11"/>
    <dgm:cxn modelId="{9A03A8E3-3A91-4D3B-AB90-6F60E45C2B54}" type="presParOf" srcId="{0B5C227C-5448-4B2E-B8E6-E9389B8AE6B2}" destId="{9694428C-2BE2-4590-91AE-EE0537B3AED7}" srcOrd="1" destOrd="0" presId="urn:microsoft.com/office/officeart/2005/8/layout/hProcess11"/>
    <dgm:cxn modelId="{93DA5195-5F1B-4FA8-8903-0607CD89B386}" type="presParOf" srcId="{9694428C-2BE2-4590-91AE-EE0537B3AED7}" destId="{883862C1-5E55-4459-9DE4-E4114C58A024}" srcOrd="0" destOrd="0" presId="urn:microsoft.com/office/officeart/2005/8/layout/hProcess11"/>
    <dgm:cxn modelId="{2B2461A6-8274-40D7-8A71-FCEDFFA96575}" type="presParOf" srcId="{883862C1-5E55-4459-9DE4-E4114C58A024}" destId="{F6BAE4F5-46DC-4B25-8881-D2AD9AE95D31}" srcOrd="0" destOrd="0" presId="urn:microsoft.com/office/officeart/2005/8/layout/hProcess11"/>
    <dgm:cxn modelId="{852C5ED6-4B58-46EF-8225-1543ADDFD984}" type="presParOf" srcId="{883862C1-5E55-4459-9DE4-E4114C58A024}" destId="{F92DF6A2-2C05-4F5A-A524-9BA5F41DBCD4}" srcOrd="1" destOrd="0" presId="urn:microsoft.com/office/officeart/2005/8/layout/hProcess11"/>
    <dgm:cxn modelId="{F0DA432C-67E9-41BD-9C8A-77A26311AD85}" type="presParOf" srcId="{883862C1-5E55-4459-9DE4-E4114C58A024}" destId="{1CEAD2BB-6F75-43D8-BE52-F13FA35A1D5D}" srcOrd="2" destOrd="0" presId="urn:microsoft.com/office/officeart/2005/8/layout/hProcess11"/>
    <dgm:cxn modelId="{5206A4A6-9145-4CC6-9865-18C7E3F5349D}" type="presParOf" srcId="{9694428C-2BE2-4590-91AE-EE0537B3AED7}" destId="{56B1D43B-DF63-4200-93A5-C541E895D5ED}" srcOrd="1" destOrd="0" presId="urn:microsoft.com/office/officeart/2005/8/layout/hProcess11"/>
    <dgm:cxn modelId="{0E300026-99D5-4C57-85C2-AA5CFAF1F23A}" type="presParOf" srcId="{9694428C-2BE2-4590-91AE-EE0537B3AED7}" destId="{F41D138A-0C1F-4F57-ADFF-829D527828EF}" srcOrd="2" destOrd="0" presId="urn:microsoft.com/office/officeart/2005/8/layout/hProcess11"/>
    <dgm:cxn modelId="{0E4684B6-31DD-45F5-96C0-6891A6EA2865}" type="presParOf" srcId="{F41D138A-0C1F-4F57-ADFF-829D527828EF}" destId="{2FC45117-8358-459C-990F-687B3A091A71}" srcOrd="0" destOrd="0" presId="urn:microsoft.com/office/officeart/2005/8/layout/hProcess11"/>
    <dgm:cxn modelId="{CF051130-490A-4AE5-8F30-2E4BD5CC686F}" type="presParOf" srcId="{F41D138A-0C1F-4F57-ADFF-829D527828EF}" destId="{DBB84D10-AF9A-419A-9470-46E34AA0D68F}" srcOrd="1" destOrd="0" presId="urn:microsoft.com/office/officeart/2005/8/layout/hProcess11"/>
    <dgm:cxn modelId="{C405E346-513B-488F-A23D-215057557D86}" type="presParOf" srcId="{F41D138A-0C1F-4F57-ADFF-829D527828EF}" destId="{5B067EC1-4240-4EF9-AA02-D3539A63A8D6}" srcOrd="2" destOrd="0" presId="urn:microsoft.com/office/officeart/2005/8/layout/hProcess11"/>
    <dgm:cxn modelId="{3C65041A-3803-487D-8EFD-2CCB5C5DD301}" type="presParOf" srcId="{9694428C-2BE2-4590-91AE-EE0537B3AED7}" destId="{08A44A0B-F24C-4C40-B90A-C8E72103A694}" srcOrd="3" destOrd="0" presId="urn:microsoft.com/office/officeart/2005/8/layout/hProcess11"/>
    <dgm:cxn modelId="{02191632-6F29-4272-B725-2C367AD678ED}" type="presParOf" srcId="{9694428C-2BE2-4590-91AE-EE0537B3AED7}" destId="{D8F23C27-267B-4E98-965E-DC6CB6D6F1CD}" srcOrd="4" destOrd="0" presId="urn:microsoft.com/office/officeart/2005/8/layout/hProcess11"/>
    <dgm:cxn modelId="{6DDF0DE8-EFFB-4233-986D-7CBEDB897CDB}" type="presParOf" srcId="{D8F23C27-267B-4E98-965E-DC6CB6D6F1CD}" destId="{14D30636-7D33-4EFD-B509-571B281E6391}" srcOrd="0" destOrd="0" presId="urn:microsoft.com/office/officeart/2005/8/layout/hProcess11"/>
    <dgm:cxn modelId="{E7CD8974-4A4F-432F-A548-7C92D51679E1}" type="presParOf" srcId="{D8F23C27-267B-4E98-965E-DC6CB6D6F1CD}" destId="{05A00FA0-1EDE-4F47-8546-FEA12494226C}" srcOrd="1" destOrd="0" presId="urn:microsoft.com/office/officeart/2005/8/layout/hProcess11"/>
    <dgm:cxn modelId="{68D7542F-6E35-431E-B297-6F3598D5B453}" type="presParOf" srcId="{D8F23C27-267B-4E98-965E-DC6CB6D6F1CD}" destId="{DD9AB6AA-25C8-4881-A41F-93766DC87114}" srcOrd="2" destOrd="0" presId="urn:microsoft.com/office/officeart/2005/8/layout/hProcess1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C69A52-9089-4901-8311-5F12B5FAE793}" type="doc">
      <dgm:prSet loTypeId="urn:microsoft.com/office/officeart/2024/layout/BulletTimeline" loCatId="timeline" qsTypeId="urn:microsoft.com/office/officeart/2005/8/quickstyle/simple1" qsCatId="simple" csTypeId="urn:microsoft.com/office/officeart/2005/8/colors/accent1_2" csCatId="accent1" phldr="1"/>
      <dgm:spPr/>
      <dgm:t>
        <a:bodyPr/>
        <a:lstStyle/>
        <a:p>
          <a:endParaRPr lang="en-US"/>
        </a:p>
      </dgm:t>
    </dgm:pt>
    <dgm:pt modelId="{75963C2F-004F-47FD-9068-E10AEA88E5FA}">
      <dgm:prSet phldrT="Add an event" phldr="0" custT="1"/>
      <dgm:spPr/>
      <dgm:t>
        <a:bodyPr/>
        <a:lstStyle/>
        <a:p>
          <a:pPr>
            <a:defRPr b="1"/>
          </a:pPr>
          <a:r>
            <a:rPr lang="en-US" sz="1400" dirty="0">
              <a:solidFill>
                <a:srgbClr val="000000"/>
              </a:solidFill>
            </a:rPr>
            <a:t>Health Care Cost Growth Benchmark Initiative (CT)</a:t>
          </a:r>
        </a:p>
      </dgm:t>
    </dgm:pt>
    <dgm:pt modelId="{CB8DB13A-E861-48B4-9019-A283B8F39AAC}" type="parTrans" cxnId="{4387B1D3-6747-401D-8DB4-A680CB93B228}">
      <dgm:prSet/>
      <dgm:spPr/>
      <dgm:t>
        <a:bodyPr/>
        <a:lstStyle/>
        <a:p>
          <a:endParaRPr lang="en-US"/>
        </a:p>
      </dgm:t>
    </dgm:pt>
    <dgm:pt modelId="{B53AD07F-B796-494F-98CF-8872D1F26EE8}" type="sibTrans" cxnId="{4387B1D3-6747-401D-8DB4-A680CB93B228}">
      <dgm:prSet/>
      <dgm:spPr/>
      <dgm:t>
        <a:bodyPr/>
        <a:lstStyle/>
        <a:p>
          <a:endParaRPr lang="en-US"/>
        </a:p>
      </dgm:t>
    </dgm:pt>
    <dgm:pt modelId="{F967E704-D13C-4A3C-971C-4A77ED99903F}">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Benchmark total health care expenditures growth</a:t>
          </a:r>
        </a:p>
      </dgm:t>
    </dgm:pt>
    <dgm:pt modelId="{5B5D7A37-8CF8-4FA9-ABDC-2B72E16131EA}" type="parTrans" cxnId="{7D2CB679-FB1A-492F-963D-ED028152DD01}">
      <dgm:prSet/>
      <dgm:spPr/>
      <dgm:t>
        <a:bodyPr/>
        <a:lstStyle/>
        <a:p>
          <a:endParaRPr lang="en-US"/>
        </a:p>
      </dgm:t>
    </dgm:pt>
    <dgm:pt modelId="{F93A6DFE-CA51-4768-8F4A-E6E34AAB2576}" type="sibTrans" cxnId="{7D2CB679-FB1A-492F-963D-ED028152DD01}">
      <dgm:prSet/>
      <dgm:spPr/>
      <dgm:t>
        <a:bodyPr/>
        <a:lstStyle/>
        <a:p>
          <a:endParaRPr lang="en-US"/>
        </a:p>
      </dgm:t>
    </dgm:pt>
    <dgm:pt modelId="{06B37E90-9DCF-4194-A42E-8723AA160209}">
      <dgm:prSet phldrT="Add an event" phldr="0" custT="1"/>
      <dgm:spPr/>
      <dgm:t>
        <a:bodyPr/>
        <a:lstStyle/>
        <a:p>
          <a:pPr>
            <a:defRPr b="1"/>
          </a:pPr>
          <a:r>
            <a:rPr lang="en-US" sz="1400" dirty="0">
              <a:solidFill>
                <a:srgbClr val="000000"/>
              </a:solidFill>
            </a:rPr>
            <a:t>Health Care Cost Transparency Board (WA)</a:t>
          </a:r>
        </a:p>
      </dgm:t>
    </dgm:pt>
    <dgm:pt modelId="{49C5D38A-D331-482D-AEC8-0F0CF6BAB917}" type="parTrans" cxnId="{03D03A6C-E720-440C-B6FD-DDE472D0294F}">
      <dgm:prSet/>
      <dgm:spPr/>
      <dgm:t>
        <a:bodyPr/>
        <a:lstStyle/>
        <a:p>
          <a:endParaRPr lang="en-US"/>
        </a:p>
      </dgm:t>
    </dgm:pt>
    <dgm:pt modelId="{95ECA514-CCBD-4C23-AEBD-622E5EC49ED9}" type="sibTrans" cxnId="{03D03A6C-E720-440C-B6FD-DDE472D0294F}">
      <dgm:prSet/>
      <dgm:spPr/>
      <dgm:t>
        <a:bodyPr/>
        <a:lstStyle/>
        <a:p>
          <a:endParaRPr lang="en-US"/>
        </a:p>
      </dgm:t>
    </dgm:pt>
    <dgm:pt modelId="{67B0A1A0-8396-405F-8ADA-EEC3DCCFF9BD}">
      <dgm:prSet phldrT="Add an event" phldr="0" custT="1"/>
      <dgm:spPr/>
      <dgm:t>
        <a:bodyPr/>
        <a:lstStyle/>
        <a:p>
          <a:pPr>
            <a:defRPr b="1"/>
          </a:pPr>
          <a:endParaRPr lang="en-US" sz="1400" dirty="0">
            <a:solidFill>
              <a:srgbClr val="000000"/>
            </a:solidFill>
          </a:endParaRPr>
        </a:p>
        <a:p>
          <a:pPr>
            <a:defRPr b="1"/>
          </a:pPr>
          <a:r>
            <a:rPr lang="en-US" sz="1400" dirty="0">
              <a:solidFill>
                <a:srgbClr val="000000"/>
              </a:solidFill>
            </a:rPr>
            <a:t>Task Force on Affordable, Accessible Health Care (VT)</a:t>
          </a:r>
        </a:p>
      </dgm:t>
    </dgm:pt>
    <dgm:pt modelId="{B0233A9C-BAA0-47DB-B7D4-B0F55D4B3AEA}" type="parTrans" cxnId="{EFF74B78-1791-4222-BF91-816E99026056}">
      <dgm:prSet/>
      <dgm:spPr/>
      <dgm:t>
        <a:bodyPr/>
        <a:lstStyle/>
        <a:p>
          <a:endParaRPr lang="en-US"/>
        </a:p>
      </dgm:t>
    </dgm:pt>
    <dgm:pt modelId="{A98369B8-6F93-49D2-9EDF-E9EF156BBEB9}" type="sibTrans" cxnId="{EFF74B78-1791-4222-BF91-816E99026056}">
      <dgm:prSet/>
      <dgm:spPr/>
      <dgm:t>
        <a:bodyPr/>
        <a:lstStyle/>
        <a:p>
          <a:endParaRPr lang="en-US"/>
        </a:p>
      </dgm:t>
    </dgm:pt>
    <dgm:pt modelId="{F9432ADB-D090-466D-B9C9-566B1A2C2143}">
      <dgm:prSet phldrT="Write a description of the significance of this event" phldr="0" custT="1"/>
      <dgm:spPr/>
      <dgm:t>
        <a:bodyPr/>
        <a:lstStyle/>
        <a:p>
          <a:pPr marL="0" lvl="0" indent="0" algn="l" defTabSz="533400">
            <a:lnSpc>
              <a:spcPct val="90000"/>
            </a:lnSpc>
            <a:spcBef>
              <a:spcPct val="0"/>
            </a:spcBef>
            <a:spcAft>
              <a:spcPct val="35000"/>
            </a:spcAft>
            <a:buNone/>
          </a:pPr>
          <a:endParaRPr lang="en-US" sz="1200" kern="1200" dirty="0">
            <a:solidFill>
              <a:srgbClr val="000000"/>
            </a:solidFill>
            <a:latin typeface="Calibri" panose="020F0502020204030204"/>
            <a:ea typeface="+mn-ea"/>
            <a:cs typeface="+mn-cs"/>
          </a:endParaRPr>
        </a:p>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Explore opportunities to make health care more affordable</a:t>
          </a:r>
        </a:p>
      </dgm:t>
    </dgm:pt>
    <dgm:pt modelId="{938BB7A6-0315-4BF9-8FBE-AF4E40250941}" type="parTrans" cxnId="{C0BB6483-4195-4FB8-8C9B-38813E20FD1A}">
      <dgm:prSet/>
      <dgm:spPr/>
      <dgm:t>
        <a:bodyPr/>
        <a:lstStyle/>
        <a:p>
          <a:endParaRPr lang="en-US"/>
        </a:p>
      </dgm:t>
    </dgm:pt>
    <dgm:pt modelId="{2B9C5EE6-EC31-4A72-967F-150476CF5509}" type="sibTrans" cxnId="{C0BB6483-4195-4FB8-8C9B-38813E20FD1A}">
      <dgm:prSet/>
      <dgm:spPr/>
      <dgm:t>
        <a:bodyPr/>
        <a:lstStyle/>
        <a:p>
          <a:endParaRPr lang="en-US"/>
        </a:p>
      </dgm:t>
    </dgm:pt>
    <dgm:pt modelId="{5716E81D-17A4-4556-A09F-FEBAB9B3FF5E}">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Sets health care spending targets and approves benchmarks</a:t>
          </a:r>
        </a:p>
      </dgm:t>
    </dgm:pt>
    <dgm:pt modelId="{84BB30E4-205A-4738-86C9-225091035A9F}" type="parTrans" cxnId="{0C077E37-2491-4712-BFF3-BDB638DBB8B4}">
      <dgm:prSet/>
      <dgm:spPr/>
      <dgm:t>
        <a:bodyPr/>
        <a:lstStyle/>
        <a:p>
          <a:endParaRPr lang="en-US"/>
        </a:p>
      </dgm:t>
    </dgm:pt>
    <dgm:pt modelId="{40AA7A1D-CDA0-4CB7-B492-1E31A9E84178}" type="sibTrans" cxnId="{0C077E37-2491-4712-BFF3-BDB638DBB8B4}">
      <dgm:prSet/>
      <dgm:spPr/>
      <dgm:t>
        <a:bodyPr/>
        <a:lstStyle/>
        <a:p>
          <a:endParaRPr lang="en-US"/>
        </a:p>
      </dgm:t>
    </dgm:pt>
    <dgm:pt modelId="{1BA9C5F7-32D9-424B-B93A-14D737BC50DA}">
      <dgm:prSet phldrT="Add an event"/>
      <dgm:spPr/>
      <dgm:t>
        <a:bodyPr/>
        <a:lstStyle/>
        <a:p>
          <a:pPr>
            <a:defRPr b="1"/>
          </a:pPr>
          <a:r>
            <a:rPr lang="en-US" dirty="0">
              <a:solidFill>
                <a:srgbClr val="000000"/>
              </a:solidFill>
            </a:rPr>
            <a:t>Health Care Cost Oversight Task Force (IN)</a:t>
          </a:r>
        </a:p>
      </dgm:t>
    </dgm:pt>
    <dgm:pt modelId="{BC2EAEF4-9D10-411F-98AC-9948AC10B811}" type="parTrans" cxnId="{BCB21E9F-33EA-4EA9-8E88-5EDCC590318A}">
      <dgm:prSet/>
      <dgm:spPr/>
      <dgm:t>
        <a:bodyPr/>
        <a:lstStyle/>
        <a:p>
          <a:endParaRPr lang="en-US"/>
        </a:p>
      </dgm:t>
    </dgm:pt>
    <dgm:pt modelId="{04C869B4-7B84-45FC-9B02-547DC5B6585B}" type="sibTrans" cxnId="{BCB21E9F-33EA-4EA9-8E88-5EDCC590318A}">
      <dgm:prSet/>
      <dgm:spPr/>
      <dgm:t>
        <a:bodyPr/>
        <a:lstStyle/>
        <a:p>
          <a:endParaRPr lang="en-US"/>
        </a:p>
      </dgm:t>
    </dgm:pt>
    <dgm:pt modelId="{CFAAF7FD-DAEE-499A-BCB1-A0433BD2901E}">
      <dgm:prSet phldrT="Write a description of the significance of this event"/>
      <dgm:spPr/>
      <dgm:t>
        <a:bodyPr/>
        <a:lstStyle/>
        <a:p>
          <a:r>
            <a:rPr lang="en-US" dirty="0">
              <a:solidFill>
                <a:srgbClr val="000000"/>
              </a:solidFill>
            </a:rPr>
            <a:t>Identify cost drivers and provide reform recommendations</a:t>
          </a:r>
        </a:p>
      </dgm:t>
    </dgm:pt>
    <dgm:pt modelId="{FA4C0430-6BAE-4B63-A0D3-52D82B8AA6C5}" type="parTrans" cxnId="{C632ED4E-FE6A-4123-8E43-3D38E3BF2491}">
      <dgm:prSet/>
      <dgm:spPr/>
      <dgm:t>
        <a:bodyPr/>
        <a:lstStyle/>
        <a:p>
          <a:endParaRPr lang="en-US"/>
        </a:p>
      </dgm:t>
    </dgm:pt>
    <dgm:pt modelId="{987E52C6-3809-47E2-AF77-8C645E454E7C}" type="sibTrans" cxnId="{C632ED4E-FE6A-4123-8E43-3D38E3BF2491}">
      <dgm:prSet/>
      <dgm:spPr/>
      <dgm:t>
        <a:bodyPr/>
        <a:lstStyle/>
        <a:p>
          <a:endParaRPr lang="en-US"/>
        </a:p>
      </dgm:t>
    </dgm:pt>
    <dgm:pt modelId="{6D24294D-F0B5-4811-B052-4F1E55E6B850}">
      <dgm:prSet phldrT="Add an event" phldr="0"/>
      <dgm:spPr/>
      <dgm:t>
        <a:bodyPr/>
        <a:lstStyle/>
        <a:p>
          <a:pPr>
            <a:defRPr b="1"/>
          </a:pPr>
          <a:r>
            <a:rPr lang="en-US" dirty="0">
              <a:solidFill>
                <a:srgbClr val="000000"/>
              </a:solidFill>
            </a:rPr>
            <a:t>Center for Health Care Affordability (MN)</a:t>
          </a:r>
        </a:p>
      </dgm:t>
    </dgm:pt>
    <dgm:pt modelId="{D5BDED16-BACF-41E2-8A19-F0E53F6A5536}" type="parTrans" cxnId="{047CFDFE-2F0E-4924-9926-6411DDC7C208}">
      <dgm:prSet/>
      <dgm:spPr/>
      <dgm:t>
        <a:bodyPr/>
        <a:lstStyle/>
        <a:p>
          <a:endParaRPr lang="en-US"/>
        </a:p>
      </dgm:t>
    </dgm:pt>
    <dgm:pt modelId="{8E229FE6-B988-46E0-BED8-68FF7EAE3B74}" type="sibTrans" cxnId="{047CFDFE-2F0E-4924-9926-6411DDC7C208}">
      <dgm:prSet/>
      <dgm:spPr/>
      <dgm:t>
        <a:bodyPr/>
        <a:lstStyle/>
        <a:p>
          <a:endParaRPr lang="en-US"/>
        </a:p>
      </dgm:t>
    </dgm:pt>
    <dgm:pt modelId="{D7D571A7-0DA0-4F48-AA5D-F6432CD0AD72}">
      <dgm:prSet phldrT="Write a description of the significance of this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Create evidence-based solutions for affordability.</a:t>
          </a:r>
        </a:p>
      </dgm:t>
    </dgm:pt>
    <dgm:pt modelId="{69350E70-883E-40AE-959E-5D7365DB997D}" type="parTrans" cxnId="{7DFE0F5B-F25D-40CA-A83E-EF8480EA57BE}">
      <dgm:prSet/>
      <dgm:spPr/>
      <dgm:t>
        <a:bodyPr/>
        <a:lstStyle/>
        <a:p>
          <a:endParaRPr lang="en-US"/>
        </a:p>
      </dgm:t>
    </dgm:pt>
    <dgm:pt modelId="{FBEA6080-C7C3-4BA1-93F6-8820E0F72614}" type="sibTrans" cxnId="{7DFE0F5B-F25D-40CA-A83E-EF8480EA57BE}">
      <dgm:prSet/>
      <dgm:spPr/>
      <dgm:t>
        <a:bodyPr/>
        <a:lstStyle/>
        <a:p>
          <a:endParaRPr lang="en-US"/>
        </a:p>
      </dgm:t>
    </dgm:pt>
    <dgm:pt modelId="{9B70D164-39E6-4D26-B9C2-6C66A8DB29B9}">
      <dgm:prSet phldrT="Add an event"/>
      <dgm:spPr/>
      <dgm:t>
        <a:bodyPr/>
        <a:lstStyle/>
        <a:p>
          <a:pPr>
            <a:defRPr b="1"/>
          </a:pPr>
          <a:r>
            <a:rPr lang="en-US" dirty="0">
              <a:solidFill>
                <a:srgbClr val="000000"/>
              </a:solidFill>
            </a:rPr>
            <a:t>Sustainable Health Care Cost Growth Program (OR)</a:t>
          </a:r>
        </a:p>
      </dgm:t>
    </dgm:pt>
    <dgm:pt modelId="{F54D5966-E399-4262-9962-6B6BA2319085}" type="parTrans" cxnId="{C30E59D1-3199-4DB8-B0E5-F8FB95BC357B}">
      <dgm:prSet/>
      <dgm:spPr/>
      <dgm:t>
        <a:bodyPr/>
        <a:lstStyle/>
        <a:p>
          <a:endParaRPr lang="en-US"/>
        </a:p>
      </dgm:t>
    </dgm:pt>
    <dgm:pt modelId="{69EE9836-36E5-47ED-B852-02702CAEDF2C}" type="sibTrans" cxnId="{C30E59D1-3199-4DB8-B0E5-F8FB95BC357B}">
      <dgm:prSet/>
      <dgm:spPr/>
      <dgm:t>
        <a:bodyPr/>
        <a:lstStyle/>
        <a:p>
          <a:endParaRPr lang="en-US"/>
        </a:p>
      </dgm:t>
    </dgm:pt>
    <dgm:pt modelId="{8CDF51CB-869C-4FD4-B39F-3A453F8B43AA}">
      <dgm:prSet phldrT="Write a description of the significance of this event"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Identify cost drivers and contain cost growth</a:t>
          </a:r>
        </a:p>
      </dgm:t>
    </dgm:pt>
    <dgm:pt modelId="{ABD24BF9-DB44-4361-BA30-49DA536E74ED}" type="parTrans" cxnId="{4B045ED1-3621-46B3-99D0-E2526BDB1BD9}">
      <dgm:prSet/>
      <dgm:spPr/>
      <dgm:t>
        <a:bodyPr/>
        <a:lstStyle/>
        <a:p>
          <a:endParaRPr lang="en-US"/>
        </a:p>
      </dgm:t>
    </dgm:pt>
    <dgm:pt modelId="{5064B248-D404-49A7-9FCE-A3541FCAE602}" type="sibTrans" cxnId="{4B045ED1-3621-46B3-99D0-E2526BDB1BD9}">
      <dgm:prSet/>
      <dgm:spPr/>
      <dgm:t>
        <a:bodyPr/>
        <a:lstStyle/>
        <a:p>
          <a:endParaRPr lang="en-US"/>
        </a:p>
      </dgm:t>
    </dgm:pt>
    <dgm:pt modelId="{888E45E9-35C0-409D-ABC1-4C63EE227AAC}">
      <dgm:prSet phldrT="Add an event" phldr="0" custT="1"/>
      <dgm:spPr/>
      <dgm: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Monitor and contain rising health costs</a:t>
          </a:r>
        </a:p>
      </dgm:t>
    </dgm:pt>
    <dgm:pt modelId="{674D1DDF-115D-4B78-A075-6B8AC595D950}" type="parTrans" cxnId="{449BBB63-F262-4241-AF25-C09437E25AEA}">
      <dgm:prSet/>
      <dgm:spPr/>
      <dgm:t>
        <a:bodyPr/>
        <a:lstStyle/>
        <a:p>
          <a:endParaRPr lang="en-US"/>
        </a:p>
      </dgm:t>
    </dgm:pt>
    <dgm:pt modelId="{713AC1F6-0C3F-4A3C-9D97-1CB4E87BFCD4}" type="sibTrans" cxnId="{449BBB63-F262-4241-AF25-C09437E25AEA}">
      <dgm:prSet/>
      <dgm:spPr/>
      <dgm:t>
        <a:bodyPr/>
        <a:lstStyle/>
        <a:p>
          <a:endParaRPr lang="en-US"/>
        </a:p>
      </dgm:t>
    </dgm:pt>
    <dgm:pt modelId="{414A3CE7-44C8-40D6-AE6C-A4F4E8ED6967}">
      <dgm:prSet phldrT="Add an event" custT="1"/>
      <dgm:spPr/>
      <dgm:t>
        <a:bodyPr/>
        <a:lstStyle/>
        <a:p>
          <a:pPr>
            <a:defRPr b="1"/>
          </a:pPr>
          <a:r>
            <a:rPr lang="en-US" sz="1400" dirty="0">
              <a:solidFill>
                <a:srgbClr val="000000"/>
              </a:solidFill>
            </a:rPr>
            <a:t>Office of Health Care Affordability and Board (CA)</a:t>
          </a:r>
        </a:p>
      </dgm:t>
    </dgm:pt>
    <dgm:pt modelId="{8211970B-0ED3-41E1-BCF6-4362CE931F8B}" type="sibTrans" cxnId="{20AD9B64-DD89-4E05-B285-A0C262F23196}">
      <dgm:prSet/>
      <dgm:spPr/>
      <dgm:t>
        <a:bodyPr/>
        <a:lstStyle/>
        <a:p>
          <a:endParaRPr lang="en-US"/>
        </a:p>
      </dgm:t>
    </dgm:pt>
    <dgm:pt modelId="{378EE206-8EB8-4975-8268-DA650486D2DC}" type="parTrans" cxnId="{20AD9B64-DD89-4E05-B285-A0C262F23196}">
      <dgm:prSet/>
      <dgm:spPr/>
      <dgm:t>
        <a:bodyPr/>
        <a:lstStyle/>
        <a:p>
          <a:endParaRPr lang="en-US"/>
        </a:p>
      </dgm:t>
    </dgm:pt>
    <dgm:pt modelId="{34F37888-D8C9-4321-843C-067D93803CF8}" type="pres">
      <dgm:prSet presAssocID="{58C69A52-9089-4901-8311-5F12B5FAE793}" presName="root" presStyleCnt="0">
        <dgm:presLayoutVars>
          <dgm:dir/>
          <dgm:animLvl val="lvl"/>
        </dgm:presLayoutVars>
      </dgm:prSet>
      <dgm:spPr/>
    </dgm:pt>
    <dgm:pt modelId="{55632983-1B36-413C-B0A6-CAD8D18F1914}" type="pres">
      <dgm:prSet presAssocID="{58C69A52-9089-4901-8311-5F12B5FAE793}" presName="divider" presStyleCnt="0"/>
      <dgm:spPr/>
    </dgm:pt>
    <dgm:pt modelId="{8024F263-9EA9-4392-A4ED-F8688A78CE8D}" type="pres">
      <dgm:prSet presAssocID="{58C69A52-9089-4901-8311-5F12B5FAE793}" presName="rectBar" presStyleLbl="dkBgShp" presStyleIdx="0" presStyleCnt="9" custLinFactNeighborX="-1540" custLinFactNeighborY="-19552"/>
      <dgm:spPr>
        <a:gradFill rotWithShape="0">
          <a:gsLst>
            <a:gs pos="0">
              <a:schemeClr val="accent1">
                <a:tint val="76000"/>
              </a:schemeClr>
            </a:gs>
            <a:gs pos="100000">
              <a:schemeClr val="accent1">
                <a:tint val="76000"/>
              </a:schemeClr>
            </a:gs>
          </a:gsLst>
          <a:lin ang="0" scaled="0"/>
        </a:gradFill>
        <a:ln>
          <a:noFill/>
        </a:ln>
        <a:effectLst/>
      </dgm:spPr>
    </dgm:pt>
    <dgm:pt modelId="{DC47A450-CC47-4A2F-ABDC-C8E35CE88CF0}" type="pres">
      <dgm:prSet presAssocID="{58C69A52-9089-4901-8311-5F12B5FAE793}" presName="chevronArrow" presStyleLbl="dkBgShp" presStyleIdx="1" presStyleCnt="9"/>
      <dgm:spPr>
        <a:gradFill rotWithShape="0">
          <a:gsLst>
            <a:gs pos="0">
              <a:schemeClr val="accent1">
                <a:tint val="76000"/>
              </a:schemeClr>
            </a:gs>
            <a:gs pos="100000">
              <a:schemeClr val="accent1">
                <a:tint val="76000"/>
              </a:schemeClr>
            </a:gs>
          </a:gsLst>
          <a:lin ang="0" scaled="0"/>
        </a:gradFill>
        <a:ln>
          <a:noFill/>
        </a:ln>
        <a:effectLst/>
      </dgm:spPr>
    </dgm:pt>
    <dgm:pt modelId="{62F25375-6760-478F-ABC6-3958910D8E86}" type="pres">
      <dgm:prSet presAssocID="{58C69A52-9089-4901-8311-5F12B5FAE793}" presName="nodes" presStyleCnt="0">
        <dgm:presLayoutVars>
          <dgm:chMax/>
          <dgm:chPref/>
          <dgm:animLvl val="lvl"/>
        </dgm:presLayoutVars>
      </dgm:prSet>
      <dgm:spPr/>
    </dgm:pt>
    <dgm:pt modelId="{15A5E100-26EF-4A18-8A64-ECBA4527A758}" type="pres">
      <dgm:prSet presAssocID="{9B70D164-39E6-4D26-B9C2-6C66A8DB29B9}" presName="composite" presStyleCnt="0"/>
      <dgm:spPr/>
    </dgm:pt>
    <dgm:pt modelId="{8B1F59E7-1604-42CE-9766-4DECE01052AC}" type="pres">
      <dgm:prSet presAssocID="{9B70D164-39E6-4D26-B9C2-6C66A8DB29B9}" presName="DropPinPlaceHolder" presStyleCnt="0"/>
      <dgm:spPr/>
    </dgm:pt>
    <dgm:pt modelId="{1DBFA742-CEBA-40FF-803E-346022295EDC}" type="pres">
      <dgm:prSet presAssocID="{9B70D164-39E6-4D26-B9C2-6C66A8DB29B9}" presName="DropPin" presStyleLbl="alignNode1" presStyleIdx="0" presStyleCnt="7"/>
      <dgm:spPr/>
    </dgm:pt>
    <dgm:pt modelId="{A81F0493-9112-49C6-91EA-73988A8067DF}" type="pres">
      <dgm:prSet presAssocID="{9B70D164-39E6-4D26-B9C2-6C66A8DB29B9}" presName="Ellipse" presStyleLbl="fgAcc1" presStyleIdx="0" presStyleCnt="7"/>
      <dgm:spPr/>
    </dgm:pt>
    <dgm:pt modelId="{243A67BC-9298-4D7E-933F-CBD0E195FDF4}" type="pres">
      <dgm:prSet presAssocID="{9B70D164-39E6-4D26-B9C2-6C66A8DB29B9}" presName="L2TextContainer" presStyleLbl="revTx" presStyleIdx="0" presStyleCnt="14">
        <dgm:presLayoutVars>
          <dgm:bulletEnabled val="1"/>
        </dgm:presLayoutVars>
      </dgm:prSet>
      <dgm:spPr/>
    </dgm:pt>
    <dgm:pt modelId="{C19E5B18-F183-4F23-91BF-A88F1D3B5CA8}" type="pres">
      <dgm:prSet presAssocID="{9B70D164-39E6-4D26-B9C2-6C66A8DB29B9}" presName="L1TextContainer" presStyleLbl="revTx" presStyleIdx="1" presStyleCnt="14">
        <dgm:presLayoutVars>
          <dgm:chMax val="1"/>
          <dgm:chPref val="1"/>
          <dgm:bulletEnabled val="1"/>
        </dgm:presLayoutVars>
      </dgm:prSet>
      <dgm:spPr/>
    </dgm:pt>
    <dgm:pt modelId="{33C5BC73-566A-4158-873D-0F765BF129C0}" type="pres">
      <dgm:prSet presAssocID="{9B70D164-39E6-4D26-B9C2-6C66A8DB29B9}" presName="ConnectLine" presStyleLbl="dkBgShp" presStyleIdx="2" presStyleCnt="9"/>
      <dgm:spPr/>
    </dgm:pt>
    <dgm:pt modelId="{30104B95-A967-4BE8-8ECA-757CB30B3119}" type="pres">
      <dgm:prSet presAssocID="{9B70D164-39E6-4D26-B9C2-6C66A8DB29B9}" presName="ConnectorPoint" presStyleCnt="0"/>
      <dgm:spPr/>
    </dgm:pt>
    <dgm:pt modelId="{49483FC6-4B71-4601-8F9A-39CF14B1C789}" type="pres">
      <dgm:prSet presAssocID="{9B70D164-39E6-4D26-B9C2-6C66A8DB29B9}" presName="Bullet" presStyleLbl="lnNode1" presStyleIdx="0" presStyleCnt="7"/>
      <dgm:spPr/>
    </dgm:pt>
    <dgm:pt modelId="{D643C34E-56BE-4308-8083-5754304358D4}" type="pres">
      <dgm:prSet presAssocID="{9B70D164-39E6-4D26-B9C2-6C66A8DB29B9}" presName="EmptyPlaceHolder" presStyleCnt="0"/>
      <dgm:spPr/>
    </dgm:pt>
    <dgm:pt modelId="{A9DC2EC5-4FE8-468A-BF1F-D4E625CA1DFC}" type="pres">
      <dgm:prSet presAssocID="{69EE9836-36E5-47ED-B852-02702CAEDF2C}" presName="spaceBetweenRectangles" presStyleCnt="0"/>
      <dgm:spPr/>
    </dgm:pt>
    <dgm:pt modelId="{E6D15F34-0ADB-4CFF-BB91-877B61F5A942}" type="pres">
      <dgm:prSet presAssocID="{75963C2F-004F-47FD-9068-E10AEA88E5FA}" presName="composite" presStyleCnt="0"/>
      <dgm:spPr/>
    </dgm:pt>
    <dgm:pt modelId="{3C105D04-7316-4DCB-BA86-8428C337CE90}" type="pres">
      <dgm:prSet presAssocID="{75963C2F-004F-47FD-9068-E10AEA88E5FA}" presName="DropPinPlaceHolder" presStyleCnt="0"/>
      <dgm:spPr/>
    </dgm:pt>
    <dgm:pt modelId="{CB06C2DA-44E7-4C93-9B3B-4CCABC0A939F}" type="pres">
      <dgm:prSet presAssocID="{75963C2F-004F-47FD-9068-E10AEA88E5FA}" presName="DropPin" presStyleLbl="alignNode1" presStyleIdx="1" presStyleCnt="7"/>
      <dgm:spPr/>
    </dgm:pt>
    <dgm:pt modelId="{E6C9D19B-D2F6-4ADC-A0D3-7B5867DE546A}" type="pres">
      <dgm:prSet presAssocID="{75963C2F-004F-47FD-9068-E10AEA88E5FA}" presName="Ellipse" presStyleLbl="fgAcc1" presStyleIdx="1" presStyleCnt="7"/>
      <dgm:spPr/>
    </dgm:pt>
    <dgm:pt modelId="{E3A29422-2460-4E4E-BE78-3F07D26E32DD}" type="pres">
      <dgm:prSet presAssocID="{75963C2F-004F-47FD-9068-E10AEA88E5FA}" presName="L2TextContainer" presStyleLbl="revTx" presStyleIdx="2" presStyleCnt="14">
        <dgm:presLayoutVars>
          <dgm:bulletEnabled val="1"/>
        </dgm:presLayoutVars>
      </dgm:prSet>
      <dgm:spPr/>
    </dgm:pt>
    <dgm:pt modelId="{93DE7CC0-FD3A-4DBD-86D3-989CE84AC880}" type="pres">
      <dgm:prSet presAssocID="{75963C2F-004F-47FD-9068-E10AEA88E5FA}" presName="L1TextContainer" presStyleLbl="revTx" presStyleIdx="3" presStyleCnt="14">
        <dgm:presLayoutVars>
          <dgm:chMax val="1"/>
          <dgm:chPref val="1"/>
          <dgm:bulletEnabled val="1"/>
        </dgm:presLayoutVars>
      </dgm:prSet>
      <dgm:spPr/>
    </dgm:pt>
    <dgm:pt modelId="{0818D205-48C5-4F60-9E9A-622F2F1F4613}" type="pres">
      <dgm:prSet presAssocID="{75963C2F-004F-47FD-9068-E10AEA88E5FA}" presName="ConnectLine" presStyleLbl="dkBgShp" presStyleIdx="3" presStyleCnt="9"/>
      <dgm:spPr/>
    </dgm:pt>
    <dgm:pt modelId="{53B764B8-FB43-41CB-A504-37023D6DE8EB}" type="pres">
      <dgm:prSet presAssocID="{75963C2F-004F-47FD-9068-E10AEA88E5FA}" presName="ConnectorPoint" presStyleCnt="0"/>
      <dgm:spPr/>
    </dgm:pt>
    <dgm:pt modelId="{6F57A25B-2FAD-41BB-846A-4703F452417F}" type="pres">
      <dgm:prSet presAssocID="{75963C2F-004F-47FD-9068-E10AEA88E5FA}" presName="Bullet" presStyleLbl="lnNode1" presStyleIdx="1" presStyleCnt="7"/>
      <dgm:spPr/>
    </dgm:pt>
    <dgm:pt modelId="{C5B3A78F-55F0-4B5A-9B55-675877EAD4D1}" type="pres">
      <dgm:prSet presAssocID="{75963C2F-004F-47FD-9068-E10AEA88E5FA}" presName="EmptyPlaceHolder" presStyleCnt="0"/>
      <dgm:spPr/>
    </dgm:pt>
    <dgm:pt modelId="{AF3F8A4A-1B6B-41FF-8EDB-0F11ECCB6666}" type="pres">
      <dgm:prSet presAssocID="{B53AD07F-B796-494F-98CF-8872D1F26EE8}" presName="spaceBetweenRectangles" presStyleCnt="0"/>
      <dgm:spPr/>
    </dgm:pt>
    <dgm:pt modelId="{92E18C7C-8226-4E4C-A794-8C17D544B7D5}" type="pres">
      <dgm:prSet presAssocID="{06B37E90-9DCF-4194-A42E-8723AA160209}" presName="composite" presStyleCnt="0"/>
      <dgm:spPr/>
    </dgm:pt>
    <dgm:pt modelId="{B6AF2D20-D9DE-40B6-995B-62A23C0BB117}" type="pres">
      <dgm:prSet presAssocID="{06B37E90-9DCF-4194-A42E-8723AA160209}" presName="DropPinPlaceHolder" presStyleCnt="0"/>
      <dgm:spPr/>
    </dgm:pt>
    <dgm:pt modelId="{A4B7D0D0-F619-4A1D-B1B1-F22C815F2E55}" type="pres">
      <dgm:prSet presAssocID="{06B37E90-9DCF-4194-A42E-8723AA160209}" presName="DropPin" presStyleLbl="alignNode1" presStyleIdx="2" presStyleCnt="7"/>
      <dgm:spPr/>
    </dgm:pt>
    <dgm:pt modelId="{9CAA25A9-0E10-4F0A-B4D2-AB38F452E882}" type="pres">
      <dgm:prSet presAssocID="{06B37E90-9DCF-4194-A42E-8723AA160209}" presName="Ellipse" presStyleLbl="fgAcc1" presStyleIdx="2" presStyleCnt="7"/>
      <dgm:spPr/>
    </dgm:pt>
    <dgm:pt modelId="{7A3BFED0-6B73-41E2-A7CB-21B766A24D0F}" type="pres">
      <dgm:prSet presAssocID="{06B37E90-9DCF-4194-A42E-8723AA160209}" presName="L2TextContainer" presStyleLbl="revTx" presStyleIdx="4" presStyleCnt="14">
        <dgm:presLayoutVars>
          <dgm:bulletEnabled val="1"/>
        </dgm:presLayoutVars>
      </dgm:prSet>
      <dgm:spPr/>
    </dgm:pt>
    <dgm:pt modelId="{F99750F4-5B46-422F-B7B2-0DFEAA718DDC}" type="pres">
      <dgm:prSet presAssocID="{06B37E90-9DCF-4194-A42E-8723AA160209}" presName="L1TextContainer" presStyleLbl="revTx" presStyleIdx="5" presStyleCnt="14">
        <dgm:presLayoutVars>
          <dgm:chMax val="1"/>
          <dgm:chPref val="1"/>
          <dgm:bulletEnabled val="1"/>
        </dgm:presLayoutVars>
      </dgm:prSet>
      <dgm:spPr/>
    </dgm:pt>
    <dgm:pt modelId="{D221E1FB-3401-47BB-BB1A-59041730ADF6}" type="pres">
      <dgm:prSet presAssocID="{06B37E90-9DCF-4194-A42E-8723AA160209}" presName="ConnectLine" presStyleLbl="dkBgShp" presStyleIdx="4" presStyleCnt="9"/>
      <dgm:spPr/>
    </dgm:pt>
    <dgm:pt modelId="{93B1464B-5D1A-4429-81E8-E1297102E81E}" type="pres">
      <dgm:prSet presAssocID="{06B37E90-9DCF-4194-A42E-8723AA160209}" presName="ConnectorPoint" presStyleCnt="0"/>
      <dgm:spPr/>
    </dgm:pt>
    <dgm:pt modelId="{40ACE7C1-5160-4C42-A5C2-FF05F85ED362}" type="pres">
      <dgm:prSet presAssocID="{06B37E90-9DCF-4194-A42E-8723AA160209}" presName="Bullet" presStyleLbl="lnNode1" presStyleIdx="2" presStyleCnt="7"/>
      <dgm:spPr/>
    </dgm:pt>
    <dgm:pt modelId="{CA4E59E3-3D3C-41AC-853C-401D4CEC0D0B}" type="pres">
      <dgm:prSet presAssocID="{06B37E90-9DCF-4194-A42E-8723AA160209}" presName="EmptyPlaceHolder" presStyleCnt="0"/>
      <dgm:spPr/>
    </dgm:pt>
    <dgm:pt modelId="{5E49B993-140B-4B46-8549-2ADCFFC7C1E0}" type="pres">
      <dgm:prSet presAssocID="{95ECA514-CCBD-4C23-AEBD-622E5EC49ED9}" presName="spaceBetweenRectangles" presStyleCnt="0"/>
      <dgm:spPr/>
    </dgm:pt>
    <dgm:pt modelId="{2F8B31C9-9168-4658-B29D-CA5F36A233E7}" type="pres">
      <dgm:prSet presAssocID="{67B0A1A0-8396-405F-8ADA-EEC3DCCFF9BD}" presName="composite" presStyleCnt="0"/>
      <dgm:spPr/>
    </dgm:pt>
    <dgm:pt modelId="{520FF3B2-C476-48B1-9000-09BD755CDBF4}" type="pres">
      <dgm:prSet presAssocID="{67B0A1A0-8396-405F-8ADA-EEC3DCCFF9BD}" presName="DropPinPlaceHolder" presStyleCnt="0"/>
      <dgm:spPr/>
    </dgm:pt>
    <dgm:pt modelId="{308760B6-1777-43DA-A823-1AAD0AC9F27A}" type="pres">
      <dgm:prSet presAssocID="{67B0A1A0-8396-405F-8ADA-EEC3DCCFF9BD}" presName="DropPin" presStyleLbl="alignNode1" presStyleIdx="3" presStyleCnt="7"/>
      <dgm:spPr/>
    </dgm:pt>
    <dgm:pt modelId="{3CCE37CC-FCD5-4AD0-BD40-BEB3A17FACE5}" type="pres">
      <dgm:prSet presAssocID="{67B0A1A0-8396-405F-8ADA-EEC3DCCFF9BD}" presName="Ellipse" presStyleLbl="fgAcc1" presStyleIdx="3" presStyleCnt="7"/>
      <dgm:spPr/>
    </dgm:pt>
    <dgm:pt modelId="{A43659E1-C757-4220-939C-2CDC8CDEEE44}" type="pres">
      <dgm:prSet presAssocID="{67B0A1A0-8396-405F-8ADA-EEC3DCCFF9BD}" presName="L2TextContainer" presStyleLbl="revTx" presStyleIdx="6" presStyleCnt="14">
        <dgm:presLayoutVars>
          <dgm:bulletEnabled val="1"/>
        </dgm:presLayoutVars>
      </dgm:prSet>
      <dgm:spPr/>
    </dgm:pt>
    <dgm:pt modelId="{7BF2B6EC-5747-4711-A6EA-51EA82ABF5D6}" type="pres">
      <dgm:prSet presAssocID="{67B0A1A0-8396-405F-8ADA-EEC3DCCFF9BD}" presName="L1TextContainer" presStyleLbl="revTx" presStyleIdx="7" presStyleCnt="14">
        <dgm:presLayoutVars>
          <dgm:chMax val="1"/>
          <dgm:chPref val="1"/>
          <dgm:bulletEnabled val="1"/>
        </dgm:presLayoutVars>
      </dgm:prSet>
      <dgm:spPr/>
    </dgm:pt>
    <dgm:pt modelId="{10A0716A-0B1E-43D6-9CE2-1949E8DC755A}" type="pres">
      <dgm:prSet presAssocID="{67B0A1A0-8396-405F-8ADA-EEC3DCCFF9BD}" presName="ConnectLine" presStyleLbl="dkBgShp" presStyleIdx="5" presStyleCnt="9"/>
      <dgm:spPr/>
    </dgm:pt>
    <dgm:pt modelId="{2BB44316-2143-4039-B418-48AB1BABF0AA}" type="pres">
      <dgm:prSet presAssocID="{67B0A1A0-8396-405F-8ADA-EEC3DCCFF9BD}" presName="ConnectorPoint" presStyleCnt="0"/>
      <dgm:spPr/>
    </dgm:pt>
    <dgm:pt modelId="{1ADF1AE7-A879-41C9-B7F0-0E0FBB61ABD1}" type="pres">
      <dgm:prSet presAssocID="{67B0A1A0-8396-405F-8ADA-EEC3DCCFF9BD}" presName="Bullet" presStyleLbl="lnNode1" presStyleIdx="3" presStyleCnt="7"/>
      <dgm:spPr/>
    </dgm:pt>
    <dgm:pt modelId="{1FEDC4EA-401B-448F-BBE4-98BCCFF06CFC}" type="pres">
      <dgm:prSet presAssocID="{67B0A1A0-8396-405F-8ADA-EEC3DCCFF9BD}" presName="EmptyPlaceHolder" presStyleCnt="0"/>
      <dgm:spPr/>
    </dgm:pt>
    <dgm:pt modelId="{EA48108C-A7B2-4513-9656-FC3F5F85FA11}" type="pres">
      <dgm:prSet presAssocID="{A98369B8-6F93-49D2-9EDF-E9EF156BBEB9}" presName="spaceBetweenRectangles" presStyleCnt="0"/>
      <dgm:spPr/>
    </dgm:pt>
    <dgm:pt modelId="{7FC2FAD4-5F0E-4FCC-96B6-398E90845280}" type="pres">
      <dgm:prSet presAssocID="{414A3CE7-44C8-40D6-AE6C-A4F4E8ED6967}" presName="composite" presStyleCnt="0"/>
      <dgm:spPr/>
    </dgm:pt>
    <dgm:pt modelId="{2C3D52CE-691E-463E-B5DC-3DB189AE1EA2}" type="pres">
      <dgm:prSet presAssocID="{414A3CE7-44C8-40D6-AE6C-A4F4E8ED6967}" presName="DropPinPlaceHolder" presStyleCnt="0"/>
      <dgm:spPr/>
    </dgm:pt>
    <dgm:pt modelId="{24916B85-8100-429C-8A05-F78D7B05B538}" type="pres">
      <dgm:prSet presAssocID="{414A3CE7-44C8-40D6-AE6C-A4F4E8ED6967}" presName="DropPin" presStyleLbl="alignNode1" presStyleIdx="4" presStyleCnt="7"/>
      <dgm:spPr/>
    </dgm:pt>
    <dgm:pt modelId="{8CF8F3A2-9291-4F42-870D-DCD9CCA510FA}" type="pres">
      <dgm:prSet presAssocID="{414A3CE7-44C8-40D6-AE6C-A4F4E8ED6967}" presName="Ellipse" presStyleLbl="fgAcc1" presStyleIdx="4" presStyleCnt="7"/>
      <dgm:spPr/>
    </dgm:pt>
    <dgm:pt modelId="{84570995-0188-4BE4-B7E6-5C8BCB77E70A}" type="pres">
      <dgm:prSet presAssocID="{414A3CE7-44C8-40D6-AE6C-A4F4E8ED6967}" presName="L2TextContainer" presStyleLbl="revTx" presStyleIdx="8" presStyleCnt="14">
        <dgm:presLayoutVars>
          <dgm:bulletEnabled val="1"/>
        </dgm:presLayoutVars>
      </dgm:prSet>
      <dgm:spPr/>
    </dgm:pt>
    <dgm:pt modelId="{293C44DB-280B-46CB-84EA-BABA0B7B584F}" type="pres">
      <dgm:prSet presAssocID="{414A3CE7-44C8-40D6-AE6C-A4F4E8ED6967}" presName="L1TextContainer" presStyleLbl="revTx" presStyleIdx="9" presStyleCnt="14" custLinFactNeighborX="-4495" custLinFactNeighborY="-4489">
        <dgm:presLayoutVars>
          <dgm:chMax val="1"/>
          <dgm:chPref val="1"/>
          <dgm:bulletEnabled val="1"/>
        </dgm:presLayoutVars>
      </dgm:prSet>
      <dgm:spPr/>
    </dgm:pt>
    <dgm:pt modelId="{98DA74E8-9415-4100-A4C5-B342867CB990}" type="pres">
      <dgm:prSet presAssocID="{414A3CE7-44C8-40D6-AE6C-A4F4E8ED6967}" presName="ConnectLine" presStyleLbl="dkBgShp" presStyleIdx="6" presStyleCnt="9"/>
      <dgm:spPr/>
    </dgm:pt>
    <dgm:pt modelId="{A065DCD8-8FD8-4545-B76F-075CF7A92408}" type="pres">
      <dgm:prSet presAssocID="{414A3CE7-44C8-40D6-AE6C-A4F4E8ED6967}" presName="ConnectorPoint" presStyleCnt="0"/>
      <dgm:spPr/>
    </dgm:pt>
    <dgm:pt modelId="{C23E6916-D9D9-470F-B3FA-D95299CE8D84}" type="pres">
      <dgm:prSet presAssocID="{414A3CE7-44C8-40D6-AE6C-A4F4E8ED6967}" presName="Bullet" presStyleLbl="lnNode1" presStyleIdx="4" presStyleCnt="7"/>
      <dgm:spPr/>
    </dgm:pt>
    <dgm:pt modelId="{6B0C9516-2634-4721-919B-6241F72977B5}" type="pres">
      <dgm:prSet presAssocID="{414A3CE7-44C8-40D6-AE6C-A4F4E8ED6967}" presName="EmptyPlaceHolder" presStyleCnt="0"/>
      <dgm:spPr/>
    </dgm:pt>
    <dgm:pt modelId="{0CC57153-74E5-4B96-BEC2-D78F1E865CD1}" type="pres">
      <dgm:prSet presAssocID="{8211970B-0ED3-41E1-BCF6-4362CE931F8B}" presName="spaceBetweenRectangles" presStyleCnt="0"/>
      <dgm:spPr/>
    </dgm:pt>
    <dgm:pt modelId="{B35E87DA-F11C-4C47-BA04-4AAFD6606461}" type="pres">
      <dgm:prSet presAssocID="{1BA9C5F7-32D9-424B-B93A-14D737BC50DA}" presName="composite" presStyleCnt="0"/>
      <dgm:spPr/>
    </dgm:pt>
    <dgm:pt modelId="{70EFA307-C92A-467E-BB49-A831E01E76AA}" type="pres">
      <dgm:prSet presAssocID="{1BA9C5F7-32D9-424B-B93A-14D737BC50DA}" presName="DropPinPlaceHolder" presStyleCnt="0"/>
      <dgm:spPr/>
    </dgm:pt>
    <dgm:pt modelId="{3D590926-4218-4868-908B-1148D374FD17}" type="pres">
      <dgm:prSet presAssocID="{1BA9C5F7-32D9-424B-B93A-14D737BC50DA}" presName="DropPin" presStyleLbl="alignNode1" presStyleIdx="5" presStyleCnt="7"/>
      <dgm:spPr/>
    </dgm:pt>
    <dgm:pt modelId="{5D9F3A35-C28B-48BC-965F-DC3C9E812A99}" type="pres">
      <dgm:prSet presAssocID="{1BA9C5F7-32D9-424B-B93A-14D737BC50DA}" presName="Ellipse" presStyleLbl="fgAcc1" presStyleIdx="5" presStyleCnt="7"/>
      <dgm:spPr/>
    </dgm:pt>
    <dgm:pt modelId="{4C01C9C0-593C-4BFF-80A9-0E1B62B8581E}" type="pres">
      <dgm:prSet presAssocID="{1BA9C5F7-32D9-424B-B93A-14D737BC50DA}" presName="L2TextContainer" presStyleLbl="revTx" presStyleIdx="10" presStyleCnt="14">
        <dgm:presLayoutVars>
          <dgm:bulletEnabled val="1"/>
        </dgm:presLayoutVars>
      </dgm:prSet>
      <dgm:spPr/>
    </dgm:pt>
    <dgm:pt modelId="{957FDCDA-F8B6-4FDE-886F-8410E7CBDB87}" type="pres">
      <dgm:prSet presAssocID="{1BA9C5F7-32D9-424B-B93A-14D737BC50DA}" presName="L1TextContainer" presStyleLbl="revTx" presStyleIdx="11" presStyleCnt="14">
        <dgm:presLayoutVars>
          <dgm:chMax val="1"/>
          <dgm:chPref val="1"/>
          <dgm:bulletEnabled val="1"/>
        </dgm:presLayoutVars>
      </dgm:prSet>
      <dgm:spPr/>
    </dgm:pt>
    <dgm:pt modelId="{A602A832-31BA-45D2-B3CD-266044D971C0}" type="pres">
      <dgm:prSet presAssocID="{1BA9C5F7-32D9-424B-B93A-14D737BC50DA}" presName="ConnectLine" presStyleLbl="dkBgShp" presStyleIdx="7" presStyleCnt="9"/>
      <dgm:spPr/>
    </dgm:pt>
    <dgm:pt modelId="{3CCDCB4A-D742-43FB-9889-12407E6BE53D}" type="pres">
      <dgm:prSet presAssocID="{1BA9C5F7-32D9-424B-B93A-14D737BC50DA}" presName="ConnectorPoint" presStyleCnt="0"/>
      <dgm:spPr/>
    </dgm:pt>
    <dgm:pt modelId="{89FEF017-8BE4-45AC-B003-47567C484621}" type="pres">
      <dgm:prSet presAssocID="{1BA9C5F7-32D9-424B-B93A-14D737BC50DA}" presName="Bullet" presStyleLbl="lnNode1" presStyleIdx="5" presStyleCnt="7"/>
      <dgm:spPr/>
    </dgm:pt>
    <dgm:pt modelId="{A3829996-E31D-4CAF-91C5-B78E7354D849}" type="pres">
      <dgm:prSet presAssocID="{1BA9C5F7-32D9-424B-B93A-14D737BC50DA}" presName="EmptyPlaceHolder" presStyleCnt="0"/>
      <dgm:spPr/>
    </dgm:pt>
    <dgm:pt modelId="{D11F7255-65C9-4CB5-AB97-D8846413109D}" type="pres">
      <dgm:prSet presAssocID="{04C869B4-7B84-45FC-9B02-547DC5B6585B}" presName="spaceBetweenRectangles" presStyleCnt="0"/>
      <dgm:spPr/>
    </dgm:pt>
    <dgm:pt modelId="{739F8CCC-8D01-4367-9A0B-24F5694300F2}" type="pres">
      <dgm:prSet presAssocID="{6D24294D-F0B5-4811-B052-4F1E55E6B850}" presName="composite" presStyleCnt="0"/>
      <dgm:spPr/>
    </dgm:pt>
    <dgm:pt modelId="{E8DC0A46-644C-4789-A037-9D8B38ED5B1B}" type="pres">
      <dgm:prSet presAssocID="{6D24294D-F0B5-4811-B052-4F1E55E6B850}" presName="DropPinPlaceHolder" presStyleCnt="0"/>
      <dgm:spPr/>
    </dgm:pt>
    <dgm:pt modelId="{753134FD-1D6A-4533-9315-1A6540136CA6}" type="pres">
      <dgm:prSet presAssocID="{6D24294D-F0B5-4811-B052-4F1E55E6B850}" presName="DropPin" presStyleLbl="alignNode1" presStyleIdx="6" presStyleCnt="7"/>
      <dgm:spPr/>
    </dgm:pt>
    <dgm:pt modelId="{0D2CE153-5BEA-45BE-978D-A1BAA74907FF}" type="pres">
      <dgm:prSet presAssocID="{6D24294D-F0B5-4811-B052-4F1E55E6B850}" presName="Ellipse" presStyleLbl="fgAcc1" presStyleIdx="6" presStyleCnt="7"/>
      <dgm:spPr/>
    </dgm:pt>
    <dgm:pt modelId="{E52C88FF-BDAB-4672-87B3-916DD839A037}" type="pres">
      <dgm:prSet presAssocID="{6D24294D-F0B5-4811-B052-4F1E55E6B850}" presName="L2TextContainer" presStyleLbl="revTx" presStyleIdx="12" presStyleCnt="14">
        <dgm:presLayoutVars>
          <dgm:bulletEnabled val="1"/>
        </dgm:presLayoutVars>
      </dgm:prSet>
      <dgm:spPr/>
    </dgm:pt>
    <dgm:pt modelId="{E6D84929-6AD7-4ABC-9D47-1BD374FADCDF}" type="pres">
      <dgm:prSet presAssocID="{6D24294D-F0B5-4811-B052-4F1E55E6B850}" presName="L1TextContainer" presStyleLbl="revTx" presStyleIdx="13" presStyleCnt="14">
        <dgm:presLayoutVars>
          <dgm:chMax val="1"/>
          <dgm:chPref val="1"/>
          <dgm:bulletEnabled val="1"/>
        </dgm:presLayoutVars>
      </dgm:prSet>
      <dgm:spPr/>
    </dgm:pt>
    <dgm:pt modelId="{55BE6A56-8D5C-4EF6-85FB-5662AE956433}" type="pres">
      <dgm:prSet presAssocID="{6D24294D-F0B5-4811-B052-4F1E55E6B850}" presName="ConnectLine" presStyleLbl="dkBgShp" presStyleIdx="8" presStyleCnt="9"/>
      <dgm:spPr/>
    </dgm:pt>
    <dgm:pt modelId="{6F52ACFF-DE52-42BE-9C42-A77BA416C1F6}" type="pres">
      <dgm:prSet presAssocID="{6D24294D-F0B5-4811-B052-4F1E55E6B850}" presName="ConnectorPoint" presStyleCnt="0"/>
      <dgm:spPr/>
    </dgm:pt>
    <dgm:pt modelId="{7C3E7941-04C8-4928-B979-75C1E9E2686E}" type="pres">
      <dgm:prSet presAssocID="{6D24294D-F0B5-4811-B052-4F1E55E6B850}" presName="Bullet" presStyleLbl="lnNode1" presStyleIdx="6" presStyleCnt="7"/>
      <dgm:spPr/>
    </dgm:pt>
    <dgm:pt modelId="{28BA314C-040E-4065-8C24-6BC417839CDA}" type="pres">
      <dgm:prSet presAssocID="{6D24294D-F0B5-4811-B052-4F1E55E6B850}" presName="EmptyPlaceHolder" presStyleCnt="0"/>
      <dgm:spPr/>
    </dgm:pt>
  </dgm:ptLst>
  <dgm:cxnLst>
    <dgm:cxn modelId="{A97F9007-823D-436E-8FAF-86AF8BFD2CEA}" type="presOf" srcId="{58C69A52-9089-4901-8311-5F12B5FAE793}" destId="{34F37888-D8C9-4321-843C-067D93803CF8}" srcOrd="0" destOrd="0" presId="urn:microsoft.com/office/officeart/2024/layout/BulletTimeline"/>
    <dgm:cxn modelId="{A1ADAD11-A5CB-49E4-AD57-9030CF9F93C7}" type="presOf" srcId="{F967E704-D13C-4A3C-971C-4A77ED99903F}" destId="{E3A29422-2460-4E4E-BE78-3F07D26E32DD}" srcOrd="0" destOrd="0" presId="urn:microsoft.com/office/officeart/2024/layout/BulletTimeline"/>
    <dgm:cxn modelId="{0C077E37-2491-4712-BFF3-BDB638DBB8B4}" srcId="{414A3CE7-44C8-40D6-AE6C-A4F4E8ED6967}" destId="{5716E81D-17A4-4556-A09F-FEBAB9B3FF5E}" srcOrd="0" destOrd="0" parTransId="{84BB30E4-205A-4738-86C9-225091035A9F}" sibTransId="{40AA7A1D-CDA0-4CB7-B492-1E31A9E84178}"/>
    <dgm:cxn modelId="{7DFE0F5B-F25D-40CA-A83E-EF8480EA57BE}" srcId="{6D24294D-F0B5-4811-B052-4F1E55E6B850}" destId="{D7D571A7-0DA0-4F48-AA5D-F6432CD0AD72}" srcOrd="0" destOrd="0" parTransId="{69350E70-883E-40AE-959E-5D7365DB997D}" sibTransId="{FBEA6080-C7C3-4BA1-93F6-8820E0F72614}"/>
    <dgm:cxn modelId="{449BBB63-F262-4241-AF25-C09437E25AEA}" srcId="{06B37E90-9DCF-4194-A42E-8723AA160209}" destId="{888E45E9-35C0-409D-ABC1-4C63EE227AAC}" srcOrd="0" destOrd="0" parTransId="{674D1DDF-115D-4B78-A075-6B8AC595D950}" sibTransId="{713AC1F6-0C3F-4A3C-9D97-1CB4E87BFCD4}"/>
    <dgm:cxn modelId="{20AD9B64-DD89-4E05-B285-A0C262F23196}" srcId="{58C69A52-9089-4901-8311-5F12B5FAE793}" destId="{414A3CE7-44C8-40D6-AE6C-A4F4E8ED6967}" srcOrd="4" destOrd="0" parTransId="{378EE206-8EB8-4975-8268-DA650486D2DC}" sibTransId="{8211970B-0ED3-41E1-BCF6-4362CE931F8B}"/>
    <dgm:cxn modelId="{9DCA6F66-B354-4065-AF46-EB0240EDCF89}" type="presOf" srcId="{1BA9C5F7-32D9-424B-B93A-14D737BC50DA}" destId="{957FDCDA-F8B6-4FDE-886F-8410E7CBDB87}" srcOrd="0" destOrd="0" presId="urn:microsoft.com/office/officeart/2024/layout/BulletTimeline"/>
    <dgm:cxn modelId="{03D03A6C-E720-440C-B6FD-DDE472D0294F}" srcId="{58C69A52-9089-4901-8311-5F12B5FAE793}" destId="{06B37E90-9DCF-4194-A42E-8723AA160209}" srcOrd="2" destOrd="0" parTransId="{49C5D38A-D331-482D-AEC8-0F0CF6BAB917}" sibTransId="{95ECA514-CCBD-4C23-AEBD-622E5EC49ED9}"/>
    <dgm:cxn modelId="{0E7ED94D-5090-459F-BD8C-058620FAF483}" type="presOf" srcId="{5716E81D-17A4-4556-A09F-FEBAB9B3FF5E}" destId="{84570995-0188-4BE4-B7E6-5C8BCB77E70A}" srcOrd="0" destOrd="0" presId="urn:microsoft.com/office/officeart/2024/layout/BulletTimeline"/>
    <dgm:cxn modelId="{C632ED4E-FE6A-4123-8E43-3D38E3BF2491}" srcId="{1BA9C5F7-32D9-424B-B93A-14D737BC50DA}" destId="{CFAAF7FD-DAEE-499A-BCB1-A0433BD2901E}" srcOrd="0" destOrd="0" parTransId="{FA4C0430-6BAE-4B63-A0D3-52D82B8AA6C5}" sibTransId="{987E52C6-3809-47E2-AF77-8C645E454E7C}"/>
    <dgm:cxn modelId="{EFF74B78-1791-4222-BF91-816E99026056}" srcId="{58C69A52-9089-4901-8311-5F12B5FAE793}" destId="{67B0A1A0-8396-405F-8ADA-EEC3DCCFF9BD}" srcOrd="3" destOrd="0" parTransId="{B0233A9C-BAA0-47DB-B7D4-B0F55D4B3AEA}" sibTransId="{A98369B8-6F93-49D2-9EDF-E9EF156BBEB9}"/>
    <dgm:cxn modelId="{7D2CB679-FB1A-492F-963D-ED028152DD01}" srcId="{75963C2F-004F-47FD-9068-E10AEA88E5FA}" destId="{F967E704-D13C-4A3C-971C-4A77ED99903F}" srcOrd="0" destOrd="0" parTransId="{5B5D7A37-8CF8-4FA9-ABDC-2B72E16131EA}" sibTransId="{F93A6DFE-CA51-4768-8F4A-E6E34AAB2576}"/>
    <dgm:cxn modelId="{C0BB6483-4195-4FB8-8C9B-38813E20FD1A}" srcId="{67B0A1A0-8396-405F-8ADA-EEC3DCCFF9BD}" destId="{F9432ADB-D090-466D-B9C9-566B1A2C2143}" srcOrd="0" destOrd="0" parTransId="{938BB7A6-0315-4BF9-8FBE-AF4E40250941}" sibTransId="{2B9C5EE6-EC31-4A72-967F-150476CF5509}"/>
    <dgm:cxn modelId="{B2458B8D-A8B9-4363-8802-B052BE6DC10C}" type="presOf" srcId="{8CDF51CB-869C-4FD4-B39F-3A453F8B43AA}" destId="{243A67BC-9298-4D7E-933F-CBD0E195FDF4}" srcOrd="0" destOrd="0" presId="urn:microsoft.com/office/officeart/2024/layout/BulletTimeline"/>
    <dgm:cxn modelId="{F579888F-2D9E-4CBB-B1AE-0C621F9B3EA7}" type="presOf" srcId="{F9432ADB-D090-466D-B9C9-566B1A2C2143}" destId="{A43659E1-C757-4220-939C-2CDC8CDEEE44}" srcOrd="0" destOrd="0" presId="urn:microsoft.com/office/officeart/2024/layout/BulletTimeline"/>
    <dgm:cxn modelId="{A9430592-DE50-4AE4-A9D0-046950BBC1D4}" type="presOf" srcId="{67B0A1A0-8396-405F-8ADA-EEC3DCCFF9BD}" destId="{7BF2B6EC-5747-4711-A6EA-51EA82ABF5D6}" srcOrd="0" destOrd="0" presId="urn:microsoft.com/office/officeart/2024/layout/BulletTimeline"/>
    <dgm:cxn modelId="{DF41F094-6E7B-41D3-A4A1-C7D70ADC733B}" type="presOf" srcId="{CFAAF7FD-DAEE-499A-BCB1-A0433BD2901E}" destId="{4C01C9C0-593C-4BFF-80A9-0E1B62B8581E}" srcOrd="0" destOrd="0" presId="urn:microsoft.com/office/officeart/2024/layout/BulletTimeline"/>
    <dgm:cxn modelId="{34257E98-F5E8-4FCB-8F9C-E7D150F32B7E}" type="presOf" srcId="{9B70D164-39E6-4D26-B9C2-6C66A8DB29B9}" destId="{C19E5B18-F183-4F23-91BF-A88F1D3B5CA8}" srcOrd="0" destOrd="0" presId="urn:microsoft.com/office/officeart/2024/layout/BulletTimeline"/>
    <dgm:cxn modelId="{364D859B-F10A-4063-BA9B-D169508AC16D}" type="presOf" srcId="{888E45E9-35C0-409D-ABC1-4C63EE227AAC}" destId="{7A3BFED0-6B73-41E2-A7CB-21B766A24D0F}" srcOrd="0" destOrd="0" presId="urn:microsoft.com/office/officeart/2024/layout/BulletTimeline"/>
    <dgm:cxn modelId="{BCB21E9F-33EA-4EA9-8E88-5EDCC590318A}" srcId="{58C69A52-9089-4901-8311-5F12B5FAE793}" destId="{1BA9C5F7-32D9-424B-B93A-14D737BC50DA}" srcOrd="5" destOrd="0" parTransId="{BC2EAEF4-9D10-411F-98AC-9948AC10B811}" sibTransId="{04C869B4-7B84-45FC-9B02-547DC5B6585B}"/>
    <dgm:cxn modelId="{B55D9FAD-C36A-4319-B97E-A297775323AA}" type="presOf" srcId="{6D24294D-F0B5-4811-B052-4F1E55E6B850}" destId="{E6D84929-6AD7-4ABC-9D47-1BD374FADCDF}" srcOrd="0" destOrd="0" presId="urn:microsoft.com/office/officeart/2024/layout/BulletTimeline"/>
    <dgm:cxn modelId="{3E2F5DB3-C3C8-44FD-996D-BA4D43168141}" type="presOf" srcId="{06B37E90-9DCF-4194-A42E-8723AA160209}" destId="{F99750F4-5B46-422F-B7B2-0DFEAA718DDC}" srcOrd="0" destOrd="0" presId="urn:microsoft.com/office/officeart/2024/layout/BulletTimeline"/>
    <dgm:cxn modelId="{E62549CD-354D-4394-8A1A-F52CDCC82B59}" type="presOf" srcId="{D7D571A7-0DA0-4F48-AA5D-F6432CD0AD72}" destId="{E52C88FF-BDAB-4672-87B3-916DD839A037}" srcOrd="0" destOrd="0" presId="urn:microsoft.com/office/officeart/2024/layout/BulletTimeline"/>
    <dgm:cxn modelId="{4B045ED1-3621-46B3-99D0-E2526BDB1BD9}" srcId="{9B70D164-39E6-4D26-B9C2-6C66A8DB29B9}" destId="{8CDF51CB-869C-4FD4-B39F-3A453F8B43AA}" srcOrd="0" destOrd="0" parTransId="{ABD24BF9-DB44-4361-BA30-49DA536E74ED}" sibTransId="{5064B248-D404-49A7-9FCE-A3541FCAE602}"/>
    <dgm:cxn modelId="{C30E59D1-3199-4DB8-B0E5-F8FB95BC357B}" srcId="{58C69A52-9089-4901-8311-5F12B5FAE793}" destId="{9B70D164-39E6-4D26-B9C2-6C66A8DB29B9}" srcOrd="0" destOrd="0" parTransId="{F54D5966-E399-4262-9962-6B6BA2319085}" sibTransId="{69EE9836-36E5-47ED-B852-02702CAEDF2C}"/>
    <dgm:cxn modelId="{57126AD3-53AF-400D-9299-3D260D9182B5}" type="presOf" srcId="{414A3CE7-44C8-40D6-AE6C-A4F4E8ED6967}" destId="{293C44DB-280B-46CB-84EA-BABA0B7B584F}" srcOrd="0" destOrd="0" presId="urn:microsoft.com/office/officeart/2024/layout/BulletTimeline"/>
    <dgm:cxn modelId="{4387B1D3-6747-401D-8DB4-A680CB93B228}" srcId="{58C69A52-9089-4901-8311-5F12B5FAE793}" destId="{75963C2F-004F-47FD-9068-E10AEA88E5FA}" srcOrd="1" destOrd="0" parTransId="{CB8DB13A-E861-48B4-9019-A283B8F39AAC}" sibTransId="{B53AD07F-B796-494F-98CF-8872D1F26EE8}"/>
    <dgm:cxn modelId="{047CFDFE-2F0E-4924-9926-6411DDC7C208}" srcId="{58C69A52-9089-4901-8311-5F12B5FAE793}" destId="{6D24294D-F0B5-4811-B052-4F1E55E6B850}" srcOrd="6" destOrd="0" parTransId="{D5BDED16-BACF-41E2-8A19-F0E53F6A5536}" sibTransId="{8E229FE6-B988-46E0-BED8-68FF7EAE3B74}"/>
    <dgm:cxn modelId="{778BB8FF-7A16-4950-9040-CABC397889C0}" type="presOf" srcId="{75963C2F-004F-47FD-9068-E10AEA88E5FA}" destId="{93DE7CC0-FD3A-4DBD-86D3-989CE84AC880}" srcOrd="0" destOrd="0" presId="urn:microsoft.com/office/officeart/2024/layout/BulletTimeline"/>
    <dgm:cxn modelId="{72CD047C-CD19-440B-AE53-3C19D03E22CC}" type="presParOf" srcId="{34F37888-D8C9-4321-843C-067D93803CF8}" destId="{55632983-1B36-413C-B0A6-CAD8D18F1914}" srcOrd="0" destOrd="0" presId="urn:microsoft.com/office/officeart/2024/layout/BulletTimeline"/>
    <dgm:cxn modelId="{39E85F66-A0BD-49F3-ADFB-FC80673EA2B0}" type="presParOf" srcId="{55632983-1B36-413C-B0A6-CAD8D18F1914}" destId="{8024F263-9EA9-4392-A4ED-F8688A78CE8D}" srcOrd="0" destOrd="0" presId="urn:microsoft.com/office/officeart/2024/layout/BulletTimeline"/>
    <dgm:cxn modelId="{84C5B520-247D-418B-9743-5D302DB2A303}" type="presParOf" srcId="{55632983-1B36-413C-B0A6-CAD8D18F1914}" destId="{DC47A450-CC47-4A2F-ABDC-C8E35CE88CF0}" srcOrd="1" destOrd="0" presId="urn:microsoft.com/office/officeart/2024/layout/BulletTimeline"/>
    <dgm:cxn modelId="{3081BD36-B15B-4EFC-9CA0-C58C68AFD488}" type="presParOf" srcId="{34F37888-D8C9-4321-843C-067D93803CF8}" destId="{62F25375-6760-478F-ABC6-3958910D8E86}" srcOrd="1" destOrd="0" presId="urn:microsoft.com/office/officeart/2024/layout/BulletTimeline"/>
    <dgm:cxn modelId="{2B161509-039A-4DE4-B946-B65B82BD5D32}" type="presParOf" srcId="{62F25375-6760-478F-ABC6-3958910D8E86}" destId="{15A5E100-26EF-4A18-8A64-ECBA4527A758}" srcOrd="0" destOrd="0" presId="urn:microsoft.com/office/officeart/2024/layout/BulletTimeline"/>
    <dgm:cxn modelId="{FB5339BB-DB43-4A01-A7AB-72A7DD31E6FA}" type="presParOf" srcId="{15A5E100-26EF-4A18-8A64-ECBA4527A758}" destId="{8B1F59E7-1604-42CE-9766-4DECE01052AC}" srcOrd="0" destOrd="0" presId="urn:microsoft.com/office/officeart/2024/layout/BulletTimeline"/>
    <dgm:cxn modelId="{38121906-7395-4E13-A042-28568DD22FA5}" type="presParOf" srcId="{8B1F59E7-1604-42CE-9766-4DECE01052AC}" destId="{1DBFA742-CEBA-40FF-803E-346022295EDC}" srcOrd="0" destOrd="0" presId="urn:microsoft.com/office/officeart/2024/layout/BulletTimeline"/>
    <dgm:cxn modelId="{8F88B6BD-EBCB-471D-AB65-DAA5E2EB10C5}" type="presParOf" srcId="{8B1F59E7-1604-42CE-9766-4DECE01052AC}" destId="{A81F0493-9112-49C6-91EA-73988A8067DF}" srcOrd="1" destOrd="0" presId="urn:microsoft.com/office/officeart/2024/layout/BulletTimeline"/>
    <dgm:cxn modelId="{55FDB043-E538-463E-8093-0593454D44B1}" type="presParOf" srcId="{15A5E100-26EF-4A18-8A64-ECBA4527A758}" destId="{243A67BC-9298-4D7E-933F-CBD0E195FDF4}" srcOrd="1" destOrd="0" presId="urn:microsoft.com/office/officeart/2024/layout/BulletTimeline"/>
    <dgm:cxn modelId="{040195C7-71F3-433E-B4AE-1306FF739C97}" type="presParOf" srcId="{15A5E100-26EF-4A18-8A64-ECBA4527A758}" destId="{C19E5B18-F183-4F23-91BF-A88F1D3B5CA8}" srcOrd="2" destOrd="0" presId="urn:microsoft.com/office/officeart/2024/layout/BulletTimeline"/>
    <dgm:cxn modelId="{2DC126CE-83C1-48C3-ACC9-63DFF31272E8}" type="presParOf" srcId="{15A5E100-26EF-4A18-8A64-ECBA4527A758}" destId="{33C5BC73-566A-4158-873D-0F765BF129C0}" srcOrd="3" destOrd="0" presId="urn:microsoft.com/office/officeart/2024/layout/BulletTimeline"/>
    <dgm:cxn modelId="{328813D5-B1BD-4365-8A84-021FF3FC3E58}" type="presParOf" srcId="{15A5E100-26EF-4A18-8A64-ECBA4527A758}" destId="{30104B95-A967-4BE8-8ECA-757CB30B3119}" srcOrd="4" destOrd="0" presId="urn:microsoft.com/office/officeart/2024/layout/BulletTimeline"/>
    <dgm:cxn modelId="{4F74DC75-2B9D-4B51-8C51-367E48B4E287}" type="presParOf" srcId="{30104B95-A967-4BE8-8ECA-757CB30B3119}" destId="{49483FC6-4B71-4601-8F9A-39CF14B1C789}" srcOrd="0" destOrd="0" presId="urn:microsoft.com/office/officeart/2024/layout/BulletTimeline"/>
    <dgm:cxn modelId="{09EEA7FA-80DE-42EA-A3C9-CC4B2105CC76}" type="presParOf" srcId="{15A5E100-26EF-4A18-8A64-ECBA4527A758}" destId="{D643C34E-56BE-4308-8083-5754304358D4}" srcOrd="5" destOrd="0" presId="urn:microsoft.com/office/officeart/2024/layout/BulletTimeline"/>
    <dgm:cxn modelId="{0B395640-F821-4C19-AA26-E901D9E87061}" type="presParOf" srcId="{62F25375-6760-478F-ABC6-3958910D8E86}" destId="{A9DC2EC5-4FE8-468A-BF1F-D4E625CA1DFC}" srcOrd="1" destOrd="0" presId="urn:microsoft.com/office/officeart/2024/layout/BulletTimeline"/>
    <dgm:cxn modelId="{389589A9-9201-432B-9DED-67FE54E93109}" type="presParOf" srcId="{62F25375-6760-478F-ABC6-3958910D8E86}" destId="{E6D15F34-0ADB-4CFF-BB91-877B61F5A942}" srcOrd="2" destOrd="0" presId="urn:microsoft.com/office/officeart/2024/layout/BulletTimeline"/>
    <dgm:cxn modelId="{2CA7CCD6-F7E3-4E47-A3C9-0C8B5D3B5CF1}" type="presParOf" srcId="{E6D15F34-0ADB-4CFF-BB91-877B61F5A942}" destId="{3C105D04-7316-4DCB-BA86-8428C337CE90}" srcOrd="0" destOrd="0" presId="urn:microsoft.com/office/officeart/2024/layout/BulletTimeline"/>
    <dgm:cxn modelId="{4D56F6D5-07C7-4580-930D-3FD2ABC99F61}" type="presParOf" srcId="{3C105D04-7316-4DCB-BA86-8428C337CE90}" destId="{CB06C2DA-44E7-4C93-9B3B-4CCABC0A939F}" srcOrd="0" destOrd="0" presId="urn:microsoft.com/office/officeart/2024/layout/BulletTimeline"/>
    <dgm:cxn modelId="{AA46616D-A784-4CE3-A3D7-F93E1FE6F575}" type="presParOf" srcId="{3C105D04-7316-4DCB-BA86-8428C337CE90}" destId="{E6C9D19B-D2F6-4ADC-A0D3-7B5867DE546A}" srcOrd="1" destOrd="0" presId="urn:microsoft.com/office/officeart/2024/layout/BulletTimeline"/>
    <dgm:cxn modelId="{17FC2B26-24DC-47A7-9922-2A719A9F35FB}" type="presParOf" srcId="{E6D15F34-0ADB-4CFF-BB91-877B61F5A942}" destId="{E3A29422-2460-4E4E-BE78-3F07D26E32DD}" srcOrd="1" destOrd="0" presId="urn:microsoft.com/office/officeart/2024/layout/BulletTimeline"/>
    <dgm:cxn modelId="{EBA3A7F1-A99C-450A-B76C-BD40C85C5181}" type="presParOf" srcId="{E6D15F34-0ADB-4CFF-BB91-877B61F5A942}" destId="{93DE7CC0-FD3A-4DBD-86D3-989CE84AC880}" srcOrd="2" destOrd="0" presId="urn:microsoft.com/office/officeart/2024/layout/BulletTimeline"/>
    <dgm:cxn modelId="{3823A4F1-9718-4AD2-A0CB-21409663560A}" type="presParOf" srcId="{E6D15F34-0ADB-4CFF-BB91-877B61F5A942}" destId="{0818D205-48C5-4F60-9E9A-622F2F1F4613}" srcOrd="3" destOrd="0" presId="urn:microsoft.com/office/officeart/2024/layout/BulletTimeline"/>
    <dgm:cxn modelId="{F6377746-DA4C-4CA3-BCAF-985C9C3B610D}" type="presParOf" srcId="{E6D15F34-0ADB-4CFF-BB91-877B61F5A942}" destId="{53B764B8-FB43-41CB-A504-37023D6DE8EB}" srcOrd="4" destOrd="0" presId="urn:microsoft.com/office/officeart/2024/layout/BulletTimeline"/>
    <dgm:cxn modelId="{336B10A6-D63A-47AB-AF6C-BBAA7394DF2A}" type="presParOf" srcId="{53B764B8-FB43-41CB-A504-37023D6DE8EB}" destId="{6F57A25B-2FAD-41BB-846A-4703F452417F}" srcOrd="0" destOrd="0" presId="urn:microsoft.com/office/officeart/2024/layout/BulletTimeline"/>
    <dgm:cxn modelId="{870CF238-ADD1-4074-B602-1DAD60F3C3B7}" type="presParOf" srcId="{E6D15F34-0ADB-4CFF-BB91-877B61F5A942}" destId="{C5B3A78F-55F0-4B5A-9B55-675877EAD4D1}" srcOrd="5" destOrd="0" presId="urn:microsoft.com/office/officeart/2024/layout/BulletTimeline"/>
    <dgm:cxn modelId="{A0D1346C-D882-45F0-96E5-96015F5CBAEB}" type="presParOf" srcId="{62F25375-6760-478F-ABC6-3958910D8E86}" destId="{AF3F8A4A-1B6B-41FF-8EDB-0F11ECCB6666}" srcOrd="3" destOrd="0" presId="urn:microsoft.com/office/officeart/2024/layout/BulletTimeline"/>
    <dgm:cxn modelId="{881E8F6F-818F-4987-B5A6-69F27942DD33}" type="presParOf" srcId="{62F25375-6760-478F-ABC6-3958910D8E86}" destId="{92E18C7C-8226-4E4C-A794-8C17D544B7D5}" srcOrd="4" destOrd="0" presId="urn:microsoft.com/office/officeart/2024/layout/BulletTimeline"/>
    <dgm:cxn modelId="{B8FEE603-7670-4423-8A16-FC62FCFB0C0C}" type="presParOf" srcId="{92E18C7C-8226-4E4C-A794-8C17D544B7D5}" destId="{B6AF2D20-D9DE-40B6-995B-62A23C0BB117}" srcOrd="0" destOrd="0" presId="urn:microsoft.com/office/officeart/2024/layout/BulletTimeline"/>
    <dgm:cxn modelId="{A0E76004-A659-4317-A8BA-7DB252E41860}" type="presParOf" srcId="{B6AF2D20-D9DE-40B6-995B-62A23C0BB117}" destId="{A4B7D0D0-F619-4A1D-B1B1-F22C815F2E55}" srcOrd="0" destOrd="0" presId="urn:microsoft.com/office/officeart/2024/layout/BulletTimeline"/>
    <dgm:cxn modelId="{96065C1E-4B3C-4C0B-AA11-B29D50A0C9AF}" type="presParOf" srcId="{B6AF2D20-D9DE-40B6-995B-62A23C0BB117}" destId="{9CAA25A9-0E10-4F0A-B4D2-AB38F452E882}" srcOrd="1" destOrd="0" presId="urn:microsoft.com/office/officeart/2024/layout/BulletTimeline"/>
    <dgm:cxn modelId="{E30B2F70-E4D6-4C25-92F1-164A99897626}" type="presParOf" srcId="{92E18C7C-8226-4E4C-A794-8C17D544B7D5}" destId="{7A3BFED0-6B73-41E2-A7CB-21B766A24D0F}" srcOrd="1" destOrd="0" presId="urn:microsoft.com/office/officeart/2024/layout/BulletTimeline"/>
    <dgm:cxn modelId="{980830FE-6F57-4032-9E9E-48F322A4B1CE}" type="presParOf" srcId="{92E18C7C-8226-4E4C-A794-8C17D544B7D5}" destId="{F99750F4-5B46-422F-B7B2-0DFEAA718DDC}" srcOrd="2" destOrd="0" presId="urn:microsoft.com/office/officeart/2024/layout/BulletTimeline"/>
    <dgm:cxn modelId="{94074198-A802-426F-A09A-A8C0AA97633A}" type="presParOf" srcId="{92E18C7C-8226-4E4C-A794-8C17D544B7D5}" destId="{D221E1FB-3401-47BB-BB1A-59041730ADF6}" srcOrd="3" destOrd="0" presId="urn:microsoft.com/office/officeart/2024/layout/BulletTimeline"/>
    <dgm:cxn modelId="{18156AB1-C647-4BEF-AD5A-5413B5D8F036}" type="presParOf" srcId="{92E18C7C-8226-4E4C-A794-8C17D544B7D5}" destId="{93B1464B-5D1A-4429-81E8-E1297102E81E}" srcOrd="4" destOrd="0" presId="urn:microsoft.com/office/officeart/2024/layout/BulletTimeline"/>
    <dgm:cxn modelId="{7FCBB150-C3F1-437B-B214-A2A292ED60BE}" type="presParOf" srcId="{93B1464B-5D1A-4429-81E8-E1297102E81E}" destId="{40ACE7C1-5160-4C42-A5C2-FF05F85ED362}" srcOrd="0" destOrd="0" presId="urn:microsoft.com/office/officeart/2024/layout/BulletTimeline"/>
    <dgm:cxn modelId="{C345BECC-40DD-426A-8749-43F6B96AFBF1}" type="presParOf" srcId="{92E18C7C-8226-4E4C-A794-8C17D544B7D5}" destId="{CA4E59E3-3D3C-41AC-853C-401D4CEC0D0B}" srcOrd="5" destOrd="0" presId="urn:microsoft.com/office/officeart/2024/layout/BulletTimeline"/>
    <dgm:cxn modelId="{AC887161-C083-4841-8D35-E7B3155C6D91}" type="presParOf" srcId="{62F25375-6760-478F-ABC6-3958910D8E86}" destId="{5E49B993-140B-4B46-8549-2ADCFFC7C1E0}" srcOrd="5" destOrd="0" presId="urn:microsoft.com/office/officeart/2024/layout/BulletTimeline"/>
    <dgm:cxn modelId="{4C3E2870-20CE-4920-A8B9-2FA366DB232B}" type="presParOf" srcId="{62F25375-6760-478F-ABC6-3958910D8E86}" destId="{2F8B31C9-9168-4658-B29D-CA5F36A233E7}" srcOrd="6" destOrd="0" presId="urn:microsoft.com/office/officeart/2024/layout/BulletTimeline"/>
    <dgm:cxn modelId="{5A36F116-B6FA-4317-A235-848CA81FF8B2}" type="presParOf" srcId="{2F8B31C9-9168-4658-B29D-CA5F36A233E7}" destId="{520FF3B2-C476-48B1-9000-09BD755CDBF4}" srcOrd="0" destOrd="0" presId="urn:microsoft.com/office/officeart/2024/layout/BulletTimeline"/>
    <dgm:cxn modelId="{91F17361-5447-491E-8FB0-B99482DE856F}" type="presParOf" srcId="{520FF3B2-C476-48B1-9000-09BD755CDBF4}" destId="{308760B6-1777-43DA-A823-1AAD0AC9F27A}" srcOrd="0" destOrd="0" presId="urn:microsoft.com/office/officeart/2024/layout/BulletTimeline"/>
    <dgm:cxn modelId="{097529B9-DD61-4AF2-B93E-438D2A2F3AF2}" type="presParOf" srcId="{520FF3B2-C476-48B1-9000-09BD755CDBF4}" destId="{3CCE37CC-FCD5-4AD0-BD40-BEB3A17FACE5}" srcOrd="1" destOrd="0" presId="urn:microsoft.com/office/officeart/2024/layout/BulletTimeline"/>
    <dgm:cxn modelId="{CE62FBC1-5391-45A2-91B3-42D3F846B02F}" type="presParOf" srcId="{2F8B31C9-9168-4658-B29D-CA5F36A233E7}" destId="{A43659E1-C757-4220-939C-2CDC8CDEEE44}" srcOrd="1" destOrd="0" presId="urn:microsoft.com/office/officeart/2024/layout/BulletTimeline"/>
    <dgm:cxn modelId="{3B54DA70-0C28-4EE0-843A-C8261C2C2A00}" type="presParOf" srcId="{2F8B31C9-9168-4658-B29D-CA5F36A233E7}" destId="{7BF2B6EC-5747-4711-A6EA-51EA82ABF5D6}" srcOrd="2" destOrd="0" presId="urn:microsoft.com/office/officeart/2024/layout/BulletTimeline"/>
    <dgm:cxn modelId="{659C7BF6-C11F-4358-8BC5-96617520EFF6}" type="presParOf" srcId="{2F8B31C9-9168-4658-B29D-CA5F36A233E7}" destId="{10A0716A-0B1E-43D6-9CE2-1949E8DC755A}" srcOrd="3" destOrd="0" presId="urn:microsoft.com/office/officeart/2024/layout/BulletTimeline"/>
    <dgm:cxn modelId="{1123CF0C-F831-4C85-84BA-EEDEFCB3BDFB}" type="presParOf" srcId="{2F8B31C9-9168-4658-B29D-CA5F36A233E7}" destId="{2BB44316-2143-4039-B418-48AB1BABF0AA}" srcOrd="4" destOrd="0" presId="urn:microsoft.com/office/officeart/2024/layout/BulletTimeline"/>
    <dgm:cxn modelId="{B1E482A9-F63D-4DF9-B14E-6F47ED179A80}" type="presParOf" srcId="{2BB44316-2143-4039-B418-48AB1BABF0AA}" destId="{1ADF1AE7-A879-41C9-B7F0-0E0FBB61ABD1}" srcOrd="0" destOrd="0" presId="urn:microsoft.com/office/officeart/2024/layout/BulletTimeline"/>
    <dgm:cxn modelId="{02A80074-A0F1-431D-B314-FEBDAA863EB2}" type="presParOf" srcId="{2F8B31C9-9168-4658-B29D-CA5F36A233E7}" destId="{1FEDC4EA-401B-448F-BBE4-98BCCFF06CFC}" srcOrd="5" destOrd="0" presId="urn:microsoft.com/office/officeart/2024/layout/BulletTimeline"/>
    <dgm:cxn modelId="{18FDF53E-934C-4132-B399-508A435BF9DB}" type="presParOf" srcId="{62F25375-6760-478F-ABC6-3958910D8E86}" destId="{EA48108C-A7B2-4513-9656-FC3F5F85FA11}" srcOrd="7" destOrd="0" presId="urn:microsoft.com/office/officeart/2024/layout/BulletTimeline"/>
    <dgm:cxn modelId="{6F530DE8-6F44-49C4-88B6-458EED755791}" type="presParOf" srcId="{62F25375-6760-478F-ABC6-3958910D8E86}" destId="{7FC2FAD4-5F0E-4FCC-96B6-398E90845280}" srcOrd="8" destOrd="0" presId="urn:microsoft.com/office/officeart/2024/layout/BulletTimeline"/>
    <dgm:cxn modelId="{F02F04F5-273E-4D04-91DD-BEE2529CAD9D}" type="presParOf" srcId="{7FC2FAD4-5F0E-4FCC-96B6-398E90845280}" destId="{2C3D52CE-691E-463E-B5DC-3DB189AE1EA2}" srcOrd="0" destOrd="0" presId="urn:microsoft.com/office/officeart/2024/layout/BulletTimeline"/>
    <dgm:cxn modelId="{DBD6FCB5-B9E0-45A3-897B-5BA538FB11FB}" type="presParOf" srcId="{2C3D52CE-691E-463E-B5DC-3DB189AE1EA2}" destId="{24916B85-8100-429C-8A05-F78D7B05B538}" srcOrd="0" destOrd="0" presId="urn:microsoft.com/office/officeart/2024/layout/BulletTimeline"/>
    <dgm:cxn modelId="{72E994AA-00E4-4F4C-B67B-1856963A4052}" type="presParOf" srcId="{2C3D52CE-691E-463E-B5DC-3DB189AE1EA2}" destId="{8CF8F3A2-9291-4F42-870D-DCD9CCA510FA}" srcOrd="1" destOrd="0" presId="urn:microsoft.com/office/officeart/2024/layout/BulletTimeline"/>
    <dgm:cxn modelId="{DE63B14F-A036-41E9-BB4B-442D55F945EC}" type="presParOf" srcId="{7FC2FAD4-5F0E-4FCC-96B6-398E90845280}" destId="{84570995-0188-4BE4-B7E6-5C8BCB77E70A}" srcOrd="1" destOrd="0" presId="urn:microsoft.com/office/officeart/2024/layout/BulletTimeline"/>
    <dgm:cxn modelId="{A88BC64A-16A1-4702-89A9-92C23A07114B}" type="presParOf" srcId="{7FC2FAD4-5F0E-4FCC-96B6-398E90845280}" destId="{293C44DB-280B-46CB-84EA-BABA0B7B584F}" srcOrd="2" destOrd="0" presId="urn:microsoft.com/office/officeart/2024/layout/BulletTimeline"/>
    <dgm:cxn modelId="{27400301-7CD9-427A-9A0A-FA2803D6ABB3}" type="presParOf" srcId="{7FC2FAD4-5F0E-4FCC-96B6-398E90845280}" destId="{98DA74E8-9415-4100-A4C5-B342867CB990}" srcOrd="3" destOrd="0" presId="urn:microsoft.com/office/officeart/2024/layout/BulletTimeline"/>
    <dgm:cxn modelId="{D4981C3D-DCE4-4CB8-B3BE-53B426154190}" type="presParOf" srcId="{7FC2FAD4-5F0E-4FCC-96B6-398E90845280}" destId="{A065DCD8-8FD8-4545-B76F-075CF7A92408}" srcOrd="4" destOrd="0" presId="urn:microsoft.com/office/officeart/2024/layout/BulletTimeline"/>
    <dgm:cxn modelId="{7B853C41-3B1D-49F4-A140-0556E8706EAD}" type="presParOf" srcId="{A065DCD8-8FD8-4545-B76F-075CF7A92408}" destId="{C23E6916-D9D9-470F-B3FA-D95299CE8D84}" srcOrd="0" destOrd="0" presId="urn:microsoft.com/office/officeart/2024/layout/BulletTimeline"/>
    <dgm:cxn modelId="{20010F40-6F90-4378-8AC5-68BEFB5E40BD}" type="presParOf" srcId="{7FC2FAD4-5F0E-4FCC-96B6-398E90845280}" destId="{6B0C9516-2634-4721-919B-6241F72977B5}" srcOrd="5" destOrd="0" presId="urn:microsoft.com/office/officeart/2024/layout/BulletTimeline"/>
    <dgm:cxn modelId="{46EF578D-5FEE-400D-8722-395DEF223016}" type="presParOf" srcId="{62F25375-6760-478F-ABC6-3958910D8E86}" destId="{0CC57153-74E5-4B96-BEC2-D78F1E865CD1}" srcOrd="9" destOrd="0" presId="urn:microsoft.com/office/officeart/2024/layout/BulletTimeline"/>
    <dgm:cxn modelId="{D4183F45-52E5-40B1-B908-39490D0C6A75}" type="presParOf" srcId="{62F25375-6760-478F-ABC6-3958910D8E86}" destId="{B35E87DA-F11C-4C47-BA04-4AAFD6606461}" srcOrd="10" destOrd="0" presId="urn:microsoft.com/office/officeart/2024/layout/BulletTimeline"/>
    <dgm:cxn modelId="{16A970FC-1CAA-4E9D-A589-4E68032F47AC}" type="presParOf" srcId="{B35E87DA-F11C-4C47-BA04-4AAFD6606461}" destId="{70EFA307-C92A-467E-BB49-A831E01E76AA}" srcOrd="0" destOrd="0" presId="urn:microsoft.com/office/officeart/2024/layout/BulletTimeline"/>
    <dgm:cxn modelId="{E8780136-D036-4456-9C89-B3584E2824B8}" type="presParOf" srcId="{70EFA307-C92A-467E-BB49-A831E01E76AA}" destId="{3D590926-4218-4868-908B-1148D374FD17}" srcOrd="0" destOrd="0" presId="urn:microsoft.com/office/officeart/2024/layout/BulletTimeline"/>
    <dgm:cxn modelId="{180029A1-9822-4D0A-B217-E78820C38A38}" type="presParOf" srcId="{70EFA307-C92A-467E-BB49-A831E01E76AA}" destId="{5D9F3A35-C28B-48BC-965F-DC3C9E812A99}" srcOrd="1" destOrd="0" presId="urn:microsoft.com/office/officeart/2024/layout/BulletTimeline"/>
    <dgm:cxn modelId="{DA9F2F40-CC09-4060-A69F-A9546A385704}" type="presParOf" srcId="{B35E87DA-F11C-4C47-BA04-4AAFD6606461}" destId="{4C01C9C0-593C-4BFF-80A9-0E1B62B8581E}" srcOrd="1" destOrd="0" presId="urn:microsoft.com/office/officeart/2024/layout/BulletTimeline"/>
    <dgm:cxn modelId="{119ABA90-2C34-4AC8-BE71-3CBC52160B82}" type="presParOf" srcId="{B35E87DA-F11C-4C47-BA04-4AAFD6606461}" destId="{957FDCDA-F8B6-4FDE-886F-8410E7CBDB87}" srcOrd="2" destOrd="0" presId="urn:microsoft.com/office/officeart/2024/layout/BulletTimeline"/>
    <dgm:cxn modelId="{074E7E5F-0615-42B2-B85B-AE3854848802}" type="presParOf" srcId="{B35E87DA-F11C-4C47-BA04-4AAFD6606461}" destId="{A602A832-31BA-45D2-B3CD-266044D971C0}" srcOrd="3" destOrd="0" presId="urn:microsoft.com/office/officeart/2024/layout/BulletTimeline"/>
    <dgm:cxn modelId="{759CFDBF-4819-4AB9-AA5B-90E3DD681730}" type="presParOf" srcId="{B35E87DA-F11C-4C47-BA04-4AAFD6606461}" destId="{3CCDCB4A-D742-43FB-9889-12407E6BE53D}" srcOrd="4" destOrd="0" presId="urn:microsoft.com/office/officeart/2024/layout/BulletTimeline"/>
    <dgm:cxn modelId="{3C7123C8-1CA8-4045-B1A1-7F19A783F251}" type="presParOf" srcId="{3CCDCB4A-D742-43FB-9889-12407E6BE53D}" destId="{89FEF017-8BE4-45AC-B003-47567C484621}" srcOrd="0" destOrd="0" presId="urn:microsoft.com/office/officeart/2024/layout/BulletTimeline"/>
    <dgm:cxn modelId="{A68CB08D-C665-4071-A2B8-DB43F0C13E59}" type="presParOf" srcId="{B35E87DA-F11C-4C47-BA04-4AAFD6606461}" destId="{A3829996-E31D-4CAF-91C5-B78E7354D849}" srcOrd="5" destOrd="0" presId="urn:microsoft.com/office/officeart/2024/layout/BulletTimeline"/>
    <dgm:cxn modelId="{5170DC1A-BF09-4E76-8B59-760BA41EBFA7}" type="presParOf" srcId="{62F25375-6760-478F-ABC6-3958910D8E86}" destId="{D11F7255-65C9-4CB5-AB97-D8846413109D}" srcOrd="11" destOrd="0" presId="urn:microsoft.com/office/officeart/2024/layout/BulletTimeline"/>
    <dgm:cxn modelId="{A1EBFE61-9C01-41D2-BA06-C54784D99A84}" type="presParOf" srcId="{62F25375-6760-478F-ABC6-3958910D8E86}" destId="{739F8CCC-8D01-4367-9A0B-24F5694300F2}" srcOrd="12" destOrd="0" presId="urn:microsoft.com/office/officeart/2024/layout/BulletTimeline"/>
    <dgm:cxn modelId="{302EF42A-B354-465F-9B19-222DB251E30E}" type="presParOf" srcId="{739F8CCC-8D01-4367-9A0B-24F5694300F2}" destId="{E8DC0A46-644C-4789-A037-9D8B38ED5B1B}" srcOrd="0" destOrd="0" presId="urn:microsoft.com/office/officeart/2024/layout/BulletTimeline"/>
    <dgm:cxn modelId="{152A54E0-0311-4035-93DB-397EC0149424}" type="presParOf" srcId="{E8DC0A46-644C-4789-A037-9D8B38ED5B1B}" destId="{753134FD-1D6A-4533-9315-1A6540136CA6}" srcOrd="0" destOrd="0" presId="urn:microsoft.com/office/officeart/2024/layout/BulletTimeline"/>
    <dgm:cxn modelId="{D039DD8F-FDDE-4B87-ABC8-81CDDBFEE178}" type="presParOf" srcId="{E8DC0A46-644C-4789-A037-9D8B38ED5B1B}" destId="{0D2CE153-5BEA-45BE-978D-A1BAA74907FF}" srcOrd="1" destOrd="0" presId="urn:microsoft.com/office/officeart/2024/layout/BulletTimeline"/>
    <dgm:cxn modelId="{71DF22B6-F1CF-4780-9668-D4CC173D98D5}" type="presParOf" srcId="{739F8CCC-8D01-4367-9A0B-24F5694300F2}" destId="{E52C88FF-BDAB-4672-87B3-916DD839A037}" srcOrd="1" destOrd="0" presId="urn:microsoft.com/office/officeart/2024/layout/BulletTimeline"/>
    <dgm:cxn modelId="{CECEB576-2651-49A4-8048-62DC6D396EF3}" type="presParOf" srcId="{739F8CCC-8D01-4367-9A0B-24F5694300F2}" destId="{E6D84929-6AD7-4ABC-9D47-1BD374FADCDF}" srcOrd="2" destOrd="0" presId="urn:microsoft.com/office/officeart/2024/layout/BulletTimeline"/>
    <dgm:cxn modelId="{F4338821-B8BC-4DE4-8BCA-042281AFF43C}" type="presParOf" srcId="{739F8CCC-8D01-4367-9A0B-24F5694300F2}" destId="{55BE6A56-8D5C-4EF6-85FB-5662AE956433}" srcOrd="3" destOrd="0" presId="urn:microsoft.com/office/officeart/2024/layout/BulletTimeline"/>
    <dgm:cxn modelId="{D2A8D1D9-B940-4EC2-9743-4BBA048ECA59}" type="presParOf" srcId="{739F8CCC-8D01-4367-9A0B-24F5694300F2}" destId="{6F52ACFF-DE52-42BE-9C42-A77BA416C1F6}" srcOrd="4" destOrd="0" presId="urn:microsoft.com/office/officeart/2024/layout/BulletTimeline"/>
    <dgm:cxn modelId="{C325FCC8-1771-409B-A5CB-F9C0042ACAF3}" type="presParOf" srcId="{6F52ACFF-DE52-42BE-9C42-A77BA416C1F6}" destId="{7C3E7941-04C8-4928-B979-75C1E9E2686E}" srcOrd="0" destOrd="0" presId="urn:microsoft.com/office/officeart/2024/layout/BulletTimeline"/>
    <dgm:cxn modelId="{CE2597AE-2DEC-4228-93C6-34A90C736E29}" type="presParOf" srcId="{739F8CCC-8D01-4367-9A0B-24F5694300F2}" destId="{28BA314C-040E-4065-8C24-6BC417839CDA}" srcOrd="5" destOrd="0" presId="urn:microsoft.com/office/officeart/2024/layout/Bullet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93E9C2A-DB84-434A-8081-1F1CF9A1D363}" type="doc">
      <dgm:prSet loTypeId="urn:microsoft.com/office/officeart/2024/layout/BulletTimeline" loCatId="timeline" qsTypeId="urn:microsoft.com/office/officeart/2005/8/quickstyle/simple1" qsCatId="simple" csTypeId="urn:microsoft.com/office/officeart/2005/8/colors/accent1_2" csCatId="accent1" phldr="1"/>
      <dgm:spPr/>
      <dgm:t>
        <a:bodyPr/>
        <a:lstStyle/>
        <a:p>
          <a:endParaRPr lang="en-US"/>
        </a:p>
      </dgm:t>
    </dgm:pt>
    <dgm:pt modelId="{30E47598-439B-44E1-90E1-5533FD6E6A50}">
      <dgm:prSet phldrT="Add an event" phldr="0"/>
      <dgm:spPr/>
      <dgm:t>
        <a:bodyPr/>
        <a:lstStyle/>
        <a:p>
          <a:pPr>
            <a:defRPr b="1"/>
          </a:pPr>
          <a:r>
            <a:rPr lang="en-US" dirty="0">
              <a:solidFill>
                <a:srgbClr val="000000"/>
              </a:solidFill>
            </a:rPr>
            <a:t>RAND Hospital Price Transparency Study </a:t>
          </a:r>
        </a:p>
      </dgm:t>
    </dgm:pt>
    <dgm:pt modelId="{33006265-FEB8-4D52-85E5-DA17437E7AFE}" type="parTrans" cxnId="{A9C81A54-9C53-489B-A51D-C87FF183D4CC}">
      <dgm:prSet/>
      <dgm:spPr/>
      <dgm:t>
        <a:bodyPr/>
        <a:lstStyle/>
        <a:p>
          <a:endParaRPr lang="en-US">
            <a:solidFill>
              <a:srgbClr val="000000"/>
            </a:solidFill>
          </a:endParaRPr>
        </a:p>
      </dgm:t>
    </dgm:pt>
    <dgm:pt modelId="{7B3A7017-C0B7-4EC5-8FF0-015569B55C9C}" type="sibTrans" cxnId="{A9C81A54-9C53-489B-A51D-C87FF183D4CC}">
      <dgm:prSet/>
      <dgm:spPr/>
      <dgm:t>
        <a:bodyPr/>
        <a:lstStyle/>
        <a:p>
          <a:endParaRPr lang="en-US">
            <a:solidFill>
              <a:srgbClr val="000000"/>
            </a:solidFill>
          </a:endParaRPr>
        </a:p>
      </dgm:t>
    </dgm:pt>
    <dgm:pt modelId="{11BB97D1-2467-424B-AFFB-5CAD2D07A35A}">
      <dgm:prSet phldrT="Write a description of the significance of this event" phldr="0"/>
      <dgm:spPr/>
      <dgm:t>
        <a:bodyPr/>
        <a:lstStyle/>
        <a:p>
          <a:r>
            <a:rPr lang="en-US" dirty="0">
              <a:solidFill>
                <a:srgbClr val="000000"/>
              </a:solidFill>
            </a:rPr>
            <a:t>Found Indiana among highest-priced hospital markets </a:t>
          </a:r>
        </a:p>
      </dgm:t>
    </dgm:pt>
    <dgm:pt modelId="{D39B9F06-5112-495C-BF54-B168F5DB8187}" type="parTrans" cxnId="{3D8F0574-7826-4DED-AB21-1DB4D5B23AEC}">
      <dgm:prSet/>
      <dgm:spPr/>
      <dgm:t>
        <a:bodyPr/>
        <a:lstStyle/>
        <a:p>
          <a:endParaRPr lang="en-US">
            <a:solidFill>
              <a:srgbClr val="000000"/>
            </a:solidFill>
          </a:endParaRPr>
        </a:p>
      </dgm:t>
    </dgm:pt>
    <dgm:pt modelId="{0C907EB3-8C14-46BC-8407-8CDB9870780F}" type="sibTrans" cxnId="{3D8F0574-7826-4DED-AB21-1DB4D5B23AEC}">
      <dgm:prSet/>
      <dgm:spPr/>
      <dgm:t>
        <a:bodyPr/>
        <a:lstStyle/>
        <a:p>
          <a:endParaRPr lang="en-US">
            <a:solidFill>
              <a:srgbClr val="000000"/>
            </a:solidFill>
          </a:endParaRPr>
        </a:p>
      </dgm:t>
    </dgm:pt>
    <dgm:pt modelId="{19AFAD7F-51B2-4E8F-B7E2-ED99DE1329A8}">
      <dgm:prSet phldrT="Add an event" phldr="0"/>
      <dgm:spPr/>
      <dgm:t>
        <a:bodyPr/>
        <a:lstStyle/>
        <a:p>
          <a:pPr>
            <a:defRPr b="1"/>
          </a:pPr>
          <a:r>
            <a:rPr lang="en-US" dirty="0">
              <a:solidFill>
                <a:srgbClr val="000000"/>
              </a:solidFill>
            </a:rPr>
            <a:t>Health Care Cost Oversight Task Force</a:t>
          </a:r>
        </a:p>
      </dgm:t>
    </dgm:pt>
    <dgm:pt modelId="{80B3898F-A59E-43A7-A783-F39CC82DD3B1}" type="parTrans" cxnId="{0F3AB1B6-B5C0-4401-A978-062AD7AFA0F4}">
      <dgm:prSet/>
      <dgm:spPr/>
      <dgm:t>
        <a:bodyPr/>
        <a:lstStyle/>
        <a:p>
          <a:endParaRPr lang="en-US">
            <a:solidFill>
              <a:srgbClr val="000000"/>
            </a:solidFill>
          </a:endParaRPr>
        </a:p>
      </dgm:t>
    </dgm:pt>
    <dgm:pt modelId="{457941D6-7485-4960-BA01-5DCE525C9DEC}" type="sibTrans" cxnId="{0F3AB1B6-B5C0-4401-A978-062AD7AFA0F4}">
      <dgm:prSet/>
      <dgm:spPr/>
      <dgm:t>
        <a:bodyPr/>
        <a:lstStyle/>
        <a:p>
          <a:endParaRPr lang="en-US">
            <a:solidFill>
              <a:srgbClr val="000000"/>
            </a:solidFill>
          </a:endParaRPr>
        </a:p>
      </dgm:t>
    </dgm:pt>
    <dgm:pt modelId="{C679E944-D42A-415B-B5F0-9850197D126E}">
      <dgm:prSet phldrT="Write a description of the significance of this event" phldr="0"/>
      <dgm:spPr/>
      <dgm:t>
        <a:bodyPr/>
        <a:lstStyle/>
        <a:p>
          <a:r>
            <a:rPr lang="en-US" dirty="0">
              <a:solidFill>
                <a:srgbClr val="000000"/>
              </a:solidFill>
            </a:rPr>
            <a:t>Created to evaluate health care costs, cost drivers, and recommend affordability reforms</a:t>
          </a:r>
        </a:p>
      </dgm:t>
    </dgm:pt>
    <dgm:pt modelId="{42090D79-031D-4E96-9A64-DF6CF75140C5}" type="parTrans" cxnId="{46EEC1AF-F650-46B9-B009-9FE5528452FB}">
      <dgm:prSet/>
      <dgm:spPr/>
      <dgm:t>
        <a:bodyPr/>
        <a:lstStyle/>
        <a:p>
          <a:endParaRPr lang="en-US">
            <a:solidFill>
              <a:srgbClr val="000000"/>
            </a:solidFill>
          </a:endParaRPr>
        </a:p>
      </dgm:t>
    </dgm:pt>
    <dgm:pt modelId="{2BED1402-D0E9-465C-97E6-8F82E7384050}" type="sibTrans" cxnId="{46EEC1AF-F650-46B9-B009-9FE5528452FB}">
      <dgm:prSet/>
      <dgm:spPr/>
      <dgm:t>
        <a:bodyPr/>
        <a:lstStyle/>
        <a:p>
          <a:endParaRPr lang="en-US">
            <a:solidFill>
              <a:srgbClr val="000000"/>
            </a:solidFill>
          </a:endParaRPr>
        </a:p>
      </dgm:t>
    </dgm:pt>
    <dgm:pt modelId="{500CA24B-BE6B-4D25-9245-23438ED687B9}">
      <dgm:prSet phldrT="Add an event" phldr="0"/>
      <dgm:spPr/>
      <dgm:t>
        <a:bodyPr/>
        <a:lstStyle/>
        <a:p>
          <a:pPr>
            <a:defRPr b="1"/>
          </a:pPr>
          <a:r>
            <a:rPr lang="en-US" dirty="0">
              <a:solidFill>
                <a:srgbClr val="000000"/>
              </a:solidFill>
            </a:rPr>
            <a:t>Governor Expands State Agency Authorities</a:t>
          </a:r>
        </a:p>
      </dgm:t>
    </dgm:pt>
    <dgm:pt modelId="{7BA70AC4-F365-41B6-B20C-9FA3D9F85CC8}" type="parTrans" cxnId="{B67ADF12-80F0-47F3-9A7E-ADA7C52F3C2A}">
      <dgm:prSet/>
      <dgm:spPr/>
      <dgm:t>
        <a:bodyPr/>
        <a:lstStyle/>
        <a:p>
          <a:endParaRPr lang="en-US">
            <a:solidFill>
              <a:srgbClr val="000000"/>
            </a:solidFill>
          </a:endParaRPr>
        </a:p>
      </dgm:t>
    </dgm:pt>
    <dgm:pt modelId="{D3EE130D-3B94-4FD4-A4F7-72E158E95E83}" type="sibTrans" cxnId="{B67ADF12-80F0-47F3-9A7E-ADA7C52F3C2A}">
      <dgm:prSet/>
      <dgm:spPr/>
      <dgm:t>
        <a:bodyPr/>
        <a:lstStyle/>
        <a:p>
          <a:endParaRPr lang="en-US">
            <a:solidFill>
              <a:srgbClr val="000000"/>
            </a:solidFill>
          </a:endParaRPr>
        </a:p>
      </dgm:t>
    </dgm:pt>
    <dgm:pt modelId="{60817DEC-38CD-4863-A516-C938A3142E4D}">
      <dgm:prSet phldrT="Write a description of the significance of this event" phldr="0"/>
      <dgm:spPr/>
      <dgm:t>
        <a:bodyPr/>
        <a:lstStyle/>
        <a:p>
          <a:r>
            <a:rPr lang="en-US" dirty="0">
              <a:solidFill>
                <a:srgbClr val="000000"/>
              </a:solidFill>
            </a:rPr>
            <a:t>Series of executive orders supporting agencies to target health care costs and create price transparency, and implement auditing and improved tracking/reporting of health programs</a:t>
          </a:r>
        </a:p>
      </dgm:t>
    </dgm:pt>
    <dgm:pt modelId="{E79077C3-9A14-4B87-8216-4155DAE63905}" type="parTrans" cxnId="{AC6859B4-8504-475A-A0ED-ECB731A12B7C}">
      <dgm:prSet/>
      <dgm:spPr/>
      <dgm:t>
        <a:bodyPr/>
        <a:lstStyle/>
        <a:p>
          <a:endParaRPr lang="en-US">
            <a:solidFill>
              <a:srgbClr val="000000"/>
            </a:solidFill>
          </a:endParaRPr>
        </a:p>
      </dgm:t>
    </dgm:pt>
    <dgm:pt modelId="{9B66D59B-857F-47CF-B565-166AFB0AF45B}" type="sibTrans" cxnId="{AC6859B4-8504-475A-A0ED-ECB731A12B7C}">
      <dgm:prSet/>
      <dgm:spPr/>
      <dgm:t>
        <a:bodyPr/>
        <a:lstStyle/>
        <a:p>
          <a:endParaRPr lang="en-US">
            <a:solidFill>
              <a:srgbClr val="000000"/>
            </a:solidFill>
          </a:endParaRPr>
        </a:p>
      </dgm:t>
    </dgm:pt>
    <dgm:pt modelId="{820CA55C-2E69-4D3A-BB4F-7B2890C867D3}">
      <dgm:prSet phldrT="Add an event" phldr="0"/>
      <dgm:spPr/>
      <dgm:t>
        <a:bodyPr/>
        <a:lstStyle/>
        <a:p>
          <a:pPr>
            <a:defRPr b="1"/>
          </a:pPr>
          <a:r>
            <a:rPr lang="en-US" dirty="0">
              <a:solidFill>
                <a:srgbClr val="000000"/>
              </a:solidFill>
            </a:rPr>
            <a:t>Legislative Reforms</a:t>
          </a:r>
        </a:p>
      </dgm:t>
    </dgm:pt>
    <dgm:pt modelId="{96210A28-F2C1-424C-9181-C3A8CE200C65}" type="parTrans" cxnId="{75AFFE03-615B-453F-9580-B66EE0D9FD91}">
      <dgm:prSet/>
      <dgm:spPr/>
      <dgm:t>
        <a:bodyPr/>
        <a:lstStyle/>
        <a:p>
          <a:endParaRPr lang="en-US">
            <a:solidFill>
              <a:srgbClr val="000000"/>
            </a:solidFill>
          </a:endParaRPr>
        </a:p>
      </dgm:t>
    </dgm:pt>
    <dgm:pt modelId="{33522B3E-A5DC-496E-B6DC-899E9F9DC902}" type="sibTrans" cxnId="{75AFFE03-615B-453F-9580-B66EE0D9FD91}">
      <dgm:prSet/>
      <dgm:spPr/>
      <dgm:t>
        <a:bodyPr/>
        <a:lstStyle/>
        <a:p>
          <a:endParaRPr lang="en-US">
            <a:solidFill>
              <a:srgbClr val="000000"/>
            </a:solidFill>
          </a:endParaRPr>
        </a:p>
      </dgm:t>
    </dgm:pt>
    <dgm:pt modelId="{EFC121B5-49F8-41F5-829E-3691DF98DA9A}">
      <dgm:prSet phldrT="Write a description of the significance of this event" phldr="0"/>
      <dgm:spPr/>
      <dgm:t>
        <a:bodyPr/>
        <a:lstStyle/>
        <a:p>
          <a:r>
            <a:rPr lang="en-US" dirty="0">
              <a:solidFill>
                <a:srgbClr val="000000"/>
              </a:solidFill>
            </a:rPr>
            <a:t>Passed 6 bills to strengthen competition, and increase transparency, hospital accountability, and state oversight</a:t>
          </a:r>
        </a:p>
      </dgm:t>
    </dgm:pt>
    <dgm:pt modelId="{0605D30A-658C-4140-A49D-2DC7FCB4CB4A}" type="parTrans" cxnId="{E4D91B78-0FB6-47E0-A712-2DD0EB2ADE91}">
      <dgm:prSet/>
      <dgm:spPr/>
      <dgm:t>
        <a:bodyPr/>
        <a:lstStyle/>
        <a:p>
          <a:endParaRPr lang="en-US">
            <a:solidFill>
              <a:srgbClr val="000000"/>
            </a:solidFill>
          </a:endParaRPr>
        </a:p>
      </dgm:t>
    </dgm:pt>
    <dgm:pt modelId="{696558B8-EBB4-43FB-BF9A-38B35028F830}" type="sibTrans" cxnId="{E4D91B78-0FB6-47E0-A712-2DD0EB2ADE91}">
      <dgm:prSet/>
      <dgm:spPr/>
      <dgm:t>
        <a:bodyPr/>
        <a:lstStyle/>
        <a:p>
          <a:endParaRPr lang="en-US">
            <a:solidFill>
              <a:srgbClr val="000000"/>
            </a:solidFill>
          </a:endParaRPr>
        </a:p>
      </dgm:t>
    </dgm:pt>
    <dgm:pt modelId="{8491788C-0E07-4FA0-B08B-CA1527385780}" type="pres">
      <dgm:prSet presAssocID="{E93E9C2A-DB84-434A-8081-1F1CF9A1D363}" presName="root" presStyleCnt="0">
        <dgm:presLayoutVars>
          <dgm:dir/>
          <dgm:animLvl val="lvl"/>
        </dgm:presLayoutVars>
      </dgm:prSet>
      <dgm:spPr/>
    </dgm:pt>
    <dgm:pt modelId="{BE8111AF-6545-48D2-A531-87D4D58D0EC6}" type="pres">
      <dgm:prSet presAssocID="{E93E9C2A-DB84-434A-8081-1F1CF9A1D363}" presName="divider" presStyleCnt="0"/>
      <dgm:spPr/>
    </dgm:pt>
    <dgm:pt modelId="{54097157-193D-4D7F-B8D2-3138BF6A9ADC}" type="pres">
      <dgm:prSet presAssocID="{E93E9C2A-DB84-434A-8081-1F1CF9A1D363}" presName="rectBar" presStyleLbl="dkBgShp" presStyleIdx="0" presStyleCnt="6"/>
      <dgm:spPr>
        <a:gradFill rotWithShape="0">
          <a:gsLst>
            <a:gs pos="0">
              <a:schemeClr val="accent1">
                <a:tint val="76000"/>
              </a:schemeClr>
            </a:gs>
            <a:gs pos="100000">
              <a:schemeClr val="accent1">
                <a:tint val="76000"/>
              </a:schemeClr>
            </a:gs>
          </a:gsLst>
          <a:lin ang="0" scaled="0"/>
        </a:gradFill>
        <a:ln>
          <a:noFill/>
        </a:ln>
        <a:effectLst/>
      </dgm:spPr>
    </dgm:pt>
    <dgm:pt modelId="{BBC7E912-CFA2-4AB1-8E76-462303E7EC60}" type="pres">
      <dgm:prSet presAssocID="{E93E9C2A-DB84-434A-8081-1F1CF9A1D363}" presName="chevronArrow" presStyleLbl="dkBgShp" presStyleIdx="1" presStyleCnt="6"/>
      <dgm:spPr>
        <a:gradFill rotWithShape="0">
          <a:gsLst>
            <a:gs pos="0">
              <a:schemeClr val="accent1">
                <a:tint val="76000"/>
              </a:schemeClr>
            </a:gs>
            <a:gs pos="100000">
              <a:schemeClr val="accent1">
                <a:tint val="76000"/>
              </a:schemeClr>
            </a:gs>
          </a:gsLst>
          <a:lin ang="0" scaled="0"/>
        </a:gradFill>
        <a:ln>
          <a:noFill/>
        </a:ln>
        <a:effectLst/>
      </dgm:spPr>
    </dgm:pt>
    <dgm:pt modelId="{9498BDCE-B169-4B55-9C5B-4AC223C8F576}" type="pres">
      <dgm:prSet presAssocID="{E93E9C2A-DB84-434A-8081-1F1CF9A1D363}" presName="nodes" presStyleCnt="0">
        <dgm:presLayoutVars>
          <dgm:chMax/>
          <dgm:chPref/>
          <dgm:animLvl val="lvl"/>
        </dgm:presLayoutVars>
      </dgm:prSet>
      <dgm:spPr/>
    </dgm:pt>
    <dgm:pt modelId="{A1C7A80A-B1B6-40ED-B167-2C7875B1AC88}" type="pres">
      <dgm:prSet presAssocID="{30E47598-439B-44E1-90E1-5533FD6E6A50}" presName="composite" presStyleCnt="0"/>
      <dgm:spPr/>
    </dgm:pt>
    <dgm:pt modelId="{EFC73738-5C02-4F39-BDA2-5726264FD6C2}" type="pres">
      <dgm:prSet presAssocID="{30E47598-439B-44E1-90E1-5533FD6E6A50}" presName="DropPinPlaceHolder" presStyleCnt="0"/>
      <dgm:spPr/>
    </dgm:pt>
    <dgm:pt modelId="{8BF89C9D-E61A-4AE6-A57B-C06601147E27}" type="pres">
      <dgm:prSet presAssocID="{30E47598-439B-44E1-90E1-5533FD6E6A50}" presName="DropPin" presStyleLbl="alignNode1" presStyleIdx="0" presStyleCnt="4"/>
      <dgm:spPr/>
    </dgm:pt>
    <dgm:pt modelId="{335DD4F8-6C4D-439A-8DD7-5DB73B8C9C17}" type="pres">
      <dgm:prSet presAssocID="{30E47598-439B-44E1-90E1-5533FD6E6A50}" presName="Ellipse" presStyleLbl="fgAcc1" presStyleIdx="0" presStyleCnt="4"/>
      <dgm:spPr/>
    </dgm:pt>
    <dgm:pt modelId="{A9D0663B-CC46-464A-9979-8095BDCC1374}" type="pres">
      <dgm:prSet presAssocID="{30E47598-439B-44E1-90E1-5533FD6E6A50}" presName="L2TextContainer" presStyleLbl="revTx" presStyleIdx="0" presStyleCnt="8">
        <dgm:presLayoutVars>
          <dgm:bulletEnabled val="1"/>
        </dgm:presLayoutVars>
      </dgm:prSet>
      <dgm:spPr/>
    </dgm:pt>
    <dgm:pt modelId="{E1AF4080-4A64-4728-8E32-E28C8AE4E9E2}" type="pres">
      <dgm:prSet presAssocID="{30E47598-439B-44E1-90E1-5533FD6E6A50}" presName="L1TextContainer" presStyleLbl="revTx" presStyleIdx="1" presStyleCnt="8" custLinFactNeighborX="-4661" custLinFactNeighborY="14355">
        <dgm:presLayoutVars>
          <dgm:chMax val="1"/>
          <dgm:chPref val="1"/>
          <dgm:bulletEnabled val="1"/>
        </dgm:presLayoutVars>
      </dgm:prSet>
      <dgm:spPr/>
    </dgm:pt>
    <dgm:pt modelId="{A0E82B6D-9C69-490A-AEA7-98E7ED1CEDC4}" type="pres">
      <dgm:prSet presAssocID="{30E47598-439B-44E1-90E1-5533FD6E6A50}" presName="ConnectLine" presStyleLbl="dkBgShp" presStyleIdx="2" presStyleCnt="6"/>
      <dgm:spPr/>
    </dgm:pt>
    <dgm:pt modelId="{1BE4AF25-757E-4861-A19B-8C2610F32645}" type="pres">
      <dgm:prSet presAssocID="{30E47598-439B-44E1-90E1-5533FD6E6A50}" presName="ConnectorPoint" presStyleCnt="0"/>
      <dgm:spPr/>
    </dgm:pt>
    <dgm:pt modelId="{5832D925-B2E4-484E-BA9D-A3D6AEB2DD66}" type="pres">
      <dgm:prSet presAssocID="{30E47598-439B-44E1-90E1-5533FD6E6A50}" presName="Bullet" presStyleLbl="lnNode1" presStyleIdx="0" presStyleCnt="4"/>
      <dgm:spPr/>
    </dgm:pt>
    <dgm:pt modelId="{BD241794-3B9D-4FEF-B16C-5761CFB39B00}" type="pres">
      <dgm:prSet presAssocID="{30E47598-439B-44E1-90E1-5533FD6E6A50}" presName="EmptyPlaceHolder" presStyleCnt="0"/>
      <dgm:spPr/>
    </dgm:pt>
    <dgm:pt modelId="{81BC139B-351C-44F2-BD20-4CABFE8093E3}" type="pres">
      <dgm:prSet presAssocID="{7B3A7017-C0B7-4EC5-8FF0-015569B55C9C}" presName="spaceBetweenRectangles" presStyleCnt="0"/>
      <dgm:spPr/>
    </dgm:pt>
    <dgm:pt modelId="{F088498B-5FB5-467B-B6B1-0D24A4F77353}" type="pres">
      <dgm:prSet presAssocID="{19AFAD7F-51B2-4E8F-B7E2-ED99DE1329A8}" presName="composite" presStyleCnt="0"/>
      <dgm:spPr/>
    </dgm:pt>
    <dgm:pt modelId="{94A80F33-D357-41C3-9AA7-7EA59F74070C}" type="pres">
      <dgm:prSet presAssocID="{19AFAD7F-51B2-4E8F-B7E2-ED99DE1329A8}" presName="DropPinPlaceHolder" presStyleCnt="0"/>
      <dgm:spPr/>
    </dgm:pt>
    <dgm:pt modelId="{C4390353-7224-4427-8AED-BAF94C70522A}" type="pres">
      <dgm:prSet presAssocID="{19AFAD7F-51B2-4E8F-B7E2-ED99DE1329A8}" presName="DropPin" presStyleLbl="alignNode1" presStyleIdx="1" presStyleCnt="4"/>
      <dgm:spPr/>
    </dgm:pt>
    <dgm:pt modelId="{B0BE792E-4717-42AE-BF05-AE81629D9D51}" type="pres">
      <dgm:prSet presAssocID="{19AFAD7F-51B2-4E8F-B7E2-ED99DE1329A8}" presName="Ellipse" presStyleLbl="fgAcc1" presStyleIdx="1" presStyleCnt="4"/>
      <dgm:spPr/>
    </dgm:pt>
    <dgm:pt modelId="{05620928-8821-4D8E-9972-2B2C8CF6A093}" type="pres">
      <dgm:prSet presAssocID="{19AFAD7F-51B2-4E8F-B7E2-ED99DE1329A8}" presName="L2TextContainer" presStyleLbl="revTx" presStyleIdx="2" presStyleCnt="8">
        <dgm:presLayoutVars>
          <dgm:bulletEnabled val="1"/>
        </dgm:presLayoutVars>
      </dgm:prSet>
      <dgm:spPr/>
    </dgm:pt>
    <dgm:pt modelId="{06EFDAF8-97B3-4E61-A70A-D30998A83E2C}" type="pres">
      <dgm:prSet presAssocID="{19AFAD7F-51B2-4E8F-B7E2-ED99DE1329A8}" presName="L1TextContainer" presStyleLbl="revTx" presStyleIdx="3" presStyleCnt="8" custLinFactNeighborX="-5560" custLinFactNeighborY="88161">
        <dgm:presLayoutVars>
          <dgm:chMax val="1"/>
          <dgm:chPref val="1"/>
          <dgm:bulletEnabled val="1"/>
        </dgm:presLayoutVars>
      </dgm:prSet>
      <dgm:spPr/>
    </dgm:pt>
    <dgm:pt modelId="{BD05351C-EF02-4FC3-BF6C-E1DEC1B9ADA4}" type="pres">
      <dgm:prSet presAssocID="{19AFAD7F-51B2-4E8F-B7E2-ED99DE1329A8}" presName="ConnectLine" presStyleLbl="dkBgShp" presStyleIdx="3" presStyleCnt="6"/>
      <dgm:spPr/>
    </dgm:pt>
    <dgm:pt modelId="{8D930D40-00D9-40F5-B324-9289D1BB8C2F}" type="pres">
      <dgm:prSet presAssocID="{19AFAD7F-51B2-4E8F-B7E2-ED99DE1329A8}" presName="ConnectorPoint" presStyleCnt="0"/>
      <dgm:spPr/>
    </dgm:pt>
    <dgm:pt modelId="{76457597-50C3-4E00-B69C-8B52FC192A24}" type="pres">
      <dgm:prSet presAssocID="{19AFAD7F-51B2-4E8F-B7E2-ED99DE1329A8}" presName="Bullet" presStyleLbl="lnNode1" presStyleIdx="1" presStyleCnt="4"/>
      <dgm:spPr/>
    </dgm:pt>
    <dgm:pt modelId="{9B00F23F-5739-4CE5-B4BB-2197008EAEB4}" type="pres">
      <dgm:prSet presAssocID="{19AFAD7F-51B2-4E8F-B7E2-ED99DE1329A8}" presName="EmptyPlaceHolder" presStyleCnt="0"/>
      <dgm:spPr/>
    </dgm:pt>
    <dgm:pt modelId="{AFF96BA6-C181-40A3-95C4-EDDA08DC9AB6}" type="pres">
      <dgm:prSet presAssocID="{457941D6-7485-4960-BA01-5DCE525C9DEC}" presName="spaceBetweenRectangles" presStyleCnt="0"/>
      <dgm:spPr/>
    </dgm:pt>
    <dgm:pt modelId="{80F9381D-657E-462D-B735-A3BB7A3493A8}" type="pres">
      <dgm:prSet presAssocID="{500CA24B-BE6B-4D25-9245-23438ED687B9}" presName="composite" presStyleCnt="0"/>
      <dgm:spPr/>
    </dgm:pt>
    <dgm:pt modelId="{47943530-C162-48EC-8EC9-698293AC32AE}" type="pres">
      <dgm:prSet presAssocID="{500CA24B-BE6B-4D25-9245-23438ED687B9}" presName="DropPinPlaceHolder" presStyleCnt="0"/>
      <dgm:spPr/>
    </dgm:pt>
    <dgm:pt modelId="{D7C1DFB3-8879-4C4A-B002-21A5174DE170}" type="pres">
      <dgm:prSet presAssocID="{500CA24B-BE6B-4D25-9245-23438ED687B9}" presName="DropPin" presStyleLbl="alignNode1" presStyleIdx="2" presStyleCnt="4"/>
      <dgm:spPr/>
    </dgm:pt>
    <dgm:pt modelId="{8384D7F0-4FFE-469E-B249-42D7EF0C100A}" type="pres">
      <dgm:prSet presAssocID="{500CA24B-BE6B-4D25-9245-23438ED687B9}" presName="Ellipse" presStyleLbl="fgAcc1" presStyleIdx="2" presStyleCnt="4"/>
      <dgm:spPr/>
    </dgm:pt>
    <dgm:pt modelId="{DD6206D3-D461-4142-8172-F93559F12D59}" type="pres">
      <dgm:prSet presAssocID="{500CA24B-BE6B-4D25-9245-23438ED687B9}" presName="L2TextContainer" presStyleLbl="revTx" presStyleIdx="4" presStyleCnt="8">
        <dgm:presLayoutVars>
          <dgm:bulletEnabled val="1"/>
        </dgm:presLayoutVars>
      </dgm:prSet>
      <dgm:spPr/>
    </dgm:pt>
    <dgm:pt modelId="{E4B0B86A-6534-43EC-B1BD-D9F0C34C0F09}" type="pres">
      <dgm:prSet presAssocID="{500CA24B-BE6B-4D25-9245-23438ED687B9}" presName="L1TextContainer" presStyleLbl="revTx" presStyleIdx="5" presStyleCnt="8" custLinFactNeighborX="956" custLinFactNeighborY="-31192">
        <dgm:presLayoutVars>
          <dgm:chMax val="1"/>
          <dgm:chPref val="1"/>
          <dgm:bulletEnabled val="1"/>
        </dgm:presLayoutVars>
      </dgm:prSet>
      <dgm:spPr/>
    </dgm:pt>
    <dgm:pt modelId="{7AF029EB-84B1-42E2-9F9F-42CB460B6308}" type="pres">
      <dgm:prSet presAssocID="{500CA24B-BE6B-4D25-9245-23438ED687B9}" presName="ConnectLine" presStyleLbl="dkBgShp" presStyleIdx="4" presStyleCnt="6"/>
      <dgm:spPr/>
    </dgm:pt>
    <dgm:pt modelId="{322C165B-7FB1-4E5E-8036-2FEFE0747C0F}" type="pres">
      <dgm:prSet presAssocID="{500CA24B-BE6B-4D25-9245-23438ED687B9}" presName="ConnectorPoint" presStyleCnt="0"/>
      <dgm:spPr/>
    </dgm:pt>
    <dgm:pt modelId="{86E493F6-C421-49B0-ACC2-6E2304EA526F}" type="pres">
      <dgm:prSet presAssocID="{500CA24B-BE6B-4D25-9245-23438ED687B9}" presName="Bullet" presStyleLbl="lnNode1" presStyleIdx="2" presStyleCnt="4"/>
      <dgm:spPr/>
    </dgm:pt>
    <dgm:pt modelId="{A3139E5A-CDEB-4C60-8280-95BB1E09C8A2}" type="pres">
      <dgm:prSet presAssocID="{500CA24B-BE6B-4D25-9245-23438ED687B9}" presName="EmptyPlaceHolder" presStyleCnt="0"/>
      <dgm:spPr/>
    </dgm:pt>
    <dgm:pt modelId="{02BF7411-5CAB-474E-B752-93AD79A26B63}" type="pres">
      <dgm:prSet presAssocID="{D3EE130D-3B94-4FD4-A4F7-72E158E95E83}" presName="spaceBetweenRectangles" presStyleCnt="0"/>
      <dgm:spPr/>
    </dgm:pt>
    <dgm:pt modelId="{E672552C-A2A7-4E6C-BD9C-EF1D9D09E2A1}" type="pres">
      <dgm:prSet presAssocID="{820CA55C-2E69-4D3A-BB4F-7B2890C867D3}" presName="composite" presStyleCnt="0"/>
      <dgm:spPr/>
    </dgm:pt>
    <dgm:pt modelId="{88A75DE4-45B4-4A3E-B253-DC4526ADC95E}" type="pres">
      <dgm:prSet presAssocID="{820CA55C-2E69-4D3A-BB4F-7B2890C867D3}" presName="DropPinPlaceHolder" presStyleCnt="0"/>
      <dgm:spPr/>
    </dgm:pt>
    <dgm:pt modelId="{C56FC92D-866F-4002-A4C1-A34E5D15F253}" type="pres">
      <dgm:prSet presAssocID="{820CA55C-2E69-4D3A-BB4F-7B2890C867D3}" presName="DropPin" presStyleLbl="alignNode1" presStyleIdx="3" presStyleCnt="4"/>
      <dgm:spPr/>
    </dgm:pt>
    <dgm:pt modelId="{5BBA5861-BB74-4E16-8AE9-CFFC65DD90EC}" type="pres">
      <dgm:prSet presAssocID="{820CA55C-2E69-4D3A-BB4F-7B2890C867D3}" presName="Ellipse" presStyleLbl="fgAcc1" presStyleIdx="3" presStyleCnt="4"/>
      <dgm:spPr/>
    </dgm:pt>
    <dgm:pt modelId="{F7B5D3EA-857D-46F7-8B4B-A952395DFA26}" type="pres">
      <dgm:prSet presAssocID="{820CA55C-2E69-4D3A-BB4F-7B2890C867D3}" presName="L2TextContainer" presStyleLbl="revTx" presStyleIdx="6" presStyleCnt="8">
        <dgm:presLayoutVars>
          <dgm:bulletEnabled val="1"/>
        </dgm:presLayoutVars>
      </dgm:prSet>
      <dgm:spPr/>
    </dgm:pt>
    <dgm:pt modelId="{5D003351-F0F8-43EB-9962-DC89E07E7639}" type="pres">
      <dgm:prSet presAssocID="{820CA55C-2E69-4D3A-BB4F-7B2890C867D3}" presName="L1TextContainer" presStyleLbl="revTx" presStyleIdx="7" presStyleCnt="8" custLinFactNeighborX="-5384" custLinFactNeighborY="65480">
        <dgm:presLayoutVars>
          <dgm:chMax val="1"/>
          <dgm:chPref val="1"/>
          <dgm:bulletEnabled val="1"/>
        </dgm:presLayoutVars>
      </dgm:prSet>
      <dgm:spPr/>
    </dgm:pt>
    <dgm:pt modelId="{1A18C35B-4877-4182-8993-C847DD1EFEFE}" type="pres">
      <dgm:prSet presAssocID="{820CA55C-2E69-4D3A-BB4F-7B2890C867D3}" presName="ConnectLine" presStyleLbl="dkBgShp" presStyleIdx="5" presStyleCnt="6"/>
      <dgm:spPr/>
    </dgm:pt>
    <dgm:pt modelId="{E06450C9-2783-4E8A-A653-6C9079E4636F}" type="pres">
      <dgm:prSet presAssocID="{820CA55C-2E69-4D3A-BB4F-7B2890C867D3}" presName="ConnectorPoint" presStyleCnt="0"/>
      <dgm:spPr/>
    </dgm:pt>
    <dgm:pt modelId="{88086606-37AA-4BD0-B6BE-D773F8B383FB}" type="pres">
      <dgm:prSet presAssocID="{820CA55C-2E69-4D3A-BB4F-7B2890C867D3}" presName="Bullet" presStyleLbl="lnNode1" presStyleIdx="3" presStyleCnt="4"/>
      <dgm:spPr/>
    </dgm:pt>
    <dgm:pt modelId="{791A6E3C-8788-430A-9D4A-BC05A0CFCFE8}" type="pres">
      <dgm:prSet presAssocID="{820CA55C-2E69-4D3A-BB4F-7B2890C867D3}" presName="EmptyPlaceHolder" presStyleCnt="0"/>
      <dgm:spPr/>
    </dgm:pt>
  </dgm:ptLst>
  <dgm:cxnLst>
    <dgm:cxn modelId="{75AFFE03-615B-453F-9580-B66EE0D9FD91}" srcId="{E93E9C2A-DB84-434A-8081-1F1CF9A1D363}" destId="{820CA55C-2E69-4D3A-BB4F-7B2890C867D3}" srcOrd="3" destOrd="0" parTransId="{96210A28-F2C1-424C-9181-C3A8CE200C65}" sibTransId="{33522B3E-A5DC-496E-B6DC-899E9F9DC902}"/>
    <dgm:cxn modelId="{B67ADF12-80F0-47F3-9A7E-ADA7C52F3C2A}" srcId="{E93E9C2A-DB84-434A-8081-1F1CF9A1D363}" destId="{500CA24B-BE6B-4D25-9245-23438ED687B9}" srcOrd="2" destOrd="0" parTransId="{7BA70AC4-F365-41B6-B20C-9FA3D9F85CC8}" sibTransId="{D3EE130D-3B94-4FD4-A4F7-72E158E95E83}"/>
    <dgm:cxn modelId="{C328DF15-5D29-4C03-8996-499F33CB7687}" type="presOf" srcId="{30E47598-439B-44E1-90E1-5533FD6E6A50}" destId="{E1AF4080-4A64-4728-8E32-E28C8AE4E9E2}" srcOrd="0" destOrd="0" presId="urn:microsoft.com/office/officeart/2024/layout/BulletTimeline"/>
    <dgm:cxn modelId="{60255B31-BBF9-41EC-80A1-75F07B9B7B5C}" type="presOf" srcId="{11BB97D1-2467-424B-AFFB-5CAD2D07A35A}" destId="{A9D0663B-CC46-464A-9979-8095BDCC1374}" srcOrd="0" destOrd="0" presId="urn:microsoft.com/office/officeart/2024/layout/BulletTimeline"/>
    <dgm:cxn modelId="{D2C55533-F0B9-4360-B3E3-7532B7C91580}" type="presOf" srcId="{500CA24B-BE6B-4D25-9245-23438ED687B9}" destId="{E4B0B86A-6534-43EC-B1BD-D9F0C34C0F09}" srcOrd="0" destOrd="0" presId="urn:microsoft.com/office/officeart/2024/layout/BulletTimeline"/>
    <dgm:cxn modelId="{FF868E6F-42E2-46FC-A751-2DFA9C44D6A3}" type="presOf" srcId="{820CA55C-2E69-4D3A-BB4F-7B2890C867D3}" destId="{5D003351-F0F8-43EB-9962-DC89E07E7639}" srcOrd="0" destOrd="0" presId="urn:microsoft.com/office/officeart/2024/layout/BulletTimeline"/>
    <dgm:cxn modelId="{45356370-588E-4FA8-81A4-F38285DFC5AB}" type="presOf" srcId="{60817DEC-38CD-4863-A516-C938A3142E4D}" destId="{DD6206D3-D461-4142-8172-F93559F12D59}" srcOrd="0" destOrd="0" presId="urn:microsoft.com/office/officeart/2024/layout/BulletTimeline"/>
    <dgm:cxn modelId="{3D8F0574-7826-4DED-AB21-1DB4D5B23AEC}" srcId="{30E47598-439B-44E1-90E1-5533FD6E6A50}" destId="{11BB97D1-2467-424B-AFFB-5CAD2D07A35A}" srcOrd="0" destOrd="0" parTransId="{D39B9F06-5112-495C-BF54-B168F5DB8187}" sibTransId="{0C907EB3-8C14-46BC-8407-8CDB9870780F}"/>
    <dgm:cxn modelId="{A9C81A54-9C53-489B-A51D-C87FF183D4CC}" srcId="{E93E9C2A-DB84-434A-8081-1F1CF9A1D363}" destId="{30E47598-439B-44E1-90E1-5533FD6E6A50}" srcOrd="0" destOrd="0" parTransId="{33006265-FEB8-4D52-85E5-DA17437E7AFE}" sibTransId="{7B3A7017-C0B7-4EC5-8FF0-015569B55C9C}"/>
    <dgm:cxn modelId="{9FC90A75-4D42-47FC-B035-0B50322AB870}" type="presOf" srcId="{19AFAD7F-51B2-4E8F-B7E2-ED99DE1329A8}" destId="{06EFDAF8-97B3-4E61-A70A-D30998A83E2C}" srcOrd="0" destOrd="0" presId="urn:microsoft.com/office/officeart/2024/layout/BulletTimeline"/>
    <dgm:cxn modelId="{E4D91B78-0FB6-47E0-A712-2DD0EB2ADE91}" srcId="{820CA55C-2E69-4D3A-BB4F-7B2890C867D3}" destId="{EFC121B5-49F8-41F5-829E-3691DF98DA9A}" srcOrd="0" destOrd="0" parTransId="{0605D30A-658C-4140-A49D-2DC7FCB4CB4A}" sibTransId="{696558B8-EBB4-43FB-BF9A-38B35028F830}"/>
    <dgm:cxn modelId="{91C05178-49F4-409E-A97F-32053664729E}" type="presOf" srcId="{E93E9C2A-DB84-434A-8081-1F1CF9A1D363}" destId="{8491788C-0E07-4FA0-B08B-CA1527385780}" srcOrd="0" destOrd="0" presId="urn:microsoft.com/office/officeart/2024/layout/BulletTimeline"/>
    <dgm:cxn modelId="{9E65D796-9F9B-40EE-A869-9E837704D782}" type="presOf" srcId="{C679E944-D42A-415B-B5F0-9850197D126E}" destId="{05620928-8821-4D8E-9972-2B2C8CF6A093}" srcOrd="0" destOrd="0" presId="urn:microsoft.com/office/officeart/2024/layout/BulletTimeline"/>
    <dgm:cxn modelId="{46EEC1AF-F650-46B9-B009-9FE5528452FB}" srcId="{19AFAD7F-51B2-4E8F-B7E2-ED99DE1329A8}" destId="{C679E944-D42A-415B-B5F0-9850197D126E}" srcOrd="0" destOrd="0" parTransId="{42090D79-031D-4E96-9A64-DF6CF75140C5}" sibTransId="{2BED1402-D0E9-465C-97E6-8F82E7384050}"/>
    <dgm:cxn modelId="{AC6859B4-8504-475A-A0ED-ECB731A12B7C}" srcId="{500CA24B-BE6B-4D25-9245-23438ED687B9}" destId="{60817DEC-38CD-4863-A516-C938A3142E4D}" srcOrd="0" destOrd="0" parTransId="{E79077C3-9A14-4B87-8216-4155DAE63905}" sibTransId="{9B66D59B-857F-47CF-B565-166AFB0AF45B}"/>
    <dgm:cxn modelId="{0F3AB1B6-B5C0-4401-A978-062AD7AFA0F4}" srcId="{E93E9C2A-DB84-434A-8081-1F1CF9A1D363}" destId="{19AFAD7F-51B2-4E8F-B7E2-ED99DE1329A8}" srcOrd="1" destOrd="0" parTransId="{80B3898F-A59E-43A7-A783-F39CC82DD3B1}" sibTransId="{457941D6-7485-4960-BA01-5DCE525C9DEC}"/>
    <dgm:cxn modelId="{62EC06C9-9C0D-491B-9B63-36E0A69A54F6}" type="presOf" srcId="{EFC121B5-49F8-41F5-829E-3691DF98DA9A}" destId="{F7B5D3EA-857D-46F7-8B4B-A952395DFA26}" srcOrd="0" destOrd="0" presId="urn:microsoft.com/office/officeart/2024/layout/BulletTimeline"/>
    <dgm:cxn modelId="{C1832457-597A-4827-B3AD-87739EE242C4}" type="presParOf" srcId="{8491788C-0E07-4FA0-B08B-CA1527385780}" destId="{BE8111AF-6545-48D2-A531-87D4D58D0EC6}" srcOrd="0" destOrd="0" presId="urn:microsoft.com/office/officeart/2024/layout/BulletTimeline"/>
    <dgm:cxn modelId="{86D9DBF3-FAFF-4EE3-B93D-40F417E7DA7D}" type="presParOf" srcId="{BE8111AF-6545-48D2-A531-87D4D58D0EC6}" destId="{54097157-193D-4D7F-B8D2-3138BF6A9ADC}" srcOrd="0" destOrd="0" presId="urn:microsoft.com/office/officeart/2024/layout/BulletTimeline"/>
    <dgm:cxn modelId="{16D591E8-FBC0-4B7F-9C8B-63DF525E0170}" type="presParOf" srcId="{BE8111AF-6545-48D2-A531-87D4D58D0EC6}" destId="{BBC7E912-CFA2-4AB1-8E76-462303E7EC60}" srcOrd="1" destOrd="0" presId="urn:microsoft.com/office/officeart/2024/layout/BulletTimeline"/>
    <dgm:cxn modelId="{913F1B59-C1F7-442F-AB53-FA485A32C701}" type="presParOf" srcId="{8491788C-0E07-4FA0-B08B-CA1527385780}" destId="{9498BDCE-B169-4B55-9C5B-4AC223C8F576}" srcOrd="1" destOrd="0" presId="urn:microsoft.com/office/officeart/2024/layout/BulletTimeline"/>
    <dgm:cxn modelId="{46AE6CFB-235E-4948-933C-199A136E5131}" type="presParOf" srcId="{9498BDCE-B169-4B55-9C5B-4AC223C8F576}" destId="{A1C7A80A-B1B6-40ED-B167-2C7875B1AC88}" srcOrd="0" destOrd="0" presId="urn:microsoft.com/office/officeart/2024/layout/BulletTimeline"/>
    <dgm:cxn modelId="{CA92EA91-0557-4603-97AE-96FD423801D7}" type="presParOf" srcId="{A1C7A80A-B1B6-40ED-B167-2C7875B1AC88}" destId="{EFC73738-5C02-4F39-BDA2-5726264FD6C2}" srcOrd="0" destOrd="0" presId="urn:microsoft.com/office/officeart/2024/layout/BulletTimeline"/>
    <dgm:cxn modelId="{4AE8A9C3-228D-40E5-ABF4-8A26490BCAD6}" type="presParOf" srcId="{EFC73738-5C02-4F39-BDA2-5726264FD6C2}" destId="{8BF89C9D-E61A-4AE6-A57B-C06601147E27}" srcOrd="0" destOrd="0" presId="urn:microsoft.com/office/officeart/2024/layout/BulletTimeline"/>
    <dgm:cxn modelId="{A1FDF5CC-4317-4643-B70E-583A7D90B05F}" type="presParOf" srcId="{EFC73738-5C02-4F39-BDA2-5726264FD6C2}" destId="{335DD4F8-6C4D-439A-8DD7-5DB73B8C9C17}" srcOrd="1" destOrd="0" presId="urn:microsoft.com/office/officeart/2024/layout/BulletTimeline"/>
    <dgm:cxn modelId="{C3008F96-6CC8-4CD7-90AA-324C847B2552}" type="presParOf" srcId="{A1C7A80A-B1B6-40ED-B167-2C7875B1AC88}" destId="{A9D0663B-CC46-464A-9979-8095BDCC1374}" srcOrd="1" destOrd="0" presId="urn:microsoft.com/office/officeart/2024/layout/BulletTimeline"/>
    <dgm:cxn modelId="{701C67F6-634B-47D7-8F06-1E970150843D}" type="presParOf" srcId="{A1C7A80A-B1B6-40ED-B167-2C7875B1AC88}" destId="{E1AF4080-4A64-4728-8E32-E28C8AE4E9E2}" srcOrd="2" destOrd="0" presId="urn:microsoft.com/office/officeart/2024/layout/BulletTimeline"/>
    <dgm:cxn modelId="{0BB85562-58F7-4046-9F08-17E5E7C5848A}" type="presParOf" srcId="{A1C7A80A-B1B6-40ED-B167-2C7875B1AC88}" destId="{A0E82B6D-9C69-490A-AEA7-98E7ED1CEDC4}" srcOrd="3" destOrd="0" presId="urn:microsoft.com/office/officeart/2024/layout/BulletTimeline"/>
    <dgm:cxn modelId="{53DEF0FD-7401-4D24-BFB5-DEA547A650A1}" type="presParOf" srcId="{A1C7A80A-B1B6-40ED-B167-2C7875B1AC88}" destId="{1BE4AF25-757E-4861-A19B-8C2610F32645}" srcOrd="4" destOrd="0" presId="urn:microsoft.com/office/officeart/2024/layout/BulletTimeline"/>
    <dgm:cxn modelId="{07F14C34-8BFE-4BE2-9449-6BD07BDECFDF}" type="presParOf" srcId="{1BE4AF25-757E-4861-A19B-8C2610F32645}" destId="{5832D925-B2E4-484E-BA9D-A3D6AEB2DD66}" srcOrd="0" destOrd="0" presId="urn:microsoft.com/office/officeart/2024/layout/BulletTimeline"/>
    <dgm:cxn modelId="{98FCB69B-7B91-4BC7-A173-260AD1D800E8}" type="presParOf" srcId="{A1C7A80A-B1B6-40ED-B167-2C7875B1AC88}" destId="{BD241794-3B9D-4FEF-B16C-5761CFB39B00}" srcOrd="5" destOrd="0" presId="urn:microsoft.com/office/officeart/2024/layout/BulletTimeline"/>
    <dgm:cxn modelId="{DA8EF0DC-2833-4B3D-96F5-D2C35096AF0B}" type="presParOf" srcId="{9498BDCE-B169-4B55-9C5B-4AC223C8F576}" destId="{81BC139B-351C-44F2-BD20-4CABFE8093E3}" srcOrd="1" destOrd="0" presId="urn:microsoft.com/office/officeart/2024/layout/BulletTimeline"/>
    <dgm:cxn modelId="{EAC66A00-A9EF-4C47-B4A2-2489E42B6081}" type="presParOf" srcId="{9498BDCE-B169-4B55-9C5B-4AC223C8F576}" destId="{F088498B-5FB5-467B-B6B1-0D24A4F77353}" srcOrd="2" destOrd="0" presId="urn:microsoft.com/office/officeart/2024/layout/BulletTimeline"/>
    <dgm:cxn modelId="{8B133644-8900-46D6-B77D-B9924128F017}" type="presParOf" srcId="{F088498B-5FB5-467B-B6B1-0D24A4F77353}" destId="{94A80F33-D357-41C3-9AA7-7EA59F74070C}" srcOrd="0" destOrd="0" presId="urn:microsoft.com/office/officeart/2024/layout/BulletTimeline"/>
    <dgm:cxn modelId="{BDF94643-699F-454D-899E-E8C36DA0F23F}" type="presParOf" srcId="{94A80F33-D357-41C3-9AA7-7EA59F74070C}" destId="{C4390353-7224-4427-8AED-BAF94C70522A}" srcOrd="0" destOrd="0" presId="urn:microsoft.com/office/officeart/2024/layout/BulletTimeline"/>
    <dgm:cxn modelId="{C0EFEA8F-199F-4B60-B2EF-6951EA9B5B5B}" type="presParOf" srcId="{94A80F33-D357-41C3-9AA7-7EA59F74070C}" destId="{B0BE792E-4717-42AE-BF05-AE81629D9D51}" srcOrd="1" destOrd="0" presId="urn:microsoft.com/office/officeart/2024/layout/BulletTimeline"/>
    <dgm:cxn modelId="{6F2419A8-061C-4478-99CD-06880F6BAE37}" type="presParOf" srcId="{F088498B-5FB5-467B-B6B1-0D24A4F77353}" destId="{05620928-8821-4D8E-9972-2B2C8CF6A093}" srcOrd="1" destOrd="0" presId="urn:microsoft.com/office/officeart/2024/layout/BulletTimeline"/>
    <dgm:cxn modelId="{68E21EF6-A018-4346-8A52-7567ECE8534F}" type="presParOf" srcId="{F088498B-5FB5-467B-B6B1-0D24A4F77353}" destId="{06EFDAF8-97B3-4E61-A70A-D30998A83E2C}" srcOrd="2" destOrd="0" presId="urn:microsoft.com/office/officeart/2024/layout/BulletTimeline"/>
    <dgm:cxn modelId="{1E0B6BB1-A2F8-442D-BF5B-3223B7ACAE3C}" type="presParOf" srcId="{F088498B-5FB5-467B-B6B1-0D24A4F77353}" destId="{BD05351C-EF02-4FC3-BF6C-E1DEC1B9ADA4}" srcOrd="3" destOrd="0" presId="urn:microsoft.com/office/officeart/2024/layout/BulletTimeline"/>
    <dgm:cxn modelId="{2897D8C7-6B1B-4603-B316-9DFE1C1D8CDB}" type="presParOf" srcId="{F088498B-5FB5-467B-B6B1-0D24A4F77353}" destId="{8D930D40-00D9-40F5-B324-9289D1BB8C2F}" srcOrd="4" destOrd="0" presId="urn:microsoft.com/office/officeart/2024/layout/BulletTimeline"/>
    <dgm:cxn modelId="{709F0F95-4742-467E-8ABA-2CF6499F54F7}" type="presParOf" srcId="{8D930D40-00D9-40F5-B324-9289D1BB8C2F}" destId="{76457597-50C3-4E00-B69C-8B52FC192A24}" srcOrd="0" destOrd="0" presId="urn:microsoft.com/office/officeart/2024/layout/BulletTimeline"/>
    <dgm:cxn modelId="{6E437500-BF7B-49B1-8ECC-70A219F6F6E4}" type="presParOf" srcId="{F088498B-5FB5-467B-B6B1-0D24A4F77353}" destId="{9B00F23F-5739-4CE5-B4BB-2197008EAEB4}" srcOrd="5" destOrd="0" presId="urn:microsoft.com/office/officeart/2024/layout/BulletTimeline"/>
    <dgm:cxn modelId="{1354C133-3459-48E1-95F0-1A3A53BD226B}" type="presParOf" srcId="{9498BDCE-B169-4B55-9C5B-4AC223C8F576}" destId="{AFF96BA6-C181-40A3-95C4-EDDA08DC9AB6}" srcOrd="3" destOrd="0" presId="urn:microsoft.com/office/officeart/2024/layout/BulletTimeline"/>
    <dgm:cxn modelId="{78FC0D24-4CBE-4E8F-831D-9A169B98DD18}" type="presParOf" srcId="{9498BDCE-B169-4B55-9C5B-4AC223C8F576}" destId="{80F9381D-657E-462D-B735-A3BB7A3493A8}" srcOrd="4" destOrd="0" presId="urn:microsoft.com/office/officeart/2024/layout/BulletTimeline"/>
    <dgm:cxn modelId="{A7A27D34-FF03-46EA-ABEA-FFC04A53E210}" type="presParOf" srcId="{80F9381D-657E-462D-B735-A3BB7A3493A8}" destId="{47943530-C162-48EC-8EC9-698293AC32AE}" srcOrd="0" destOrd="0" presId="urn:microsoft.com/office/officeart/2024/layout/BulletTimeline"/>
    <dgm:cxn modelId="{EB0B2BEA-442C-4E9A-A676-17975FAD1D15}" type="presParOf" srcId="{47943530-C162-48EC-8EC9-698293AC32AE}" destId="{D7C1DFB3-8879-4C4A-B002-21A5174DE170}" srcOrd="0" destOrd="0" presId="urn:microsoft.com/office/officeart/2024/layout/BulletTimeline"/>
    <dgm:cxn modelId="{94BD69F5-391D-4BE8-98B7-AD3ABB8BC954}" type="presParOf" srcId="{47943530-C162-48EC-8EC9-698293AC32AE}" destId="{8384D7F0-4FFE-469E-B249-42D7EF0C100A}" srcOrd="1" destOrd="0" presId="urn:microsoft.com/office/officeart/2024/layout/BulletTimeline"/>
    <dgm:cxn modelId="{DD53B11A-484E-4A37-B680-D523C57C2F27}" type="presParOf" srcId="{80F9381D-657E-462D-B735-A3BB7A3493A8}" destId="{DD6206D3-D461-4142-8172-F93559F12D59}" srcOrd="1" destOrd="0" presId="urn:microsoft.com/office/officeart/2024/layout/BulletTimeline"/>
    <dgm:cxn modelId="{B7FB36D0-AA0C-4840-94D8-DE071C426FC7}" type="presParOf" srcId="{80F9381D-657E-462D-B735-A3BB7A3493A8}" destId="{E4B0B86A-6534-43EC-B1BD-D9F0C34C0F09}" srcOrd="2" destOrd="0" presId="urn:microsoft.com/office/officeart/2024/layout/BulletTimeline"/>
    <dgm:cxn modelId="{FCE9CB78-3961-42A7-9CDD-21D5FFF1648D}" type="presParOf" srcId="{80F9381D-657E-462D-B735-A3BB7A3493A8}" destId="{7AF029EB-84B1-42E2-9F9F-42CB460B6308}" srcOrd="3" destOrd="0" presId="urn:microsoft.com/office/officeart/2024/layout/BulletTimeline"/>
    <dgm:cxn modelId="{21A851EC-DE34-4087-B81F-83C49F2B0698}" type="presParOf" srcId="{80F9381D-657E-462D-B735-A3BB7A3493A8}" destId="{322C165B-7FB1-4E5E-8036-2FEFE0747C0F}" srcOrd="4" destOrd="0" presId="urn:microsoft.com/office/officeart/2024/layout/BulletTimeline"/>
    <dgm:cxn modelId="{7D8C850F-5FC5-4CE2-9CDC-570E24D21C5F}" type="presParOf" srcId="{322C165B-7FB1-4E5E-8036-2FEFE0747C0F}" destId="{86E493F6-C421-49B0-ACC2-6E2304EA526F}" srcOrd="0" destOrd="0" presId="urn:microsoft.com/office/officeart/2024/layout/BulletTimeline"/>
    <dgm:cxn modelId="{A30AFEE6-0BB4-4703-96D5-38A2D7FBADFA}" type="presParOf" srcId="{80F9381D-657E-462D-B735-A3BB7A3493A8}" destId="{A3139E5A-CDEB-4C60-8280-95BB1E09C8A2}" srcOrd="5" destOrd="0" presId="urn:microsoft.com/office/officeart/2024/layout/BulletTimeline"/>
    <dgm:cxn modelId="{42094AA6-46DC-476A-8E79-DC3AE9B94CAF}" type="presParOf" srcId="{9498BDCE-B169-4B55-9C5B-4AC223C8F576}" destId="{02BF7411-5CAB-474E-B752-93AD79A26B63}" srcOrd="5" destOrd="0" presId="urn:microsoft.com/office/officeart/2024/layout/BulletTimeline"/>
    <dgm:cxn modelId="{5BF2E486-37FF-47B6-990E-557578122AC9}" type="presParOf" srcId="{9498BDCE-B169-4B55-9C5B-4AC223C8F576}" destId="{E672552C-A2A7-4E6C-BD9C-EF1D9D09E2A1}" srcOrd="6" destOrd="0" presId="urn:microsoft.com/office/officeart/2024/layout/BulletTimeline"/>
    <dgm:cxn modelId="{238CC7D6-7F2D-457E-BA75-D6D4EB00BFC3}" type="presParOf" srcId="{E672552C-A2A7-4E6C-BD9C-EF1D9D09E2A1}" destId="{88A75DE4-45B4-4A3E-B253-DC4526ADC95E}" srcOrd="0" destOrd="0" presId="urn:microsoft.com/office/officeart/2024/layout/BulletTimeline"/>
    <dgm:cxn modelId="{AE97369D-8ADE-4E57-BDE3-C851432F0FAD}" type="presParOf" srcId="{88A75DE4-45B4-4A3E-B253-DC4526ADC95E}" destId="{C56FC92D-866F-4002-A4C1-A34E5D15F253}" srcOrd="0" destOrd="0" presId="urn:microsoft.com/office/officeart/2024/layout/BulletTimeline"/>
    <dgm:cxn modelId="{38B8A716-2D57-4E17-8F48-FF804E7C8383}" type="presParOf" srcId="{88A75DE4-45B4-4A3E-B253-DC4526ADC95E}" destId="{5BBA5861-BB74-4E16-8AE9-CFFC65DD90EC}" srcOrd="1" destOrd="0" presId="urn:microsoft.com/office/officeart/2024/layout/BulletTimeline"/>
    <dgm:cxn modelId="{399B641E-2A75-4975-A9D0-FF64474F0EC4}" type="presParOf" srcId="{E672552C-A2A7-4E6C-BD9C-EF1D9D09E2A1}" destId="{F7B5D3EA-857D-46F7-8B4B-A952395DFA26}" srcOrd="1" destOrd="0" presId="urn:microsoft.com/office/officeart/2024/layout/BulletTimeline"/>
    <dgm:cxn modelId="{384D446C-CAF4-4B9C-A5C3-1B60E9762973}" type="presParOf" srcId="{E672552C-A2A7-4E6C-BD9C-EF1D9D09E2A1}" destId="{5D003351-F0F8-43EB-9962-DC89E07E7639}" srcOrd="2" destOrd="0" presId="urn:microsoft.com/office/officeart/2024/layout/BulletTimeline"/>
    <dgm:cxn modelId="{3079DD7C-D61B-4590-B810-54D41A247068}" type="presParOf" srcId="{E672552C-A2A7-4E6C-BD9C-EF1D9D09E2A1}" destId="{1A18C35B-4877-4182-8993-C847DD1EFEFE}" srcOrd="3" destOrd="0" presId="urn:microsoft.com/office/officeart/2024/layout/BulletTimeline"/>
    <dgm:cxn modelId="{2F047EDF-F22B-40DE-BB84-9D9501C7C45C}" type="presParOf" srcId="{E672552C-A2A7-4E6C-BD9C-EF1D9D09E2A1}" destId="{E06450C9-2783-4E8A-A653-6C9079E4636F}" srcOrd="4" destOrd="0" presId="urn:microsoft.com/office/officeart/2024/layout/BulletTimeline"/>
    <dgm:cxn modelId="{2AF42018-67C1-478D-852F-0D7A27336647}" type="presParOf" srcId="{E06450C9-2783-4E8A-A653-6C9079E4636F}" destId="{88086606-37AA-4BD0-B6BE-D773F8B383FB}" srcOrd="0" destOrd="0" presId="urn:microsoft.com/office/officeart/2024/layout/BulletTimeline"/>
    <dgm:cxn modelId="{4AFCB6F9-CA0E-4C2B-B1DC-A7D92ADAD493}" type="presParOf" srcId="{E672552C-A2A7-4E6C-BD9C-EF1D9D09E2A1}" destId="{791A6E3C-8788-430A-9D4A-BC05A0CFCFE8}" srcOrd="5" destOrd="0" presId="urn:microsoft.com/office/officeart/2024/layout/Bullet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FDC35-A97A-448C-BF22-16708BB86DF0}">
      <dsp:nvSpPr>
        <dsp:cNvPr id="0" name=""/>
        <dsp:cNvSpPr/>
      </dsp:nvSpPr>
      <dsp:spPr>
        <a:xfrm>
          <a:off x="0" y="1305401"/>
          <a:ext cx="10515600" cy="1740535"/>
        </a:xfrm>
        <a:prstGeom prst="notched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BAE4F5-46DC-4B25-8881-D2AD9AE95D31}">
      <dsp:nvSpPr>
        <dsp:cNvPr id="0" name=""/>
        <dsp:cNvSpPr/>
      </dsp:nvSpPr>
      <dsp:spPr>
        <a:xfrm>
          <a:off x="4621"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Coverage Reform</a:t>
          </a:r>
        </a:p>
      </dsp:txBody>
      <dsp:txXfrm>
        <a:off x="4621" y="0"/>
        <a:ext cx="3049934" cy="1740535"/>
      </dsp:txXfrm>
    </dsp:sp>
    <dsp:sp modelId="{F92DF6A2-2C05-4F5A-A524-9BA5F41DBCD4}">
      <dsp:nvSpPr>
        <dsp:cNvPr id="0" name=""/>
        <dsp:cNvSpPr/>
      </dsp:nvSpPr>
      <dsp:spPr>
        <a:xfrm>
          <a:off x="1339452" y="1830085"/>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FC45117-8358-459C-990F-687B3A091A71}">
      <dsp:nvSpPr>
        <dsp:cNvPr id="0" name=""/>
        <dsp:cNvSpPr/>
      </dsp:nvSpPr>
      <dsp:spPr>
        <a:xfrm>
          <a:off x="3207052" y="2610802"/>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t"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Cost Containment</a:t>
          </a:r>
        </a:p>
      </dsp:txBody>
      <dsp:txXfrm>
        <a:off x="3207052" y="2610802"/>
        <a:ext cx="3049934" cy="1740535"/>
      </dsp:txXfrm>
    </dsp:sp>
    <dsp:sp modelId="{DBB84D10-AF9A-419A-9470-46E34AA0D68F}">
      <dsp:nvSpPr>
        <dsp:cNvPr id="0" name=""/>
        <dsp:cNvSpPr/>
      </dsp:nvSpPr>
      <dsp:spPr>
        <a:xfrm>
          <a:off x="4581511" y="2133521"/>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4D30636-7D33-4EFD-B509-571B281E6391}">
      <dsp:nvSpPr>
        <dsp:cNvPr id="0" name=""/>
        <dsp:cNvSpPr/>
      </dsp:nvSpPr>
      <dsp:spPr>
        <a:xfrm>
          <a:off x="6409484" y="0"/>
          <a:ext cx="3049934" cy="17405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144" tIns="263144" rIns="263144" bIns="263144" numCol="1" spcCol="1270" anchor="b" anchorCtr="0">
          <a:noAutofit/>
        </a:bodyPr>
        <a:lstStyle/>
        <a:p>
          <a:pPr marL="0" lvl="0" indent="0" algn="ctr" defTabSz="1644650">
            <a:lnSpc>
              <a:spcPct val="90000"/>
            </a:lnSpc>
            <a:spcBef>
              <a:spcPct val="0"/>
            </a:spcBef>
            <a:spcAft>
              <a:spcPct val="35000"/>
            </a:spcAft>
            <a:buNone/>
          </a:pPr>
          <a:r>
            <a:rPr lang="en-US" sz="3700" kern="1200" dirty="0">
              <a:solidFill>
                <a:srgbClr val="000000"/>
              </a:solidFill>
            </a:rPr>
            <a:t>Affordability Initiatives</a:t>
          </a:r>
        </a:p>
      </dsp:txBody>
      <dsp:txXfrm>
        <a:off x="6409484" y="0"/>
        <a:ext cx="3049934" cy="1740535"/>
      </dsp:txXfrm>
    </dsp:sp>
    <dsp:sp modelId="{05A00FA0-1EDE-4F47-8546-FEA12494226C}">
      <dsp:nvSpPr>
        <dsp:cNvPr id="0" name=""/>
        <dsp:cNvSpPr/>
      </dsp:nvSpPr>
      <dsp:spPr>
        <a:xfrm>
          <a:off x="7735173" y="1804543"/>
          <a:ext cx="435133" cy="43513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24F263-9EA9-4392-A4ED-F8688A78CE8D}">
      <dsp:nvSpPr>
        <dsp:cNvPr id="0" name=""/>
        <dsp:cNvSpPr/>
      </dsp:nvSpPr>
      <dsp:spPr>
        <a:xfrm>
          <a:off x="0" y="2637557"/>
          <a:ext cx="11711578" cy="53495"/>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DC47A450-CC47-4A2F-ABDC-C8E35CE88CF0}">
      <dsp:nvSpPr>
        <dsp:cNvPr id="0" name=""/>
        <dsp:cNvSpPr/>
      </dsp:nvSpPr>
      <dsp:spPr>
        <a:xfrm>
          <a:off x="11437641" y="2460783"/>
          <a:ext cx="320971" cy="427962"/>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243A67BC-9298-4D7E-933F-CBD0E195FDF4}">
      <dsp:nvSpPr>
        <dsp:cNvPr id="0" name=""/>
        <dsp:cNvSpPr/>
      </dsp:nvSpPr>
      <dsp:spPr>
        <a:xfrm>
          <a:off x="644198"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Identify cost drivers and contain cost growth</a:t>
          </a:r>
        </a:p>
      </dsp:txBody>
      <dsp:txXfrm>
        <a:off x="644198" y="1219692"/>
        <a:ext cx="2295454" cy="1241090"/>
      </dsp:txXfrm>
    </dsp:sp>
    <dsp:sp modelId="{C19E5B18-F183-4F23-91BF-A88F1D3B5CA8}">
      <dsp:nvSpPr>
        <dsp:cNvPr id="0" name=""/>
        <dsp:cNvSpPr/>
      </dsp:nvSpPr>
      <dsp:spPr>
        <a:xfrm>
          <a:off x="644198"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Sustainable Health Care Cost Growth Program (OR)</a:t>
          </a:r>
        </a:p>
      </dsp:txBody>
      <dsp:txXfrm>
        <a:off x="644198" y="577749"/>
        <a:ext cx="2295454" cy="641943"/>
      </dsp:txXfrm>
    </dsp:sp>
    <dsp:sp modelId="{33C5BC73-566A-4158-873D-0F765BF129C0}">
      <dsp:nvSpPr>
        <dsp:cNvPr id="0" name=""/>
        <dsp:cNvSpPr/>
      </dsp:nvSpPr>
      <dsp:spPr>
        <a:xfrm>
          <a:off x="301968"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3A29422-2460-4E4E-BE78-3F07D26E32DD}">
      <dsp:nvSpPr>
        <dsp:cNvPr id="0" name=""/>
        <dsp:cNvSpPr/>
      </dsp:nvSpPr>
      <dsp:spPr>
        <a:xfrm>
          <a:off x="2114025"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Benchmark total health care expenditures growth</a:t>
          </a:r>
        </a:p>
      </dsp:txBody>
      <dsp:txXfrm>
        <a:off x="2114025" y="3766068"/>
        <a:ext cx="2295454" cy="1005711"/>
      </dsp:txXfrm>
    </dsp:sp>
    <dsp:sp modelId="{93DE7CC0-FD3A-4DBD-86D3-989CE84AC880}">
      <dsp:nvSpPr>
        <dsp:cNvPr id="0" name=""/>
        <dsp:cNvSpPr/>
      </dsp:nvSpPr>
      <dsp:spPr>
        <a:xfrm>
          <a:off x="2114025"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Health Care Cost Growth Benchmark Initiative (CT)</a:t>
          </a:r>
        </a:p>
      </dsp:txBody>
      <dsp:txXfrm>
        <a:off x="2114025" y="3102726"/>
        <a:ext cx="2295454" cy="663341"/>
      </dsp:txXfrm>
    </dsp:sp>
    <dsp:sp modelId="{0818D205-48C5-4F60-9E9A-622F2F1F4613}">
      <dsp:nvSpPr>
        <dsp:cNvPr id="0" name=""/>
        <dsp:cNvSpPr/>
      </dsp:nvSpPr>
      <dsp:spPr>
        <a:xfrm>
          <a:off x="1771794"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9483FC6-4B71-4601-8F9A-39CF14B1C789}">
      <dsp:nvSpPr>
        <dsp:cNvPr id="0" name=""/>
        <dsp:cNvSpPr/>
      </dsp:nvSpPr>
      <dsp:spPr>
        <a:xfrm>
          <a:off x="217417"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57A25B-2FAD-41BB-846A-4703F452417F}">
      <dsp:nvSpPr>
        <dsp:cNvPr id="0" name=""/>
        <dsp:cNvSpPr/>
      </dsp:nvSpPr>
      <dsp:spPr>
        <a:xfrm>
          <a:off x="1687243"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3BFED0-6B73-41E2-A7CB-21B766A24D0F}">
      <dsp:nvSpPr>
        <dsp:cNvPr id="0" name=""/>
        <dsp:cNvSpPr/>
      </dsp:nvSpPr>
      <dsp:spPr>
        <a:xfrm>
          <a:off x="3583852"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Monitor and contain rising health costs</a:t>
          </a:r>
        </a:p>
      </dsp:txBody>
      <dsp:txXfrm>
        <a:off x="3583852" y="1219692"/>
        <a:ext cx="2295454" cy="1241090"/>
      </dsp:txXfrm>
    </dsp:sp>
    <dsp:sp modelId="{F99750F4-5B46-422F-B7B2-0DFEAA718DDC}">
      <dsp:nvSpPr>
        <dsp:cNvPr id="0" name=""/>
        <dsp:cNvSpPr/>
      </dsp:nvSpPr>
      <dsp:spPr>
        <a:xfrm>
          <a:off x="3583852"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Health Care Cost Transparency Board (WA)</a:t>
          </a:r>
        </a:p>
      </dsp:txBody>
      <dsp:txXfrm>
        <a:off x="3583852" y="577749"/>
        <a:ext cx="2295454" cy="641943"/>
      </dsp:txXfrm>
    </dsp:sp>
    <dsp:sp modelId="{D221E1FB-3401-47BB-BB1A-59041730ADF6}">
      <dsp:nvSpPr>
        <dsp:cNvPr id="0" name=""/>
        <dsp:cNvSpPr/>
      </dsp:nvSpPr>
      <dsp:spPr>
        <a:xfrm>
          <a:off x="3241621"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3659E1-C757-4220-939C-2CDC8CDEEE44}">
      <dsp:nvSpPr>
        <dsp:cNvPr id="0" name=""/>
        <dsp:cNvSpPr/>
      </dsp:nvSpPr>
      <dsp:spPr>
        <a:xfrm>
          <a:off x="5053678"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endParaRPr lang="en-US" sz="1200" kern="1200" dirty="0">
            <a:solidFill>
              <a:srgbClr val="000000"/>
            </a:solidFill>
            <a:latin typeface="Calibri" panose="020F0502020204030204"/>
            <a:ea typeface="+mn-ea"/>
            <a:cs typeface="+mn-cs"/>
          </a:endParaRPr>
        </a:p>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Explore opportunities to make health care more affordable</a:t>
          </a:r>
        </a:p>
      </dsp:txBody>
      <dsp:txXfrm>
        <a:off x="5053678" y="3766068"/>
        <a:ext cx="2295454" cy="1005711"/>
      </dsp:txXfrm>
    </dsp:sp>
    <dsp:sp modelId="{7BF2B6EC-5747-4711-A6EA-51EA82ABF5D6}">
      <dsp:nvSpPr>
        <dsp:cNvPr id="0" name=""/>
        <dsp:cNvSpPr/>
      </dsp:nvSpPr>
      <dsp:spPr>
        <a:xfrm>
          <a:off x="5053678"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endParaRPr lang="en-US" sz="1400" kern="1200" dirty="0">
            <a:solidFill>
              <a:srgbClr val="000000"/>
            </a:solidFill>
          </a:endParaRPr>
        </a:p>
        <a:p>
          <a:pPr marL="0" lvl="0" indent="0" algn="l" defTabSz="622300">
            <a:lnSpc>
              <a:spcPct val="90000"/>
            </a:lnSpc>
            <a:spcBef>
              <a:spcPct val="0"/>
            </a:spcBef>
            <a:spcAft>
              <a:spcPct val="35000"/>
            </a:spcAft>
            <a:buNone/>
            <a:defRPr b="1"/>
          </a:pPr>
          <a:r>
            <a:rPr lang="en-US" sz="1400" kern="1200" dirty="0">
              <a:solidFill>
                <a:srgbClr val="000000"/>
              </a:solidFill>
            </a:rPr>
            <a:t>Task Force on Affordable, Accessible Health Care (VT)</a:t>
          </a:r>
        </a:p>
      </dsp:txBody>
      <dsp:txXfrm>
        <a:off x="5053678" y="3102726"/>
        <a:ext cx="2295454" cy="663341"/>
      </dsp:txXfrm>
    </dsp:sp>
    <dsp:sp modelId="{10A0716A-0B1E-43D6-9CE2-1949E8DC755A}">
      <dsp:nvSpPr>
        <dsp:cNvPr id="0" name=""/>
        <dsp:cNvSpPr/>
      </dsp:nvSpPr>
      <dsp:spPr>
        <a:xfrm>
          <a:off x="4711448"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0ACE7C1-5160-4C42-A5C2-FF05F85ED362}">
      <dsp:nvSpPr>
        <dsp:cNvPr id="0" name=""/>
        <dsp:cNvSpPr/>
      </dsp:nvSpPr>
      <dsp:spPr>
        <a:xfrm>
          <a:off x="3157070"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ADF1AE7-A879-41C9-B7F0-0E0FBB61ABD1}">
      <dsp:nvSpPr>
        <dsp:cNvPr id="0" name=""/>
        <dsp:cNvSpPr/>
      </dsp:nvSpPr>
      <dsp:spPr>
        <a:xfrm>
          <a:off x="4626897"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4570995-0188-4BE4-B7E6-5C8BCB77E70A}">
      <dsp:nvSpPr>
        <dsp:cNvPr id="0" name=""/>
        <dsp:cNvSpPr/>
      </dsp:nvSpPr>
      <dsp:spPr>
        <a:xfrm>
          <a:off x="6420324" y="1190875"/>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Sets health care spending targets and approves benchmarks</a:t>
          </a:r>
        </a:p>
      </dsp:txBody>
      <dsp:txXfrm>
        <a:off x="6420324" y="1190875"/>
        <a:ext cx="2295454" cy="1241090"/>
      </dsp:txXfrm>
    </dsp:sp>
    <dsp:sp modelId="{293C44DB-280B-46CB-84EA-BABA0B7B584F}">
      <dsp:nvSpPr>
        <dsp:cNvPr id="0" name=""/>
        <dsp:cNvSpPr/>
      </dsp:nvSpPr>
      <dsp:spPr>
        <a:xfrm>
          <a:off x="6420324" y="548932"/>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90000"/>
            </a:lnSpc>
            <a:spcBef>
              <a:spcPct val="0"/>
            </a:spcBef>
            <a:spcAft>
              <a:spcPct val="35000"/>
            </a:spcAft>
            <a:buNone/>
            <a:defRPr b="1"/>
          </a:pPr>
          <a:r>
            <a:rPr lang="en-US" sz="1400" kern="1200" dirty="0">
              <a:solidFill>
                <a:srgbClr val="000000"/>
              </a:solidFill>
            </a:rPr>
            <a:t>Office of Health Care Affordability and Board (CA)</a:t>
          </a:r>
        </a:p>
      </dsp:txBody>
      <dsp:txXfrm>
        <a:off x="6420324" y="548932"/>
        <a:ext cx="2295454" cy="641943"/>
      </dsp:txXfrm>
    </dsp:sp>
    <dsp:sp modelId="{98DA74E8-9415-4100-A4C5-B342867CB990}">
      <dsp:nvSpPr>
        <dsp:cNvPr id="0" name=""/>
        <dsp:cNvSpPr/>
      </dsp:nvSpPr>
      <dsp:spPr>
        <a:xfrm>
          <a:off x="6181274"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01C9C0-593C-4BFF-80A9-0E1B62B8581E}">
      <dsp:nvSpPr>
        <dsp:cNvPr id="0" name=""/>
        <dsp:cNvSpPr/>
      </dsp:nvSpPr>
      <dsp:spPr>
        <a:xfrm>
          <a:off x="7993332" y="3766068"/>
          <a:ext cx="2295454" cy="10057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rPr>
            <a:t>Identify cost drivers and provide reform recommendations</a:t>
          </a:r>
        </a:p>
      </dsp:txBody>
      <dsp:txXfrm>
        <a:off x="7993332" y="3766068"/>
        <a:ext cx="2295454" cy="1005711"/>
      </dsp:txXfrm>
    </dsp:sp>
    <dsp:sp modelId="{957FDCDA-F8B6-4FDE-886F-8410E7CBDB87}">
      <dsp:nvSpPr>
        <dsp:cNvPr id="0" name=""/>
        <dsp:cNvSpPr/>
      </dsp:nvSpPr>
      <dsp:spPr>
        <a:xfrm>
          <a:off x="7993332" y="3102726"/>
          <a:ext cx="2295454" cy="6633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Health Care Cost Oversight Task Force (IN)</a:t>
          </a:r>
        </a:p>
      </dsp:txBody>
      <dsp:txXfrm>
        <a:off x="7993332" y="3102726"/>
        <a:ext cx="2295454" cy="663341"/>
      </dsp:txXfrm>
    </dsp:sp>
    <dsp:sp modelId="{A602A832-31BA-45D2-B3CD-266044D971C0}">
      <dsp:nvSpPr>
        <dsp:cNvPr id="0" name=""/>
        <dsp:cNvSpPr/>
      </dsp:nvSpPr>
      <dsp:spPr>
        <a:xfrm>
          <a:off x="7651101" y="2674764"/>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23E6916-D9D9-470F-B3FA-D95299CE8D84}">
      <dsp:nvSpPr>
        <dsp:cNvPr id="0" name=""/>
        <dsp:cNvSpPr/>
      </dsp:nvSpPr>
      <dsp:spPr>
        <a:xfrm>
          <a:off x="6096723"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9FEF017-8BE4-45AC-B003-47567C484621}">
      <dsp:nvSpPr>
        <dsp:cNvPr id="0" name=""/>
        <dsp:cNvSpPr/>
      </dsp:nvSpPr>
      <dsp:spPr>
        <a:xfrm>
          <a:off x="7566550"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52C88FF-BDAB-4672-87B3-916DD839A037}">
      <dsp:nvSpPr>
        <dsp:cNvPr id="0" name=""/>
        <dsp:cNvSpPr/>
      </dsp:nvSpPr>
      <dsp:spPr>
        <a:xfrm>
          <a:off x="9463158" y="1219692"/>
          <a:ext cx="2295454" cy="124109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533400">
            <a:lnSpc>
              <a:spcPct val="90000"/>
            </a:lnSpc>
            <a:spcBef>
              <a:spcPct val="0"/>
            </a:spcBef>
            <a:spcAft>
              <a:spcPct val="35000"/>
            </a:spcAft>
            <a:buNone/>
          </a:pPr>
          <a:r>
            <a:rPr lang="en-US" sz="1200" kern="1200" dirty="0">
              <a:solidFill>
                <a:srgbClr val="000000"/>
              </a:solidFill>
              <a:latin typeface="Calibri" panose="020F0502020204030204"/>
              <a:ea typeface="+mn-ea"/>
              <a:cs typeface="+mn-cs"/>
            </a:rPr>
            <a:t>Create evidence-based solutions for affordability.</a:t>
          </a:r>
        </a:p>
      </dsp:txBody>
      <dsp:txXfrm>
        <a:off x="9463158" y="1219692"/>
        <a:ext cx="2295454" cy="1241090"/>
      </dsp:txXfrm>
    </dsp:sp>
    <dsp:sp modelId="{E6D84929-6AD7-4ABC-9D47-1BD374FADCDF}">
      <dsp:nvSpPr>
        <dsp:cNvPr id="0" name=""/>
        <dsp:cNvSpPr/>
      </dsp:nvSpPr>
      <dsp:spPr>
        <a:xfrm>
          <a:off x="9463158" y="577749"/>
          <a:ext cx="2295454" cy="6419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90000"/>
            </a:lnSpc>
            <a:spcBef>
              <a:spcPct val="0"/>
            </a:spcBef>
            <a:spcAft>
              <a:spcPct val="35000"/>
            </a:spcAft>
            <a:buNone/>
            <a:defRPr b="1"/>
          </a:pPr>
          <a:r>
            <a:rPr lang="en-US" sz="1600" kern="1200" dirty="0">
              <a:solidFill>
                <a:srgbClr val="000000"/>
              </a:solidFill>
            </a:rPr>
            <a:t>Center for Health Care Affordability (MN)</a:t>
          </a:r>
        </a:p>
      </dsp:txBody>
      <dsp:txXfrm>
        <a:off x="9463158" y="577749"/>
        <a:ext cx="2295454" cy="641943"/>
      </dsp:txXfrm>
    </dsp:sp>
    <dsp:sp modelId="{55BE6A56-8D5C-4EF6-85FB-5662AE956433}">
      <dsp:nvSpPr>
        <dsp:cNvPr id="0" name=""/>
        <dsp:cNvSpPr/>
      </dsp:nvSpPr>
      <dsp:spPr>
        <a:xfrm>
          <a:off x="9120927" y="534952"/>
          <a:ext cx="40262" cy="2139811"/>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3E7941-04C8-4928-B979-75C1E9E2686E}">
      <dsp:nvSpPr>
        <dsp:cNvPr id="0" name=""/>
        <dsp:cNvSpPr/>
      </dsp:nvSpPr>
      <dsp:spPr>
        <a:xfrm>
          <a:off x="9036376" y="2570082"/>
          <a:ext cx="209364" cy="20936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97157-193D-4D7F-B8D2-3138BF6A9ADC}">
      <dsp:nvSpPr>
        <dsp:cNvPr id="0" name=""/>
        <dsp:cNvSpPr/>
      </dsp:nvSpPr>
      <dsp:spPr>
        <a:xfrm>
          <a:off x="0" y="2682240"/>
          <a:ext cx="10422940" cy="54186"/>
        </a:xfrm>
        <a:prstGeom prst="rect">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BBC7E912-CFA2-4AB1-8E76-462303E7EC60}">
      <dsp:nvSpPr>
        <dsp:cNvPr id="0" name=""/>
        <dsp:cNvSpPr/>
      </dsp:nvSpPr>
      <dsp:spPr>
        <a:xfrm>
          <a:off x="10139679" y="2492586"/>
          <a:ext cx="325120" cy="433493"/>
        </a:xfrm>
        <a:prstGeom prst="chevron">
          <a:avLst>
            <a:gd name="adj" fmla="val 75000"/>
          </a:avLst>
        </a:prstGeom>
        <a:gradFill rotWithShape="0">
          <a:gsLst>
            <a:gs pos="0">
              <a:schemeClr val="accent1">
                <a:tint val="76000"/>
              </a:schemeClr>
            </a:gs>
            <a:gs pos="100000">
              <a:schemeClr val="accent1">
                <a:tint val="76000"/>
              </a:schemeClr>
            </a:gs>
          </a:gsLst>
          <a:lin ang="0" scaled="0"/>
        </a:gradFill>
        <a:ln>
          <a:noFill/>
        </a:ln>
        <a:effectLst/>
      </dsp:spPr>
      <dsp:style>
        <a:lnRef idx="0">
          <a:scrgbClr r="0" g="0" b="0"/>
        </a:lnRef>
        <a:fillRef idx="1">
          <a:scrgbClr r="0" g="0" b="0"/>
        </a:fillRef>
        <a:effectRef idx="0">
          <a:scrgbClr r="0" g="0" b="0"/>
        </a:effectRef>
        <a:fontRef idx="minor"/>
      </dsp:style>
    </dsp:sp>
    <dsp:sp modelId="{A9D0663B-CC46-464A-9979-8095BDCC1374}">
      <dsp:nvSpPr>
        <dsp:cNvPr id="0" name=""/>
        <dsp:cNvSpPr/>
      </dsp:nvSpPr>
      <dsp:spPr>
        <a:xfrm>
          <a:off x="532968" y="1328798"/>
          <a:ext cx="3473465" cy="12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Found Indiana among highest-priced hospital markets </a:t>
          </a:r>
        </a:p>
      </dsp:txBody>
      <dsp:txXfrm>
        <a:off x="532968" y="1328798"/>
        <a:ext cx="3473465" cy="1257130"/>
      </dsp:txXfrm>
    </dsp:sp>
    <dsp:sp modelId="{E1AF4080-4A64-4728-8E32-E28C8AE4E9E2}">
      <dsp:nvSpPr>
        <dsp:cNvPr id="0" name=""/>
        <dsp:cNvSpPr/>
      </dsp:nvSpPr>
      <dsp:spPr>
        <a:xfrm>
          <a:off x="532968" y="678557"/>
          <a:ext cx="3473465"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RAND Hospital Price Transparency Study </a:t>
          </a:r>
        </a:p>
      </dsp:txBody>
      <dsp:txXfrm>
        <a:off x="532968" y="678557"/>
        <a:ext cx="3473465" cy="650240"/>
      </dsp:txXfrm>
    </dsp:sp>
    <dsp:sp modelId="{A0E82B6D-9C69-490A-AEA7-98E7ED1CEDC4}">
      <dsp:nvSpPr>
        <dsp:cNvPr id="0" name=""/>
        <dsp:cNvSpPr/>
      </dsp:nvSpPr>
      <dsp:spPr>
        <a:xfrm>
          <a:off x="326397" y="541866"/>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5620928-8821-4D8E-9972-2B2C8CF6A093}">
      <dsp:nvSpPr>
        <dsp:cNvPr id="0" name=""/>
        <dsp:cNvSpPr/>
      </dsp:nvSpPr>
      <dsp:spPr>
        <a:xfrm>
          <a:off x="2594191" y="4407108"/>
          <a:ext cx="3473465" cy="1018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Created to evaluate health care costs, cost drivers, and recommend affordability reforms</a:t>
          </a:r>
        </a:p>
      </dsp:txBody>
      <dsp:txXfrm>
        <a:off x="2594191" y="4407108"/>
        <a:ext cx="3473465" cy="1018709"/>
      </dsp:txXfrm>
    </dsp:sp>
    <dsp:sp modelId="{06EFDAF8-97B3-4E61-A70A-D30998A83E2C}">
      <dsp:nvSpPr>
        <dsp:cNvPr id="0" name=""/>
        <dsp:cNvSpPr/>
      </dsp:nvSpPr>
      <dsp:spPr>
        <a:xfrm>
          <a:off x="2594191" y="3735193"/>
          <a:ext cx="3473465" cy="67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Health Care Cost Oversight Task Force</a:t>
          </a:r>
        </a:p>
      </dsp:txBody>
      <dsp:txXfrm>
        <a:off x="2594191" y="3735193"/>
        <a:ext cx="3473465" cy="671914"/>
      </dsp:txXfrm>
    </dsp:sp>
    <dsp:sp modelId="{BD05351C-EF02-4FC3-BF6C-E1DEC1B9ADA4}">
      <dsp:nvSpPr>
        <dsp:cNvPr id="0" name=""/>
        <dsp:cNvSpPr/>
      </dsp:nvSpPr>
      <dsp:spPr>
        <a:xfrm>
          <a:off x="2418846" y="2709333"/>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2D925-B2E4-484E-BA9D-A3D6AEB2DD66}">
      <dsp:nvSpPr>
        <dsp:cNvPr id="0" name=""/>
        <dsp:cNvSpPr/>
      </dsp:nvSpPr>
      <dsp:spPr>
        <a:xfrm>
          <a:off x="235363"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6457597-50C3-4E00-B69C-8B52FC192A24}">
      <dsp:nvSpPr>
        <dsp:cNvPr id="0" name=""/>
        <dsp:cNvSpPr/>
      </dsp:nvSpPr>
      <dsp:spPr>
        <a:xfrm>
          <a:off x="2327812"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6206D3-D461-4142-8172-F93559F12D59}">
      <dsp:nvSpPr>
        <dsp:cNvPr id="0" name=""/>
        <dsp:cNvSpPr/>
      </dsp:nvSpPr>
      <dsp:spPr>
        <a:xfrm>
          <a:off x="4912971" y="1032633"/>
          <a:ext cx="3473465" cy="12571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Series of executive orders supporting agencies to target health care costs and create price transparency, and implement auditing and improved tracking/reporting of health programs</a:t>
          </a:r>
        </a:p>
      </dsp:txBody>
      <dsp:txXfrm>
        <a:off x="4912971" y="1032633"/>
        <a:ext cx="3473465" cy="1257130"/>
      </dsp:txXfrm>
    </dsp:sp>
    <dsp:sp modelId="{E4B0B86A-6534-43EC-B1BD-D9F0C34C0F09}">
      <dsp:nvSpPr>
        <dsp:cNvPr id="0" name=""/>
        <dsp:cNvSpPr/>
      </dsp:nvSpPr>
      <dsp:spPr>
        <a:xfrm>
          <a:off x="4912971" y="382393"/>
          <a:ext cx="3473465" cy="6502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Governor Expands State Agency Authorities</a:t>
          </a:r>
        </a:p>
      </dsp:txBody>
      <dsp:txXfrm>
        <a:off x="4912971" y="382393"/>
        <a:ext cx="3473465" cy="650240"/>
      </dsp:txXfrm>
    </dsp:sp>
    <dsp:sp modelId="{7AF029EB-84B1-42E2-9F9F-42CB460B6308}">
      <dsp:nvSpPr>
        <dsp:cNvPr id="0" name=""/>
        <dsp:cNvSpPr/>
      </dsp:nvSpPr>
      <dsp:spPr>
        <a:xfrm>
          <a:off x="4511295" y="541866"/>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B5D3EA-857D-46F7-8B4B-A952395DFA26}">
      <dsp:nvSpPr>
        <dsp:cNvPr id="0" name=""/>
        <dsp:cNvSpPr/>
      </dsp:nvSpPr>
      <dsp:spPr>
        <a:xfrm>
          <a:off x="6785202" y="4254711"/>
          <a:ext cx="3473465" cy="10187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666750">
            <a:lnSpc>
              <a:spcPct val="90000"/>
            </a:lnSpc>
            <a:spcBef>
              <a:spcPct val="0"/>
            </a:spcBef>
            <a:spcAft>
              <a:spcPct val="35000"/>
            </a:spcAft>
            <a:buNone/>
          </a:pPr>
          <a:r>
            <a:rPr lang="en-US" sz="1500" kern="1200" dirty="0">
              <a:solidFill>
                <a:srgbClr val="000000"/>
              </a:solidFill>
            </a:rPr>
            <a:t>Passed 6 bills to strengthen competition, and increase transparency, hospital accountability, and state oversight</a:t>
          </a:r>
        </a:p>
      </dsp:txBody>
      <dsp:txXfrm>
        <a:off x="6785202" y="4254711"/>
        <a:ext cx="3473465" cy="1018709"/>
      </dsp:txXfrm>
    </dsp:sp>
    <dsp:sp modelId="{5D003351-F0F8-43EB-9962-DC89E07E7639}">
      <dsp:nvSpPr>
        <dsp:cNvPr id="0" name=""/>
        <dsp:cNvSpPr/>
      </dsp:nvSpPr>
      <dsp:spPr>
        <a:xfrm>
          <a:off x="6785202" y="3582796"/>
          <a:ext cx="3473465" cy="6719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solidFill>
                <a:srgbClr val="000000"/>
              </a:solidFill>
            </a:rPr>
            <a:t>Legislative Reforms</a:t>
          </a:r>
        </a:p>
      </dsp:txBody>
      <dsp:txXfrm>
        <a:off x="6785202" y="3582796"/>
        <a:ext cx="3473465" cy="671914"/>
      </dsp:txXfrm>
    </dsp:sp>
    <dsp:sp modelId="{1A18C35B-4877-4182-8993-C847DD1EFEFE}">
      <dsp:nvSpPr>
        <dsp:cNvPr id="0" name=""/>
        <dsp:cNvSpPr/>
      </dsp:nvSpPr>
      <dsp:spPr>
        <a:xfrm>
          <a:off x="6603744" y="2709333"/>
          <a:ext cx="43349" cy="2167466"/>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E493F6-C421-49B0-ACC2-6E2304EA526F}">
      <dsp:nvSpPr>
        <dsp:cNvPr id="0" name=""/>
        <dsp:cNvSpPr/>
      </dsp:nvSpPr>
      <dsp:spPr>
        <a:xfrm>
          <a:off x="4420261"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086606-37AA-4BD0-B6BE-D773F8B383FB}">
      <dsp:nvSpPr>
        <dsp:cNvPr id="0" name=""/>
        <dsp:cNvSpPr/>
      </dsp:nvSpPr>
      <dsp:spPr>
        <a:xfrm>
          <a:off x="6512710" y="2596625"/>
          <a:ext cx="225416" cy="22541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timeline" pri="103"/>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layout3.xml><?xml version="1.0" encoding="utf-8"?>
<dgm:layoutDef xmlns:dgm="http://schemas.openxmlformats.org/drawingml/2006/diagram" xmlns:a="http://schemas.openxmlformats.org/drawingml/2006/main" uniqueId="urn:microsoft.com/office/officeart/2024/layout/BulletTimeline">
  <dgm:title val=""/>
  <dgm:desc val=""/>
  <dgm:catLst>
    <dgm:cat type="process" pri="7450"/>
    <dgm:cat type="timeline" pri="100"/>
  </dgm:catLst>
  <dgm:sampData>
    <dgm:dataModel>
      <dgm:ptLst>
        <dgm:pt modelId="0" type="doc"/>
        <dgm:pt modelId="10">
          <dgm:prSet phldrT="Add an event" phldr="1"/>
        </dgm:pt>
        <dgm:pt modelId="11">
          <dgm:prSet phldrT="Write a description of the significance of this event" phldr="1"/>
        </dgm:pt>
        <dgm:pt modelId="20">
          <dgm:prSet phldrT="Add an event" phldr="1"/>
        </dgm:pt>
        <dgm:pt modelId="21">
          <dgm:prSet phldrT="Write a description of the significance of this event" phldr="1"/>
        </dgm:pt>
        <dgm:pt modelId="30">
          <dgm:prSet phldrT="Add an event" phldr="1"/>
        </dgm:pt>
        <dgm:pt modelId="31">
          <dgm:prSet phldrT="Write a description of the significance of this event" phldr="1"/>
        </dgm:pt>
        <dgm:pt modelId="40">
          <dgm:prSet phldrT="Add an event" phldr="1"/>
        </dgm:pt>
        <dgm:pt modelId="41">
          <dgm:prSet phldrT="Write a description of the significance of this event" phldr="1"/>
        </dgm:pt>
        <dgm:pt modelId="50">
          <dgm:prSet phldrT="Add an event" phldr="1"/>
        </dgm:pt>
        <dgm:pt modelId="51">
          <dgm:prSet phldrT="Write a description of the significance of this event" phldr="1"/>
        </dgm:pt>
      </dgm:ptLst>
      <dgm:cxnLst>
        <dgm:cxn modelId="100" srcId="0" destId="10" srcOrd="0" destOrd="0"/>
        <dgm:cxn modelId="12" srcId="10" destId="11" srcOrd="0" destOrd="0"/>
        <dgm:cxn modelId="101" srcId="0" destId="20" srcOrd="1" destOrd="0"/>
        <dgm:cxn modelId="22" srcId="20" destId="21" srcOrd="0" destOrd="0"/>
        <dgm:cxn modelId="102" srcId="0" destId="30" srcOrd="2" destOrd="0"/>
        <dgm:cxn modelId="32" srcId="30" destId="31" srcOrd="0" destOrd="0"/>
        <dgm:cxn modelId="103" srcId="0" destId="40" srcOrd="3" destOrd="0"/>
        <dgm:cxn modelId="42" srcId="40" destId="41" srcOrd="0" destOrd="0"/>
        <dgm:cxn modelId="104" srcId="0" destId="50" srcOrd="4" destOrd="0"/>
        <dgm:cxn modelId="52" srcId="50" destId="5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dir/>
      <dgm:animLvl val="lvl"/>
    </dgm:varLst>
    <dgm:alg type="composite"/>
    <dgm:shape xmlns:r="http://schemas.openxmlformats.org/officeDocument/2006/relationships" r:blip="">
      <dgm:adjLst/>
    </dgm:shape>
    <dgm:constrLst>
      <dgm:constr type="w" for="ch" forName="divider" refType="w"/>
      <dgm:constr type="h" for="ch" forName="divider" refType="h" fact="0.1"/>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dgm:alg type="composite"/>
      <dgm:shape xmlns:r="http://schemas.openxmlformats.org/officeDocument/2006/relationships" r:blip="">
        <dgm:adjLst/>
      </dgm:shape>
      <dgm:presOf/>
      <dgm:choose name="DividerDirection">
        <dgm:if name="DividerLTR" func="var" arg="dir" op="equ" val="norm">
          <dgm:constrLst>
            <dgm:constr type="w" for="ch" forName="rectBar" refType="w" fact="0.996"/>
            <dgm:constr type="h" for="ch" forName="rectBar" refType="h" fact="0.1"/>
            <dgm:constr type="l" for="ch" forName="rectBar"/>
            <dgm:constr type="ctrY" for="ch" forName="rectBar" refType="h" fact="0.5"/>
            <dgm:constr type="w" for="ch" forName="chevronArrow" refType="h" fact="0.6"/>
            <dgm:constr type="h" for="ch" forName="chevronArrow" refType="h" fact="0.8"/>
            <dgm:constr type="r" for="ch" forName="chevronArrow" refType="w"/>
            <dgm:constr type="ctrY" for="ch" forName="chevronArrow" refType="h" fact="0.5"/>
          </dgm:constrLst>
        </dgm:if>
        <dgm:else name="DividerRTL">
          <dgm:constrLst>
            <dgm:constr type="w" for="ch" forName="rectBar" refType="w" fact="0.996"/>
            <dgm:constr type="h" for="ch" forName="rectBar" refType="h" fact="0.1"/>
            <dgm:constr type="r" for="ch" forName="rectBar" refType="w"/>
            <dgm:constr type="ctrY" for="ch" forName="rectBar" refType="h" fact="0.5"/>
            <dgm:constr type="w" for="ch" forName="chevronArrow" refType="h" fact="0.6"/>
            <dgm:constr type="h" for="ch" forName="chevronArrow" refType="h" fact="0.8"/>
            <dgm:constr type="l" for="ch" forName="chevronArrow"/>
            <dgm:constr type="ctrY" for="ch" forName="chevronArrow" refType="h" fact="0.5"/>
          </dgm:constrLst>
        </dgm:else>
      </dgm:choose>
      <dgm:ruleLst/>
      <dgm:layoutNode name="rectBar" styleLbl="dkBgShp">
        <dgm:alg type="sp"/>
        <dgm:shape xmlns:r="http://schemas.openxmlformats.org/officeDocument/2006/relationships" type="rect" r:blip="" zOrderOff="-1">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presOf/>
        <dgm:constrLst/>
        <dgm:ruleLst/>
      </dgm:layoutNode>
      <dgm:layoutNode name="chevronArrow" styleLbl="dkBgShp">
        <dgm:alg type="sp"/>
        <dgm:choose name="ChevronDir">
          <dgm:if name="ChevronLTR" func="var" arg="dir" op="equ" val="norm">
            <dgm:shape xmlns:r="http://schemas.openxmlformats.org/officeDocument/2006/relationships"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if>
          <dgm:else name="ChevronRTL">
            <dgm:shape xmlns:r="http://schemas.openxmlformats.org/officeDocument/2006/relationships" rot="180" type="chevron" r:blip="" zOrderOff="-1">
              <dgm:adjLst>
                <dgm:adj idx="1" val="0.75"/>
              </dgm:adjLst>
              <dgm:extLst>
                <a:ext uri="{B698B0E9-8C71-41B9-8309-B3DCBF30829C}">
                  <dgm1612:spPr xmlns:dgm1612="http://schemas.microsoft.com/office/drawing/2016/12/diagram">
                    <a:gradFill rotWithShape="0">
                      <a:gsLst>
                        <a:gs pos="0">
                          <a:schemeClr val="accent1">
                            <a:tint val="76000"/>
                          </a:schemeClr>
                        </a:gs>
                        <a:gs pos="100000">
                          <a:schemeClr val="accent1">
                            <a:tint val="76000"/>
                          </a:schemeClr>
                        </a:gs>
                      </a:gsLst>
                      <a:lin ang="0" scaled="0"/>
                    </a:gradFill>
                  </dgm1612:spPr>
                </a:ext>
              </dgm:extLst>
            </dgm:shape>
          </dgm:else>
        </dgm:choose>
        <dgm:presOf/>
        <dgm:constrLst/>
        <dgm:ruleLst/>
      </dgm:layoutNode>
    </dgm:layoutNode>
    <dgm:layoutNode name="nodes">
      <dgm:varLst>
        <dgm:chMax/>
        <dgm:chPref/>
        <dgm:animLvl val="lvl"/>
      </dgm:varLst>
      <dgm:choose name="Name1">
        <dgm:if name="Name2" func="var" arg="dir" op="equ" val="norm">
          <dgm:alg type="lin">
            <dgm:param type="fallback" val="1D"/>
          </dgm:alg>
        </dgm:if>
        <dgm:else name="Name3">
          <dgm:alg type="lin">
            <dgm:param type="linDir" val="fromR"/>
            <dgm:param type="fallback" val="1D"/>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h" fact="0.16"/>
                        <dgm:constr type="b" for="ch" forName="L2TextContainer1" refType="h" fact="0.45"/>
                        <dgm:constr type="w" for="ch" forName="L1TextContainer1" refType="w" fact="0.83"/>
                        <dgm:constr type="l" for="ch" forName="L1TextContainer1" refType="r" refFor="ch" refForName="DropPinPlaceHolder1"/>
                        <dgm:constr type="t" for="ch" forName="L1TextContainer1" refType="h" fact="0.01"/>
                        <dgm:constr type="b" for="ch" forName="L1TextContainer1" refType="h" fact="0.16"/>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DropPinPlaceHolder1" refType="h" fact="0.16"/>
                        <dgm:constr type="h" for="ch" forName="DropPinPlaceHolder1" refType="h" fact="0.16"/>
                        <dgm:constr type="b" for="ch" forName="DropPinPlaceHolder1" refType="h"/>
                        <dgm:constr type="l" for="ch" forName="DropPinPlaceHolder1" refType="w" fact="0"/>
                        <dgm:constr type="w" for="ch" forName="L1TextContainer1" refType="w" fact="0.83"/>
                        <dgm:constr type="l" for="ch" forName="L1TextContainer1" refType="r" refFor="ch" refForName="DropPinPlaceHolder1"/>
                        <dgm:constr type="b" for="ch" forName="L1TextContainer1" refType="h" fact="0.755"/>
                        <dgm:constr type="t" for="ch" forName="L1TextContainer1" refType="h" fact="0.6"/>
                        <dgm:constr type="w" for="ch" forName="L2TextContainer1" refType="w" fact="0.83"/>
                        <dgm:constr type="l" for="ch" forName="L2TextContainer1" refType="r" refFor="ch" refForName="DropPinPlaceHolder1"/>
                        <dgm:constr type="b" for="ch" forName="L2TextContainer1" refType="h" fact="0.99"/>
                        <dgm:constr type="t" for="ch" forName="L2TextContainer1" refType="h" fact="0.755"/>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L1TextContainer1" refType="w" fact="0.83"/>
                        <dgm:constr type="l" for="ch" forName="L1TextContainer1" refType="w" fact="0"/>
                        <dgm:constr type="t" for="ch" forName="L1TextContainer1" refType="h" fact="0.01"/>
                        <dgm:constr type="b" for="ch" forName="L1TextContainer1" refType="h" fact="0.16"/>
                        <dgm:constr type="w" for="ch" forName="L2TextContainer1" refType="w" fact="0.83"/>
                        <dgm:constr type="l" for="ch" forName="L2TextContainer1" refType="w" fact="0"/>
                        <dgm:constr type="t" for="ch" forName="L2TextContainer1" refType="h" fact="0.16"/>
                        <dgm:constr type="b" for="ch" forName="L2TextContainer1" refType="h" fact="0.45"/>
                        <dgm:constr type="w" for="ch" forName="DropPinPlaceHolder1" refType="h" fact="0.16"/>
                        <dgm:constr type="h" for="ch" forName="DropPinPlaceHolder1" refType="h" fact="0.16"/>
                        <dgm:constr type="t" for="ch" forName="DropPinPlaceHolder1" refType="h" fact="0"/>
                        <dgm:constr type="r" for="ch" forName="DropPinPlaceHolder1" refType="w"/>
                        <dgm:constr type="w" for="ch" forName="ConnectLine1" refType="h" fact="0.01"/>
                        <dgm:constr type="ctrX" for="ch" forName="ConnectLine1" refType="ctrX" refFor="ch" refForName="DropPinPlaceHolder1"/>
                        <dgm:constr type="b" for="ch" forName="ConnectLine1" refType="h" fact="0.5"/>
                        <dgm:constr type="t" for="ch" forName="ConnectLine1" refType="b" refFor="ch" refForName="DropPinPlaceHolder1" fact="0"/>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L1TextContainer1" refType="w" fact="0.83"/>
                        <dgm:constr type="l" for="ch" forName="L1TextContainer1" refType="w" fact="0"/>
                        <dgm:constr type="b" for="ch" forName="L1TextContainer1" refType="h" fact="0.755"/>
                        <dgm:constr type="t" for="ch" forName="L1TextContainer1" refType="h" fact="0.6"/>
                        <dgm:constr type="w" for="ch" forName="L2TextContainer1" refType="w" fact="0.83"/>
                        <dgm:constr type="l" for="ch" forName="L2TextContainer1" refType="w" fact="0"/>
                        <dgm:constr type="b" for="ch" forName="L2TextContainer1" refType="h" fact="0.99"/>
                        <dgm:constr type="t" for="ch" forName="L2TextContainer1" refType="h" fact="0.755"/>
                        <dgm:constr type="w" for="ch" forName="DropPinPlaceHolder1" refType="h" fact="0.16"/>
                        <dgm:constr type="h" for="ch" forName="DropPinPlaceHolder1" refType="h" fact="0.16"/>
                        <dgm:constr type="b" for="ch" forName="DropPinPlaceHolder1" refType="h"/>
                        <dgm:constr type="r" for="ch" forName="DropPinPlaceHolder1" refType="w"/>
                        <dgm:constr type="w" for="ch" forName="ConnectLine1" refType="h" fact="0.01"/>
                        <dgm:constr type="ctrX" for="ch" forName="ConnectLine1" refType="ctrX" refFor="ch" refForName="DropPinPlaceHolder1"/>
                        <dgm:constr type="t" for="ch" forName="ConnectLine1" refType="h" fact="0.5"/>
                        <dgm:constr type="b" for="ch" forName="ConnectLine1" refType="b" refFor="ch" refForName="DropPinPlaceHolder1"/>
                        <dgm:constr type="w" for="ch" forName="ConnectorPoint1" refType="h" refFor="ch" refForName="DropPinPlaceHolder1" fact="0.325"/>
                        <dgm:constr type="h" for="ch" forName="ConnectorPoint1" refType="h" refFor="ch" refForName="DropPinPlaceHolder1" fact="0.325"/>
                        <dgm:constr type="ctrX" for="ch" forName="ConnectorPoint1" refType="ctrX" refFor="ch" refForName="ConnectLine1"/>
                        <dgm:constr type="ctrY" for="ch" forName="ConnectorPoint1" refType="h" fact="0.5"/>
                        <dgm:constr type="w" for="ch" forName="EmptyPlaceHolder1" refType="w"/>
                        <dgm:constr type="h" for="ch" forName="EmptyPlaceHolder1" refType="h" fact="0.5"/>
                        <dgm:constr type="t" for="ch" forName="EmptyPlaceHolder1" refType="h" fact="0"/>
                      </dgm:constrLst>
                    </dgm:else>
                  </dgm:choose>
                </dgm:else>
              </dgm:choose>
              <dgm:layoutNode name="DropPinPlaceHolder1">
                <dgm:alg type="composite"/>
                <dgm:shape xmlns:r="http://schemas.openxmlformats.org/officeDocument/2006/relationships" r:blip="">
                  <dgm:adjLst/>
                </dgm:shape>
                <dgm:constrLst>
                  <dgm:constr type="w" for="ch" forName="DropPin1" refType="w" fact="0"/>
                  <dgm:constr type="h" for="ch" forName="DropPin1" refType="h" fact="0"/>
                  <dgm:constr type="ctrX" for="ch" forName="DropPin1" refType="w" fact="0"/>
                  <dgm:constr type="ctrY" for="ch" forName="DropPin1" refType="h" fact="0"/>
                  <dgm:constr type="w" for="ch" forName="Ellipse1" refType="w" refFor="ch" refForName="DropPin1" fact="0"/>
                  <dgm:constr type="h" for="ch" forName="Ellipse1" refType="w" refFor="ch" refForName="DropPin1" fact="0"/>
                  <dgm:constr type="ctrX" for="ch" forName="Ellipse1" refType="ctrX" refFor="ch" refForName="DropPin1" fact="0"/>
                  <dgm:constr type="ctrY" for="ch" forName="Ellipse1" refType="ctrY" refFor="ch" refForName="DropPin1" fact="0"/>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1" styleLbl="dkBgShp">
                <dgm:alg type="sp"/>
                <dgm:shape xmlns:r="http://schemas.openxmlformats.org/officeDocument/2006/relationships" type="rect" r:blip="">
                  <dgm:adjLst/>
                </dgm:shape>
                <dgm:presOf/>
                <dgm:constrLst/>
              </dgm:layoutNode>
              <dgm:layoutNode name="ConnectorPoint1" moveWith="ConnectLine1">
                <dgm:alg type="composite"/>
                <dgm:shape xmlns:r="http://schemas.openxmlformats.org/officeDocument/2006/relationships" r:blip="">
                  <dgm:adjLst/>
                </dgm:shape>
                <dgm:presOf/>
                <dgm:constrLst>
                  <dgm:constr type="w" for="ch" forName="Bullet1" refType="w"/>
                  <dgm:constr type="h" for="ch" forName="Bullet1" refType="w"/>
                  <dgm:constr type="ctrX" for="ch" forName="Bullet1" refType="w" fact="0.5"/>
                  <dgm:constr type="ctrY" for="ch" forName="Bullet1" refType="h" fact="0.5"/>
                </dgm:constrLst>
                <dgm:layoutNode name="Bullet1" styleLbl="lnNode1">
                  <dgm:alg type="sp"/>
                  <dgm:shape xmlns:r="http://schemas.openxmlformats.org/officeDocument/2006/relationships" type="ellipse" r:blip="" zOrderOff="10">
                    <dgm:adjLst/>
                  </dgm:shape>
                  <dgm:presOf/>
                  <dgm:constrLst/>
                </dgm:layoutNode>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h" fact="0.16"/>
                        <dgm:constr type="b" for="ch" forName="L2TextContainer" refType="h" fact="0.45"/>
                        <dgm:constr type="w" for="ch" forName="L1TextContainer" refType="w" fact="0.83"/>
                        <dgm:constr type="l" for="ch" forName="L1TextContainer" refType="r" refFor="ch" refForName="DropPinPlaceHolder"/>
                        <dgm:constr type="t" for="ch" forName="L1TextContainer" refType="h" fact="0.01"/>
                        <dgm:constr type="b" for="ch" forName="L1TextContainer" refType="h" fact="0.16"/>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DropPinPlaceHolder" refType="h" fact="0.16"/>
                        <dgm:constr type="h" for="ch" forName="DropPinPlaceHolder" refType="h" fact="0.16"/>
                        <dgm:constr type="b" for="ch" forName="DropPinPlaceHolder" refType="h"/>
                        <dgm:constr type="l" for="ch" forName="DropPinPlaceHolder" refType="w" fact="0"/>
                        <dgm:constr type="w" for="ch" forName="L1TextContainer" refType="w" fact="0.83"/>
                        <dgm:constr type="l" for="ch" forName="L1TextContainer" refType="r" refFor="ch" refForName="DropPinPlaceHolder"/>
                        <dgm:constr type="b" for="ch" forName="L1TextContainer" refType="h" fact="0.755"/>
                        <dgm:constr type="t" for="ch" forName="L1TextContainer" refType="h" fact="0.6"/>
                        <dgm:constr type="w" for="ch" forName="L2TextContainer" refType="w" fact="0.83"/>
                        <dgm:constr type="l" for="ch" forName="L2TextContainer" refType="r" refFor="ch" refForName="DropPinPlaceHolder"/>
                        <dgm:constr type="b" for="ch" forName="L2TextContainer" refType="h" fact="0.99"/>
                        <dgm:constr type="t" for="ch" forName="L2TextContainer" refType="h" fact="0.755"/>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L1TextContainer" refType="w" fact="0.83"/>
                        <dgm:constr type="l" for="ch" forName="L1TextContainer" refType="w" fact="0"/>
                        <dgm:constr type="t" for="ch" forName="L1TextContainer" refType="h" fact="0.01"/>
                        <dgm:constr type="b" for="ch" forName="L1TextContainer" refType="h" fact="0.16"/>
                        <dgm:constr type="w" for="ch" forName="L2TextContainer" refType="w" fact="0.83"/>
                        <dgm:constr type="l" for="ch" forName="L2TextContainer" refType="w" fact="0"/>
                        <dgm:constr type="t" for="ch" forName="L2TextContainer" refType="h" fact="0.16"/>
                        <dgm:constr type="b" for="ch" forName="L2TextContainer" refType="h" fact="0.45"/>
                        <dgm:constr type="w" for="ch" forName="DropPinPlaceHolder" refType="h" fact="0.16"/>
                        <dgm:constr type="h" for="ch" forName="DropPinPlaceHolder" refType="h" fact="0.16"/>
                        <dgm:constr type="t" for="ch" forName="DropPinPlaceHolder" refType="h" fact="0"/>
                        <dgm:constr type="r" for="ch" forName="DropPinPlaceHolder" refType="w"/>
                        <dgm:constr type="w" for="ch" forName="ConnectLine" refType="h" fact="0.01"/>
                        <dgm:constr type="ctrX" for="ch" forName="ConnectLine" refType="ctrX" refFor="ch" refForName="DropPinPlaceHolder"/>
                        <dgm:constr type="b" for="ch" forName="ConnectLine" refType="h" fact="0.5"/>
                        <dgm:constr type="t" for="ch" forName="ConnectLine" refType="b" refFor="ch" refForName="DropPinPlaceHolder" fact="0"/>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L1TextContainer" refType="w" fact="0.83"/>
                        <dgm:constr type="l" for="ch" forName="L1TextContainer" refType="w" fact="0"/>
                        <dgm:constr type="b" for="ch" forName="L1TextContainer" refType="h" fact="0.755"/>
                        <dgm:constr type="t" for="ch" forName="L1TextContainer" refType="h" fact="0.6"/>
                        <dgm:constr type="w" for="ch" forName="L2TextContainer" refType="w" fact="0.83"/>
                        <dgm:constr type="l" for="ch" forName="L2TextContainer" refType="w" fact="0"/>
                        <dgm:constr type="b" for="ch" forName="L2TextContainer" refType="h" fact="0.99"/>
                        <dgm:constr type="t" for="ch" forName="L2TextContainer" refType="h" fact="0.755"/>
                        <dgm:constr type="w" for="ch" forName="DropPinPlaceHolder" refType="h" fact="0.16"/>
                        <dgm:constr type="h" for="ch" forName="DropPinPlaceHolder" refType="h" fact="0.16"/>
                        <dgm:constr type="b" for="ch" forName="DropPinPlaceHolder" refType="h"/>
                        <dgm:constr type="r" for="ch" forName="DropPinPlaceHolder" refType="w"/>
                        <dgm:constr type="w" for="ch" forName="ConnectLine" refType="h" fact="0.01"/>
                        <dgm:constr type="ctrX" for="ch" forName="ConnectLine" refType="ctrX" refFor="ch" refForName="DropPinPlaceHolder"/>
                        <dgm:constr type="t" for="ch" forName="ConnectLine" refType="h" fact="0.5"/>
                        <dgm:constr type="b" for="ch" forName="ConnectLine" refType="b" refFor="ch" refForName="DropPinPlaceHolder"/>
                        <dgm:constr type="w" for="ch" forName="ConnectorPoint" refType="h" refFor="ch" refForName="DropPinPlaceHolder" fact="0.325"/>
                        <dgm:constr type="h" for="ch" forName="ConnectorPoint" refType="h" refFor="ch" refForName="DropPinPlaceHolder" fact="0.325"/>
                        <dgm:constr type="ctrX" for="ch" forName="ConnectorPoint" refType="ctrX" refFor="ch" refForName="ConnectLine"/>
                        <dgm:constr type="ctrY" for="ch" forName="ConnectorPoint" refType="h" fact="0.5"/>
                        <dgm:constr type="w" for="ch" forName="EmptyPlaceHolder" refType="w"/>
                        <dgm:constr type="h" for="ch" forName="EmptyPlaceHolder" refType="h" fact="0.5"/>
                        <dgm:constr type="t" for="ch" forName="EmptyPlaceHolder" refType="h" fact="0"/>
                      </dgm:constrLst>
                    </dgm:else>
                  </dgm:choose>
                </dgm:else>
              </dgm:choose>
              <dgm:layoutNode name="DropPinPlaceHolder">
                <dgm:alg type="composite"/>
                <dgm:shape xmlns:r="http://schemas.openxmlformats.org/officeDocument/2006/relationships" r:blip="">
                  <dgm:adjLst/>
                </dgm:shape>
                <dgm:constrLst>
                  <dgm:constr type="w" for="ch" forName="DropPin" refType="w" fact="0"/>
                  <dgm:constr type="h" for="ch" forName="DropPin" refType="h" fact="0"/>
                  <dgm:constr type="ctrX" for="ch" forName="DropPin" refType="w" fact="0"/>
                  <dgm:constr type="ctrY" for="ch" forName="DropPin" refType="h" fact="0"/>
                  <dgm:constr type="w" for="ch" forName="Ellipse" refType="w" refFor="ch" refForName="DropPin" fact="0"/>
                  <dgm:constr type="h" for="ch" forName="Ellipse" refType="w" refFor="ch" refForName="DropPin" fact="0"/>
                  <dgm:constr type="ctrX" for="ch" forName="Ellipse" refType="ctrX" refFor="ch" refForName="DropPin" fact="0"/>
                  <dgm:constr type="ctrY" for="ch" forName="Ellipse" refType="ctrY" refFor="ch" refForName="DropPin" fact="0"/>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if>
                  <dgm:else name="Name88">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dgm:constr type="bMarg"/>
                    </dgm:constrLst>
                  </dgm:else>
                </dgm:choose>
                <dgm:shape xmlns:r="http://schemas.openxmlformats.org/officeDocument/2006/relationships" type="rect" r:blip="">
                  <dgm:adjLst/>
                </dgm:shape>
                <dgm:presOf axis="des" ptType="node"/>
                <dgm:ruleLst>
                  <dgm:rule type="primFontSz" val="5"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dgm:constr type="tMarg"/>
                  <dgm:constr type="bMarg"/>
                </dgm:constrLst>
                <dgm:ruleLst>
                  <dgm:rule type="primFontSz" val="5" fact="NaN" max="NaN"/>
                </dgm:ruleLst>
              </dgm:layoutNode>
              <dgm:layoutNode name="ConnectLine" styleLbl="dkBgShp">
                <dgm:alg type="sp"/>
                <dgm:shape xmlns:r="http://schemas.openxmlformats.org/officeDocument/2006/relationships" type="rect" r:blip="">
                  <dgm:adjLst/>
                </dgm:shape>
                <dgm:presOf/>
                <dgm:constrLst/>
              </dgm:layoutNode>
              <dgm:layoutNode name="ConnectorPoint" moveWith="ConnectLine">
                <dgm:alg type="composite"/>
                <dgm:shape xmlns:r="http://schemas.openxmlformats.org/officeDocument/2006/relationships" r:blip="">
                  <dgm:adjLst/>
                </dgm:shape>
                <dgm:presOf/>
                <dgm:constrLst>
                  <dgm:constr type="w" for="ch" forName="Bullet" refType="w"/>
                  <dgm:constr type="h" for="ch" forName="Bullet" refType="w"/>
                  <dgm:constr type="ctrX" for="ch" forName="Bullet" refType="w" fact="0.5"/>
                  <dgm:constr type="ctrY" for="ch" forName="Bullet" refType="h" fact="0.5"/>
                </dgm:constrLst>
                <dgm:layoutNode name="Bullet" styleLbl="lnNode1">
                  <dgm:alg type="sp"/>
                  <dgm:shape xmlns:r="http://schemas.openxmlformats.org/officeDocument/2006/relationships" type="ellipse" r:blip="" zOrderOff="10">
                    <dgm:adjLst/>
                  </dgm:shape>
                  <dgm:presOf/>
                  <dgm:constrLst/>
                </dgm:layoutNode>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0.31064</cdr:x>
      <cdr:y>0.41952</cdr:y>
    </cdr:from>
    <cdr:to>
      <cdr:x>0.69522</cdr:x>
      <cdr:y>0.59793</cdr:y>
    </cdr:to>
    <cdr:sp macro="" textlink="">
      <cdr:nvSpPr>
        <cdr:cNvPr id="2" name="TextBox 23">
          <a:extLst xmlns:a="http://schemas.openxmlformats.org/drawingml/2006/main">
            <a:ext uri="{FF2B5EF4-FFF2-40B4-BE49-F238E27FC236}">
              <a16:creationId xmlns:a16="http://schemas.microsoft.com/office/drawing/2014/main" id="{326F0F1D-020A-55C4-B6D4-AF56BD850F0D}"/>
            </a:ext>
          </a:extLst>
        </cdr:cNvPr>
        <cdr:cNvSpPr txBox="1"/>
      </cdr:nvSpPr>
      <cdr:spPr>
        <a:xfrm xmlns:a="http://schemas.openxmlformats.org/drawingml/2006/main">
          <a:off x="800140" y="1085516"/>
          <a:ext cx="990600" cy="461665"/>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rtl="0">
            <a:defRPr sz="1862" b="0" i="0" u="none" strike="noStrike" kern="1200" spc="0" baseline="0">
              <a:solidFill>
                <a:srgbClr val="3F3F3F">
                  <a:lumMod val="65000"/>
                  <a:lumOff val="35000"/>
                </a:srgbClr>
              </a:solidFill>
              <a:latin typeface="+mn-lt"/>
              <a:ea typeface="+mn-ea"/>
              <a:cs typeface="+mn-cs"/>
            </a:defRPr>
          </a:pPr>
          <a:r>
            <a:rPr lang="en-US" sz="2400" b="1" dirty="0">
              <a:solidFill>
                <a:srgbClr val="000000"/>
              </a:solidFill>
            </a:rPr>
            <a:t>33%</a:t>
          </a:r>
        </a:p>
      </cdr:txBody>
    </cdr:sp>
  </cdr:relSizeAnchor>
</c:userShapes>
</file>

<file path=ppt/drawings/drawing2.xml><?xml version="1.0" encoding="utf-8"?>
<c:userShapes xmlns:c="http://schemas.openxmlformats.org/drawingml/2006/chart">
  <cdr:relSizeAnchor xmlns:cdr="http://schemas.openxmlformats.org/drawingml/2006/chartDrawing">
    <cdr:from>
      <cdr:x>0.32541</cdr:x>
      <cdr:y>0.3993</cdr:y>
    </cdr:from>
    <cdr:to>
      <cdr:x>0.70999</cdr:x>
      <cdr:y>0.57772</cdr:y>
    </cdr:to>
    <cdr:sp macro="" textlink="">
      <cdr:nvSpPr>
        <cdr:cNvPr id="2" name="TextBox 23">
          <a:extLst xmlns:a="http://schemas.openxmlformats.org/drawingml/2006/main">
            <a:ext uri="{FF2B5EF4-FFF2-40B4-BE49-F238E27FC236}">
              <a16:creationId xmlns:a16="http://schemas.microsoft.com/office/drawing/2014/main" id="{326F0F1D-020A-55C4-B6D4-AF56BD850F0D}"/>
            </a:ext>
          </a:extLst>
        </cdr:cNvPr>
        <cdr:cNvSpPr txBox="1"/>
      </cdr:nvSpPr>
      <cdr:spPr>
        <a:xfrm xmlns:a="http://schemas.openxmlformats.org/drawingml/2006/main">
          <a:off x="838196" y="1033206"/>
          <a:ext cx="990604" cy="461670"/>
        </a:xfrm>
        <a:prstGeom xmlns:a="http://schemas.openxmlformats.org/drawingml/2006/main" prst="rect">
          <a:avLst/>
        </a:prstGeom>
        <a:noFill xmlns:a="http://schemas.openxmlformats.org/drawingml/2006/main"/>
      </cdr:spPr>
      <cdr:txBody>
        <a:bodyPr xmlns:a="http://schemas.openxmlformats.org/drawingml/2006/main" wrap="square">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rtl="0">
            <a:defRPr sz="1862" b="0" i="0" u="none" strike="noStrike" kern="1200" spc="0" baseline="0">
              <a:solidFill>
                <a:srgbClr val="3F3F3F">
                  <a:lumMod val="65000"/>
                  <a:lumOff val="35000"/>
                </a:srgbClr>
              </a:solidFill>
              <a:latin typeface="+mn-lt"/>
              <a:ea typeface="+mn-ea"/>
              <a:cs typeface="+mn-cs"/>
            </a:defRPr>
          </a:pPr>
          <a:r>
            <a:rPr lang="en-US" sz="2400" b="1" dirty="0">
              <a:solidFill>
                <a:srgbClr val="000000"/>
              </a:solidFill>
            </a:rPr>
            <a:t>61%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DB7F1D3E-9B91-46EE-8E68-352242E55B04}" type="datetimeFigureOut">
              <a:rPr lang="en-US" smtClean="0"/>
              <a:t>7/21/2026</a:t>
            </a:fld>
            <a:endParaRPr lang="en-US"/>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70FB0A95-FE51-4F7A-B407-90807232F25C}" type="slidenum">
              <a:rPr lang="en-US" smtClean="0"/>
              <a:t>‹#›</a:t>
            </a:fld>
            <a:endParaRPr lang="en-US"/>
          </a:p>
        </p:txBody>
      </p:sp>
    </p:spTree>
    <p:extLst>
      <p:ext uri="{BB962C8B-B14F-4D97-AF65-F5344CB8AC3E}">
        <p14:creationId xmlns:p14="http://schemas.microsoft.com/office/powerpoint/2010/main" val="3512997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0FB0A95-FE51-4F7A-B407-90807232F25C}" type="slidenum">
              <a:rPr lang="en-US" smtClean="0"/>
              <a:t>0</a:t>
            </a:fld>
            <a:endParaRPr lang="en-US"/>
          </a:p>
        </p:txBody>
      </p:sp>
    </p:spTree>
    <p:extLst>
      <p:ext uri="{BB962C8B-B14F-4D97-AF65-F5344CB8AC3E}">
        <p14:creationId xmlns:p14="http://schemas.microsoft.com/office/powerpoint/2010/main" val="430532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CC6F6A-6525-52DA-A72C-DDABDF4450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4D9028-1C25-D3A3-7F86-1AF483CB58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D366935-9D2A-0814-97B1-1A455A40FF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082CCE7-9FD9-C0FB-BDED-8A90B3F02C6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4188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23EBF5-F892-C7EB-44DC-8722030D90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5CC0B0-E2B7-D1E4-2745-7550904B81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494BC55-DB9C-56ED-2B32-C293F9707E9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29326F-F862-90CA-F3B6-CB9872ADF9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7315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11AEE-D9C2-83F6-5DB4-20FD02855F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A0F639-1CE1-8427-C5B5-91FBBDBC67A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C959CA1C-663C-AC9E-0BDB-C465E374DB5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3EEB8F-18D7-0B96-986A-DFCF00F45A4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5420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FC104-C5B6-49C4-C523-95DDD7442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68D29-82BA-813A-FE6B-AD3DE9B3BDE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75820BC-1404-295D-D4F4-FCE56748FF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ED9C95-463F-E2F4-A7EE-ADBB0F383B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173108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1B81B2-37E0-E381-3ACD-047BF10F1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13B2AC-1193-B27D-7E60-1419F43BCD6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5834A9E-1CB1-8BCF-D0BA-52E34BB26C7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AA6BBB-6F33-8306-52EE-7495E9805BC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769837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A9B5BC-5E45-28F0-6799-61B498FEE8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672416-543B-2A38-D419-B4B6D6C3E17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87A7312-EBC6-2E3B-3998-FA2D796BA9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060AC2-901E-632C-AAF5-00F01BABED8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61491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47C4C4-946C-C226-CE16-9DE6D12150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653786-AA94-3770-5AFD-F6CA8577E57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5812422-C9A2-0DB8-ACF6-CDE948568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801DD0-73F9-84A6-9EFA-662D267E50C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70927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032BC-9FA1-56DB-F17E-C52400965A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2410C9-1748-AE15-8720-411AD1C5CE8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259A26D-33C4-1218-F024-0205BB8E80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6FF73E-D7D4-A187-8C0B-D076D3C5D9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82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492C16-A30A-56F2-137A-5E5762E0BB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670A83-684E-AC63-D5A6-3FAAC0D4D5C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B703545-70BC-4B06-9CA3-6FD68F7EB87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65C815-B5DD-6199-A1E9-BA54B76F3B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25967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556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2BF5A-0F42-0228-237F-AB29B97FD4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45D382-BAE5-C489-49E5-2028ACB1401F}"/>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B3A88BE-9C02-2880-447A-EFDABF888B4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9039CA-30BD-2C87-A2EF-D23D95B94F6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097982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05740-0773-7C4B-E102-7972ADBD1A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5F4B8F-2448-0109-9BFA-C8F9D41950A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D91181-E785-A0CC-2A78-13BDC9584B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201181-8B8A-9956-8C7A-135AB8DA4E2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953514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BFBDDC-5E94-9143-3E54-1F8A9B8C75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1E2522-51D6-C7DD-E1A2-A9676E87420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4642B62-8792-C7A2-D4F8-031EB63D9FB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4CBB62-99F4-BD8F-A592-B96909AE0DE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75774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BF5B6-4BCE-E0C1-089E-E34AC949B9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EDC54-6EEA-3F4F-2136-BBFDAB45F3BD}"/>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B48CD1-8954-C3F6-3101-66B773799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C260DA-6E72-DA6F-EB9E-BCCF80411C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38252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9AB0-5E45-0191-B376-FA30118091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7A12F9-3E5C-AEFE-C65C-2E2A06B2720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8C7D9E1-5050-04CB-54CD-80F3AEA2E00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5052E7-3DFA-3A23-2453-4C7B53A2C4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3786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9C779C-0ADE-F2FF-0A9A-DC3EEC96A4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DA041A-0089-0DA1-6703-1D784E59716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B1DC1DC-8CCD-C9B2-267F-DABB2A0FD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6D34DB-6BB4-312A-D793-B56EE19F901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9719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4FD31F-E7B7-703A-0BB5-A73F51B2AD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B23BC4-81A7-DD7D-0000-1F8B14B0A89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5AC1AFF0-2AAB-7DD6-A1FB-D8820F6A94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D734849-6B32-5C34-9BA9-9DD7102E2D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986680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7C086-9FBF-0B66-334B-B329E8C707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FBF423-7882-1863-B6BB-E54ECFA9E4F8}"/>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5FDDB03-7B30-3B84-660E-FB44350934A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61763AE-4E4E-95DD-CB39-345D786C161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34638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46389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1E32F-23C9-5961-686B-3E53747E87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025FBE-1EF1-A1E1-30A1-9C575C01C3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F2984D-92C2-668E-E669-D36E1B58CED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861972F-DD4E-C1A6-C2E0-D83EF5AD1EF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7706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20B9F-1692-EFCD-07F0-31215A91D8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6B6B92-1D0A-E443-35DD-7F1CFBBC41B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31C1BA7-A1D6-6BE3-A293-7866E48F0D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1B7DB17-5AC2-2A1D-1C43-C3051D4847B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95133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F4A82D-D76F-A69D-C88E-95667A9A5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4F66E1-34B0-191B-CCF1-139574818FC0}"/>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E1004A5F-40B3-62F6-AD92-57585C13EF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52CF1F-C14F-E550-D96A-7B590578F66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90136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489249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2E2C1-F6D2-4B38-98D7-13C6788C98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3783D0-A4CB-1CB1-7E36-85030B791955}"/>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2C1FE325-C3FE-FAB5-42AB-484C9E283BC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D8183F6-1CD0-5130-11B5-4FF926C3742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027906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3B48F-2E2F-9657-B929-7709CCB78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BB5525-5080-6D5A-268A-8726D5E858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63D5E4-3C62-8ACD-70CA-978F629B74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9562BAE-2734-E449-190E-20105B28A6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E7FC07-4CDF-4B22-8EB5-15B9697E17E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559398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51FF3D-C674-1CDF-7440-F7973E39BC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F4B27-0609-D28B-CE67-B5308AEB3864}"/>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DDB1190-BD1B-1764-0668-E101F3B562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720686E-B6E9-56B0-0A11-34AC0B0DB87D}"/>
              </a:ext>
            </a:extLst>
          </p:cNvPr>
          <p:cNvSpPr>
            <a:spLocks noGrp="1"/>
          </p:cNvSpPr>
          <p:nvPr>
            <p:ph type="sldNum" sz="quarter" idx="5"/>
          </p:nvPr>
        </p:nvSpPr>
        <p:spPr/>
        <p:txBody>
          <a:bodyPr/>
          <a:lstStyle/>
          <a:p>
            <a:fld id="{79230CFA-805A-4FD3-B3A0-DAAA5993DA17}" type="slidenum">
              <a:rPr lang="en-US" noProof="0" smtClean="0"/>
              <a:t>67</a:t>
            </a:fld>
            <a:endParaRPr lang="en-US" noProof="0" dirty="0"/>
          </a:p>
        </p:txBody>
      </p:sp>
    </p:spTree>
    <p:extLst>
      <p:ext uri="{BB962C8B-B14F-4D97-AF65-F5344CB8AC3E}">
        <p14:creationId xmlns:p14="http://schemas.microsoft.com/office/powerpoint/2010/main" val="405393389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719E1D-699B-D0A1-653D-1766CB1032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B84C19-BF3E-5F89-0F95-CE2BDD7A3260}"/>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1DA7618-CA6B-7CC2-65ED-96A823E7623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007B29-F26A-66E4-0764-B9B37983C3F1}"/>
              </a:ext>
            </a:extLst>
          </p:cNvPr>
          <p:cNvSpPr>
            <a:spLocks noGrp="1"/>
          </p:cNvSpPr>
          <p:nvPr>
            <p:ph type="sldNum" sz="quarter" idx="5"/>
          </p:nvPr>
        </p:nvSpPr>
        <p:spPr/>
        <p:txBody>
          <a:bodyPr/>
          <a:lstStyle/>
          <a:p>
            <a:fld id="{79230CFA-805A-4FD3-B3A0-DAAA5993DA17}" type="slidenum">
              <a:rPr lang="en-US" noProof="0" smtClean="0"/>
              <a:t>68</a:t>
            </a:fld>
            <a:endParaRPr lang="en-US" noProof="0" dirty="0"/>
          </a:p>
        </p:txBody>
      </p:sp>
    </p:spTree>
    <p:extLst>
      <p:ext uri="{BB962C8B-B14F-4D97-AF65-F5344CB8AC3E}">
        <p14:creationId xmlns:p14="http://schemas.microsoft.com/office/powerpoint/2010/main" val="39200762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B8AEBC-C1BD-F47C-5542-67EC5F62B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7EF9394-A167-6D0F-3DF8-FBDE3120B4E3}"/>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EA349D48-EB30-DC0F-38B7-94B5DD603B5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A524CE-6FDD-5661-CED2-35927C49EAB0}"/>
              </a:ext>
            </a:extLst>
          </p:cNvPr>
          <p:cNvSpPr>
            <a:spLocks noGrp="1"/>
          </p:cNvSpPr>
          <p:nvPr>
            <p:ph type="sldNum" sz="quarter" idx="5"/>
          </p:nvPr>
        </p:nvSpPr>
        <p:spPr/>
        <p:txBody>
          <a:bodyPr/>
          <a:lstStyle/>
          <a:p>
            <a:fld id="{79230CFA-805A-4FD3-B3A0-DAAA5993DA17}" type="slidenum">
              <a:rPr lang="en-US" noProof="0" smtClean="0"/>
              <a:t>69</a:t>
            </a:fld>
            <a:endParaRPr lang="en-US" noProof="0" dirty="0"/>
          </a:p>
        </p:txBody>
      </p:sp>
    </p:spTree>
    <p:extLst>
      <p:ext uri="{BB962C8B-B14F-4D97-AF65-F5344CB8AC3E}">
        <p14:creationId xmlns:p14="http://schemas.microsoft.com/office/powerpoint/2010/main" val="38439595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0DB1DE-C141-4C29-8EA8-56B132E446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04E427-F68F-01FF-67D9-48FB66B1737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AF3595B6-0F38-5A3A-260E-DDD55E1F39A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75BFBD-1BE5-0A10-5210-9D24C85213B5}"/>
              </a:ext>
            </a:extLst>
          </p:cNvPr>
          <p:cNvSpPr>
            <a:spLocks noGrp="1"/>
          </p:cNvSpPr>
          <p:nvPr>
            <p:ph type="sldNum" sz="quarter" idx="5"/>
          </p:nvPr>
        </p:nvSpPr>
        <p:spPr/>
        <p:txBody>
          <a:bodyPr/>
          <a:lstStyle/>
          <a:p>
            <a:fld id="{79230CFA-805A-4FD3-B3A0-DAAA5993DA17}" type="slidenum">
              <a:rPr lang="en-US" noProof="0" smtClean="0"/>
              <a:t>70</a:t>
            </a:fld>
            <a:endParaRPr lang="en-US" noProof="0" dirty="0"/>
          </a:p>
        </p:txBody>
      </p:sp>
    </p:spTree>
    <p:extLst>
      <p:ext uri="{BB962C8B-B14F-4D97-AF65-F5344CB8AC3E}">
        <p14:creationId xmlns:p14="http://schemas.microsoft.com/office/powerpoint/2010/main" val="37100786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EE376E-E9A0-A0D0-109D-B9144F3034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50432F-2022-8956-1B0E-6D621A93FFDE}"/>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4DB1484-46A6-0A49-5F92-936F62F6BB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035F6DD-2790-A15F-1D4F-9005E9A9F608}"/>
              </a:ext>
            </a:extLst>
          </p:cNvPr>
          <p:cNvSpPr>
            <a:spLocks noGrp="1"/>
          </p:cNvSpPr>
          <p:nvPr>
            <p:ph type="sldNum" sz="quarter" idx="5"/>
          </p:nvPr>
        </p:nvSpPr>
        <p:spPr/>
        <p:txBody>
          <a:bodyPr/>
          <a:lstStyle/>
          <a:p>
            <a:fld id="{79230CFA-805A-4FD3-B3A0-DAAA5993DA17}" type="slidenum">
              <a:rPr lang="en-US" noProof="0" smtClean="0"/>
              <a:t>71</a:t>
            </a:fld>
            <a:endParaRPr lang="en-US" noProof="0" dirty="0"/>
          </a:p>
        </p:txBody>
      </p:sp>
    </p:spTree>
    <p:extLst>
      <p:ext uri="{BB962C8B-B14F-4D97-AF65-F5344CB8AC3E}">
        <p14:creationId xmlns:p14="http://schemas.microsoft.com/office/powerpoint/2010/main" val="21944104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72999-A9F3-BF07-7E83-BABBAD8E0A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418390-FE80-8621-933F-DBD2C98F05A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3CCFFCB3-B21F-3714-3137-16CE9F6FF0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0F0619A-7A0F-8E66-6950-11D03B4220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554176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B0DD9-3747-9638-AD16-11CD2BC8ED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CA3DAB-0B49-3024-7E09-043DCC1CF604}"/>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44F2704-6517-AF17-FFA0-DBDB794CFA9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52465F9-B7B9-063A-FD44-6F3077ACC425}"/>
              </a:ext>
            </a:extLst>
          </p:cNvPr>
          <p:cNvSpPr>
            <a:spLocks noGrp="1"/>
          </p:cNvSpPr>
          <p:nvPr>
            <p:ph type="sldNum" sz="quarter" idx="5"/>
          </p:nvPr>
        </p:nvSpPr>
        <p:spPr/>
        <p:txBody>
          <a:bodyPr/>
          <a:lstStyle/>
          <a:p>
            <a:fld id="{79230CFA-805A-4FD3-B3A0-DAAA5993DA17}" type="slidenum">
              <a:rPr lang="en-US" noProof="0" smtClean="0"/>
              <a:t>72</a:t>
            </a:fld>
            <a:endParaRPr lang="en-US" noProof="0" dirty="0"/>
          </a:p>
        </p:txBody>
      </p:sp>
    </p:spTree>
    <p:extLst>
      <p:ext uri="{BB962C8B-B14F-4D97-AF65-F5344CB8AC3E}">
        <p14:creationId xmlns:p14="http://schemas.microsoft.com/office/powerpoint/2010/main" val="183007810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813F4-C4F1-7C4D-55FA-7D5F0B2518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97A2F5-B67D-C66D-C9A8-93857EEE94F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9BCFD935-8ED5-CE4A-48B5-FC92C012B33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AD46DAD-0704-FD59-62DB-4BD8AFA0704C}"/>
              </a:ext>
            </a:extLst>
          </p:cNvPr>
          <p:cNvSpPr>
            <a:spLocks noGrp="1"/>
          </p:cNvSpPr>
          <p:nvPr>
            <p:ph type="sldNum" sz="quarter" idx="5"/>
          </p:nvPr>
        </p:nvSpPr>
        <p:spPr/>
        <p:txBody>
          <a:bodyPr/>
          <a:lstStyle/>
          <a:p>
            <a:fld id="{79230CFA-805A-4FD3-B3A0-DAAA5993DA17}" type="slidenum">
              <a:rPr lang="en-US" noProof="0" smtClean="0"/>
              <a:t>73</a:t>
            </a:fld>
            <a:endParaRPr lang="en-US" noProof="0" dirty="0"/>
          </a:p>
        </p:txBody>
      </p:sp>
    </p:spTree>
    <p:extLst>
      <p:ext uri="{BB962C8B-B14F-4D97-AF65-F5344CB8AC3E}">
        <p14:creationId xmlns:p14="http://schemas.microsoft.com/office/powerpoint/2010/main" val="31029282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FC104-C5B6-49C4-C523-95DDD7442C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B68D29-82BA-813A-FE6B-AD3DE9B3BDE1}"/>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775820BC-1404-295D-D4F4-FCE56748FF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BED9C95-463F-E2F4-A7EE-ADBB0F383B4E}"/>
              </a:ext>
            </a:extLst>
          </p:cNvPr>
          <p:cNvSpPr>
            <a:spLocks noGrp="1"/>
          </p:cNvSpPr>
          <p:nvPr>
            <p:ph type="sldNum" sz="quarter" idx="5"/>
          </p:nvPr>
        </p:nvSpPr>
        <p:spPr/>
        <p:txBody>
          <a:bodyPr/>
          <a:lstStyle/>
          <a:p>
            <a:fld id="{79230CFA-805A-4FD3-B3A0-DAAA5993DA17}" type="slidenum">
              <a:rPr lang="en-US" noProof="0" smtClean="0"/>
              <a:t>74</a:t>
            </a:fld>
            <a:endParaRPr lang="en-US" noProof="0" dirty="0"/>
          </a:p>
        </p:txBody>
      </p:sp>
    </p:spTree>
    <p:extLst>
      <p:ext uri="{BB962C8B-B14F-4D97-AF65-F5344CB8AC3E}">
        <p14:creationId xmlns:p14="http://schemas.microsoft.com/office/powerpoint/2010/main" val="39173108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E466D-49B1-A611-379D-6D18BCE80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89DA3D-7326-2F76-5A2C-7B95401DB0A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63D52859-8A44-66C9-B628-14D43D5DF68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C246068-494D-3D6A-E3CC-05CE780B9CB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76605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8BA9C2-400E-2EDF-0A22-EFB8B9EBCF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CE13F-AAB2-33FB-E7EE-C17C277E401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F099872-168B-AE3E-200D-71898B59E1D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4BFC72B-0F45-EF5B-8246-8D7C05817AA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341345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34D16-F186-6B7A-F65B-65E5E35C38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66A4A0-4B53-647F-5BA7-0F82D97DB9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EED317E-EE07-D15C-B9B2-289146A215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3DE139-279C-13E3-3C62-211F57AC818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2898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5483B-6D69-B7A7-9AFE-55334335A2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B5B42-C374-1596-B147-E784D6CAD80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D2B0CF1-EA68-00BE-838A-64C819973BE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34C15-B70B-FB58-97D9-2F127850323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16551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DED65-5EE9-4DAA-E4F1-94FC2F748B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1C8FE6-D02F-DCD6-83C9-017EDAEB9B26}"/>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E14F803-7C8A-607D-8871-7623EF62AAC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C93F213-C641-0156-3078-A7BD8151053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230CFA-805A-4FD3-B3A0-DAAA5993DA1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7787307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Master" Target="../slideMasters/slideMaster1.xml"/><Relationship Id="rId7" Type="http://schemas.openxmlformats.org/officeDocument/2006/relationships/image" Target="../media/image4.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2.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13.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4.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5.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10.png"/><Relationship Id="rId4" Type="http://schemas.openxmlformats.org/officeDocument/2006/relationships/image" Target="../media/image9.emf"/></Relationships>
</file>

<file path=ppt/slideLayouts/_rels/slideLayout1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1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1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4.xml"/><Relationship Id="rId4" Type="http://schemas.openxmlformats.org/officeDocument/2006/relationships/image" Target="../media/image6.emf"/></Relationships>
</file>

<file path=ppt/slideLayouts/_rels/slideLayout2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2.xml"/><Relationship Id="rId4" Type="http://schemas.openxmlformats.org/officeDocument/2006/relationships/image" Target="../media/image6.emf"/></Relationships>
</file>

<file path=ppt/slideLayouts/_rels/slideLayout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3.xml"/><Relationship Id="rId4" Type="http://schemas.openxmlformats.org/officeDocument/2006/relationships/image" Target="../media/image6.emf"/></Relationships>
</file>

<file path=ppt/slideLayouts/_rels/slideLayout2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4.xml"/><Relationship Id="rId5" Type="http://schemas.openxmlformats.org/officeDocument/2006/relationships/image" Target="../media/image11.png"/><Relationship Id="rId4" Type="http://schemas.openxmlformats.org/officeDocument/2006/relationships/image" Target="../media/image9.emf"/></Relationships>
</file>

<file path=ppt/slideLayouts/_rels/slideLayout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25.xml"/><Relationship Id="rId4" Type="http://schemas.openxmlformats.org/officeDocument/2006/relationships/image" Target="../media/image6.emf"/></Relationships>
</file>

<file path=ppt/slideLayouts/_rels/slideLayout24.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6.xml"/><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27.xml"/><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28.xml"/><Relationship Id="rId4" Type="http://schemas.openxmlformats.org/officeDocument/2006/relationships/image" Target="../media/image6.emf"/></Relationships>
</file>

<file path=ppt/slideLayouts/_rels/slideLayout27.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Master" Target="../slideMasters/slideMaster1.xml"/><Relationship Id="rId1" Type="http://schemas.openxmlformats.org/officeDocument/2006/relationships/tags" Target="../tags/tag29.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emf"/></Relationships>
</file>

<file path=ppt/slideLayouts/_rels/slideLayout28.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slideMaster" Target="../slideMasters/slideMaster1.xml"/><Relationship Id="rId7" Type="http://schemas.openxmlformats.org/officeDocument/2006/relationships/image" Target="../media/image4.jpeg"/><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3.png"/><Relationship Id="rId5" Type="http://schemas.openxmlformats.org/officeDocument/2006/relationships/image" Target="../media/image2.emf"/><Relationship Id="rId4" Type="http://schemas.openxmlformats.org/officeDocument/2006/relationships/oleObject" Target="../embeddings/oleObject2.bin"/></Relationships>
</file>

<file path=ppt/slideLayouts/_rels/slideLayout2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2.xml"/><Relationship Id="rId5" Type="http://schemas.openxmlformats.org/officeDocument/2006/relationships/image" Target="../media/image5.jpeg"/><Relationship Id="rId4" Type="http://schemas.openxmlformats.org/officeDocument/2006/relationships/image" Target="../media/image6.emf"/></Relationships>
</file>

<file path=ppt/slideLayouts/_rels/slideLayout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xml"/><Relationship Id="rId4" Type="http://schemas.openxmlformats.org/officeDocument/2006/relationships/image" Target="../media/image6.emf"/></Relationships>
</file>

<file path=ppt/slideLayouts/_rels/slideLayout3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3.xml"/><Relationship Id="rId4" Type="http://schemas.openxmlformats.org/officeDocument/2006/relationships/image" Target="../media/image6.emf"/></Relationships>
</file>

<file path=ppt/slideLayouts/_rels/slideLayout3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4.xml"/><Relationship Id="rId4" Type="http://schemas.openxmlformats.org/officeDocument/2006/relationships/image" Target="../media/image6.emf"/></Relationships>
</file>

<file path=ppt/slideLayouts/_rels/slideLayout32.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35.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36.xml"/><Relationship Id="rId4" Type="http://schemas.openxmlformats.org/officeDocument/2006/relationships/image" Target="../media/image6.emf"/></Relationships>
</file>

<file path=ppt/slideLayouts/_rels/slideLayout3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37.xml"/><Relationship Id="rId4" Type="http://schemas.openxmlformats.org/officeDocument/2006/relationships/image" Target="../media/image6.emf"/></Relationships>
</file>

<file path=ppt/slideLayouts/_rels/slideLayout3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38.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39.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0.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1.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3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42.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4.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6.emf"/></Relationships>
</file>

<file path=ppt/slideLayouts/_rels/slideLayout40.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43.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41.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4.xml"/><Relationship Id="rId5" Type="http://schemas.openxmlformats.org/officeDocument/2006/relationships/image" Target="../media/image7.png"/><Relationship Id="rId4" Type="http://schemas.openxmlformats.org/officeDocument/2006/relationships/image" Target="../media/image9.emf"/></Relationships>
</file>

<file path=ppt/slideLayouts/_rels/slideLayout4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5.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3.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6.xml"/><Relationship Id="rId5" Type="http://schemas.openxmlformats.org/officeDocument/2006/relationships/image" Target="../media/image10.png"/><Relationship Id="rId4" Type="http://schemas.openxmlformats.org/officeDocument/2006/relationships/image" Target="../media/image6.emf"/></Relationships>
</file>

<file path=ppt/slideLayouts/_rels/slideLayout44.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7.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5.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8.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46.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49.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50.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4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51.xml"/><Relationship Id="rId5" Type="http://schemas.openxmlformats.org/officeDocument/2006/relationships/image" Target="../media/image8.png"/><Relationship Id="rId4" Type="http://schemas.openxmlformats.org/officeDocument/2006/relationships/image" Target="../media/image6.emf"/></Relationships>
</file>

<file path=ppt/slideLayouts/_rels/slideLayout49.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2.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6.emf"/></Relationships>
</file>

<file path=ppt/slideLayouts/_rels/slideLayout5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3.xml"/><Relationship Id="rId4" Type="http://schemas.openxmlformats.org/officeDocument/2006/relationships/image" Target="../media/image6.emf"/></Relationships>
</file>

<file path=ppt/slideLayouts/_rels/slideLayout5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4.xml"/><Relationship Id="rId5" Type="http://schemas.openxmlformats.org/officeDocument/2006/relationships/image" Target="../media/image11.png"/><Relationship Id="rId4" Type="http://schemas.openxmlformats.org/officeDocument/2006/relationships/image" Target="../media/image2.emf"/></Relationships>
</file>

<file path=ppt/slideLayouts/_rels/slideLayout52.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55.xml"/><Relationship Id="rId4" Type="http://schemas.openxmlformats.org/officeDocument/2006/relationships/image" Target="../media/image6.emf"/></Relationships>
</file>

<file path=ppt/slideLayouts/_rels/slideLayout5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Master" Target="../slideMasters/slideMaster1.xml"/><Relationship Id="rId1" Type="http://schemas.openxmlformats.org/officeDocument/2006/relationships/tags" Target="../tags/tag56.xml"/><Relationship Id="rId5" Type="http://schemas.openxmlformats.org/officeDocument/2006/relationships/image" Target="../media/image7.png"/><Relationship Id="rId4" Type="http://schemas.openxmlformats.org/officeDocument/2006/relationships/image" Target="../media/image6.emf"/></Relationships>
</file>

<file path=ppt/slideLayouts/_rels/slideLayout5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Master" Target="../slideMasters/slideMaster1.xml"/><Relationship Id="rId1" Type="http://schemas.openxmlformats.org/officeDocument/2006/relationships/tags" Target="../tags/tag57.xml"/><Relationship Id="rId4" Type="http://schemas.openxmlformats.org/officeDocument/2006/relationships/image" Target="../media/image6.emf"/></Relationships>
</file>

<file path=ppt/slideLayouts/_rels/slideLayout55.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58.xml"/><Relationship Id="rId4" Type="http://schemas.openxmlformats.org/officeDocument/2006/relationships/image" Target="../media/image6.emf"/></Relationships>
</file>

<file path=ppt/slideLayouts/_rels/slideLayout56.xml.rels><?xml version="1.0" encoding="UTF-8" standalone="yes"?>
<Relationships xmlns="http://schemas.openxmlformats.org/package/2006/relationships"><Relationship Id="rId3" Type="http://schemas.openxmlformats.org/officeDocument/2006/relationships/oleObject" Target="../embeddings/oleObject8.bin"/><Relationship Id="rId2" Type="http://schemas.openxmlformats.org/officeDocument/2006/relationships/slideMaster" Target="../slideMasters/slideMaster1.xml"/><Relationship Id="rId1" Type="http://schemas.openxmlformats.org/officeDocument/2006/relationships/tags" Target="../tags/tag59.xml"/><Relationship Id="rId4" Type="http://schemas.openxmlformats.org/officeDocument/2006/relationships/image" Target="../media/image6.emf"/></Relationships>
</file>

<file path=ppt/slideLayouts/_rels/slideLayout57.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Master" Target="../slideMasters/slideMaster1.xml"/><Relationship Id="rId1" Type="http://schemas.openxmlformats.org/officeDocument/2006/relationships/tags" Target="../tags/tag60.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2.emf"/></Relationships>
</file>

<file path=ppt/slideLayouts/_rels/slideLayout58.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image" Target="../media/image1.emf"/><Relationship Id="rId4" Type="http://schemas.openxmlformats.org/officeDocument/2006/relationships/oleObject" Target="../embeddings/oleObject11.bin"/></Relationships>
</file>

<file path=ppt/slideLayouts/_rels/slideLayout59.xml.rels><?xml version="1.0" encoding="UTF-8" standalone="yes"?>
<Relationships xmlns="http://schemas.openxmlformats.org/package/2006/relationships"><Relationship Id="rId3" Type="http://schemas.openxmlformats.org/officeDocument/2006/relationships/oleObject" Target="../embeddings/oleObject12.bin"/><Relationship Id="rId2" Type="http://schemas.openxmlformats.org/officeDocument/2006/relationships/slideMaster" Target="../slideMasters/slideMaster1.xml"/><Relationship Id="rId1" Type="http://schemas.openxmlformats.org/officeDocument/2006/relationships/tags" Target="../tags/tag63.xml"/><Relationship Id="rId4" Type="http://schemas.openxmlformats.org/officeDocument/2006/relationships/image" Target="../media/image1.emf"/></Relationships>
</file>

<file path=ppt/slideLayouts/_rels/slideLayout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Master" Target="../slideMasters/slideMaster1.xml"/><Relationship Id="rId1" Type="http://schemas.openxmlformats.org/officeDocument/2006/relationships/tags" Target="../tags/tag8.xml"/><Relationship Id="rId4" Type="http://schemas.openxmlformats.org/officeDocument/2006/relationships/image" Target="../media/image6.emf"/></Relationships>
</file>

<file path=ppt/slideLayouts/_rels/slideLayout60.xml.rels><?xml version="1.0" encoding="UTF-8" standalone="yes"?>
<Relationships xmlns="http://schemas.openxmlformats.org/package/2006/relationships"><Relationship Id="rId3" Type="http://schemas.openxmlformats.org/officeDocument/2006/relationships/oleObject" Target="../embeddings/oleObject13.bin"/><Relationship Id="rId2" Type="http://schemas.openxmlformats.org/officeDocument/2006/relationships/slideMaster" Target="../slideMasters/slideMaster1.xml"/><Relationship Id="rId1" Type="http://schemas.openxmlformats.org/officeDocument/2006/relationships/tags" Target="../tags/tag64.xml"/><Relationship Id="rId4" Type="http://schemas.openxmlformats.org/officeDocument/2006/relationships/image" Target="../media/image1.emf"/></Relationships>
</file>

<file path=ppt/slideLayouts/_rels/slideLayout61.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Master" Target="../slideMasters/slideMaster1.xml"/><Relationship Id="rId1" Type="http://schemas.openxmlformats.org/officeDocument/2006/relationships/tags" Target="../tags/tag65.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1.emf"/><Relationship Id="rId4" Type="http://schemas.openxmlformats.org/officeDocument/2006/relationships/oleObject" Target="../embeddings/oleObject15.bin"/></Relationships>
</file>

<file path=ppt/slideLayouts/_rels/slideLayout63.xml.rels><?xml version="1.0" encoding="UTF-8" standalone="yes"?>
<Relationships xmlns="http://schemas.openxmlformats.org/package/2006/relationships"><Relationship Id="rId3" Type="http://schemas.openxmlformats.org/officeDocument/2006/relationships/oleObject" Target="../embeddings/oleObject16.bin"/><Relationship Id="rId2" Type="http://schemas.openxmlformats.org/officeDocument/2006/relationships/slideMaster" Target="../slideMasters/slideMaster1.xml"/><Relationship Id="rId1" Type="http://schemas.openxmlformats.org/officeDocument/2006/relationships/tags" Target="../tags/tag68.xml"/><Relationship Id="rId4" Type="http://schemas.openxmlformats.org/officeDocument/2006/relationships/image" Target="../media/image1.emf"/></Relationships>
</file>

<file path=ppt/slideLayouts/_rels/slideLayout64.xml.rels><?xml version="1.0" encoding="UTF-8" standalone="yes"?>
<Relationships xmlns="http://schemas.openxmlformats.org/package/2006/relationships"><Relationship Id="rId3" Type="http://schemas.openxmlformats.org/officeDocument/2006/relationships/oleObject" Target="../embeddings/oleObject17.bin"/><Relationship Id="rId2" Type="http://schemas.openxmlformats.org/officeDocument/2006/relationships/slideMaster" Target="../slideMasters/slideMaster1.xml"/><Relationship Id="rId1" Type="http://schemas.openxmlformats.org/officeDocument/2006/relationships/tags" Target="../tags/tag69.xml"/><Relationship Id="rId4" Type="http://schemas.openxmlformats.org/officeDocument/2006/relationships/image" Target="../media/image1.emf"/></Relationships>
</file>

<file path=ppt/slideLayouts/_rels/slideLayout65.xml.rels><?xml version="1.0" encoding="UTF-8" standalone="yes"?>
<Relationships xmlns="http://schemas.openxmlformats.org/package/2006/relationships"><Relationship Id="rId3" Type="http://schemas.openxmlformats.org/officeDocument/2006/relationships/oleObject" Target="../embeddings/oleObject18.bin"/><Relationship Id="rId2" Type="http://schemas.openxmlformats.org/officeDocument/2006/relationships/slideMaster" Target="../slideMasters/slideMaster1.xml"/><Relationship Id="rId1" Type="http://schemas.openxmlformats.org/officeDocument/2006/relationships/tags" Target="../tags/tag70.xml"/><Relationship Id="rId5" Type="http://schemas.openxmlformats.org/officeDocument/2006/relationships/image" Target="../media/image3.png"/><Relationship Id="rId4" Type="http://schemas.openxmlformats.org/officeDocument/2006/relationships/image" Target="../media/image1.emf"/></Relationships>
</file>

<file path=ppt/slideLayouts/_rels/slideLayout66.xml.rels><?xml version="1.0" encoding="UTF-8" standalone="yes"?>
<Relationships xmlns="http://schemas.openxmlformats.org/package/2006/relationships"><Relationship Id="rId3" Type="http://schemas.openxmlformats.org/officeDocument/2006/relationships/oleObject" Target="../embeddings/oleObject19.bin"/><Relationship Id="rId2" Type="http://schemas.openxmlformats.org/officeDocument/2006/relationships/slideMaster" Target="../slideMasters/slideMaster1.xml"/><Relationship Id="rId1" Type="http://schemas.openxmlformats.org/officeDocument/2006/relationships/tags" Target="../tags/tag71.xml"/><Relationship Id="rId5" Type="http://schemas.openxmlformats.org/officeDocument/2006/relationships/image" Target="../media/image7.png"/><Relationship Id="rId4" Type="http://schemas.openxmlformats.org/officeDocument/2006/relationships/image" Target="../media/image1.emf"/></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9.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0.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Master" Target="../slideMasters/slideMaster1.xml"/><Relationship Id="rId1" Type="http://schemas.openxmlformats.org/officeDocument/2006/relationships/tags" Target="../tags/tag11.xml"/><Relationship Id="rId5" Type="http://schemas.openxmlformats.org/officeDocument/2006/relationships/image" Target="../media/image3.png"/><Relationship Id="rId4" Type="http://schemas.openxmlformats.org/officeDocument/2006/relationships/image" Target="../media/image6.emf"/></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p:custDataLst>
              <p:tags r:id="rId1"/>
            </p:custDataLst>
            <p:extLst>
              <p:ext uri="{D42A27DB-BD31-4B8C-83A1-F6EECF244321}">
                <p14:modId xmlns:p14="http://schemas.microsoft.com/office/powerpoint/2010/main" val="7639601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14" name="Rectangle 13"/>
          <p:cNvSpPr/>
          <p:nvPr/>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pic>
        <p:nvPicPr>
          <p:cNvPr id="18" name="Picture 17"/>
          <p:cNvPicPr>
            <a:picLocks noChangeAspect="1"/>
          </p:cNvPicPr>
          <p:nvPr/>
        </p:nvPicPr>
        <p:blipFill rotWithShape="1">
          <a:blip r:embed="rId6">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7" name="Picture 6" descr="A person and person standing next to a metal frame&#10;&#10;Description automatically generated">
            <a:extLst>
              <a:ext uri="{FF2B5EF4-FFF2-40B4-BE49-F238E27FC236}">
                <a16:creationId xmlns:a16="http://schemas.microsoft.com/office/drawing/2014/main" id="{F14C2DB7-853B-FF81-F7A0-5972EC0B4B76}"/>
              </a:ext>
            </a:extLst>
          </p:cNvPr>
          <p:cNvPicPr>
            <a:picLocks noChangeAspect="1"/>
          </p:cNvPicPr>
          <p:nvPr/>
        </p:nvPicPr>
        <p:blipFill rotWithShape="1">
          <a:blip r:embed="rId7"/>
          <a:srcRect t="10396" b="24682"/>
          <a:stretch/>
        </p:blipFill>
        <p:spPr>
          <a:xfrm>
            <a:off x="0" y="0"/>
            <a:ext cx="12192000" cy="5276850"/>
          </a:xfrm>
          <a:custGeom>
            <a:avLst/>
            <a:gdLst>
              <a:gd name="connsiteX0" fmla="*/ 0 w 12192000"/>
              <a:gd name="connsiteY0" fmla="*/ 0 h 5276850"/>
              <a:gd name="connsiteX1" fmla="*/ 12192000 w 12192000"/>
              <a:gd name="connsiteY1" fmla="*/ 0 h 5276850"/>
              <a:gd name="connsiteX2" fmla="*/ 12192000 w 12192000"/>
              <a:gd name="connsiteY2" fmla="*/ 5276850 h 5276850"/>
              <a:gd name="connsiteX3" fmla="*/ 0 w 12192000"/>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12192000" h="5276850">
                <a:moveTo>
                  <a:pt x="0" y="0"/>
                </a:moveTo>
                <a:lnTo>
                  <a:pt x="12192000" y="0"/>
                </a:lnTo>
                <a:lnTo>
                  <a:pt x="12192000" y="5276850"/>
                </a:lnTo>
                <a:lnTo>
                  <a:pt x="0" y="5276850"/>
                </a:lnTo>
                <a:close/>
              </a:path>
            </a:pathLst>
          </a:custGeom>
        </p:spPr>
      </p:pic>
      <p:sp>
        <p:nvSpPr>
          <p:cNvPr id="3" name="Rectangle 2"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Trebuchet MS" panose="020B0603020202020204" pitchFamily="34" charset="0"/>
            </a:endParaRPr>
          </a:p>
        </p:txBody>
      </p:sp>
      <p:sp>
        <p:nvSpPr>
          <p:cNvPr id="21" name="Rectangle 20"/>
          <p:cNvSpPr/>
          <p:nvPr/>
        </p:nvSpPr>
        <p:spPr bwMode="black">
          <a:xfrm>
            <a:off x="630936" y="1746015"/>
            <a:ext cx="8125200" cy="4409785"/>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sp>
        <p:nvSpPr>
          <p:cNvPr id="22" name="Text Placeholder 6"/>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none" baseline="0">
                <a:solidFill>
                  <a:schemeClr val="tx1"/>
                </a:solidFill>
                <a:latin typeface="+mn-lt"/>
                <a:ea typeface="+mn-ea"/>
                <a:cs typeface="+mn-cs"/>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26" name="Subtitle 2"/>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27" name="Title 1"/>
          <p:cNvSpPr>
            <a:spLocks noGrp="1"/>
          </p:cNvSpPr>
          <p:nvPr>
            <p:ph type="ctrTitle" hasCustomPrompt="1"/>
          </p:nvPr>
        </p:nvSpPr>
        <p:spPr bwMode="ltGray">
          <a:xfrm>
            <a:off x="1117415" y="1886242"/>
            <a:ext cx="6868800" cy="3138423"/>
          </a:xfrm>
          <a:prstGeom prst="rect">
            <a:avLst/>
          </a:prstGeom>
        </p:spPr>
        <p:txBody>
          <a:bodyPr vert="horz" anchor="b">
            <a:normAutofit/>
          </a:bodyPr>
          <a:lstStyle>
            <a:lvl1pPr algn="l">
              <a:lnSpc>
                <a:spcPct val="93000"/>
              </a:lnSpc>
              <a:defRPr sz="5400" baseline="0">
                <a:solidFill>
                  <a:schemeClr val="bg1"/>
                </a:solidFill>
                <a:latin typeface="+mj-lt"/>
                <a:ea typeface="+mj-ea"/>
                <a:cs typeface="+mj-cs"/>
                <a:sym typeface="Trebuchet MS" panose="020B0603020202020204" pitchFamily="34" charset="0"/>
              </a:defRPr>
            </a:lvl1pPr>
          </a:lstStyle>
          <a:p>
            <a:r>
              <a:rPr lang="en-US"/>
              <a:t>Title in Title Case</a:t>
            </a:r>
          </a:p>
        </p:txBody>
      </p:sp>
      <p:pic>
        <p:nvPicPr>
          <p:cNvPr id="10" name="Picture 9" descr="A picture containing text&#10;&#10;Description automatically generated">
            <a:extLst>
              <a:ext uri="{FF2B5EF4-FFF2-40B4-BE49-F238E27FC236}">
                <a16:creationId xmlns:a16="http://schemas.microsoft.com/office/drawing/2014/main" id="{EA4B7362-6C34-5718-E876-B5A20918A0C1}"/>
              </a:ext>
            </a:extLst>
          </p:cNvPr>
          <p:cNvPicPr>
            <a:picLocks noChangeAspect="1"/>
          </p:cNvPicPr>
          <p:nvPr/>
        </p:nvPicPr>
        <p:blipFill>
          <a:blip r:embed="rId8"/>
          <a:srcRect l="17831" t="27222" r="17831" b="29166"/>
          <a:stretch/>
        </p:blipFill>
        <p:spPr>
          <a:xfrm>
            <a:off x="9209066" y="5618123"/>
            <a:ext cx="2500184" cy="953276"/>
          </a:xfrm>
          <a:prstGeom prst="rect">
            <a:avLst/>
          </a:prstGeom>
        </p:spPr>
      </p:pic>
      <p:sp>
        <p:nvSpPr>
          <p:cNvPr id="2" name="TextBox 1">
            <a:extLst>
              <a:ext uri="{FF2B5EF4-FFF2-40B4-BE49-F238E27FC236}">
                <a16:creationId xmlns:a16="http://schemas.microsoft.com/office/drawing/2014/main" id="{142B35A9-F311-E8A3-6BCD-8F59196EB774}"/>
              </a:ext>
            </a:extLst>
          </p:cNvPr>
          <p:cNvSpPr txBox="1"/>
          <p:nvPr/>
        </p:nvSpPr>
        <p:spPr>
          <a:xfrm>
            <a:off x="0" y="6596390"/>
            <a:ext cx="2532309"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100" b="1">
                <a:solidFill>
                  <a:schemeClr val="tx1"/>
                </a:solidFill>
              </a:rPr>
              <a:t>DRAFT: PRELIMINARY, PRE-DECISIONAL</a:t>
            </a:r>
          </a:p>
        </p:txBody>
      </p:sp>
    </p:spTree>
    <p:extLst>
      <p:ext uri="{BB962C8B-B14F-4D97-AF65-F5344CB8AC3E}">
        <p14:creationId xmlns:p14="http://schemas.microsoft.com/office/powerpoint/2010/main" val="15151835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Green half">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54A4805-D93B-00E8-ACE5-A13AD92CCF1A}"/>
              </a:ext>
            </a:extLst>
          </p:cNvPr>
          <p:cNvGraphicFramePr>
            <a:graphicFrameLocks noChangeAspect="1"/>
          </p:cNvGraphicFramePr>
          <p:nvPr>
            <p:custDataLst>
              <p:tags r:id="rId1"/>
            </p:custDataLst>
            <p:extLst>
              <p:ext uri="{D42A27DB-BD31-4B8C-83A1-F6EECF244321}">
                <p14:modId xmlns:p14="http://schemas.microsoft.com/office/powerpoint/2010/main" val="249272369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C54A4805-D93B-00E8-ACE5-A13AD92CCF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2" name="Rectangle 11"/>
          <p:cNvSpPr/>
          <p:nvPr/>
        </p:nvSpPr>
        <p:spPr>
          <a:xfrm>
            <a:off x="6096000" y="0"/>
            <a:ext cx="6096000" cy="6858000"/>
          </a:xfrm>
          <a:prstGeom prst="rect">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3"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4" name="Title 1"/>
          <p:cNvSpPr>
            <a:spLocks noGrp="1"/>
          </p:cNvSpPr>
          <p:nvPr>
            <p:ph type="title" hasCustomPrompt="1"/>
          </p:nvPr>
        </p:nvSpPr>
        <p:spPr bwMode="black">
          <a:xfrm>
            <a:off x="630000" y="1785600"/>
            <a:ext cx="4388400"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92352417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AFC64098-2FFB-4418-A566-94F9E1734246}"/>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6679611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729BC02E-3B29-48C1-8029-A319C8E82729}"/>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0667665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BAA50754-9C17-47C9-AF59-645527A217D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4336757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66201266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Tree>
    <p:extLst>
      <p:ext uri="{BB962C8B-B14F-4D97-AF65-F5344CB8AC3E}">
        <p14:creationId xmlns:p14="http://schemas.microsoft.com/office/powerpoint/2010/main" val="1877710084"/>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54D0BFBF-7A80-4F1F-922C-8DD87D494987}"/>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32027209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639713" cy="3541007"/>
            <a:chOff x="0" y="-2"/>
            <a:chExt cx="4639713"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2146AB3F-DE48-435E-8E53-5998B1F9DBB2}"/>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3051581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43251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Green two third">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2FFE2E7-EE0F-55EC-6399-CF9CFC67C042}"/>
              </a:ext>
            </a:extLst>
          </p:cNvPr>
          <p:cNvGraphicFramePr>
            <a:graphicFrameLocks noChangeAspect="1"/>
          </p:cNvGraphicFramePr>
          <p:nvPr>
            <p:custDataLst>
              <p:tags r:id="rId1"/>
            </p:custDataLst>
            <p:extLst>
              <p:ext uri="{D42A27DB-BD31-4B8C-83A1-F6EECF244321}">
                <p14:modId xmlns:p14="http://schemas.microsoft.com/office/powerpoint/2010/main" val="36867837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F2FFE2E7-EE0F-55EC-6399-CF9CFC67C04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0" name="Rectangle 9"/>
          <p:cNvSpPr/>
          <p:nvPr/>
        </p:nvSpPr>
        <p:spPr bwMode="gray">
          <a:xfrm>
            <a:off x="7819543" y="0"/>
            <a:ext cx="437245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1"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5" name="Copyright" hidden="1"/>
          <p:cNvSpPr txBox="1"/>
          <p:nvPr/>
        </p:nvSpPr>
        <p:spPr>
          <a:xfrm rot="16200000">
            <a:off x="9486900" y="3916394"/>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4" name="Title 1"/>
          <p:cNvSpPr>
            <a:spLocks noGrp="1"/>
          </p:cNvSpPr>
          <p:nvPr>
            <p:ph type="title" hasCustomPrompt="1"/>
          </p:nvPr>
        </p:nvSpPr>
        <p:spPr bwMode="blackWhite">
          <a:xfrm>
            <a:off x="630000" y="1804650"/>
            <a:ext cx="6247552"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edit title</a:t>
            </a:r>
          </a:p>
        </p:txBody>
      </p:sp>
      <p:sp>
        <p:nvSpPr>
          <p:cNvPr id="13" name="TextBox 1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6328090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Left arro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092F65D-E952-F84D-9172-CCC29BB520BE}"/>
              </a:ext>
            </a:extLst>
          </p:cNvPr>
          <p:cNvGraphicFramePr>
            <a:graphicFrameLocks noChangeAspect="1"/>
          </p:cNvGraphicFramePr>
          <p:nvPr>
            <p:custDataLst>
              <p:tags r:id="rId1"/>
            </p:custDataLst>
            <p:extLst>
              <p:ext uri="{D42A27DB-BD31-4B8C-83A1-F6EECF244321}">
                <p14:modId xmlns:p14="http://schemas.microsoft.com/office/powerpoint/2010/main" val="39787331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092F65D-E952-F84D-9172-CCC29BB520B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2" name="TextBox 11"/>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7" name="Title 2"/>
          <p:cNvSpPr>
            <a:spLocks noGrp="1"/>
          </p:cNvSpPr>
          <p:nvPr>
            <p:ph type="title" hasCustomPrompt="1"/>
          </p:nvPr>
        </p:nvSpPr>
        <p:spPr>
          <a:xfrm>
            <a:off x="630000" y="2764203"/>
            <a:ext cx="2478638" cy="1314311"/>
          </a:xfrm>
          <a:prstGeom prst="rect">
            <a:avLst/>
          </a:prstGeom>
        </p:spPr>
        <p:txBody>
          <a:bodyPr vert="horz" anchor="ctr">
            <a:noAutofit/>
          </a:bodyPr>
          <a:lstStyle>
            <a:lvl1pPr>
              <a:defRPr sz="3200" baseline="0">
                <a:solidFill>
                  <a:schemeClr val="tx2"/>
                </a:solidFill>
                <a:latin typeface="+mj-lt"/>
                <a:ea typeface="+mj-ea"/>
                <a:cs typeface="+mj-cs"/>
                <a:sym typeface="Trebuchet MS" panose="020B0603020202020204" pitchFamily="34" charset="0"/>
              </a:defRPr>
            </a:lvl1pPr>
          </a:lstStyle>
          <a:p>
            <a:r>
              <a:rPr lang="en-US">
                <a:solidFill>
                  <a:schemeClr val="tx2"/>
                </a:solidFill>
              </a:rPr>
              <a:t>Click to add title</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7257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Green left arrow">
    <p:bg>
      <p:bgPr>
        <a:solidFill>
          <a:srgbClr val="F2F2F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6E12948C-1186-3C4A-7F15-F49B2B4DCEBC}"/>
              </a:ext>
            </a:extLst>
          </p:cNvPr>
          <p:cNvGraphicFramePr>
            <a:graphicFrameLocks noChangeAspect="1"/>
          </p:cNvGraphicFramePr>
          <p:nvPr>
            <p:custDataLst>
              <p:tags r:id="rId1"/>
            </p:custDataLst>
            <p:extLst>
              <p:ext uri="{D42A27DB-BD31-4B8C-83A1-F6EECF244321}">
                <p14:modId xmlns:p14="http://schemas.microsoft.com/office/powerpoint/2010/main" val="24441476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6E12948C-1186-3C4A-7F15-F49B2B4DCE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6" name="Freeform 14"/>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2764203"/>
            <a:ext cx="2478638" cy="1314311"/>
          </a:xfrm>
        </p:spPr>
        <p:txBody>
          <a:bodyPr vert="horz" anchor="ctr" anchorCtr="0">
            <a:noAutofit/>
          </a:bodyPr>
          <a:lstStyle>
            <a:lvl1pPr>
              <a:defRPr sz="3200" baseline="0">
                <a:solidFill>
                  <a:srgbClr val="FFFFFF"/>
                </a:solidFill>
                <a:latin typeface="+mj-lt"/>
                <a:ea typeface="+mj-ea"/>
                <a:cs typeface="+mj-cs"/>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6791741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Arrow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787453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3" name="Pentagon 3"/>
          <p:cNvSpPr/>
          <p:nvPr/>
        </p:nvSpPr>
        <p:spPr bwMode="white">
          <a:xfrm>
            <a:off x="1" y="0"/>
            <a:ext cx="5426920"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a:t>Click to add title</a:t>
            </a:r>
          </a:p>
        </p:txBody>
      </p:sp>
      <p:pic>
        <p:nvPicPr>
          <p:cNvPr id="15"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92082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Green arrow one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187AA24-7D8A-AD4A-B33D-BED999949DA5}"/>
              </a:ext>
            </a:extLst>
          </p:cNvPr>
          <p:cNvGraphicFramePr>
            <a:graphicFrameLocks noChangeAspect="1"/>
          </p:cNvGraphicFramePr>
          <p:nvPr>
            <p:custDataLst>
              <p:tags r:id="rId1"/>
            </p:custDataLst>
            <p:extLst>
              <p:ext uri="{D42A27DB-BD31-4B8C-83A1-F6EECF244321}">
                <p14:modId xmlns:p14="http://schemas.microsoft.com/office/powerpoint/2010/main" val="63725100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0187AA24-7D8A-AD4A-B33D-BED999949DA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Pentagon 3"/>
          <p:cNvSpPr/>
          <p:nvPr/>
        </p:nvSpPr>
        <p:spPr bwMode="white">
          <a:xfrm>
            <a:off x="1" y="0"/>
            <a:ext cx="5426920"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4"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29741921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Arrow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DEA7DF95-C050-8B2D-6A67-98384681BC28}"/>
              </a:ext>
            </a:extLst>
          </p:cNvPr>
          <p:cNvGraphicFramePr>
            <a:graphicFrameLocks noChangeAspect="1"/>
          </p:cNvGraphicFramePr>
          <p:nvPr>
            <p:custDataLst>
              <p:tags r:id="rId1"/>
            </p:custDataLst>
            <p:extLst>
              <p:ext uri="{D42A27DB-BD31-4B8C-83A1-F6EECF244321}">
                <p14:modId xmlns:p14="http://schemas.microsoft.com/office/powerpoint/2010/main" val="310334423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DEA7DF95-C050-8B2D-6A67-98384681BC2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 name="Pentagon 8"/>
          <p:cNvSpPr/>
          <p:nvPr/>
        </p:nvSpPr>
        <p:spPr bwMode="white">
          <a:xfrm>
            <a:off x="0" y="0"/>
            <a:ext cx="6363546" cy="6858000"/>
          </a:xfrm>
          <a:prstGeom prst="homePlate">
            <a:avLst>
              <a:gd name="adj" fmla="val 12939"/>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28717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Green arrow half">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43311C1-DF4E-2E2D-1768-21D2B13B2F75}"/>
              </a:ext>
            </a:extLst>
          </p:cNvPr>
          <p:cNvGraphicFramePr>
            <a:graphicFrameLocks noChangeAspect="1"/>
          </p:cNvGraphicFramePr>
          <p:nvPr>
            <p:custDataLst>
              <p:tags r:id="rId1"/>
            </p:custDataLst>
            <p:extLst>
              <p:ext uri="{D42A27DB-BD31-4B8C-83A1-F6EECF244321}">
                <p14:modId xmlns:p14="http://schemas.microsoft.com/office/powerpoint/2010/main" val="202866217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B43311C1-DF4E-2E2D-1768-21D2B13B2F7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4" name="Pentagon 8"/>
          <p:cNvSpPr/>
          <p:nvPr/>
        </p:nvSpPr>
        <p:spPr bwMode="white">
          <a:xfrm>
            <a:off x="0" y="0"/>
            <a:ext cx="6363546"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6" name="Title 2"/>
          <p:cNvSpPr>
            <a:spLocks noGrp="1"/>
          </p:cNvSpPr>
          <p:nvPr>
            <p:ph type="title" hasCustomPrompt="1"/>
          </p:nvPr>
        </p:nvSpPr>
        <p:spPr>
          <a:xfrm>
            <a:off x="630000" y="622800"/>
            <a:ext cx="4673646"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a:t>Click to add title</a:t>
            </a:r>
          </a:p>
        </p:txBody>
      </p:sp>
      <p:sp>
        <p:nvSpPr>
          <p:cNvPr id="13" name="TextBox 1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24380786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Arrow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B6ECD3BB-CF10-6E42-E1C6-D3C0A5EE0BF2}"/>
              </a:ext>
            </a:extLst>
          </p:cNvPr>
          <p:cNvGraphicFramePr>
            <a:graphicFrameLocks noChangeAspect="1"/>
          </p:cNvGraphicFramePr>
          <p:nvPr>
            <p:custDataLst>
              <p:tags r:id="rId1"/>
            </p:custDataLst>
            <p:extLst>
              <p:ext uri="{D42A27DB-BD31-4B8C-83A1-F6EECF244321}">
                <p14:modId xmlns:p14="http://schemas.microsoft.com/office/powerpoint/2010/main" val="141408385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B6ECD3BB-CF10-6E42-E1C6-D3C0A5EE0BF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pic>
        <p:nvPicPr>
          <p:cNvPr id="16"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2801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Green arrow two third">
    <p:bg>
      <p:bgPr>
        <a:solidFill>
          <a:srgbClr val="F2F2F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B1922D2-3004-3062-AD4D-B76F0F02F0FE}"/>
              </a:ext>
            </a:extLst>
          </p:cNvPr>
          <p:cNvGraphicFramePr>
            <a:graphicFrameLocks noChangeAspect="1"/>
          </p:cNvGraphicFramePr>
          <p:nvPr>
            <p:custDataLst>
              <p:tags r:id="rId1"/>
            </p:custDataLst>
            <p:extLst>
              <p:ext uri="{D42A27DB-BD31-4B8C-83A1-F6EECF244321}">
                <p14:modId xmlns:p14="http://schemas.microsoft.com/office/powerpoint/2010/main" val="207536645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B1922D2-3004-3062-AD4D-B76F0F02F0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1"/>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1"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rgbClr val="FFFFFF"/>
                </a:solidFill>
                <a:latin typeface="+mj-lt"/>
                <a:ea typeface="+mj-ea"/>
                <a:cs typeface="+mj-cs"/>
                <a:sym typeface="Trebuchet MS" panose="020B0603020202020204" pitchFamily="34" charset="0"/>
              </a:defRPr>
            </a:lvl1pPr>
          </a:lstStyle>
          <a:p>
            <a:pPr lvl="0"/>
            <a:r>
              <a:rPr lang="en-US"/>
              <a:t>Click to add title</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369865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Only">
    <p:bg>
      <p:bgPr>
        <a:solidFill>
          <a:schemeClr val="bg2"/>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9C147E1-FEAA-91B7-AEBA-A289A3901CC2}"/>
              </a:ext>
            </a:extLst>
          </p:cNvPr>
          <p:cNvGraphicFramePr>
            <a:graphicFrameLocks noChangeAspect="1"/>
          </p:cNvGraphicFramePr>
          <p:nvPr>
            <p:custDataLst>
              <p:tags r:id="rId1"/>
            </p:custDataLst>
            <p:extLst>
              <p:ext uri="{D42A27DB-BD31-4B8C-83A1-F6EECF244321}">
                <p14:modId xmlns:p14="http://schemas.microsoft.com/office/powerpoint/2010/main" val="204314036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39C147E1-FEAA-91B7-AEBA-A289A3901CC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5" name="Title 4"/>
          <p:cNvSpPr>
            <a:spLocks noGrp="1"/>
          </p:cNvSpPr>
          <p:nvPr>
            <p:ph type="title" hasCustomPrompt="1"/>
          </p:nvPr>
        </p:nvSpPr>
        <p:spPr>
          <a:xfrm>
            <a:off x="630000" y="622800"/>
            <a:ext cx="109332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165731206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ig statement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F33AC198-20FC-CCAB-5074-D79A6C3C931E}"/>
              </a:ext>
            </a:extLst>
          </p:cNvPr>
          <p:cNvGraphicFramePr>
            <a:graphicFrameLocks noChangeAspect="1"/>
          </p:cNvGraphicFramePr>
          <p:nvPr>
            <p:custDataLst>
              <p:tags r:id="rId1"/>
            </p:custDataLst>
            <p:extLst>
              <p:ext uri="{D42A27DB-BD31-4B8C-83A1-F6EECF244321}">
                <p14:modId xmlns:p14="http://schemas.microsoft.com/office/powerpoint/2010/main" val="12529304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F33AC198-20FC-CCAB-5074-D79A6C3C931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Box 2"/>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8"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2705580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Big statement icon">
    <p:bg>
      <p:bgPr>
        <a:solidFill>
          <a:schemeClr val="bg1">
            <a:lumMod val="95000"/>
          </a:schemeClr>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95A84168-2980-A54B-2E5A-D15C727502A2}"/>
              </a:ext>
            </a:extLst>
          </p:cNvPr>
          <p:cNvGraphicFramePr>
            <a:graphicFrameLocks noChangeAspect="1"/>
          </p:cNvGraphicFramePr>
          <p:nvPr>
            <p:custDataLst>
              <p:tags r:id="rId1"/>
            </p:custDataLst>
            <p:extLst>
              <p:ext uri="{D42A27DB-BD31-4B8C-83A1-F6EECF244321}">
                <p14:modId xmlns:p14="http://schemas.microsoft.com/office/powerpoint/2010/main" val="30633536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95A84168-2980-A54B-2E5A-D15C727502A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3796626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Quote">
    <p:bg>
      <p:bgPr>
        <a:solidFill>
          <a:schemeClr val="accent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93650814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2021792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Special gray">
    <p:bg>
      <p:bgPr>
        <a:solidFill>
          <a:schemeClr val="tx1">
            <a:lumMod val="50000"/>
          </a:schemeClr>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2B4B144-0A52-1296-342A-881B8201201A}"/>
              </a:ext>
            </a:extLst>
          </p:cNvPr>
          <p:cNvGraphicFramePr>
            <a:graphicFrameLocks noChangeAspect="1"/>
          </p:cNvGraphicFramePr>
          <p:nvPr>
            <p:custDataLst>
              <p:tags r:id="rId1"/>
            </p:custDataLst>
            <p:extLst>
              <p:ext uri="{D42A27DB-BD31-4B8C-83A1-F6EECF244321}">
                <p14:modId xmlns:p14="http://schemas.microsoft.com/office/powerpoint/2010/main" val="352082261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52B4B144-0A52-1296-342A-881B8201201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4" name="Title 3"/>
          <p:cNvSpPr>
            <a:spLocks noGrp="1"/>
          </p:cNvSpPr>
          <p:nvPr>
            <p:ph type="title" hasCustomPrompt="1"/>
          </p:nvPr>
        </p:nvSpPr>
        <p:spPr>
          <a:xfrm>
            <a:off x="630000" y="622800"/>
            <a:ext cx="10933200" cy="470898"/>
          </a:xfrm>
        </p:spPr>
        <p:txBody>
          <a:bodyPr vert="horz"/>
          <a:lstStyle>
            <a:lvl1pPr>
              <a:defRPr sz="3400">
                <a:solidFill>
                  <a:schemeClr val="bg1"/>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8300739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3E6D3F2-B9E3-16C2-2685-72CA729DA0D6}"/>
              </a:ext>
            </a:extLst>
          </p:cNvPr>
          <p:cNvGraphicFramePr>
            <a:graphicFrameLocks noChangeAspect="1"/>
          </p:cNvGraphicFramePr>
          <p:nvPr>
            <p:custDataLst>
              <p:tags r:id="rId1"/>
            </p:custDataLst>
            <p:extLst>
              <p:ext uri="{D42A27DB-BD31-4B8C-83A1-F6EECF244321}">
                <p14:modId xmlns:p14="http://schemas.microsoft.com/office/powerpoint/2010/main" val="27579524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B3E6D3F2-B9E3-16C2-2685-72CA729DA0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30142520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Blank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E6017A69-F40B-430E-B0FF-008711CDF63B}"/>
              </a:ext>
            </a:extLst>
          </p:cNvPr>
          <p:cNvGraphicFramePr>
            <a:graphicFrameLocks noChangeAspect="1"/>
          </p:cNvGraphicFramePr>
          <p:nvPr>
            <p:custDataLst>
              <p:tags r:id="rId1"/>
            </p:custDataLst>
            <p:extLst>
              <p:ext uri="{D42A27DB-BD31-4B8C-83A1-F6EECF244321}">
                <p14:modId xmlns:p14="http://schemas.microsoft.com/office/powerpoint/2010/main" val="96487548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E6017A69-F40B-430E-B0FF-008711CDF63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90231099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Disclaimer">
    <p:bg>
      <p:bgPr>
        <a:solidFill>
          <a:schemeClr val="bg2"/>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B8B987C-6421-BFE0-1C74-A78993CC3079}"/>
              </a:ext>
            </a:extLst>
          </p:cNvPr>
          <p:cNvGraphicFramePr>
            <a:graphicFrameLocks noChangeAspect="1"/>
          </p:cNvGraphicFramePr>
          <p:nvPr>
            <p:custDataLst>
              <p:tags r:id="rId1"/>
            </p:custDataLst>
            <p:extLst>
              <p:ext uri="{D42A27DB-BD31-4B8C-83A1-F6EECF244321}">
                <p14:modId xmlns:p14="http://schemas.microsoft.com/office/powerpoint/2010/main" val="3533691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3B8B987C-6421-BFE0-1C74-A78993CC307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8249069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blank" preserve="1">
  <p:cSld name="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258114078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6" name="Picture 5" descr="A person and person standing next to a metal frame&#10;&#10;Description automatically generated">
            <a:extLst>
              <a:ext uri="{FF2B5EF4-FFF2-40B4-BE49-F238E27FC236}">
                <a16:creationId xmlns:a16="http://schemas.microsoft.com/office/drawing/2014/main" id="{F72A217F-B087-5E22-B522-BC60D38126AA}"/>
              </a:ext>
            </a:extLst>
          </p:cNvPr>
          <p:cNvPicPr>
            <a:picLocks noChangeAspect="1"/>
          </p:cNvPicPr>
          <p:nvPr/>
        </p:nvPicPr>
        <p:blipFill rotWithShape="1">
          <a:blip r:embed="rId5"/>
          <a:srcRect t="7813" b="7813"/>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8" name="Rectangle 7"/>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pic>
        <p:nvPicPr>
          <p:cNvPr id="4" name="Picture 3" descr="A picture containing text&#10;&#10;Description automatically generated">
            <a:extLst>
              <a:ext uri="{FF2B5EF4-FFF2-40B4-BE49-F238E27FC236}">
                <a16:creationId xmlns:a16="http://schemas.microsoft.com/office/drawing/2014/main" id="{6B4A2BFC-AD7A-9CE3-32EA-713263AE748E}"/>
              </a:ext>
            </a:extLst>
          </p:cNvPr>
          <p:cNvPicPr>
            <a:picLocks noChangeAspect="1"/>
          </p:cNvPicPr>
          <p:nvPr/>
        </p:nvPicPr>
        <p:blipFill>
          <a:blip r:embed="rId6"/>
          <a:srcRect l="17831" t="27222" r="17831" b="29166"/>
          <a:stretch/>
        </p:blipFill>
        <p:spPr>
          <a:xfrm>
            <a:off x="2173907" y="2359221"/>
            <a:ext cx="5039258" cy="1921380"/>
          </a:xfrm>
          <a:prstGeom prst="rect">
            <a:avLst/>
          </a:prstGeom>
        </p:spPr>
      </p:pic>
    </p:spTree>
    <p:extLst>
      <p:ext uri="{BB962C8B-B14F-4D97-AF65-F5344CB8AC3E}">
        <p14:creationId xmlns:p14="http://schemas.microsoft.com/office/powerpoint/2010/main" val="366124750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D. Title Slide">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81500476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3" name="Object 2"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5" name="Rectangle 4">
            <a:extLst>
              <a:ext uri="{FF2B5EF4-FFF2-40B4-BE49-F238E27FC236}">
                <a16:creationId xmlns:a16="http://schemas.microsoft.com/office/drawing/2014/main" id="{0D767F99-08C1-01D3-1954-EB61BDDA59BE}"/>
              </a:ext>
            </a:extLst>
          </p:cNvPr>
          <p:cNvSpPr/>
          <p:nvPr/>
        </p:nvSpPr>
        <p:spPr>
          <a:xfrm>
            <a:off x="0" y="5279183"/>
            <a:ext cx="12192000" cy="1578817"/>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pic>
        <p:nvPicPr>
          <p:cNvPr id="6" name="Picture 5">
            <a:extLst>
              <a:ext uri="{FF2B5EF4-FFF2-40B4-BE49-F238E27FC236}">
                <a16:creationId xmlns:a16="http://schemas.microsoft.com/office/drawing/2014/main" id="{8D7EFEE5-4437-EE52-6103-ED0216AF50D4}"/>
              </a:ext>
            </a:extLst>
          </p:cNvPr>
          <p:cNvPicPr>
            <a:picLocks noChangeAspect="1"/>
          </p:cNvPicPr>
          <p:nvPr/>
        </p:nvPicPr>
        <p:blipFill rotWithShape="1">
          <a:blip r:embed="rId6">
            <a:extLst>
              <a:ext uri="{28A0092B-C50C-407E-A947-70E740481C1C}">
                <a14:useLocalDpi xmlns:a14="http://schemas.microsoft.com/office/drawing/2010/main" val="0"/>
              </a:ext>
            </a:extLst>
          </a:blip>
          <a:srcRect l="1731" t="8741" r="102" b="27"/>
          <a:stretch/>
        </p:blipFill>
        <p:spPr>
          <a:xfrm rot="16200000" flipH="1">
            <a:off x="8471921" y="1973272"/>
            <a:ext cx="580573" cy="6858000"/>
          </a:xfrm>
          <a:prstGeom prst="rect">
            <a:avLst/>
          </a:prstGeom>
        </p:spPr>
      </p:pic>
      <p:pic>
        <p:nvPicPr>
          <p:cNvPr id="4" name="Picture 3" descr="A person and person standing next to a metal frame&#10;&#10;Description automatically generated">
            <a:extLst>
              <a:ext uri="{FF2B5EF4-FFF2-40B4-BE49-F238E27FC236}">
                <a16:creationId xmlns:a16="http://schemas.microsoft.com/office/drawing/2014/main" id="{96F5B671-392E-531B-2978-6BE0C8B714AC}"/>
              </a:ext>
            </a:extLst>
          </p:cNvPr>
          <p:cNvPicPr>
            <a:picLocks noChangeAspect="1"/>
          </p:cNvPicPr>
          <p:nvPr/>
        </p:nvPicPr>
        <p:blipFill rotWithShape="1">
          <a:blip r:embed="rId7"/>
          <a:srcRect t="10396" b="24682"/>
          <a:stretch/>
        </p:blipFill>
        <p:spPr>
          <a:xfrm>
            <a:off x="0" y="0"/>
            <a:ext cx="12192000" cy="5276850"/>
          </a:xfrm>
          <a:custGeom>
            <a:avLst/>
            <a:gdLst>
              <a:gd name="connsiteX0" fmla="*/ 0 w 12192000"/>
              <a:gd name="connsiteY0" fmla="*/ 0 h 5276850"/>
              <a:gd name="connsiteX1" fmla="*/ 12192000 w 12192000"/>
              <a:gd name="connsiteY1" fmla="*/ 0 h 5276850"/>
              <a:gd name="connsiteX2" fmla="*/ 12192000 w 12192000"/>
              <a:gd name="connsiteY2" fmla="*/ 5276850 h 5276850"/>
              <a:gd name="connsiteX3" fmla="*/ 0 w 12192000"/>
              <a:gd name="connsiteY3" fmla="*/ 5276850 h 5276850"/>
            </a:gdLst>
            <a:ahLst/>
            <a:cxnLst>
              <a:cxn ang="0">
                <a:pos x="connsiteX0" y="connsiteY0"/>
              </a:cxn>
              <a:cxn ang="0">
                <a:pos x="connsiteX1" y="connsiteY1"/>
              </a:cxn>
              <a:cxn ang="0">
                <a:pos x="connsiteX2" y="connsiteY2"/>
              </a:cxn>
              <a:cxn ang="0">
                <a:pos x="connsiteX3" y="connsiteY3"/>
              </a:cxn>
            </a:cxnLst>
            <a:rect l="l" t="t" r="r" b="b"/>
            <a:pathLst>
              <a:path w="12192000" h="5276850">
                <a:moveTo>
                  <a:pt x="0" y="0"/>
                </a:moveTo>
                <a:lnTo>
                  <a:pt x="12192000" y="0"/>
                </a:lnTo>
                <a:lnTo>
                  <a:pt x="12192000" y="5276850"/>
                </a:lnTo>
                <a:lnTo>
                  <a:pt x="0" y="5276850"/>
                </a:lnTo>
                <a:close/>
              </a:path>
            </a:pathLst>
          </a:custGeom>
        </p:spPr>
      </p:pic>
      <p:sp>
        <p:nvSpPr>
          <p:cNvPr id="2" name="Rectangle 1" hidden="1"/>
          <p:cNvSpPr/>
          <p:nvPr>
            <p:custDataLst>
              <p:tags r:id="rId2"/>
            </p:custDataLst>
          </p:nvPr>
        </p:nvSpPr>
        <p:spPr>
          <a:xfrm>
            <a:off x="0" y="0"/>
            <a:ext cx="158750" cy="158750"/>
          </a:xfrm>
          <a:prstGeom prst="rect">
            <a:avLst/>
          </a:prstGeom>
          <a:solidFill>
            <a:srgbClr val="29BA74"/>
          </a:solidFill>
          <a:ln w="9525" cap="rnd" cmpd="sng" algn="ctr">
            <a:solidFill>
              <a:srgbClr val="29BA74"/>
            </a:solidFill>
            <a:prstDash val="solid"/>
            <a:round/>
            <a:headEnd type="none" w="med" len="med"/>
            <a:tailEnd type="none" w="med" len="me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eaLnBrk="1">
              <a:lnSpc>
                <a:spcPct val="93000"/>
              </a:lnSpc>
              <a:spcBef>
                <a:spcPct val="0"/>
              </a:spcBef>
              <a:spcAft>
                <a:spcPct val="0"/>
              </a:spcAft>
            </a:pPr>
            <a:endParaRPr lang="en-US" sz="5400" b="0" i="0" baseline="0">
              <a:solidFill>
                <a:srgbClr val="FFFFFF"/>
              </a:solidFill>
              <a:latin typeface="+mn-lt"/>
              <a:ea typeface="+mn-ea"/>
              <a:cs typeface="+mn-cs"/>
              <a:sym typeface="Trebuchet MS" panose="020B0603020202020204" pitchFamily="34" charset="0"/>
            </a:endParaRPr>
          </a:p>
        </p:txBody>
      </p:sp>
      <p:sp>
        <p:nvSpPr>
          <p:cNvPr id="7" name="Rectangle 6">
            <a:extLst>
              <a:ext uri="{FF2B5EF4-FFF2-40B4-BE49-F238E27FC236}">
                <a16:creationId xmlns:a16="http://schemas.microsoft.com/office/drawing/2014/main" id="{366170D9-14B8-F6E5-5BF8-8B722D5ACEB9}"/>
              </a:ext>
            </a:extLst>
          </p:cNvPr>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sp>
        <p:nvSpPr>
          <p:cNvPr id="8" name="Text Placeholder 6">
            <a:extLst>
              <a:ext uri="{FF2B5EF4-FFF2-40B4-BE49-F238E27FC236}">
                <a16:creationId xmlns:a16="http://schemas.microsoft.com/office/drawing/2014/main" id="{D9044689-FD45-25CB-8F86-E07D2EF96529}"/>
              </a:ext>
            </a:extLst>
          </p:cNvPr>
          <p:cNvSpPr>
            <a:spLocks noGrp="1"/>
          </p:cNvSpPr>
          <p:nvPr>
            <p:ph type="body" sz="quarter" idx="12" hasCustomPrompt="1"/>
          </p:nvPr>
        </p:nvSpPr>
        <p:spPr bwMode="black">
          <a:xfrm>
            <a:off x="1117415" y="6207842"/>
            <a:ext cx="6868800" cy="327148"/>
          </a:xfrm>
          <a:prstGeom prst="rect">
            <a:avLst/>
          </a:prstGeom>
          <a:noFill/>
        </p:spPr>
        <p:txBody>
          <a:bodyPr anchor="ctr"/>
          <a:lstStyle>
            <a:lvl1pPr algn="l">
              <a:lnSpc>
                <a:spcPct val="110000"/>
              </a:lnSpc>
              <a:buNone/>
              <a:defRPr sz="1200" b="1" cap="none" baseline="0">
                <a:solidFill>
                  <a:schemeClr val="tx1"/>
                </a:solidFill>
                <a:latin typeface="+mn-lt"/>
                <a:ea typeface="+mn-ea"/>
                <a:cs typeface="+mn-cs"/>
                <a:sym typeface="Trebuchet MS" panose="020B0603020202020204" pitchFamily="34" charset="0"/>
              </a:defRPr>
            </a:lvl1pPr>
            <a:lvl2pPr algn="ctr">
              <a:buNone/>
              <a:defRPr/>
            </a:lvl2pPr>
            <a:lvl3pPr marL="0" indent="0" algn="ctr">
              <a:buNone/>
              <a:defRPr/>
            </a:lvl3pPr>
            <a:lvl4pPr marL="228600" indent="0" algn="ctr">
              <a:buNone/>
              <a:defRPr/>
            </a:lvl4pPr>
            <a:lvl5pPr marL="457200" indent="0" algn="ctr">
              <a:buNone/>
              <a:defRPr/>
            </a:lvl5pPr>
          </a:lstStyle>
          <a:p>
            <a:pPr lvl="0"/>
            <a:r>
              <a:rPr lang="en-US"/>
              <a:t>Click to edit date/place</a:t>
            </a:r>
          </a:p>
        </p:txBody>
      </p:sp>
      <p:sp>
        <p:nvSpPr>
          <p:cNvPr id="9" name="Subtitle 2">
            <a:extLst>
              <a:ext uri="{FF2B5EF4-FFF2-40B4-BE49-F238E27FC236}">
                <a16:creationId xmlns:a16="http://schemas.microsoft.com/office/drawing/2014/main" id="{BE9EBDFD-7BC2-D621-9A00-B5B133C67361}"/>
              </a:ext>
            </a:extLst>
          </p:cNvPr>
          <p:cNvSpPr>
            <a:spLocks noGrp="1"/>
          </p:cNvSpPr>
          <p:nvPr>
            <p:ph type="subTitle" idx="1" hasCustomPrompt="1"/>
          </p:nvPr>
        </p:nvSpPr>
        <p:spPr bwMode="white">
          <a:xfrm>
            <a:off x="1117415" y="5495706"/>
            <a:ext cx="6868800" cy="436195"/>
          </a:xfrm>
          <a:prstGeom prst="rect">
            <a:avLst/>
          </a:prstGeom>
        </p:spPr>
        <p:txBody>
          <a:bodyPr anchor="ctr"/>
          <a:lstStyle>
            <a:lvl1pPr marL="0" indent="0" algn="l">
              <a:lnSpc>
                <a:spcPct val="110000"/>
              </a:lnSpc>
              <a:buNone/>
              <a:defRPr sz="1600" baseline="0">
                <a:solidFill>
                  <a:schemeClr val="bg1"/>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Subtitle in sentence case</a:t>
            </a:r>
          </a:p>
        </p:txBody>
      </p:sp>
      <p:sp>
        <p:nvSpPr>
          <p:cNvPr id="10" name="Title 1">
            <a:extLst>
              <a:ext uri="{FF2B5EF4-FFF2-40B4-BE49-F238E27FC236}">
                <a16:creationId xmlns:a16="http://schemas.microsoft.com/office/drawing/2014/main" id="{2E1C72D4-52D5-69C1-459C-0FE9BB8DEC48}"/>
              </a:ext>
            </a:extLst>
          </p:cNvPr>
          <p:cNvSpPr>
            <a:spLocks noGrp="1"/>
          </p:cNvSpPr>
          <p:nvPr>
            <p:ph type="ctrTitle" hasCustomPrompt="1"/>
          </p:nvPr>
        </p:nvSpPr>
        <p:spPr bwMode="ltGray">
          <a:xfrm>
            <a:off x="1117415" y="1886242"/>
            <a:ext cx="6868800" cy="3138423"/>
          </a:xfrm>
          <a:prstGeom prst="rect">
            <a:avLst/>
          </a:prstGeom>
        </p:spPr>
        <p:txBody>
          <a:bodyPr vert="horz" anchor="b">
            <a:normAutofit/>
          </a:bodyPr>
          <a:lstStyle>
            <a:lvl1pPr algn="l">
              <a:lnSpc>
                <a:spcPct val="93000"/>
              </a:lnSpc>
              <a:defRPr sz="5400" baseline="0">
                <a:solidFill>
                  <a:schemeClr val="bg1"/>
                </a:solidFill>
                <a:latin typeface="+mj-lt"/>
                <a:ea typeface="+mj-ea"/>
                <a:cs typeface="+mj-cs"/>
                <a:sym typeface="Trebuchet MS" panose="020B0603020202020204" pitchFamily="34" charset="0"/>
              </a:defRPr>
            </a:lvl1pPr>
          </a:lstStyle>
          <a:p>
            <a:r>
              <a:rPr lang="en-US"/>
              <a:t>Title in Title Case</a:t>
            </a:r>
          </a:p>
        </p:txBody>
      </p:sp>
      <p:pic>
        <p:nvPicPr>
          <p:cNvPr id="13" name="Picture 12" descr="A picture containing text&#10;&#10;Description automatically generated">
            <a:extLst>
              <a:ext uri="{FF2B5EF4-FFF2-40B4-BE49-F238E27FC236}">
                <a16:creationId xmlns:a16="http://schemas.microsoft.com/office/drawing/2014/main" id="{C27ECC43-1768-7D7C-9BF6-83C545D8D1E3}"/>
              </a:ext>
            </a:extLst>
          </p:cNvPr>
          <p:cNvPicPr>
            <a:picLocks noChangeAspect="1"/>
          </p:cNvPicPr>
          <p:nvPr/>
        </p:nvPicPr>
        <p:blipFill>
          <a:blip r:embed="rId8"/>
          <a:srcRect l="17831" t="27222" r="17831" b="29166"/>
          <a:stretch/>
        </p:blipFill>
        <p:spPr>
          <a:xfrm>
            <a:off x="9209066" y="5618123"/>
            <a:ext cx="2500184" cy="95327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5A0BD8B-98D2-E7CD-DFB4-1E7E14CEEF51}"/>
              </a:ext>
            </a:extLst>
          </p:cNvPr>
          <p:cNvGraphicFramePr>
            <a:graphicFrameLocks noChangeAspect="1"/>
          </p:cNvGraphicFramePr>
          <p:nvPr>
            <p:custDataLst>
              <p:tags r:id="rId1"/>
            </p:custDataLst>
            <p:extLst>
              <p:ext uri="{D42A27DB-BD31-4B8C-83A1-F6EECF244321}">
                <p14:modId xmlns:p14="http://schemas.microsoft.com/office/powerpoint/2010/main" val="1990854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A5A0BD8B-98D2-E7CD-DFB4-1E7E14CEE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7"/>
          <p:cNvSpPr>
            <a:spLocks noGrp="1"/>
          </p:cNvSpPr>
          <p:nvPr>
            <p:ph type="title" hasCustomPrompt="1"/>
          </p:nvPr>
        </p:nvSpPr>
        <p:spPr>
          <a:xfrm>
            <a:off x="630000" y="622800"/>
            <a:ext cx="10933350" cy="332399"/>
          </a:xfrm>
        </p:spPr>
        <p:txBody>
          <a:bodyPr vert="horz"/>
          <a:lstStyle>
            <a:lvl1pPr>
              <a:defRPr>
                <a:latin typeface="+mj-lt"/>
                <a:ea typeface="+mj-ea"/>
                <a:cs typeface="+mj-cs"/>
                <a:sym typeface="Trebuchet MS" panose="020B0603020202020204" pitchFamily="34" charset="0"/>
              </a:defRPr>
            </a:lvl1pPr>
          </a:lstStyle>
          <a:p>
            <a:r>
              <a:rPr lang="en-US"/>
              <a:t>Click to add title</a:t>
            </a:r>
          </a:p>
        </p:txBody>
      </p:sp>
      <p:pic>
        <p:nvPicPr>
          <p:cNvPr id="2" name="Picture 1" descr="A picture containing text&#10;&#10;Description automatically generated">
            <a:extLst>
              <a:ext uri="{FF2B5EF4-FFF2-40B4-BE49-F238E27FC236}">
                <a16:creationId xmlns:a16="http://schemas.microsoft.com/office/drawing/2014/main" id="{B7BB948E-0704-5422-70B4-A4712E96CB79}"/>
              </a:ext>
            </a:extLst>
          </p:cNvPr>
          <p:cNvPicPr>
            <a:picLocks noChangeAspect="1"/>
          </p:cNvPicPr>
          <p:nvPr/>
        </p:nvPicPr>
        <p:blipFill>
          <a:blip r:embed="rId5"/>
          <a:srcRect l="17831" t="27222" r="17831" b="29166"/>
          <a:stretch/>
        </p:blipFill>
        <p:spPr>
          <a:xfrm>
            <a:off x="10058893" y="6280444"/>
            <a:ext cx="1117340" cy="426022"/>
          </a:xfrm>
          <a:prstGeom prst="rect">
            <a:avLst/>
          </a:prstGeom>
        </p:spPr>
      </p:pic>
    </p:spTree>
    <p:extLst>
      <p:ext uri="{BB962C8B-B14F-4D97-AF65-F5344CB8AC3E}">
        <p14:creationId xmlns:p14="http://schemas.microsoft.com/office/powerpoint/2010/main" val="222069856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Text">
    <p:bg>
      <p:bgPr>
        <a:solidFill>
          <a:schemeClr val="bg2"/>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E392C146-D63F-5F3E-3B7C-098063B85B36}"/>
              </a:ext>
            </a:extLst>
          </p:cNvPr>
          <p:cNvGraphicFramePr>
            <a:graphicFrameLocks noChangeAspect="1"/>
          </p:cNvGraphicFramePr>
          <p:nvPr>
            <p:custDataLst>
              <p:tags r:id="rId1"/>
            </p:custDataLst>
            <p:extLst>
              <p:ext uri="{D42A27DB-BD31-4B8C-83A1-F6EECF244321}">
                <p14:modId xmlns:p14="http://schemas.microsoft.com/office/powerpoint/2010/main" val="1785055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E392C146-D63F-5F3E-3B7C-098063B85B3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9FCE4FFF-81B3-4CDA-B0A1-3363FFB22A6A}"/>
              </a:ext>
            </a:extLst>
          </p:cNvPr>
          <p:cNvSpPr>
            <a:spLocks noGrp="1"/>
          </p:cNvSpPr>
          <p:nvPr>
            <p:ph type="title" hasCustomPrompt="1"/>
          </p:nvPr>
        </p:nvSpPr>
        <p:spPr>
          <a:xfrm>
            <a:off x="630000" y="622800"/>
            <a:ext cx="10933350" cy="470898"/>
          </a:xfrm>
        </p:spPr>
        <p:txBody>
          <a:bodyPr vert="horz"/>
          <a:lstStyle>
            <a:lvl1pPr>
              <a:defRPr sz="3400">
                <a:latin typeface="+mj-lt"/>
                <a:ea typeface="+mj-ea"/>
                <a:cs typeface="+mj-cs"/>
              </a:defRPr>
            </a:lvl1pPr>
          </a:lstStyle>
          <a:p>
            <a:r>
              <a:rPr lang="en-US"/>
              <a:t>Click to add title</a:t>
            </a:r>
          </a:p>
        </p:txBody>
      </p:sp>
      <p:sp>
        <p:nvSpPr>
          <p:cNvPr id="8" name="Text Placeholder 7">
            <a:extLst>
              <a:ext uri="{FF2B5EF4-FFF2-40B4-BE49-F238E27FC236}">
                <a16:creationId xmlns:a16="http://schemas.microsoft.com/office/drawing/2014/main" id="{1F54B2F8-C51F-4566-BAC0-8A0C8E575488}"/>
              </a:ext>
            </a:extLst>
          </p:cNvPr>
          <p:cNvSpPr>
            <a:spLocks noGrp="1"/>
          </p:cNvSpPr>
          <p:nvPr>
            <p:ph type="body" sz="quarter" idx="10"/>
          </p:nvPr>
        </p:nvSpPr>
        <p:spPr>
          <a:xfrm>
            <a:off x="629399" y="2085628"/>
            <a:ext cx="10933801" cy="4089131"/>
          </a:xfrm>
        </p:spPr>
        <p:txBody>
          <a:bodyPr/>
          <a:lstStyle>
            <a:lvl1pPr>
              <a:lnSpc>
                <a:spcPct val="100000"/>
              </a:lnSpc>
              <a:spcBef>
                <a:spcPts val="0"/>
              </a:spcBef>
              <a:spcAft>
                <a:spcPts val="0"/>
              </a:spcAft>
              <a:defRPr sz="2000">
                <a:latin typeface="+mn-lt"/>
                <a:ea typeface="+mn-ea"/>
                <a:cs typeface="+mn-cs"/>
              </a:defRPr>
            </a:lvl1pPr>
            <a:lvl2pPr>
              <a:lnSpc>
                <a:spcPct val="100000"/>
              </a:lnSpc>
              <a:spcBef>
                <a:spcPts val="0"/>
              </a:spcBef>
              <a:spcAft>
                <a:spcPts val="0"/>
              </a:spcAft>
              <a:defRPr sz="2000">
                <a:latin typeface="+mn-lt"/>
                <a:ea typeface="+mn-ea"/>
                <a:cs typeface="+mn-cs"/>
              </a:defRPr>
            </a:lvl2pPr>
            <a:lvl3pPr>
              <a:lnSpc>
                <a:spcPct val="100000"/>
              </a:lnSpc>
              <a:spcBef>
                <a:spcPts val="0"/>
              </a:spcBef>
              <a:spcAft>
                <a:spcPts val="0"/>
              </a:spcAft>
              <a:defRPr sz="2000">
                <a:latin typeface="+mn-lt"/>
                <a:ea typeface="+mn-ea"/>
                <a:cs typeface="+mn-cs"/>
              </a:defRPr>
            </a:lvl3pPr>
            <a:lvl4pPr>
              <a:lnSpc>
                <a:spcPct val="100000"/>
              </a:lnSpc>
              <a:spcBef>
                <a:spcPts val="0"/>
              </a:spcBef>
              <a:spcAft>
                <a:spcPts val="0"/>
              </a:spcAft>
              <a:defRPr sz="2800">
                <a:latin typeface="+mn-lt"/>
                <a:ea typeface="+mn-ea"/>
                <a:cs typeface="+mn-cs"/>
              </a:defRPr>
            </a:lvl4pPr>
            <a:lvl5pPr>
              <a:lnSpc>
                <a:spcPct val="100000"/>
              </a:lnSpc>
              <a:spcBef>
                <a:spcPts val="0"/>
              </a:spcBef>
              <a:spcAft>
                <a:spcPts val="0"/>
              </a:spcAft>
              <a:defRPr sz="2800">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730003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1_D. Title Only">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A5A0BD8B-98D2-E7CD-DFB4-1E7E14CEEF51}"/>
              </a:ext>
            </a:extLst>
          </p:cNvPr>
          <p:cNvGraphicFramePr>
            <a:graphicFrameLocks noChangeAspect="1"/>
          </p:cNvGraphicFramePr>
          <p:nvPr>
            <p:custDataLst>
              <p:tags r:id="rId1"/>
            </p:custDataLst>
            <p:extLst>
              <p:ext uri="{D42A27DB-BD31-4B8C-83A1-F6EECF244321}">
                <p14:modId xmlns:p14="http://schemas.microsoft.com/office/powerpoint/2010/main" val="199085459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A5A0BD8B-98D2-E7CD-DFB4-1E7E14CEEF5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7"/>
          <p:cNvSpPr>
            <a:spLocks noGrp="1"/>
          </p:cNvSpPr>
          <p:nvPr>
            <p:ph type="title" hasCustomPrompt="1"/>
          </p:nvPr>
        </p:nvSpPr>
        <p:spPr>
          <a:xfrm>
            <a:off x="630000" y="622800"/>
            <a:ext cx="10933350" cy="332399"/>
          </a:xfr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15491091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432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D. Title and Text">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C87DAE11-9BA2-EAEE-BAF7-4D778EE5EDA1}"/>
              </a:ext>
            </a:extLst>
          </p:cNvPr>
          <p:cNvGraphicFramePr>
            <a:graphicFrameLocks noChangeAspect="1"/>
          </p:cNvGraphicFramePr>
          <p:nvPr>
            <p:custDataLst>
              <p:tags r:id="rId1"/>
            </p:custDataLst>
            <p:extLst>
              <p:ext uri="{D42A27DB-BD31-4B8C-83A1-F6EECF244321}">
                <p14:modId xmlns:p14="http://schemas.microsoft.com/office/powerpoint/2010/main" val="10747388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5" name="think-cell data - do not delete" hidden="1">
                        <a:extLst>
                          <a:ext uri="{FF2B5EF4-FFF2-40B4-BE49-F238E27FC236}">
                            <a16:creationId xmlns:a16="http://schemas.microsoft.com/office/drawing/2014/main" id="{C87DAE11-9BA2-EAEE-BAF7-4D778EE5ED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AB083126-25E7-42D8-B799-608CFD4DF6C3}"/>
              </a:ext>
            </a:extLst>
          </p:cNvPr>
          <p:cNvSpPr>
            <a:spLocks noGrp="1"/>
          </p:cNvSpPr>
          <p:nvPr>
            <p:ph type="title" hasCustomPrompt="1"/>
          </p:nvPr>
        </p:nvSpPr>
        <p:spPr/>
        <p:txBody>
          <a:bodyPr vert="horz"/>
          <a:lstStyle>
            <a:lvl1pPr>
              <a:defRPr>
                <a:latin typeface="+mj-lt"/>
                <a:ea typeface="+mj-ea"/>
                <a:cs typeface="+mj-cs"/>
              </a:defRPr>
            </a:lvl1pPr>
          </a:lstStyle>
          <a:p>
            <a:r>
              <a:rPr lang="en-US"/>
              <a:t>Click to add title</a:t>
            </a:r>
          </a:p>
        </p:txBody>
      </p:sp>
      <p:sp>
        <p:nvSpPr>
          <p:cNvPr id="6" name="Text Placeholder 5">
            <a:extLst>
              <a:ext uri="{FF2B5EF4-FFF2-40B4-BE49-F238E27FC236}">
                <a16:creationId xmlns:a16="http://schemas.microsoft.com/office/drawing/2014/main" id="{FAD1DA01-0E73-44DE-A132-B4FF1E70A315}"/>
              </a:ext>
            </a:extLst>
          </p:cNvPr>
          <p:cNvSpPr>
            <a:spLocks noGrp="1"/>
          </p:cNvSpPr>
          <p:nvPr>
            <p:ph type="body" sz="quarter" idx="10"/>
          </p:nvPr>
        </p:nvSpPr>
        <p:spPr>
          <a:xfrm>
            <a:off x="629400" y="2085628"/>
            <a:ext cx="10933950" cy="4072976"/>
          </a:xfrm>
        </p:spPr>
        <p:txBody>
          <a:bodyPr/>
          <a:lstStyle>
            <a:lvl1pPr>
              <a:lnSpc>
                <a:spcPct val="100000"/>
              </a:lnSpc>
              <a:spcBef>
                <a:spcPts val="0"/>
              </a:spcBef>
              <a:spcAft>
                <a:spcPts val="0"/>
              </a:spcAft>
              <a:defRPr>
                <a:latin typeface="+mn-lt"/>
                <a:ea typeface="+mn-ea"/>
                <a:cs typeface="+mn-cs"/>
              </a:defRPr>
            </a:lvl1pPr>
            <a:lvl2pPr>
              <a:lnSpc>
                <a:spcPct val="100000"/>
              </a:lnSpc>
              <a:spcBef>
                <a:spcPts val="0"/>
              </a:spcBef>
              <a:spcAft>
                <a:spcPts val="0"/>
              </a:spcAft>
              <a:defRPr>
                <a:latin typeface="+mn-lt"/>
                <a:ea typeface="+mn-ea"/>
                <a:cs typeface="+mn-cs"/>
              </a:defRPr>
            </a:lvl2pPr>
            <a:lvl3pPr>
              <a:lnSpc>
                <a:spcPct val="100000"/>
              </a:lnSpc>
              <a:spcBef>
                <a:spcPts val="0"/>
              </a:spcBef>
              <a:spcAft>
                <a:spcPts val="0"/>
              </a:spcAft>
              <a:defRPr>
                <a:latin typeface="+mn-lt"/>
                <a:ea typeface="+mn-ea"/>
                <a:cs typeface="+mn-cs"/>
              </a:defRPr>
            </a:lvl3pPr>
            <a:lvl4pPr>
              <a:lnSpc>
                <a:spcPct val="100000"/>
              </a:lnSpc>
              <a:spcBef>
                <a:spcPts val="0"/>
              </a:spcBef>
              <a:spcAft>
                <a:spcPts val="0"/>
              </a:spcAft>
              <a:defRPr>
                <a:latin typeface="+mn-lt"/>
                <a:ea typeface="+mn-ea"/>
                <a:cs typeface="+mn-cs"/>
              </a:defRPr>
            </a:lvl4pPr>
            <a:lvl5pPr>
              <a:lnSpc>
                <a:spcPct val="100000"/>
              </a:lnSpc>
              <a:spcBef>
                <a:spcPts val="0"/>
              </a:spcBef>
              <a:spcAft>
                <a:spcPts val="0"/>
              </a:spcAft>
              <a:defRPr>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4043400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D. Gray slice heading">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91FB094-33D3-3291-F92A-9AF1F6D45CFE}"/>
              </a:ext>
            </a:extLst>
          </p:cNvPr>
          <p:cNvGraphicFramePr>
            <a:graphicFrameLocks noChangeAspect="1"/>
          </p:cNvGraphicFramePr>
          <p:nvPr>
            <p:custDataLst>
              <p:tags r:id="rId1"/>
            </p:custDataLst>
            <p:extLst>
              <p:ext uri="{D42A27DB-BD31-4B8C-83A1-F6EECF244321}">
                <p14:modId xmlns:p14="http://schemas.microsoft.com/office/powerpoint/2010/main" val="90827593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91FB094-33D3-3291-F92A-9AF1F6D45CF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7" name="Rectangle 6"/>
          <p:cNvSpPr/>
          <p:nvPr/>
        </p:nvSpPr>
        <p:spPr bwMode="white">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8" name="Subtitle 2"/>
          <p:cNvSpPr>
            <a:spLocks noGrp="1"/>
          </p:cNvSpPr>
          <p:nvPr>
            <p:ph type="subTitle" idx="13" hasCustomPrompt="1"/>
          </p:nvPr>
        </p:nvSpPr>
        <p:spPr>
          <a:xfrm>
            <a:off x="630000" y="2158987"/>
            <a:ext cx="3744000" cy="541687"/>
          </a:xfrm>
          <a:prstGeom prst="rect">
            <a:avLst/>
          </a:prstGeom>
        </p:spPr>
        <p:txBody>
          <a:bodyPr>
            <a:noAutofit/>
          </a:bodyPr>
          <a:lstStyle>
            <a:lvl1pPr marL="0" indent="0" algn="l">
              <a:buNone/>
              <a:defRPr sz="1600">
                <a:solidFill>
                  <a:schemeClr val="tx2"/>
                </a:solidFill>
                <a:latin typeface="+mn-lt"/>
                <a:ea typeface="+mn-ea"/>
                <a:cs typeface="+mn-cs"/>
                <a:sym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add subtitle</a:t>
            </a:r>
          </a:p>
        </p:txBody>
      </p:sp>
      <p:sp>
        <p:nvSpPr>
          <p:cNvPr id="9" name="Title 4"/>
          <p:cNvSpPr>
            <a:spLocks noGrp="1"/>
          </p:cNvSpPr>
          <p:nvPr>
            <p:ph type="title" hasCustomPrompt="1"/>
          </p:nvPr>
        </p:nvSpPr>
        <p:spPr>
          <a:xfrm>
            <a:off x="630000" y="1227048"/>
            <a:ext cx="3744000" cy="664797"/>
          </a:xfrm>
        </p:spPr>
        <p:txBody>
          <a:bodyPr vert="horz" anchor="t">
            <a:noAutofit/>
          </a:bodyPr>
          <a:lstStyle>
            <a:lvl1pPr>
              <a:defRPr sz="24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9007530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D. Section header box">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7F32D89-B9AE-8875-32B1-A875A472BF4D}"/>
              </a:ext>
            </a:extLst>
          </p:cNvPr>
          <p:cNvGraphicFramePr>
            <a:graphicFrameLocks noChangeAspect="1"/>
          </p:cNvGraphicFramePr>
          <p:nvPr>
            <p:custDataLst>
              <p:tags r:id="rId1"/>
            </p:custDataLst>
            <p:extLst>
              <p:ext uri="{D42A27DB-BD31-4B8C-83A1-F6EECF244321}">
                <p14:modId xmlns:p14="http://schemas.microsoft.com/office/powerpoint/2010/main" val="206015849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7F32D89-B9AE-8875-32B1-A875A472BF4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Title 1"/>
          <p:cNvSpPr>
            <a:spLocks noGrp="1"/>
          </p:cNvSpPr>
          <p:nvPr>
            <p:ph type="title" hasCustomPrompt="1"/>
          </p:nvPr>
        </p:nvSpPr>
        <p:spPr bwMode="blackWhite">
          <a:xfrm>
            <a:off x="1284742" y="2668041"/>
            <a:ext cx="9620491" cy="3201026"/>
          </a:xfrm>
          <a:prstGeom prst="rect">
            <a:avLst/>
          </a:prstGeom>
          <a:ln w="9525">
            <a:noFill/>
          </a:ln>
          <a:extLst>
            <a:ext uri="{91240B29-F687-4F45-9708-019B960494DF}">
              <a14:hiddenLine xmlns:a14="http://schemas.microsoft.com/office/drawing/2010/main" w="9525">
                <a:solidFill>
                  <a:schemeClr val="bg1"/>
                </a:solidFill>
              </a14:hiddenLine>
            </a:ext>
          </a:extLst>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tx2"/>
                </a:solidFill>
                <a:latin typeface="+mj-lt"/>
                <a:ea typeface="+mj-ea"/>
                <a:cs typeface="+mj-cs"/>
                <a:sym typeface="Trebuchet MS" panose="020B0603020202020204" pitchFamily="34" charset="0"/>
              </a:defRPr>
            </a:lvl1pPr>
          </a:lstStyle>
          <a:p>
            <a:r>
              <a:rPr lang="en-US"/>
              <a:t>Click to add section title</a:t>
            </a:r>
          </a:p>
        </p:txBody>
      </p:sp>
      <p:sp>
        <p:nvSpPr>
          <p:cNvPr id="11" name="Rectangle 10"/>
          <p:cNvSpPr/>
          <p:nvPr/>
        </p:nvSpPr>
        <p:spPr bwMode="white">
          <a:xfrm>
            <a:off x="1280693" y="1424081"/>
            <a:ext cx="951721" cy="951721"/>
          </a:xfrm>
          <a:prstGeom prst="rect">
            <a:avLst/>
          </a:prstGeom>
          <a:noFill/>
          <a:ln>
            <a:solidFill>
              <a:schemeClr val="tx2"/>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281990472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D. Section header line">
    <p:bg bwMode="blackWhite">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935B842-0C24-7D30-23C1-05148F1B0972}"/>
              </a:ext>
            </a:extLst>
          </p:cNvPr>
          <p:cNvGraphicFramePr>
            <a:graphicFrameLocks noChangeAspect="1"/>
          </p:cNvGraphicFramePr>
          <p:nvPr>
            <p:custDataLst>
              <p:tags r:id="rId1"/>
            </p:custDataLst>
            <p:extLst>
              <p:ext uri="{D42A27DB-BD31-4B8C-83A1-F6EECF244321}">
                <p14:modId xmlns:p14="http://schemas.microsoft.com/office/powerpoint/2010/main" val="185581195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935B842-0C24-7D30-23C1-05148F1B097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chemeClr val="tx2"/>
                </a:solidFill>
                <a:latin typeface="+mj-lt"/>
                <a:ea typeface="+mj-ea"/>
                <a:cs typeface="+mj-cs"/>
                <a:sym typeface="Trebuchet MS" panose="020B0603020202020204" pitchFamily="34" charset="0"/>
              </a:defRPr>
            </a:lvl1pPr>
          </a:lstStyle>
          <a:p>
            <a:r>
              <a:rPr lang="en-US"/>
              <a:t>Click to add section title</a:t>
            </a:r>
          </a:p>
        </p:txBody>
      </p:sp>
      <p:cxnSp>
        <p:nvCxnSpPr>
          <p:cNvPr id="10" name="Straight Connector 9"/>
          <p:cNvCxnSpPr/>
          <p:nvPr/>
        </p:nvCxnSpPr>
        <p:spPr bwMode="white">
          <a:xfrm>
            <a:off x="630000" y="3680016"/>
            <a:ext cx="11558587" cy="0"/>
          </a:xfrm>
          <a:prstGeom prst="line">
            <a:avLst/>
          </a:prstGeom>
          <a:ln w="19050" cmpd="sng">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5239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D. White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58DCCDCC-4628-08AE-11AA-21EA6466A8A1}"/>
              </a:ext>
            </a:extLst>
          </p:cNvPr>
          <p:cNvGraphicFramePr>
            <a:graphicFrameLocks noChangeAspect="1"/>
          </p:cNvGraphicFramePr>
          <p:nvPr>
            <p:custDataLst>
              <p:tags r:id="rId1"/>
            </p:custDataLst>
            <p:extLst>
              <p:ext uri="{D42A27DB-BD31-4B8C-83A1-F6EECF244321}">
                <p14:modId xmlns:p14="http://schemas.microsoft.com/office/powerpoint/2010/main" val="38763856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58DCCDCC-4628-08AE-11AA-21EA6466A8A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0" name="TextBox 1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4" name="Rectangle 23"/>
          <p:cNvSpPr/>
          <p:nvPr/>
        </p:nvSpPr>
        <p:spPr bwMode="white">
          <a:xfrm>
            <a:off x="0" y="0"/>
            <a:ext cx="407950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5"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22366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D. Green highlight">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DB438D45-30AB-B7F4-5C96-67023523675D}"/>
              </a:ext>
            </a:extLst>
          </p:cNvPr>
          <p:cNvGraphicFramePr>
            <a:graphicFrameLocks noChangeAspect="1"/>
          </p:cNvGraphicFramePr>
          <p:nvPr>
            <p:custDataLst>
              <p:tags r:id="rId1"/>
            </p:custDataLst>
            <p:extLst>
              <p:ext uri="{D42A27DB-BD31-4B8C-83A1-F6EECF244321}">
                <p14:modId xmlns:p14="http://schemas.microsoft.com/office/powerpoint/2010/main" val="295553637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DB438D45-30AB-B7F4-5C96-67023523675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4" name="Rectangle 13"/>
          <p:cNvSpPr/>
          <p:nvPr/>
        </p:nvSpPr>
        <p:spPr bwMode="white">
          <a:xfrm>
            <a:off x="0" y="0"/>
            <a:ext cx="7171956"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 name="Title 1"/>
          <p:cNvSpPr>
            <a:spLocks noGrp="1"/>
          </p:cNvSpPr>
          <p:nvPr>
            <p:ph type="title" hasCustomPrompt="1"/>
          </p:nvPr>
        </p:nvSpPr>
        <p:spPr>
          <a:xfrm>
            <a:off x="630000" y="622800"/>
            <a:ext cx="6276529"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4829456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 Four column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2558D87C-F542-3928-102F-C53AE10855FB}"/>
              </a:ext>
            </a:extLst>
          </p:cNvPr>
          <p:cNvGraphicFramePr>
            <a:graphicFrameLocks noChangeAspect="1"/>
          </p:cNvGraphicFramePr>
          <p:nvPr>
            <p:custDataLst>
              <p:tags r:id="rId1"/>
            </p:custDataLst>
            <p:extLst>
              <p:ext uri="{D42A27DB-BD31-4B8C-83A1-F6EECF244321}">
                <p14:modId xmlns:p14="http://schemas.microsoft.com/office/powerpoint/2010/main" val="207428097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2558D87C-F542-3928-102F-C53AE10855FB}"/>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9029246" y="0"/>
            <a:ext cx="416951" cy="6858000"/>
          </a:xfrm>
          <a:prstGeom prst="rect">
            <a:avLst/>
          </a:prstGeom>
        </p:spPr>
      </p:pic>
      <p:sp>
        <p:nvSpPr>
          <p:cNvPr id="10" name="Rectangle 9"/>
          <p:cNvSpPr/>
          <p:nvPr/>
        </p:nvSpPr>
        <p:spPr bwMode="white">
          <a:xfrm>
            <a:off x="0" y="0"/>
            <a:ext cx="903427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8101584"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793922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 Green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2635CDBE-5341-810B-F533-C56B489E65F3}"/>
              </a:ext>
            </a:extLst>
          </p:cNvPr>
          <p:cNvGraphicFramePr>
            <a:graphicFrameLocks noChangeAspect="1"/>
          </p:cNvGraphicFramePr>
          <p:nvPr>
            <p:custDataLst>
              <p:tags r:id="rId1"/>
            </p:custDataLst>
            <p:extLst>
              <p:ext uri="{D42A27DB-BD31-4B8C-83A1-F6EECF244321}">
                <p14:modId xmlns:p14="http://schemas.microsoft.com/office/powerpoint/2010/main" val="303673688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2635CDBE-5341-810B-F533-C56B489E65F3}"/>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4"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2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28" name="TextBox 2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0604520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 Green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AC963FB-06DE-EA6A-894A-16590E36E50C}"/>
              </a:ext>
            </a:extLst>
          </p:cNvPr>
          <p:cNvGraphicFramePr>
            <a:graphicFrameLocks noChangeAspect="1"/>
          </p:cNvGraphicFramePr>
          <p:nvPr>
            <p:custDataLst>
              <p:tags r:id="rId1"/>
            </p:custDataLst>
            <p:extLst>
              <p:ext uri="{D42A27DB-BD31-4B8C-83A1-F6EECF244321}">
                <p14:modId xmlns:p14="http://schemas.microsoft.com/office/powerpoint/2010/main" val="178105004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AC963FB-06DE-EA6A-894A-16590E36E50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5689582" y="0"/>
            <a:ext cx="416951" cy="6858000"/>
          </a:xfrm>
          <a:prstGeom prst="rect">
            <a:avLst/>
          </a:prstGeom>
        </p:spPr>
      </p:pic>
      <p:sp>
        <p:nvSpPr>
          <p:cNvPr id="11" name="Rectangle 10"/>
          <p:cNvSpPr/>
          <p:nvPr/>
        </p:nvSpPr>
        <p:spPr>
          <a:xfrm>
            <a:off x="6096000" y="0"/>
            <a:ext cx="6096000" cy="6858000"/>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12" name="Picture Placeholder 18"/>
          <p:cNvSpPr>
            <a:spLocks noGrp="1"/>
          </p:cNvSpPr>
          <p:nvPr>
            <p:ph type="pic" sz="quarter" idx="14" hasCustomPrompt="1"/>
          </p:nvPr>
        </p:nvSpPr>
        <p:spPr>
          <a:xfrm>
            <a:off x="6092021" y="0"/>
            <a:ext cx="6099977" cy="6858000"/>
          </a:xfrm>
          <a:prstGeom prst="rect">
            <a:avLst/>
          </a:prstGeom>
          <a:noFill/>
        </p:spPr>
        <p:txBody>
          <a:bodyPr lIns="914400" tIns="914400" rIns="914400" bIns="914400"/>
          <a:lstStyle>
            <a:lvl1pPr algn="ctr">
              <a:defRPr sz="1800" baseline="0">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13" name="Title 1"/>
          <p:cNvSpPr>
            <a:spLocks noGrp="1"/>
          </p:cNvSpPr>
          <p:nvPr>
            <p:ph type="title" hasCustomPrompt="1"/>
          </p:nvPr>
        </p:nvSpPr>
        <p:spPr bwMode="blackWhite">
          <a:xfrm>
            <a:off x="630000" y="1785600"/>
            <a:ext cx="4388400" cy="3286800"/>
          </a:xfrm>
          <a:prstGeom prst="rect">
            <a:avLst/>
          </a:prstGeom>
          <a:noFill/>
        </p:spPr>
        <p:txBody>
          <a:bodyPr vert="horz" wrap="square" lIns="0" tIns="0" rIns="320040" bIns="0"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9301659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Gray slice heading">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C3E9B5B2-8220-AD73-E099-B6F589E31E0D}"/>
              </a:ext>
            </a:extLst>
          </p:cNvPr>
          <p:cNvGraphicFramePr>
            <a:graphicFrameLocks noChangeAspect="1"/>
          </p:cNvGraphicFramePr>
          <p:nvPr>
            <p:custDataLst>
              <p:tags r:id="rId1"/>
            </p:custDataLst>
            <p:extLst>
              <p:ext uri="{D42A27DB-BD31-4B8C-83A1-F6EECF244321}">
                <p14:modId xmlns:p14="http://schemas.microsoft.com/office/powerpoint/2010/main" val="1859492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C3E9B5B2-8220-AD73-E099-B6F589E31E0D}"/>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8" name="Rectangle 7"/>
          <p:cNvSpPr/>
          <p:nvPr/>
        </p:nvSpPr>
        <p:spPr bwMode="ltGray">
          <a:xfrm>
            <a:off x="1" y="-1309"/>
            <a:ext cx="4694400" cy="6859309"/>
          </a:xfrm>
          <a:prstGeom prst="rect">
            <a:avLst/>
          </a:prstGeom>
          <a:solidFill>
            <a:srgbClr val="F2F2F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l">
              <a:lnSpc>
                <a:spcPct val="90000"/>
              </a:lnSpc>
              <a:spcAft>
                <a:spcPts val="1000"/>
              </a:spcAft>
            </a:pPr>
            <a:endParaRPr lang="en-US" sz="1200">
              <a:solidFill>
                <a:schemeClr val="bg1"/>
              </a:solidFill>
              <a:latin typeface="+mn-lt"/>
              <a:ea typeface="+mn-ea"/>
              <a:cs typeface="+mn-cs"/>
            </a:endParaRPr>
          </a:p>
        </p:txBody>
      </p:sp>
      <p:sp>
        <p:nvSpPr>
          <p:cNvPr id="9" name="Title 1"/>
          <p:cNvSpPr>
            <a:spLocks noGrp="1"/>
          </p:cNvSpPr>
          <p:nvPr>
            <p:ph type="title" hasCustomPrompt="1"/>
          </p:nvPr>
        </p:nvSpPr>
        <p:spPr bwMode="ltGray">
          <a:xfrm>
            <a:off x="630000" y="1544274"/>
            <a:ext cx="3452400" cy="1495794"/>
          </a:xfrm>
          <a:noFill/>
        </p:spPr>
        <p:txBody>
          <a:bodyPr vert="horz" wrap="square" lIns="0" tIns="0" rIns="320040" bIns="0" anchor="b">
            <a:noAutofit/>
          </a:bodyPr>
          <a:lstStyle>
            <a:lvl1pPr>
              <a:defRPr sz="3200">
                <a:solidFill>
                  <a:schemeClr val="tx2"/>
                </a:solidFill>
                <a:latin typeface="+mj-lt"/>
                <a:ea typeface="+mj-ea"/>
                <a:cs typeface="+mj-cs"/>
              </a:defRPr>
            </a:lvl1pPr>
          </a:lstStyle>
          <a:p>
            <a:r>
              <a:rPr lang="en-US"/>
              <a:t>Click to add title</a:t>
            </a: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0527104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 Green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37B37C8C-D6C0-FE71-BA4C-DA88C2E0DC6C}"/>
              </a:ext>
            </a:extLst>
          </p:cNvPr>
          <p:cNvGraphicFramePr>
            <a:graphicFrameLocks noChangeAspect="1"/>
          </p:cNvGraphicFramePr>
          <p:nvPr>
            <p:custDataLst>
              <p:tags r:id="rId1"/>
            </p:custDataLst>
            <p:extLst>
              <p:ext uri="{D42A27DB-BD31-4B8C-83A1-F6EECF244321}">
                <p14:modId xmlns:p14="http://schemas.microsoft.com/office/powerpoint/2010/main" val="30806173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37B37C8C-D6C0-FE71-BA4C-DA88C2E0DC6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7409849" y="0"/>
            <a:ext cx="416951" cy="6858000"/>
          </a:xfrm>
          <a:prstGeom prst="rect">
            <a:avLst/>
          </a:prstGeom>
        </p:spPr>
      </p:pic>
      <p:sp>
        <p:nvSpPr>
          <p:cNvPr id="11" name="Rectangle 10"/>
          <p:cNvSpPr/>
          <p:nvPr/>
        </p:nvSpPr>
        <p:spPr bwMode="gray">
          <a:xfrm>
            <a:off x="7819543" y="0"/>
            <a:ext cx="4372457"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2" name="Picture Placeholder 5"/>
          <p:cNvSpPr>
            <a:spLocks noGrp="1"/>
          </p:cNvSpPr>
          <p:nvPr>
            <p:ph type="pic" sz="quarter" idx="11" hasCustomPrompt="1"/>
          </p:nvPr>
        </p:nvSpPr>
        <p:spPr>
          <a:xfrm>
            <a:off x="7820025" y="0"/>
            <a:ext cx="4371975" cy="6858000"/>
          </a:xfrm>
          <a:prstGeom prst="rect">
            <a:avLst/>
          </a:prstGeom>
          <a:noFill/>
        </p:spPr>
        <p:txBody>
          <a:bodyPr lIns="182880" tIns="914400" rIns="182880" bIns="914400"/>
          <a:lstStyle>
            <a:lvl1pPr algn="ctr">
              <a:defRPr sz="1600">
                <a:solidFill>
                  <a:schemeClr val="tx1"/>
                </a:solidFill>
                <a:latin typeface="+mn-lt"/>
                <a:ea typeface="+mn-ea"/>
                <a:cs typeface="+mn-cs"/>
                <a:sym typeface="Trebuchet MS" panose="020B0603020202020204" pitchFamily="34" charset="0"/>
              </a:defRPr>
            </a:lvl1pPr>
          </a:lstStyle>
          <a:p>
            <a:r>
              <a:rPr lang="en-US"/>
              <a:t>Click icon below to insert an image or remove this placeholder to use the whitespace in another way</a:t>
            </a: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itle 1"/>
          <p:cNvSpPr>
            <a:spLocks noGrp="1"/>
          </p:cNvSpPr>
          <p:nvPr>
            <p:ph type="title" hasCustomPrompt="1"/>
          </p:nvPr>
        </p:nvSpPr>
        <p:spPr bwMode="black">
          <a:xfrm>
            <a:off x="630936" y="1785600"/>
            <a:ext cx="6247552" cy="3286800"/>
          </a:xfrm>
          <a:prstGeom prst="rect">
            <a:avLst/>
          </a:prstGeom>
        </p:spPr>
        <p:txBody>
          <a:bodyPr vert="horz" anchor="ctr">
            <a:noAutofit/>
          </a:bodyPr>
          <a:lstStyle>
            <a:lvl1pPr>
              <a:defRPr sz="44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29057896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 Left arro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34898871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24" imgH="324" progId="TCLayout.ActiveDocument.1">
                  <p:embed/>
                </p:oleObj>
              </mc:Choice>
              <mc:Fallback>
                <p:oleObj name="think-cell Slide" r:id="rId3" imgW="324" imgH="32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0" name="Title 2"/>
          <p:cNvSpPr>
            <a:spLocks noGrp="1"/>
          </p:cNvSpPr>
          <p:nvPr>
            <p:ph type="title" hasCustomPrompt="1"/>
          </p:nvPr>
        </p:nvSpPr>
        <p:spPr>
          <a:xfrm>
            <a:off x="630000" y="2764203"/>
            <a:ext cx="2478638" cy="1314311"/>
          </a:xfrm>
          <a:prstGeom prst="rect">
            <a:avLst/>
          </a:prstGeom>
        </p:spPr>
        <p:txBody>
          <a:bodyPr vert="horz" anchor="ctr">
            <a:noAutofit/>
          </a:bodyPr>
          <a:lstStyle>
            <a:lvl1pPr>
              <a:defRPr sz="2400">
                <a:solidFill>
                  <a:schemeClr val="tx2"/>
                </a:solidFill>
                <a:latin typeface="+mj-lt"/>
                <a:ea typeface="+mj-ea"/>
                <a:cs typeface="+mj-cs"/>
                <a:sym typeface="Trebuchet MS" panose="020B0603020202020204" pitchFamily="34" charset="0"/>
              </a:defRPr>
            </a:lvl1pPr>
          </a:lstStyle>
          <a:p>
            <a:r>
              <a:rPr lang="en-US">
                <a:solidFill>
                  <a:schemeClr val="tx2"/>
                </a:solidFill>
              </a:rPr>
              <a:t>Click to add title</a:t>
            </a:r>
          </a:p>
        </p:txBody>
      </p:sp>
      <p:pic>
        <p:nvPicPr>
          <p:cNvPr id="12"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32442" y="3590399"/>
            <a:ext cx="1365250" cy="3382962"/>
          </a:xfrm>
          <a:custGeom>
            <a:avLst/>
            <a:gdLst>
              <a:gd name="connsiteX0" fmla="*/ 919541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264716 h 3382962"/>
              <a:gd name="connsiteX5" fmla="*/ 129871 w 1365250"/>
              <a:gd name="connsiteY5" fmla="*/ 3267601 h 3382962"/>
              <a:gd name="connsiteX6" fmla="*/ 0 w 1365250"/>
              <a:gd name="connsiteY6" fmla="*/ 0 h 3382962"/>
              <a:gd name="connsiteX7" fmla="*/ 909386 w 1365250"/>
              <a:gd name="connsiteY7" fmla="*/ 0 h 3382962"/>
              <a:gd name="connsiteX8" fmla="*/ 0 w 1365250"/>
              <a:gd name="connsiteY8" fmla="*/ 298560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19541" y="0"/>
                </a:moveTo>
                <a:lnTo>
                  <a:pt x="1365250" y="0"/>
                </a:lnTo>
                <a:lnTo>
                  <a:pt x="1365250" y="3382962"/>
                </a:lnTo>
                <a:lnTo>
                  <a:pt x="0" y="3382962"/>
                </a:lnTo>
                <a:lnTo>
                  <a:pt x="0" y="3264716"/>
                </a:lnTo>
                <a:lnTo>
                  <a:pt x="129871" y="3267601"/>
                </a:lnTo>
                <a:close/>
                <a:moveTo>
                  <a:pt x="0" y="0"/>
                </a:moveTo>
                <a:lnTo>
                  <a:pt x="909386" y="0"/>
                </a:lnTo>
                <a:lnTo>
                  <a:pt x="0" y="298560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321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D. Green left arrow">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22F8708-02A9-42CF-33C5-0A1745592ED6}"/>
              </a:ext>
            </a:extLst>
          </p:cNvPr>
          <p:cNvGraphicFramePr>
            <a:graphicFrameLocks noChangeAspect="1"/>
          </p:cNvGraphicFramePr>
          <p:nvPr>
            <p:custDataLst>
              <p:tags r:id="rId1"/>
            </p:custDataLst>
            <p:extLst>
              <p:ext uri="{D42A27DB-BD31-4B8C-83A1-F6EECF244321}">
                <p14:modId xmlns:p14="http://schemas.microsoft.com/office/powerpoint/2010/main" val="9828410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422F8708-02A9-42CF-33C5-0A1745592ED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Freeform 14"/>
          <p:cNvSpPr/>
          <p:nvPr/>
        </p:nvSpPr>
        <p:spPr bwMode="ltGray">
          <a:xfrm>
            <a:off x="1524" y="131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5" name="Title 4"/>
          <p:cNvSpPr>
            <a:spLocks noGrp="1"/>
          </p:cNvSpPr>
          <p:nvPr>
            <p:ph type="title" hasCustomPrompt="1"/>
          </p:nvPr>
        </p:nvSpPr>
        <p:spPr>
          <a:xfrm>
            <a:off x="630000" y="2764203"/>
            <a:ext cx="2478638" cy="1314311"/>
          </a:xfrm>
        </p:spPr>
        <p:txBody>
          <a:bodyPr vert="horz" anchor="ctr" anchorCtr="0">
            <a:noAutofit/>
          </a:bodyPr>
          <a:lstStyle>
            <a:lvl1pPr>
              <a:defRPr>
                <a:solidFill>
                  <a:srgbClr val="FFFFFF"/>
                </a:solidFill>
                <a:latin typeface="+mj-lt"/>
                <a:ea typeface="+mj-ea"/>
                <a:cs typeface="+mj-cs"/>
              </a:defRPr>
            </a:lvl1pPr>
          </a:lstStyle>
          <a:p>
            <a:r>
              <a:rPr lang="en-US"/>
              <a:t>Click to add title</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6216" b="7716"/>
          <a:stretch/>
        </p:blipFill>
        <p:spPr>
          <a:xfrm rot="120000">
            <a:off x="2174642" y="3402828"/>
            <a:ext cx="2694666" cy="3461745"/>
          </a:xfrm>
          <a:custGeom>
            <a:avLst/>
            <a:gdLst>
              <a:gd name="connsiteX0" fmla="*/ 0 w 2694666"/>
              <a:gd name="connsiteY0" fmla="*/ 0 h 3461745"/>
              <a:gd name="connsiteX1" fmla="*/ 2694666 w 2694666"/>
              <a:gd name="connsiteY1" fmla="*/ 0 h 3461745"/>
              <a:gd name="connsiteX2" fmla="*/ 2694666 w 2694666"/>
              <a:gd name="connsiteY2" fmla="*/ 3461745 h 3461745"/>
              <a:gd name="connsiteX3" fmla="*/ 1325678 w 2694666"/>
              <a:gd name="connsiteY3" fmla="*/ 3461745 h 3461745"/>
              <a:gd name="connsiteX4" fmla="*/ 1671729 w 2694666"/>
              <a:gd name="connsiteY4" fmla="*/ 3449661 h 3461745"/>
              <a:gd name="connsiteX5" fmla="*/ 1894583 w 2694666"/>
              <a:gd name="connsiteY5" fmla="*/ 6023 h 3461745"/>
              <a:gd name="connsiteX6" fmla="*/ 1847153 w 2694666"/>
              <a:gd name="connsiteY6" fmla="*/ 12445 h 3461745"/>
              <a:gd name="connsiteX7" fmla="*/ 1149427 w 2694666"/>
              <a:gd name="connsiteY7" fmla="*/ 3461745 h 3461745"/>
              <a:gd name="connsiteX8" fmla="*/ 0 w 2694666"/>
              <a:gd name="connsiteY8" fmla="*/ 3461745 h 3461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94666" h="3461745">
                <a:moveTo>
                  <a:pt x="0" y="0"/>
                </a:moveTo>
                <a:lnTo>
                  <a:pt x="2694666" y="0"/>
                </a:lnTo>
                <a:lnTo>
                  <a:pt x="2694666" y="3461745"/>
                </a:lnTo>
                <a:lnTo>
                  <a:pt x="1325678" y="3461745"/>
                </a:lnTo>
                <a:lnTo>
                  <a:pt x="1671729" y="3449661"/>
                </a:lnTo>
                <a:lnTo>
                  <a:pt x="1894583" y="6023"/>
                </a:lnTo>
                <a:lnTo>
                  <a:pt x="1847153" y="12445"/>
                </a:lnTo>
                <a:lnTo>
                  <a:pt x="1149427" y="3461745"/>
                </a:lnTo>
                <a:lnTo>
                  <a:pt x="0" y="3461745"/>
                </a:lnTo>
                <a:close/>
              </a:path>
            </a:pathLst>
          </a:custGeom>
        </p:spPr>
      </p:pic>
    </p:spTree>
    <p:extLst>
      <p:ext uri="{BB962C8B-B14F-4D97-AF65-F5344CB8AC3E}">
        <p14:creationId xmlns:p14="http://schemas.microsoft.com/office/powerpoint/2010/main" val="399791618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D. Arrow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765FEC2E-83DF-854C-DBA9-896D89298484}"/>
              </a:ext>
            </a:extLst>
          </p:cNvPr>
          <p:cNvGraphicFramePr>
            <a:graphicFrameLocks noChangeAspect="1"/>
          </p:cNvGraphicFramePr>
          <p:nvPr>
            <p:custDataLst>
              <p:tags r:id="rId1"/>
            </p:custDataLst>
            <p:extLst>
              <p:ext uri="{D42A27DB-BD31-4B8C-83A1-F6EECF244321}">
                <p14:modId xmlns:p14="http://schemas.microsoft.com/office/powerpoint/2010/main" val="2821775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765FEC2E-83DF-854C-DBA9-896D89298484}"/>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TextBox 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800" kern="1200">
              <a:solidFill>
                <a:schemeClr val="bg1"/>
              </a:solidFill>
              <a:latin typeface="+mn-lt"/>
              <a:ea typeface="+mn-ea"/>
              <a:cs typeface="+mn-cs"/>
              <a:sym typeface="Trebuchet MS" panose="020B0603020202020204" pitchFamily="34" charset="0"/>
            </a:endParaRPr>
          </a:p>
        </p:txBody>
      </p:sp>
      <p:sp>
        <p:nvSpPr>
          <p:cNvPr id="17"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Pentagon 3"/>
          <p:cNvSpPr/>
          <p:nvPr/>
        </p:nvSpPr>
        <p:spPr bwMode="white">
          <a:xfrm>
            <a:off x="1" y="0"/>
            <a:ext cx="5426920"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chemeClr val="tx2"/>
                </a:solidFill>
                <a:latin typeface="+mj-lt"/>
                <a:ea typeface="+mj-ea"/>
                <a:cs typeface="+mj-cs"/>
                <a:sym typeface="Trebuchet MS" panose="020B0603020202020204" pitchFamily="34" charset="0"/>
              </a:defRPr>
            </a:lvl1pPr>
          </a:lstStyle>
          <a:p>
            <a:r>
              <a:rPr lang="en-US"/>
              <a:t>Click to add title</a:t>
            </a:r>
          </a:p>
        </p:txBody>
      </p:sp>
      <p:pic>
        <p:nvPicPr>
          <p:cNvPr id="1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81525" y="3394392"/>
            <a:ext cx="1298575" cy="3571875"/>
          </a:xfrm>
          <a:custGeom>
            <a:avLst/>
            <a:gdLst>
              <a:gd name="connsiteX0" fmla="*/ 0 w 1298575"/>
              <a:gd name="connsiteY0" fmla="*/ 0 h 3571875"/>
              <a:gd name="connsiteX1" fmla="*/ 1298575 w 1298575"/>
              <a:gd name="connsiteY1" fmla="*/ 0 h 3571875"/>
              <a:gd name="connsiteX2" fmla="*/ 1298575 w 1298575"/>
              <a:gd name="connsiteY2" fmla="*/ 3571875 h 3571875"/>
              <a:gd name="connsiteX3" fmla="*/ 0 w 1298575"/>
              <a:gd name="connsiteY3" fmla="*/ 3571875 h 3571875"/>
              <a:gd name="connsiteX4" fmla="*/ 0 w 1298575"/>
              <a:gd name="connsiteY4" fmla="*/ 3465683 h 3571875"/>
              <a:gd name="connsiteX5" fmla="*/ 139700 w 1298575"/>
              <a:gd name="connsiteY5" fmla="*/ 3466783 h 3571875"/>
              <a:gd name="connsiteX6" fmla="*/ 841375 w 1298575"/>
              <a:gd name="connsiteY6" fmla="*/ 21908 h 3571875"/>
              <a:gd name="connsiteX7" fmla="*/ 0 w 1298575"/>
              <a:gd name="connsiteY7" fmla="*/ 2642743 h 3571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98575" h="3571875">
                <a:moveTo>
                  <a:pt x="0" y="0"/>
                </a:moveTo>
                <a:lnTo>
                  <a:pt x="1298575" y="0"/>
                </a:lnTo>
                <a:lnTo>
                  <a:pt x="1298575" y="3571875"/>
                </a:lnTo>
                <a:lnTo>
                  <a:pt x="0" y="3571875"/>
                </a:lnTo>
                <a:lnTo>
                  <a:pt x="0" y="3465683"/>
                </a:lnTo>
                <a:lnTo>
                  <a:pt x="139700" y="3466783"/>
                </a:lnTo>
                <a:lnTo>
                  <a:pt x="841375" y="21908"/>
                </a:lnTo>
                <a:lnTo>
                  <a:pt x="0" y="26427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76992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D. Green arrow one third">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E9CAB229-1ED8-372A-7422-F135E8285101}"/>
              </a:ext>
            </a:extLst>
          </p:cNvPr>
          <p:cNvGraphicFramePr>
            <a:graphicFrameLocks noChangeAspect="1"/>
          </p:cNvGraphicFramePr>
          <p:nvPr>
            <p:custDataLst>
              <p:tags r:id="rId1"/>
            </p:custDataLst>
            <p:extLst>
              <p:ext uri="{D42A27DB-BD31-4B8C-83A1-F6EECF244321}">
                <p14:modId xmlns:p14="http://schemas.microsoft.com/office/powerpoint/2010/main" val="8803629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E9CAB229-1ED8-372A-7422-F135E828510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9" name="Pentagon 3"/>
          <p:cNvSpPr/>
          <p:nvPr/>
        </p:nvSpPr>
        <p:spPr bwMode="white">
          <a:xfrm>
            <a:off x="1" y="0"/>
            <a:ext cx="5426920"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itle 1"/>
          <p:cNvSpPr>
            <a:spLocks noGrp="1"/>
          </p:cNvSpPr>
          <p:nvPr>
            <p:ph type="title" hasCustomPrompt="1"/>
          </p:nvPr>
        </p:nvSpPr>
        <p:spPr>
          <a:xfrm>
            <a:off x="630000" y="1785600"/>
            <a:ext cx="4062235" cy="3286800"/>
          </a:xfrm>
          <a:prstGeom prst="rect">
            <a:avLst/>
          </a:prstGeom>
        </p:spPr>
        <p:txBody>
          <a:bodyPr vert="horz" anchor="ctr">
            <a:noAutofit/>
          </a:bodyPr>
          <a:lstStyle>
            <a:lvl1pPr>
              <a:defRPr sz="4400" b="0">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7562" b="6867"/>
          <a:stretch/>
        </p:blipFill>
        <p:spPr>
          <a:xfrm>
            <a:off x="3578059" y="3416300"/>
            <a:ext cx="2694666" cy="3441700"/>
          </a:xfrm>
          <a:custGeom>
            <a:avLst/>
            <a:gdLst>
              <a:gd name="connsiteX0" fmla="*/ 2040063 w 2694666"/>
              <a:gd name="connsiteY0" fmla="*/ 0 h 3441700"/>
              <a:gd name="connsiteX1" fmla="*/ 2694666 w 2694666"/>
              <a:gd name="connsiteY1" fmla="*/ 0 h 3441700"/>
              <a:gd name="connsiteX2" fmla="*/ 2694666 w 2694666"/>
              <a:gd name="connsiteY2" fmla="*/ 3441700 h 3441700"/>
              <a:gd name="connsiteX3" fmla="*/ 1510783 w 2694666"/>
              <a:gd name="connsiteY3" fmla="*/ 3441700 h 3441700"/>
              <a:gd name="connsiteX4" fmla="*/ 1816742 w 2694666"/>
              <a:gd name="connsiteY4" fmla="*/ 365420 h 3441700"/>
              <a:gd name="connsiteX5" fmla="*/ 2022641 w 2694666"/>
              <a:gd name="connsiteY5" fmla="*/ 379413 h 3441700"/>
              <a:gd name="connsiteX6" fmla="*/ 0 w 2694666"/>
              <a:gd name="connsiteY6" fmla="*/ 0 h 3441700"/>
              <a:gd name="connsiteX7" fmla="*/ 1846270 w 2694666"/>
              <a:gd name="connsiteY7" fmla="*/ 0 h 3441700"/>
              <a:gd name="connsiteX8" fmla="*/ 1848810 w 2694666"/>
              <a:gd name="connsiteY8" fmla="*/ 12700 h 3441700"/>
              <a:gd name="connsiteX9" fmla="*/ 1777372 w 2694666"/>
              <a:gd name="connsiteY9" fmla="*/ 362744 h 3441700"/>
              <a:gd name="connsiteX10" fmla="*/ 1780172 w 2694666"/>
              <a:gd name="connsiteY10" fmla="*/ 362934 h 3441700"/>
              <a:gd name="connsiteX11" fmla="*/ 1144340 w 2694666"/>
              <a:gd name="connsiteY11" fmla="*/ 3441700 h 3441700"/>
              <a:gd name="connsiteX12" fmla="*/ 0 w 2694666"/>
              <a:gd name="connsiteY12" fmla="*/ 3441700 h 344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694666" h="3441700">
                <a:moveTo>
                  <a:pt x="2040063" y="0"/>
                </a:moveTo>
                <a:lnTo>
                  <a:pt x="2694666" y="0"/>
                </a:lnTo>
                <a:lnTo>
                  <a:pt x="2694666" y="3441700"/>
                </a:lnTo>
                <a:lnTo>
                  <a:pt x="1510783" y="3441700"/>
                </a:lnTo>
                <a:lnTo>
                  <a:pt x="1816742" y="365420"/>
                </a:lnTo>
                <a:lnTo>
                  <a:pt x="2022641" y="379413"/>
                </a:lnTo>
                <a:close/>
                <a:moveTo>
                  <a:pt x="0" y="0"/>
                </a:moveTo>
                <a:lnTo>
                  <a:pt x="1846270" y="0"/>
                </a:lnTo>
                <a:lnTo>
                  <a:pt x="1848810" y="12700"/>
                </a:lnTo>
                <a:lnTo>
                  <a:pt x="1777372" y="362744"/>
                </a:lnTo>
                <a:lnTo>
                  <a:pt x="1780172" y="362934"/>
                </a:lnTo>
                <a:lnTo>
                  <a:pt x="1144340" y="3441700"/>
                </a:lnTo>
                <a:lnTo>
                  <a:pt x="0" y="3441700"/>
                </a:lnTo>
                <a:close/>
              </a:path>
            </a:pathLst>
          </a:custGeom>
        </p:spPr>
      </p:pic>
    </p:spTree>
    <p:extLst>
      <p:ext uri="{BB962C8B-B14F-4D97-AF65-F5344CB8AC3E}">
        <p14:creationId xmlns:p14="http://schemas.microsoft.com/office/powerpoint/2010/main" val="58935686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D. Arrow half">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DA5F0A3-A286-9184-A098-AE153843D3F8}"/>
              </a:ext>
            </a:extLst>
          </p:cNvPr>
          <p:cNvGraphicFramePr>
            <a:graphicFrameLocks noChangeAspect="1"/>
          </p:cNvGraphicFramePr>
          <p:nvPr>
            <p:custDataLst>
              <p:tags r:id="rId1"/>
            </p:custDataLst>
            <p:extLst>
              <p:ext uri="{D42A27DB-BD31-4B8C-83A1-F6EECF244321}">
                <p14:modId xmlns:p14="http://schemas.microsoft.com/office/powerpoint/2010/main" val="239543979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7DA5F0A3-A286-9184-A098-AE153843D3F8}"/>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sp>
        <p:nvSpPr>
          <p:cNvPr id="18"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6" name="TextBox 1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97806" y="3589606"/>
            <a:ext cx="1365250" cy="3382962"/>
          </a:xfrm>
          <a:custGeom>
            <a:avLst/>
            <a:gdLst>
              <a:gd name="connsiteX0" fmla="*/ 920598 w 1365250"/>
              <a:gd name="connsiteY0" fmla="*/ 0 h 3382962"/>
              <a:gd name="connsiteX1" fmla="*/ 1365250 w 1365250"/>
              <a:gd name="connsiteY1" fmla="*/ 0 h 3382962"/>
              <a:gd name="connsiteX2" fmla="*/ 1365250 w 1365250"/>
              <a:gd name="connsiteY2" fmla="*/ 3382962 h 3382962"/>
              <a:gd name="connsiteX3" fmla="*/ 0 w 1365250"/>
              <a:gd name="connsiteY3" fmla="*/ 3382962 h 3382962"/>
              <a:gd name="connsiteX4" fmla="*/ 0 w 1365250"/>
              <a:gd name="connsiteY4" fmla="*/ 3320782 h 3382962"/>
              <a:gd name="connsiteX5" fmla="*/ 126694 w 1365250"/>
              <a:gd name="connsiteY5" fmla="*/ 3320782 h 3382962"/>
              <a:gd name="connsiteX6" fmla="*/ 0 w 1365250"/>
              <a:gd name="connsiteY6" fmla="*/ 0 h 3382962"/>
              <a:gd name="connsiteX7" fmla="*/ 908172 w 1365250"/>
              <a:gd name="connsiteY7" fmla="*/ 0 h 3382962"/>
              <a:gd name="connsiteX8" fmla="*/ 0 w 1365250"/>
              <a:gd name="connsiteY8" fmla="*/ 2890357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65250" h="3382962">
                <a:moveTo>
                  <a:pt x="920598" y="0"/>
                </a:moveTo>
                <a:lnTo>
                  <a:pt x="1365250" y="0"/>
                </a:lnTo>
                <a:lnTo>
                  <a:pt x="1365250" y="3382962"/>
                </a:lnTo>
                <a:lnTo>
                  <a:pt x="0" y="3382962"/>
                </a:lnTo>
                <a:lnTo>
                  <a:pt x="0" y="3320782"/>
                </a:lnTo>
                <a:lnTo>
                  <a:pt x="126694" y="3320782"/>
                </a:lnTo>
                <a:close/>
                <a:moveTo>
                  <a:pt x="0" y="0"/>
                </a:moveTo>
                <a:lnTo>
                  <a:pt x="908172" y="0"/>
                </a:lnTo>
                <a:lnTo>
                  <a:pt x="0" y="2890357"/>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98095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D. Green arrow half">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79FCB3C8-D8B1-C8AF-2517-136A96CE9700}"/>
              </a:ext>
            </a:extLst>
          </p:cNvPr>
          <p:cNvGraphicFramePr>
            <a:graphicFrameLocks noChangeAspect="1"/>
          </p:cNvGraphicFramePr>
          <p:nvPr>
            <p:custDataLst>
              <p:tags r:id="rId1"/>
            </p:custDataLst>
            <p:extLst>
              <p:ext uri="{D42A27DB-BD31-4B8C-83A1-F6EECF244321}">
                <p14:modId xmlns:p14="http://schemas.microsoft.com/office/powerpoint/2010/main" val="33131660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79FCB3C8-D8B1-C8AF-2517-136A96CE970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Pentagon 8"/>
          <p:cNvSpPr/>
          <p:nvPr/>
        </p:nvSpPr>
        <p:spPr bwMode="white">
          <a:xfrm>
            <a:off x="0" y="0"/>
            <a:ext cx="6363546" cy="6858000"/>
          </a:xfrm>
          <a:prstGeom prst="homePlate">
            <a:avLst>
              <a:gd name="adj" fmla="val 12939"/>
            </a:avLst>
          </a:prstGeom>
          <a:gradFill>
            <a:gsLst>
              <a:gs pos="0">
                <a:schemeClr val="tx2"/>
              </a:gs>
              <a:gs pos="100000">
                <a:schemeClr val="accent1"/>
              </a:gs>
            </a:gsLst>
            <a:lin ang="81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3" name="Title 2"/>
          <p:cNvSpPr>
            <a:spLocks noGrp="1"/>
          </p:cNvSpPr>
          <p:nvPr>
            <p:ph type="title" hasCustomPrompt="1"/>
          </p:nvPr>
        </p:nvSpPr>
        <p:spPr>
          <a:xfrm>
            <a:off x="630000" y="622800"/>
            <a:ext cx="4747822"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4" name="TextBox 1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4460172" y="3407803"/>
            <a:ext cx="2694666" cy="3456551"/>
          </a:xfrm>
          <a:custGeom>
            <a:avLst/>
            <a:gdLst>
              <a:gd name="connsiteX0" fmla="*/ 2136534 w 2694666"/>
              <a:gd name="connsiteY0" fmla="*/ 0 h 3456551"/>
              <a:gd name="connsiteX1" fmla="*/ 2694666 w 2694666"/>
              <a:gd name="connsiteY1" fmla="*/ 0 h 3456551"/>
              <a:gd name="connsiteX2" fmla="*/ 2694666 w 2694666"/>
              <a:gd name="connsiteY2" fmla="*/ 3456551 h 3456551"/>
              <a:gd name="connsiteX3" fmla="*/ 1957033 w 2694666"/>
              <a:gd name="connsiteY3" fmla="*/ 3456551 h 3456551"/>
              <a:gd name="connsiteX4" fmla="*/ 1856842 w 2694666"/>
              <a:gd name="connsiteY4" fmla="*/ 432620 h 3456551"/>
              <a:gd name="connsiteX5" fmla="*/ 1914577 w 2694666"/>
              <a:gd name="connsiteY5" fmla="*/ 426057 h 3456551"/>
              <a:gd name="connsiteX6" fmla="*/ 0 w 2694666"/>
              <a:gd name="connsiteY6" fmla="*/ 0 h 3456551"/>
              <a:gd name="connsiteX7" fmla="*/ 1841687 w 2694666"/>
              <a:gd name="connsiteY7" fmla="*/ 0 h 3456551"/>
              <a:gd name="connsiteX8" fmla="*/ 1142595 w 2694666"/>
              <a:gd name="connsiteY8" fmla="*/ 3456551 h 3456551"/>
              <a:gd name="connsiteX9" fmla="*/ 0 w 2694666"/>
              <a:gd name="connsiteY9"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694666" h="3456551">
                <a:moveTo>
                  <a:pt x="2136534" y="0"/>
                </a:moveTo>
                <a:lnTo>
                  <a:pt x="2694666" y="0"/>
                </a:lnTo>
                <a:lnTo>
                  <a:pt x="2694666" y="3456551"/>
                </a:lnTo>
                <a:lnTo>
                  <a:pt x="1957033" y="3456551"/>
                </a:lnTo>
                <a:lnTo>
                  <a:pt x="1856842" y="432620"/>
                </a:lnTo>
                <a:lnTo>
                  <a:pt x="1914577" y="426057"/>
                </a:lnTo>
                <a:close/>
                <a:moveTo>
                  <a:pt x="0" y="0"/>
                </a:moveTo>
                <a:lnTo>
                  <a:pt x="1841687" y="0"/>
                </a:lnTo>
                <a:lnTo>
                  <a:pt x="1142595" y="3456551"/>
                </a:lnTo>
                <a:lnTo>
                  <a:pt x="0" y="3456551"/>
                </a:lnTo>
                <a:close/>
              </a:path>
            </a:pathLst>
          </a:custGeom>
        </p:spPr>
      </p:pic>
    </p:spTree>
    <p:extLst>
      <p:ext uri="{BB962C8B-B14F-4D97-AF65-F5344CB8AC3E}">
        <p14:creationId xmlns:p14="http://schemas.microsoft.com/office/powerpoint/2010/main" val="196902738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D. Arrow two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4475101-E8D3-A69E-15C6-9B475DB8948E}"/>
              </a:ext>
            </a:extLst>
          </p:cNvPr>
          <p:cNvGraphicFramePr>
            <a:graphicFrameLocks noChangeAspect="1"/>
          </p:cNvGraphicFramePr>
          <p:nvPr>
            <p:custDataLst>
              <p:tags r:id="rId1"/>
            </p:custDataLst>
            <p:extLst>
              <p:ext uri="{D42A27DB-BD31-4B8C-83A1-F6EECF244321}">
                <p14:modId xmlns:p14="http://schemas.microsoft.com/office/powerpoint/2010/main" val="80325835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14475101-E8D3-A69E-15C6-9B475DB8948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vert="horz"/>
          <a:lstStyle>
            <a:lvl1pPr>
              <a:defRPr>
                <a:latin typeface="+mj-lt"/>
                <a:ea typeface="+mj-ea"/>
                <a:cs typeface="+mj-cs"/>
                <a:sym typeface="Trebuchet MS" panose="020B0603020202020204" pitchFamily="34" charset="0"/>
              </a:defRPr>
            </a:lvl1pPr>
          </a:lstStyle>
          <a:p>
            <a:r>
              <a:rPr lang="en-US"/>
              <a:t>Click to add title</a:t>
            </a:r>
          </a:p>
        </p:txBody>
      </p:sp>
      <p:pic>
        <p:nvPicPr>
          <p:cNvPr id="11"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0339" y="3589606"/>
            <a:ext cx="1365250" cy="3382962"/>
          </a:xfrm>
          <a:custGeom>
            <a:avLst/>
            <a:gdLst>
              <a:gd name="connsiteX0" fmla="*/ 911531 w 1365250"/>
              <a:gd name="connsiteY0" fmla="*/ 0 h 3382962"/>
              <a:gd name="connsiteX1" fmla="*/ 1365250 w 1365250"/>
              <a:gd name="connsiteY1" fmla="*/ 0 h 3382962"/>
              <a:gd name="connsiteX2" fmla="*/ 1365250 w 1365250"/>
              <a:gd name="connsiteY2" fmla="*/ 3382962 h 3382962"/>
              <a:gd name="connsiteX3" fmla="*/ 107988 w 1365250"/>
              <a:gd name="connsiteY3" fmla="*/ 3382962 h 3382962"/>
              <a:gd name="connsiteX4" fmla="*/ 111422 w 1365250"/>
              <a:gd name="connsiteY4" fmla="*/ 3368118 h 3382962"/>
              <a:gd name="connsiteX5" fmla="*/ 129661 w 1365250"/>
              <a:gd name="connsiteY5" fmla="*/ 3368407 h 3382962"/>
              <a:gd name="connsiteX6" fmla="*/ 890411 w 1365250"/>
              <a:gd name="connsiteY6" fmla="*/ 0 h 3382962"/>
              <a:gd name="connsiteX7" fmla="*/ 897808 w 1365250"/>
              <a:gd name="connsiteY7" fmla="*/ 0 h 3382962"/>
              <a:gd name="connsiteX8" fmla="*/ 870584 w 1365250"/>
              <a:gd name="connsiteY8" fmla="*/ 85726 h 3382962"/>
              <a:gd name="connsiteX9" fmla="*/ 0 w 1365250"/>
              <a:gd name="connsiteY9" fmla="*/ 0 h 3382962"/>
              <a:gd name="connsiteX10" fmla="*/ 852736 w 1365250"/>
              <a:gd name="connsiteY10" fmla="*/ 0 h 3382962"/>
              <a:gd name="connsiteX11" fmla="*/ 0 w 1365250"/>
              <a:gd name="connsiteY11" fmla="*/ 1883543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365250" h="3382962">
                <a:moveTo>
                  <a:pt x="911531" y="0"/>
                </a:moveTo>
                <a:lnTo>
                  <a:pt x="1365250" y="0"/>
                </a:lnTo>
                <a:lnTo>
                  <a:pt x="1365250" y="3382962"/>
                </a:lnTo>
                <a:lnTo>
                  <a:pt x="107988" y="3382962"/>
                </a:lnTo>
                <a:lnTo>
                  <a:pt x="111422" y="3368118"/>
                </a:lnTo>
                <a:lnTo>
                  <a:pt x="129661" y="3368407"/>
                </a:lnTo>
                <a:close/>
                <a:moveTo>
                  <a:pt x="890411" y="0"/>
                </a:moveTo>
                <a:lnTo>
                  <a:pt x="897808" y="0"/>
                </a:lnTo>
                <a:lnTo>
                  <a:pt x="870584" y="85726"/>
                </a:lnTo>
                <a:close/>
                <a:moveTo>
                  <a:pt x="0" y="0"/>
                </a:moveTo>
                <a:lnTo>
                  <a:pt x="852736" y="0"/>
                </a:lnTo>
                <a:lnTo>
                  <a:pt x="0" y="1883543"/>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3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D. Green arrow two third">
    <p:bg>
      <p:bgPr>
        <a:solidFill>
          <a:schemeClr val="bg1"/>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1E775740-7BED-809B-E254-5DFF82325CBC}"/>
              </a:ext>
            </a:extLst>
          </p:cNvPr>
          <p:cNvGraphicFramePr>
            <a:graphicFrameLocks noChangeAspect="1"/>
          </p:cNvGraphicFramePr>
          <p:nvPr>
            <p:custDataLst>
              <p:tags r:id="rId1"/>
            </p:custDataLst>
            <p:extLst>
              <p:ext uri="{D42A27DB-BD31-4B8C-83A1-F6EECF244321}">
                <p14:modId xmlns:p14="http://schemas.microsoft.com/office/powerpoint/2010/main" val="259682131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1E775740-7BED-809B-E254-5DFF82325CB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2" name="Freeform 18"/>
          <p:cNvSpPr/>
          <p:nvPr/>
        </p:nvSpPr>
        <p:spPr bwMode="white">
          <a:xfrm>
            <a:off x="0" y="0"/>
            <a:ext cx="8446239" cy="6858000"/>
          </a:xfrm>
          <a:custGeom>
            <a:avLst/>
            <a:gdLst>
              <a:gd name="connsiteX0" fmla="*/ 0 w 8446239"/>
              <a:gd name="connsiteY0" fmla="*/ 0 h 6858000"/>
              <a:gd name="connsiteX1" fmla="*/ 7645979 w 8446239"/>
              <a:gd name="connsiteY1" fmla="*/ 0 h 6858000"/>
              <a:gd name="connsiteX2" fmla="*/ 8446239 w 8446239"/>
              <a:gd name="connsiteY2" fmla="*/ 3429000 h 6858000"/>
              <a:gd name="connsiteX3" fmla="*/ 7645979 w 8446239"/>
              <a:gd name="connsiteY3" fmla="*/ 6858000 h 6858000"/>
              <a:gd name="connsiteX4" fmla="*/ 0 w 8446239"/>
              <a:gd name="connsiteY4" fmla="*/ 6858000 h 6858000"/>
              <a:gd name="connsiteX5" fmla="*/ 0 w 8446239"/>
              <a:gd name="connsiteY5"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46239" h="6858000">
                <a:moveTo>
                  <a:pt x="0" y="0"/>
                </a:moveTo>
                <a:lnTo>
                  <a:pt x="7645979" y="0"/>
                </a:lnTo>
                <a:lnTo>
                  <a:pt x="8446239" y="3429000"/>
                </a:lnTo>
                <a:lnTo>
                  <a:pt x="7645979" y="6858000"/>
                </a:lnTo>
                <a:lnTo>
                  <a:pt x="0" y="6858000"/>
                </a:lnTo>
                <a:lnTo>
                  <a:pt x="0" y="0"/>
                </a:lnTo>
                <a:close/>
              </a:path>
            </a:pathLst>
          </a:custGeom>
          <a:gradFill>
            <a:gsLst>
              <a:gs pos="0">
                <a:schemeClr val="tx2"/>
              </a:gs>
              <a:gs pos="100000">
                <a:schemeClr val="accent1"/>
              </a:gs>
            </a:gsLst>
            <a:lin ang="8100000" scaled="1"/>
          </a:gra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lnSpc>
                <a:spcPct val="90000"/>
              </a:lnSpc>
              <a:spcAft>
                <a:spcPts val="1000"/>
              </a:spcAft>
            </a:pPr>
            <a:endParaRPr lang="en-US" sz="1200">
              <a:solidFill>
                <a:schemeClr val="bg1"/>
              </a:solidFill>
              <a:latin typeface="+mn-lt"/>
              <a:ea typeface="+mn-ea"/>
              <a:cs typeface="+mn-cs"/>
              <a:sym typeface="Trebuchet MS" panose="020B0603020202020204" pitchFamily="34" charset="0"/>
            </a:endParaRPr>
          </a:p>
        </p:txBody>
      </p:sp>
      <p:sp>
        <p:nvSpPr>
          <p:cNvPr id="2" name="Title 1"/>
          <p:cNvSpPr>
            <a:spLocks noGrp="1"/>
          </p:cNvSpPr>
          <p:nvPr>
            <p:ph type="title" hasCustomPrompt="1"/>
          </p:nvPr>
        </p:nvSpPr>
        <p:spPr>
          <a:xfrm>
            <a:off x="630000" y="622800"/>
            <a:ext cx="6254496" cy="332399"/>
          </a:xfrm>
          <a:prstGeom prst="rect">
            <a:avLst/>
          </a:prstGeom>
        </p:spPr>
        <p:txBody>
          <a:bodyPr vert="horz"/>
          <a:lstStyle>
            <a:lvl1pPr>
              <a:defRPr>
                <a:solidFill>
                  <a:srgbClr val="FFFFFF"/>
                </a:solidFill>
                <a:latin typeface="+mj-lt"/>
                <a:ea typeface="+mj-ea"/>
                <a:cs typeface="+mj-cs"/>
                <a:sym typeface="Trebuchet MS" panose="020B0603020202020204" pitchFamily="34" charset="0"/>
              </a:defRPr>
            </a:lvl1pPr>
          </a:lstStyle>
          <a:p>
            <a:r>
              <a:rPr lang="en-US"/>
              <a:t>Click to add title</a:t>
            </a:r>
          </a:p>
        </p:txBody>
      </p:sp>
      <p:sp>
        <p:nvSpPr>
          <p:cNvPr id="18" name="TextBox 1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t="9052" b="6867"/>
          <a:stretch/>
        </p:blipFill>
        <p:spPr>
          <a:xfrm rot="120000">
            <a:off x="6567628" y="3407803"/>
            <a:ext cx="2694666" cy="3456551"/>
          </a:xfrm>
          <a:custGeom>
            <a:avLst/>
            <a:gdLst>
              <a:gd name="connsiteX0" fmla="*/ 2068299 w 2694666"/>
              <a:gd name="connsiteY0" fmla="*/ 0 h 3456551"/>
              <a:gd name="connsiteX1" fmla="*/ 2694666 w 2694666"/>
              <a:gd name="connsiteY1" fmla="*/ 0 h 3456551"/>
              <a:gd name="connsiteX2" fmla="*/ 2694666 w 2694666"/>
              <a:gd name="connsiteY2" fmla="*/ 3456551 h 3456551"/>
              <a:gd name="connsiteX3" fmla="*/ 1434992 w 2694666"/>
              <a:gd name="connsiteY3" fmla="*/ 3456551 h 3456551"/>
              <a:gd name="connsiteX4" fmla="*/ 0 w 2694666"/>
              <a:gd name="connsiteY4" fmla="*/ 0 h 3456551"/>
              <a:gd name="connsiteX5" fmla="*/ 1825478 w 2694666"/>
              <a:gd name="connsiteY5" fmla="*/ 0 h 3456551"/>
              <a:gd name="connsiteX6" fmla="*/ 1138791 w 2694666"/>
              <a:gd name="connsiteY6" fmla="*/ 3456551 h 3456551"/>
              <a:gd name="connsiteX7" fmla="*/ 0 w 2694666"/>
              <a:gd name="connsiteY7" fmla="*/ 3456551 h 34565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94666" h="3456551">
                <a:moveTo>
                  <a:pt x="2068299" y="0"/>
                </a:moveTo>
                <a:lnTo>
                  <a:pt x="2694666" y="0"/>
                </a:lnTo>
                <a:lnTo>
                  <a:pt x="2694666" y="3456551"/>
                </a:lnTo>
                <a:lnTo>
                  <a:pt x="1434992" y="3456551"/>
                </a:lnTo>
                <a:close/>
                <a:moveTo>
                  <a:pt x="0" y="0"/>
                </a:moveTo>
                <a:lnTo>
                  <a:pt x="1825478" y="0"/>
                </a:lnTo>
                <a:lnTo>
                  <a:pt x="1138791" y="3456551"/>
                </a:lnTo>
                <a:lnTo>
                  <a:pt x="0" y="3456551"/>
                </a:lnTo>
                <a:close/>
              </a:path>
            </a:pathLst>
          </a:custGeom>
        </p:spPr>
      </p:pic>
    </p:spTree>
    <p:extLst>
      <p:ext uri="{BB962C8B-B14F-4D97-AF65-F5344CB8AC3E}">
        <p14:creationId xmlns:p14="http://schemas.microsoft.com/office/powerpoint/2010/main" val="398493982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p:cSld name="D. Big statement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4F80977E-1F19-F216-2B48-096ABF6BA8D5}"/>
              </a:ext>
            </a:extLst>
          </p:cNvPr>
          <p:cNvGraphicFramePr>
            <a:graphicFrameLocks noChangeAspect="1"/>
          </p:cNvGraphicFramePr>
          <p:nvPr>
            <p:custDataLst>
              <p:tags r:id="rId1"/>
            </p:custDataLst>
            <p:extLst>
              <p:ext uri="{D42A27DB-BD31-4B8C-83A1-F6EECF244321}">
                <p14:modId xmlns:p14="http://schemas.microsoft.com/office/powerpoint/2010/main" val="369798355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4F80977E-1F19-F216-2B48-096ABF6BA8D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TextBox 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Title 1"/>
          <p:cNvSpPr>
            <a:spLocks noGrp="1"/>
          </p:cNvSpPr>
          <p:nvPr>
            <p:ph type="title" hasCustomPrompt="1"/>
          </p:nvPr>
        </p:nvSpPr>
        <p:spPr>
          <a:xfrm>
            <a:off x="630000" y="3826333"/>
            <a:ext cx="10933200" cy="1606550"/>
          </a:xfr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5850758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Section header box">
    <p:bg bwMode="gray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5" name="think-cell data - do not delete" hidden="1">
            <a:extLst>
              <a:ext uri="{FF2B5EF4-FFF2-40B4-BE49-F238E27FC236}">
                <a16:creationId xmlns:a16="http://schemas.microsoft.com/office/drawing/2014/main" id="{43BAB356-7C01-D9AF-894E-D44EF0C1DB61}"/>
              </a:ext>
            </a:extLst>
          </p:cNvPr>
          <p:cNvGraphicFramePr>
            <a:graphicFrameLocks noChangeAspect="1"/>
          </p:cNvGraphicFramePr>
          <p:nvPr>
            <p:custDataLst>
              <p:tags r:id="rId1"/>
            </p:custDataLst>
            <p:extLst>
              <p:ext uri="{D42A27DB-BD31-4B8C-83A1-F6EECF244321}">
                <p14:modId xmlns:p14="http://schemas.microsoft.com/office/powerpoint/2010/main" val="21303103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5" name="think-cell data - do not delete" hidden="1">
                        <a:extLst>
                          <a:ext uri="{FF2B5EF4-FFF2-40B4-BE49-F238E27FC236}">
                            <a16:creationId xmlns:a16="http://schemas.microsoft.com/office/drawing/2014/main" id="{43BAB356-7C01-D9AF-894E-D44EF0C1DB6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p:cNvSpPr>
            <a:spLocks noGrp="1"/>
          </p:cNvSpPr>
          <p:nvPr>
            <p:ph type="title" hasCustomPrompt="1"/>
          </p:nvPr>
        </p:nvSpPr>
        <p:spPr bwMode="blackWhite">
          <a:xfrm>
            <a:off x="1284742" y="2668041"/>
            <a:ext cx="9620491" cy="3201026"/>
          </a:xfrm>
          <a:prstGeom prst="rect">
            <a:avLst/>
          </a:prstGeom>
          <a:ln w="9525">
            <a:solidFill>
              <a:schemeClr val="bg1"/>
            </a:solidFill>
          </a:ln>
        </p:spPr>
        <p:txBody>
          <a:bodyPr vert="horz" lIns="274320" tIns="274320" rIns="274320" bIns="137160"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bg1"/>
                </a:solidFill>
                <a:latin typeface="+mj-lt"/>
                <a:ea typeface="+mj-ea"/>
                <a:cs typeface="+mj-cs"/>
                <a:sym typeface="Trebuchet MS" panose="020B0603020202020204" pitchFamily="34" charset="0"/>
              </a:defRPr>
            </a:lvl1pPr>
          </a:lstStyle>
          <a:p>
            <a:r>
              <a:rPr lang="en-US"/>
              <a:t>Click to add big statement text</a:t>
            </a:r>
          </a:p>
        </p:txBody>
      </p:sp>
      <p:sp>
        <p:nvSpPr>
          <p:cNvPr id="4" name="TextBox 3"/>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2"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59" name="Rectangle 58"/>
          <p:cNvSpPr/>
          <p:nvPr/>
        </p:nvSpPr>
        <p:spPr bwMode="white">
          <a:xfrm>
            <a:off x="1284743" y="1428131"/>
            <a:ext cx="947672" cy="947672"/>
          </a:xfrm>
          <a:prstGeom prst="rect">
            <a:avLst/>
          </a:prstGeom>
          <a:noFill/>
          <a:ln>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7123234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D. Big statement icon">
    <p:bg>
      <p:bgPr>
        <a:solidFill>
          <a:schemeClr val="bg1"/>
        </a:soli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6FBA6385-2A7A-05EE-397E-683D2F87030A}"/>
              </a:ext>
            </a:extLst>
          </p:cNvPr>
          <p:cNvGraphicFramePr>
            <a:graphicFrameLocks noChangeAspect="1"/>
          </p:cNvGraphicFramePr>
          <p:nvPr>
            <p:custDataLst>
              <p:tags r:id="rId1"/>
            </p:custDataLst>
            <p:extLst>
              <p:ext uri="{D42A27DB-BD31-4B8C-83A1-F6EECF244321}">
                <p14:modId xmlns:p14="http://schemas.microsoft.com/office/powerpoint/2010/main" val="31746145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6FBA6385-2A7A-05EE-397E-683D2F87030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6" name="Rectangle 5"/>
          <p:cNvSpPr/>
          <p:nvPr/>
        </p:nvSpPr>
        <p:spPr bwMode="white">
          <a:xfrm>
            <a:off x="630000" y="625475"/>
            <a:ext cx="932688" cy="932688"/>
          </a:xfrm>
          <a:prstGeom prst="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7" name="Title 1"/>
          <p:cNvSpPr>
            <a:spLocks noGrp="1"/>
          </p:cNvSpPr>
          <p:nvPr>
            <p:ph type="title" hasCustomPrompt="1"/>
          </p:nvPr>
        </p:nvSpPr>
        <p:spPr>
          <a:xfrm>
            <a:off x="630000" y="3826333"/>
            <a:ext cx="10933200" cy="1606550"/>
          </a:xfrm>
          <a:prstGeom prst="rect">
            <a:avLst/>
          </a:prstGeom>
        </p:spPr>
        <p:txBody>
          <a:bodyPr vert="horz" anchor="b">
            <a:noAutofit/>
          </a:bodyPr>
          <a:lstStyle>
            <a:lvl1pPr marL="0" algn="l" defTabSz="914400" rtl="0" eaLnBrk="1" fontAlgn="auto" latinLnBrk="0" hangingPunct="1">
              <a:lnSpc>
                <a:spcPts val="6000"/>
              </a:lnSpc>
              <a:spcBef>
                <a:spcPts val="0"/>
              </a:spcBef>
              <a:spcAft>
                <a:spcPts val="0"/>
              </a:spcAft>
              <a:defRPr lang="en-US" sz="5400" kern="1200" baseline="0" dirty="0">
                <a:solidFill>
                  <a:schemeClr val="accent4"/>
                </a:solidFill>
                <a:latin typeface="+mj-lt"/>
                <a:ea typeface="+mj-ea"/>
                <a:cs typeface="+mj-cs"/>
                <a:sym typeface="Trebuchet MS" panose="020B0603020202020204" pitchFamily="34" charset="0"/>
              </a:defRPr>
            </a:lvl1pPr>
          </a:lstStyle>
          <a:p>
            <a:r>
              <a:rPr lang="en-US"/>
              <a:t>Click to add big statement text</a:t>
            </a:r>
          </a:p>
        </p:txBody>
      </p:sp>
    </p:spTree>
    <p:extLst>
      <p:ext uri="{BB962C8B-B14F-4D97-AF65-F5344CB8AC3E}">
        <p14:creationId xmlns:p14="http://schemas.microsoft.com/office/powerpoint/2010/main" val="393619210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D. Quote">
    <p:bg>
      <p:bgPr>
        <a:solidFill>
          <a:schemeClr val="accent1"/>
        </a:soli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4000602891"/>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6" name="TextBox 5"/>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r="3634" b="1258"/>
          <a:stretch/>
        </p:blipFill>
        <p:spPr>
          <a:xfrm rot="16200000" flipH="1">
            <a:off x="6797461" y="101443"/>
            <a:ext cx="769257" cy="10019821"/>
          </a:xfrm>
          <a:custGeom>
            <a:avLst/>
            <a:gdLst>
              <a:gd name="connsiteX0" fmla="*/ 0 w 769257"/>
              <a:gd name="connsiteY0" fmla="*/ 0 h 10019821"/>
              <a:gd name="connsiteX1" fmla="*/ 0 w 769257"/>
              <a:gd name="connsiteY1" fmla="*/ 4631160 h 10019821"/>
              <a:gd name="connsiteX2" fmla="*/ 216750 w 769257"/>
              <a:gd name="connsiteY2" fmla="*/ 999646 h 10019821"/>
              <a:gd name="connsiteX3" fmla="*/ 197800 w 769257"/>
              <a:gd name="connsiteY3" fmla="*/ 10019821 h 10019821"/>
              <a:gd name="connsiteX4" fmla="*/ 769257 w 769257"/>
              <a:gd name="connsiteY4" fmla="*/ 10019821 h 10019821"/>
              <a:gd name="connsiteX5" fmla="*/ 769257 w 769257"/>
              <a:gd name="connsiteY5" fmla="*/ 0 h 10019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9257" h="10019821">
                <a:moveTo>
                  <a:pt x="0" y="0"/>
                </a:moveTo>
                <a:lnTo>
                  <a:pt x="0" y="4631160"/>
                </a:lnTo>
                <a:lnTo>
                  <a:pt x="216750" y="999646"/>
                </a:lnTo>
                <a:lnTo>
                  <a:pt x="197800" y="10019821"/>
                </a:lnTo>
                <a:lnTo>
                  <a:pt x="769257" y="10019821"/>
                </a:lnTo>
                <a:lnTo>
                  <a:pt x="769257" y="0"/>
                </a:lnTo>
                <a:close/>
              </a:path>
            </a:pathLst>
          </a:custGeom>
        </p:spPr>
      </p:pic>
      <p:sp>
        <p:nvSpPr>
          <p:cNvPr id="59" name="Freeform 58"/>
          <p:cNvSpPr>
            <a:spLocks/>
          </p:cNvSpPr>
          <p:nvPr/>
        </p:nvSpPr>
        <p:spPr bwMode="white">
          <a:xfrm flipH="1">
            <a:off x="0" y="0"/>
            <a:ext cx="12192000" cy="5867335"/>
          </a:xfrm>
          <a:custGeom>
            <a:avLst/>
            <a:gdLst>
              <a:gd name="connsiteX0" fmla="*/ 12192000 w 12192000"/>
              <a:gd name="connsiteY0" fmla="*/ 0 h 5867335"/>
              <a:gd name="connsiteX1" fmla="*/ 0 w 12192000"/>
              <a:gd name="connsiteY1" fmla="*/ 0 h 5867335"/>
              <a:gd name="connsiteX2" fmla="*/ 0 w 12192000"/>
              <a:gd name="connsiteY2" fmla="*/ 4945992 h 5867335"/>
              <a:gd name="connsiteX3" fmla="*/ 9041587 w 12192000"/>
              <a:gd name="connsiteY3" fmla="*/ 4945992 h 5867335"/>
              <a:gd name="connsiteX4" fmla="*/ 9974275 w 12192000"/>
              <a:gd name="connsiteY4" fmla="*/ 5867335 h 5867335"/>
              <a:gd name="connsiteX5" fmla="*/ 9974275 w 12192000"/>
              <a:gd name="connsiteY5" fmla="*/ 4945992 h 5867335"/>
              <a:gd name="connsiteX6" fmla="*/ 12192000 w 12192000"/>
              <a:gd name="connsiteY6" fmla="*/ 4945992 h 58673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867335">
                <a:moveTo>
                  <a:pt x="12192000" y="0"/>
                </a:moveTo>
                <a:lnTo>
                  <a:pt x="0" y="0"/>
                </a:lnTo>
                <a:lnTo>
                  <a:pt x="0" y="4945992"/>
                </a:lnTo>
                <a:lnTo>
                  <a:pt x="9041587" y="4945992"/>
                </a:lnTo>
                <a:lnTo>
                  <a:pt x="9974275" y="5867335"/>
                </a:lnTo>
                <a:lnTo>
                  <a:pt x="9974275" y="4945992"/>
                </a:lnTo>
                <a:lnTo>
                  <a:pt x="12192000" y="4945992"/>
                </a:lnTo>
                <a:close/>
              </a:path>
            </a:pathLst>
          </a:custGeom>
          <a:solidFill>
            <a:schemeClr val="tx2"/>
          </a:solidFill>
          <a:ln>
            <a:noFill/>
          </a:ln>
          <a:effectLst/>
        </p:spPr>
        <p:txBody>
          <a:bodyPr vert="horz" wrap="square" lIns="91440" tIns="45720" rIns="91440" bIns="45720" numCol="1" anchor="t" anchorCtr="0" compatLnSpc="1">
            <a:prstTxWarp prst="textNoShape">
              <a:avLst/>
            </a:prstTxWarp>
            <a:noAutofit/>
          </a:bodyPr>
          <a:lstStyle/>
          <a:p>
            <a:endParaRPr lang="en-US">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37419413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D. Special gray">
    <p:bg>
      <p:bgPr>
        <a:solidFill>
          <a:schemeClr val="tx1">
            <a:lumMod val="50000"/>
          </a:schemeClr>
        </a:solidFill>
        <a:effectLst/>
      </p:bgPr>
    </p:bg>
    <p:spTree>
      <p:nvGrpSpPr>
        <p:cNvPr id="1" name=""/>
        <p:cNvGrpSpPr/>
        <p:nvPr/>
      </p:nvGrpSpPr>
      <p:grpSpPr>
        <a:xfrm>
          <a:off x="0" y="0"/>
          <a:ext cx="0" cy="0"/>
          <a:chOff x="0" y="0"/>
          <a:chExt cx="0" cy="0"/>
        </a:xfrm>
      </p:grpSpPr>
      <p:graphicFrame>
        <p:nvGraphicFramePr>
          <p:cNvPr id="4" name="think-cell data - do not delete" hidden="1">
            <a:extLst>
              <a:ext uri="{FF2B5EF4-FFF2-40B4-BE49-F238E27FC236}">
                <a16:creationId xmlns:a16="http://schemas.microsoft.com/office/drawing/2014/main" id="{982CEA47-2EF6-421A-8189-80138F1F83EE}"/>
              </a:ext>
            </a:extLst>
          </p:cNvPr>
          <p:cNvGraphicFramePr>
            <a:graphicFrameLocks noChangeAspect="1"/>
          </p:cNvGraphicFramePr>
          <p:nvPr>
            <p:custDataLst>
              <p:tags r:id="rId1"/>
            </p:custDataLst>
            <p:extLst>
              <p:ext uri="{D42A27DB-BD31-4B8C-83A1-F6EECF244321}">
                <p14:modId xmlns:p14="http://schemas.microsoft.com/office/powerpoint/2010/main" val="73916605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4" name="think-cell data - do not delete" hidden="1">
                        <a:extLst>
                          <a:ext uri="{FF2B5EF4-FFF2-40B4-BE49-F238E27FC236}">
                            <a16:creationId xmlns:a16="http://schemas.microsoft.com/office/drawing/2014/main" id="{982CEA47-2EF6-421A-8189-80138F1F83E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1"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 name="Title 1"/>
          <p:cNvSpPr>
            <a:spLocks noGrp="1"/>
          </p:cNvSpPr>
          <p:nvPr>
            <p:ph type="title" hasCustomPrompt="1"/>
          </p:nvPr>
        </p:nvSpPr>
        <p:spPr>
          <a:xfrm>
            <a:off x="630000" y="622800"/>
            <a:ext cx="10933200" cy="332399"/>
          </a:xfrm>
        </p:spPr>
        <p:txBody>
          <a:bodyPr vert="horz"/>
          <a:lstStyle>
            <a:lvl1pPr>
              <a:defRPr>
                <a:solidFill>
                  <a:schemeClr val="bg1"/>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254837553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D. Table of content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93B2BE0C-49E4-00AC-BA39-2E21BE62F24C}"/>
              </a:ext>
            </a:extLst>
          </p:cNvPr>
          <p:cNvGraphicFramePr>
            <a:graphicFrameLocks noChangeAspect="1"/>
          </p:cNvGraphicFramePr>
          <p:nvPr>
            <p:custDataLst>
              <p:tags r:id="rId1"/>
            </p:custDataLst>
            <p:extLst>
              <p:ext uri="{D42A27DB-BD31-4B8C-83A1-F6EECF244321}">
                <p14:modId xmlns:p14="http://schemas.microsoft.com/office/powerpoint/2010/main" val="199450651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93B2BE0C-49E4-00AC-BA39-2E21BE62F24C}"/>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extBox 19"/>
          <p:cNvSpPr txBox="1"/>
          <p:nvPr/>
        </p:nvSpPr>
        <p:spPr>
          <a:xfrm>
            <a:off x="630000" y="2624742"/>
            <a:ext cx="3013086" cy="1668149"/>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Trebuchet MS" panose="020B0603020202020204" pitchFamily="34" charset="0"/>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10"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390906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 Blank green">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1F831ADD-636A-AF20-B065-1A1A8C8BDAF9}"/>
              </a:ext>
            </a:extLst>
          </p:cNvPr>
          <p:cNvGraphicFramePr>
            <a:graphicFrameLocks noChangeAspect="1"/>
          </p:cNvGraphicFramePr>
          <p:nvPr>
            <p:custDataLst>
              <p:tags r:id="rId1"/>
            </p:custDataLst>
            <p:extLst>
              <p:ext uri="{D42A27DB-BD31-4B8C-83A1-F6EECF244321}">
                <p14:modId xmlns:p14="http://schemas.microsoft.com/office/powerpoint/2010/main" val="408821222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1F831ADD-636A-AF20-B065-1A1A8C8BDAF9}"/>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1" name="TextBox 10"/>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408276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 Blank">
    <p:bg>
      <p:bgPr>
        <a:solidFill>
          <a:schemeClr val="bg1"/>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B754C477-08FA-492F-71CD-228F6FF803E5}"/>
              </a:ext>
            </a:extLst>
          </p:cNvPr>
          <p:cNvGraphicFramePr>
            <a:graphicFrameLocks noChangeAspect="1"/>
          </p:cNvGraphicFramePr>
          <p:nvPr>
            <p:custDataLst>
              <p:tags r:id="rId1"/>
            </p:custDataLst>
            <p:extLst>
              <p:ext uri="{D42A27DB-BD31-4B8C-83A1-F6EECF244321}">
                <p14:modId xmlns:p14="http://schemas.microsoft.com/office/powerpoint/2010/main" val="109742586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B754C477-08FA-492F-71CD-228F6FF803E5}"/>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157118530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D. Disclaimer">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4B911B50-4532-BD1E-8C3E-D5F2AE352BF6}"/>
              </a:ext>
            </a:extLst>
          </p:cNvPr>
          <p:cNvGraphicFramePr>
            <a:graphicFrameLocks noChangeAspect="1"/>
          </p:cNvGraphicFramePr>
          <p:nvPr>
            <p:custDataLst>
              <p:tags r:id="rId1"/>
            </p:custDataLst>
            <p:extLst>
              <p:ext uri="{D42A27DB-BD31-4B8C-83A1-F6EECF244321}">
                <p14:modId xmlns:p14="http://schemas.microsoft.com/office/powerpoint/2010/main" val="389703795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2" name="think-cell data - do not delete" hidden="1">
                        <a:extLst>
                          <a:ext uri="{FF2B5EF4-FFF2-40B4-BE49-F238E27FC236}">
                            <a16:creationId xmlns:a16="http://schemas.microsoft.com/office/drawing/2014/main" id="{4B911B50-4532-BD1E-8C3E-D5F2AE352BF6}"/>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1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Tree>
    <p:extLst>
      <p:ext uri="{BB962C8B-B14F-4D97-AF65-F5344CB8AC3E}">
        <p14:creationId xmlns:p14="http://schemas.microsoft.com/office/powerpoint/2010/main" val="24132211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blank" preserve="1">
  <p:cSld name="D. End">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326316812"/>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384" imgH="384" progId="TCLayout.ActiveDocument.1">
                  <p:embed/>
                </p:oleObj>
              </mc:Choice>
              <mc:Fallback>
                <p:oleObj name="think-cell Slide" r:id="rId3" imgW="384" imgH="384"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3" name="Picture 2" descr="A person and person standing next to a metal frame&#10;&#10;Description automatically generated">
            <a:extLst>
              <a:ext uri="{FF2B5EF4-FFF2-40B4-BE49-F238E27FC236}">
                <a16:creationId xmlns:a16="http://schemas.microsoft.com/office/drawing/2014/main" id="{1D8F2C56-1E39-2593-BF08-F80C322B7F79}"/>
              </a:ext>
            </a:extLst>
          </p:cNvPr>
          <p:cNvPicPr>
            <a:picLocks noChangeAspect="1"/>
          </p:cNvPicPr>
          <p:nvPr/>
        </p:nvPicPr>
        <p:blipFill rotWithShape="1">
          <a:blip r:embed="rId5"/>
          <a:srcRect t="7813" b="7813"/>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sp>
        <p:nvSpPr>
          <p:cNvPr id="4" name="Rectangle 3">
            <a:extLst>
              <a:ext uri="{FF2B5EF4-FFF2-40B4-BE49-F238E27FC236}">
                <a16:creationId xmlns:a16="http://schemas.microsoft.com/office/drawing/2014/main" id="{73D182D1-D340-43B0-C47F-BEF11DE06280}"/>
              </a:ext>
            </a:extLst>
          </p:cNvPr>
          <p:cNvSpPr/>
          <p:nvPr/>
        </p:nvSpPr>
        <p:spPr bwMode="black">
          <a:xfrm>
            <a:off x="630936" y="626200"/>
            <a:ext cx="8125200" cy="5529600"/>
          </a:xfrm>
          <a:prstGeom prst="rect">
            <a:avLst/>
          </a:prstGeom>
          <a:gradFill flip="none" rotWithShape="1">
            <a:gsLst>
              <a:gs pos="0">
                <a:schemeClr val="accent1">
                  <a:alpha val="90000"/>
                </a:schemeClr>
              </a:gs>
              <a:gs pos="100000">
                <a:schemeClr val="tx2">
                  <a:alpha val="90000"/>
                </a:schemeClr>
              </a:gs>
            </a:gsLst>
            <a:lin ang="189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lvl="0" algn="ctr">
              <a:lnSpc>
                <a:spcPct val="95000"/>
              </a:lnSpc>
            </a:pPr>
            <a:endParaRPr lang="en-US" sz="2000">
              <a:solidFill>
                <a:prstClr val="white"/>
              </a:solidFill>
              <a:latin typeface="+mn-lt"/>
              <a:ea typeface="+mn-ea"/>
              <a:cs typeface="+mn-cs"/>
              <a:sym typeface="Trebuchet MS" panose="020B0603020202020204" pitchFamily="34" charset="0"/>
            </a:endParaRPr>
          </a:p>
        </p:txBody>
      </p:sp>
      <p:pic>
        <p:nvPicPr>
          <p:cNvPr id="6" name="Picture 5" descr="A picture containing text&#10;&#10;Description automatically generated">
            <a:extLst>
              <a:ext uri="{FF2B5EF4-FFF2-40B4-BE49-F238E27FC236}">
                <a16:creationId xmlns:a16="http://schemas.microsoft.com/office/drawing/2014/main" id="{310AF709-91DD-B4BA-D89E-5F801538B62D}"/>
              </a:ext>
            </a:extLst>
          </p:cNvPr>
          <p:cNvPicPr>
            <a:picLocks noChangeAspect="1"/>
          </p:cNvPicPr>
          <p:nvPr/>
        </p:nvPicPr>
        <p:blipFill>
          <a:blip r:embed="rId6"/>
          <a:srcRect l="17831" t="27222" r="17831" b="29166"/>
          <a:stretch/>
        </p:blipFill>
        <p:spPr>
          <a:xfrm>
            <a:off x="2173907" y="2359221"/>
            <a:ext cx="5039258" cy="1921380"/>
          </a:xfrm>
          <a:prstGeom prst="rect">
            <a:avLst/>
          </a:prstGeom>
        </p:spPr>
      </p:pic>
    </p:spTree>
    <p:extLst>
      <p:ext uri="{BB962C8B-B14F-4D97-AF65-F5344CB8AC3E}">
        <p14:creationId xmlns:p14="http://schemas.microsoft.com/office/powerpoint/2010/main" val="235162189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p:cSld name="Agenda Section Header Overvie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1543962640"/>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3" name="Object 2"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1" name="Rectangle 10"/>
          <p:cNvSpPr/>
          <p:nvPr/>
        </p:nvSpPr>
        <p:spPr bwMode="invGray">
          <a:xfrm>
            <a:off x="1388145" y="4691187"/>
            <a:ext cx="929337" cy="995874"/>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endParaRPr>
          </a:p>
        </p:txBody>
      </p:sp>
      <p:sp>
        <p:nvSpPr>
          <p:cNvPr id="12" name="Rectangle 11"/>
          <p:cNvSpPr/>
          <p:nvPr>
            <p:custDataLst>
              <p:tags r:id="rId2"/>
            </p:custDataLst>
          </p:nvPr>
        </p:nvSpPr>
        <p:spPr>
          <a:xfrm>
            <a:off x="2509482" y="4691187"/>
            <a:ext cx="1570152" cy="1468176"/>
          </a:xfrm>
          <a:prstGeom prst="rect">
            <a:avLst/>
          </a:prstGeom>
          <a:noFill/>
          <a:ln w="9525" cmpd="sng">
            <a:solidFill>
              <a:srgbClr val="FFFFFF"/>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endParaRPr>
          </a:p>
        </p:txBody>
      </p:sp>
      <p:sp>
        <p:nvSpPr>
          <p:cNvPr id="2" name="TextBox 1"/>
          <p:cNvSpPr txBox="1"/>
          <p:nvPr/>
        </p:nvSpPr>
        <p:spPr>
          <a:xfrm>
            <a:off x="630000" y="907198"/>
            <a:ext cx="3447288" cy="3657600"/>
          </a:xfrm>
          <a:prstGeom prst="rect">
            <a:avLst/>
          </a:prstGeom>
          <a:noFill/>
          <a:ln>
            <a:solidFill>
              <a:schemeClr val="bg1"/>
            </a:solidFill>
          </a:ln>
        </p:spPr>
        <p:txBody>
          <a:bodyPr wrap="square" lIns="612000" tIns="468000" rIns="0" bIns="0" rtlCol="0" anchor="t">
            <a:noAutofit/>
          </a:bodyPr>
          <a:lstStyle/>
          <a:p>
            <a:pPr>
              <a:lnSpc>
                <a:spcPct val="90000"/>
              </a:lnSpc>
              <a:spcAft>
                <a:spcPts val="600"/>
              </a:spcAft>
            </a:pPr>
            <a:endParaRPr lang="en-US" sz="5400">
              <a:solidFill>
                <a:schemeClr val="bg1"/>
              </a:solidFill>
              <a:latin typeface="+mn-lt"/>
              <a:ea typeface="+mn-ea"/>
              <a:cs typeface="+mn-cs"/>
            </a:endParaRPr>
          </a:p>
        </p:txBody>
      </p:sp>
      <p:sp>
        <p:nvSpPr>
          <p:cNvPr id="10" name="TextBox 1"/>
          <p:cNvSpPr txBox="1"/>
          <p:nvPr/>
        </p:nvSpPr>
        <p:spPr>
          <a:xfrm>
            <a:off x="918230" y="1115416"/>
            <a:ext cx="2871620" cy="881780"/>
          </a:xfrm>
          <a:prstGeom prst="rect">
            <a:avLst/>
          </a:prstGeom>
          <a:noFill/>
        </p:spPr>
        <p:txBody>
          <a:bodyPr wrap="none" rtlCol="0">
            <a:spAutoFit/>
          </a:bodyPr>
          <a:lstStyle/>
          <a:p>
            <a:pPr algn="ctr" fontAlgn="auto">
              <a:lnSpc>
                <a:spcPct val="95000"/>
              </a:lnSpc>
              <a:spcBef>
                <a:spcPts val="0"/>
              </a:spcBef>
              <a:spcAft>
                <a:spcPts val="0"/>
              </a:spcAft>
            </a:pPr>
            <a:r>
              <a:rPr lang="en-US" sz="5400">
                <a:solidFill>
                  <a:schemeClr val="bg1"/>
                </a:solidFill>
                <a:latin typeface="+mn-lt"/>
                <a:ea typeface="+mn-ea"/>
                <a:cs typeface="+mn-cs"/>
              </a:rPr>
              <a:t>Agenda</a:t>
            </a:r>
          </a:p>
        </p:txBody>
      </p:sp>
    </p:spTree>
    <p:extLst>
      <p:ext uri="{BB962C8B-B14F-4D97-AF65-F5344CB8AC3E}">
        <p14:creationId xmlns:p14="http://schemas.microsoft.com/office/powerpoint/2010/main" val="257031406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p:cSld name="Agenda Section Header">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70847551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Rectangle 9"/>
          <p:cNvSpPr/>
          <p:nvPr/>
        </p:nvSpPr>
        <p:spPr bwMode="white">
          <a:xfrm>
            <a:off x="1284743" y="1428131"/>
            <a:ext cx="947672" cy="947672"/>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13" name="Rectangle 12"/>
          <p:cNvSpPr/>
          <p:nvPr/>
        </p:nvSpPr>
        <p:spPr>
          <a:xfrm>
            <a:off x="1285200" y="2667600"/>
            <a:ext cx="9619200" cy="3200400"/>
          </a:xfrm>
          <a:prstGeom prst="rect">
            <a:avLst/>
          </a:prstGeom>
          <a:noFill/>
          <a:ln w="9525">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endParaRPr>
          </a:p>
        </p:txBody>
      </p:sp>
    </p:spTree>
    <p:extLst>
      <p:ext uri="{BB962C8B-B14F-4D97-AF65-F5344CB8AC3E}">
        <p14:creationId xmlns:p14="http://schemas.microsoft.com/office/powerpoint/2010/main" val="3729285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Section header line">
    <p:bg bwMode="blackWhite">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884DD9D0-CB7A-4008-D6F5-5FB41099ADEF}"/>
              </a:ext>
            </a:extLst>
          </p:cNvPr>
          <p:cNvGraphicFramePr>
            <a:graphicFrameLocks noChangeAspect="1"/>
          </p:cNvGraphicFramePr>
          <p:nvPr>
            <p:custDataLst>
              <p:tags r:id="rId1"/>
            </p:custDataLst>
            <p:extLst>
              <p:ext uri="{D42A27DB-BD31-4B8C-83A1-F6EECF244321}">
                <p14:modId xmlns:p14="http://schemas.microsoft.com/office/powerpoint/2010/main" val="381444902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884DD9D0-CB7A-4008-D6F5-5FB41099ADEF}"/>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5" name="TextBox 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147" name="Title 1"/>
          <p:cNvSpPr>
            <a:spLocks noGrp="1"/>
          </p:cNvSpPr>
          <p:nvPr>
            <p:ph type="title" hasCustomPrompt="1"/>
          </p:nvPr>
        </p:nvSpPr>
        <p:spPr bwMode="blackWhite">
          <a:xfrm>
            <a:off x="630000" y="3826800"/>
            <a:ext cx="10936800" cy="2041200"/>
          </a:xfrm>
        </p:spPr>
        <p:txBody>
          <a:bodyPr vert="horz" anchor="t">
            <a:noAutofit/>
          </a:bodyPr>
          <a:lstStyle>
            <a:lvl1pPr>
              <a:defRPr sz="5400">
                <a:solidFill>
                  <a:schemeClr val="bg1"/>
                </a:solidFill>
                <a:latin typeface="+mj-lt"/>
                <a:ea typeface="+mj-ea"/>
                <a:cs typeface="+mj-cs"/>
                <a:sym typeface="Trebuchet MS" panose="020B0603020202020204" pitchFamily="34" charset="0"/>
              </a:defRPr>
            </a:lvl1pPr>
          </a:lstStyle>
          <a:p>
            <a:r>
              <a:rPr lang="en-US"/>
              <a:t>Click to add big statement text</a:t>
            </a:r>
          </a:p>
        </p:txBody>
      </p:sp>
      <p:cxnSp>
        <p:nvCxnSpPr>
          <p:cNvPr id="148" name="Straight Connector 147"/>
          <p:cNvCxnSpPr/>
          <p:nvPr/>
        </p:nvCxnSpPr>
        <p:spPr bwMode="white">
          <a:xfrm>
            <a:off x="618898" y="3680016"/>
            <a:ext cx="11576304" cy="0"/>
          </a:xfrm>
          <a:prstGeom prst="line">
            <a:avLst/>
          </a:prstGeom>
          <a:ln w="19050"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050585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p:cSld name="Agenda Full Width Overview">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Object 2" hidden="1"/>
          <p:cNvGraphicFramePr>
            <a:graphicFrameLocks noChangeAspect="1"/>
          </p:cNvGraphicFramePr>
          <p:nvPr>
            <p:custDataLst>
              <p:tags r:id="rId1"/>
            </p:custDataLst>
            <p:extLst>
              <p:ext uri="{D42A27DB-BD31-4B8C-83A1-F6EECF244321}">
                <p14:modId xmlns:p14="http://schemas.microsoft.com/office/powerpoint/2010/main" val="27095448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3" name="Object 2"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7" name="TextBox 6"/>
          <p:cNvSpPr txBox="1"/>
          <p:nvPr/>
        </p:nvSpPr>
        <p:spPr bwMode="white">
          <a:xfrm>
            <a:off x="11167872" y="6404400"/>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0"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bg1"/>
                </a:solidFill>
                <a:latin typeface="+mn-lt"/>
                <a:ea typeface="+mn-ea"/>
                <a:cs typeface="+mn-cs"/>
              </a:rPr>
              <a:t>Agenda</a:t>
            </a:r>
          </a:p>
        </p:txBody>
      </p:sp>
      <p:cxnSp>
        <p:nvCxnSpPr>
          <p:cNvPr id="13" name="Straight Connector 12"/>
          <p:cNvCxnSpPr/>
          <p:nvPr/>
        </p:nvCxnSpPr>
        <p:spPr bwMode="white">
          <a:xfrm>
            <a:off x="618898" y="1206000"/>
            <a:ext cx="11576304" cy="0"/>
          </a:xfrm>
          <a:prstGeom prst="line">
            <a:avLst/>
          </a:prstGeom>
          <a:ln w="9525" cmpd="sng">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60771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p:cSld name="Agenda Two-Third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7029300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7" name="TextBox 16"/>
          <p:cNvSpPr txBox="1"/>
          <p:nvPr/>
        </p:nvSpPr>
        <p:spPr>
          <a:xfrm>
            <a:off x="630000" y="3207715"/>
            <a:ext cx="1750343" cy="443198"/>
          </a:xfrm>
          <a:prstGeom prst="rect">
            <a:avLst/>
          </a:prstGeom>
          <a:noFill/>
        </p:spPr>
        <p:txBody>
          <a:bodyPr wrap="square" lIns="0" tIns="0" rIns="0" bIns="0" rtlCol="0" anchor="t">
            <a:spAutoFit/>
          </a:bodyPr>
          <a:lstStyle/>
          <a:p>
            <a:pPr>
              <a:lnSpc>
                <a:spcPct val="90000"/>
              </a:lnSpc>
              <a:spcAft>
                <a:spcPts val="600"/>
              </a:spcAft>
            </a:pPr>
            <a:r>
              <a:rPr lang="en-US" sz="3200">
                <a:solidFill>
                  <a:schemeClr val="bg1"/>
                </a:solidFill>
                <a:latin typeface="+mn-lt"/>
                <a:ea typeface="+mn-ea"/>
                <a:cs typeface="+mn-cs"/>
              </a:rPr>
              <a:t>Agenda</a:t>
            </a:r>
          </a:p>
        </p:txBody>
      </p:sp>
    </p:spTree>
    <p:extLst>
      <p:ext uri="{BB962C8B-B14F-4D97-AF65-F5344CB8AC3E}">
        <p14:creationId xmlns:p14="http://schemas.microsoft.com/office/powerpoint/2010/main" val="22701909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Agenda D. Section Header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09375554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2" name="Object 1"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Rectangle 7"/>
          <p:cNvSpPr/>
          <p:nvPr/>
        </p:nvSpPr>
        <p:spPr bwMode="invGray">
          <a:xfrm>
            <a:off x="1388145" y="4691187"/>
            <a:ext cx="929337" cy="995874"/>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lnSpc>
                <a:spcPct val="95000"/>
              </a:lnSpc>
              <a:spcBef>
                <a:spcPts val="0"/>
              </a:spcBef>
              <a:spcAft>
                <a:spcPts val="0"/>
              </a:spcAft>
            </a:pPr>
            <a:endParaRPr lang="en-US" sz="2000">
              <a:solidFill>
                <a:prstClr val="white"/>
              </a:solidFill>
              <a:latin typeface="+mn-lt"/>
              <a:ea typeface="+mn-ea"/>
              <a:cs typeface="+mn-cs"/>
            </a:endParaRPr>
          </a:p>
        </p:txBody>
      </p:sp>
      <p:sp>
        <p:nvSpPr>
          <p:cNvPr id="10" name="Rectangle 9"/>
          <p:cNvSpPr/>
          <p:nvPr>
            <p:custDataLst>
              <p:tags r:id="rId2"/>
            </p:custDataLst>
          </p:nvPr>
        </p:nvSpPr>
        <p:spPr>
          <a:xfrm>
            <a:off x="2509482" y="4691187"/>
            <a:ext cx="1570152" cy="1468176"/>
          </a:xfrm>
          <a:prstGeom prst="rect">
            <a:avLst/>
          </a:prstGeom>
          <a:noFill/>
          <a:ln w="9525" cmpd="sng">
            <a:solidFill>
              <a:schemeClr val="accent4"/>
            </a:solidFill>
            <a:prstDash val="solid"/>
            <a:miter lim="800000"/>
          </a:ln>
          <a:extLst>
            <a:ext uri="{909E8E84-426E-40DD-AFC4-6F175D3DCCD1}">
              <a14:hiddenFill xmlns:a14="http://schemas.microsoft.com/office/drawing/2010/main">
                <a:solidFill>
                  <a:schemeClr val="tx1">
                    <a:lumMod val="60000"/>
                    <a:lumOff val="40000"/>
                  </a:schemeClr>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180000" rIns="182880" bIns="182880" numCol="1" spcCol="0" rtlCol="0" fromWordArt="0" anchor="t" anchorCtr="0" forceAA="0" compatLnSpc="1">
            <a:prstTxWarp prst="textNoShape">
              <a:avLst/>
            </a:prstTxWarp>
            <a:noAutofit/>
          </a:bodyPr>
          <a:lstStyle/>
          <a:p>
            <a:pPr>
              <a:lnSpc>
                <a:spcPct val="95000"/>
              </a:lnSpc>
            </a:pPr>
            <a:endParaRPr lang="en-US" sz="1200">
              <a:solidFill>
                <a:srgbClr val="FFFFFF"/>
              </a:solidFill>
              <a:latin typeface="+mn-lt"/>
              <a:ea typeface="+mn-ea"/>
              <a:cs typeface="+mn-cs"/>
            </a:endParaRPr>
          </a:p>
        </p:txBody>
      </p:sp>
      <p:sp>
        <p:nvSpPr>
          <p:cNvPr id="11" name="TextBox 10"/>
          <p:cNvSpPr txBox="1"/>
          <p:nvPr/>
        </p:nvSpPr>
        <p:spPr>
          <a:xfrm>
            <a:off x="630000" y="907197"/>
            <a:ext cx="3448800" cy="3657600"/>
          </a:xfrm>
          <a:prstGeom prst="rect">
            <a:avLst/>
          </a:prstGeom>
          <a:noFill/>
          <a:ln>
            <a:solidFill>
              <a:schemeClr val="accent4"/>
            </a:solidFill>
          </a:ln>
        </p:spPr>
        <p:txBody>
          <a:bodyPr wrap="square" lIns="612000" tIns="468000" rIns="0" bIns="0" rtlCol="0" anchor="t">
            <a:noAutofit/>
          </a:bodyPr>
          <a:lstStyle/>
          <a:p>
            <a:pPr>
              <a:lnSpc>
                <a:spcPct val="90000"/>
              </a:lnSpc>
              <a:spcAft>
                <a:spcPts val="600"/>
              </a:spcAft>
            </a:pPr>
            <a:endParaRPr lang="en-US" sz="5400">
              <a:solidFill>
                <a:schemeClr val="accent4"/>
              </a:solidFill>
              <a:latin typeface="+mn-lt"/>
              <a:ea typeface="+mn-ea"/>
              <a:cs typeface="+mn-cs"/>
            </a:endParaRPr>
          </a:p>
        </p:txBody>
      </p:sp>
      <p:sp>
        <p:nvSpPr>
          <p:cNvPr id="9" name="TextBox 1"/>
          <p:cNvSpPr txBox="1"/>
          <p:nvPr/>
        </p:nvSpPr>
        <p:spPr>
          <a:xfrm>
            <a:off x="918230" y="1115416"/>
            <a:ext cx="2871620" cy="881780"/>
          </a:xfrm>
          <a:prstGeom prst="rect">
            <a:avLst/>
          </a:prstGeom>
          <a:noFill/>
        </p:spPr>
        <p:txBody>
          <a:bodyPr wrap="none" rtlCol="0">
            <a:spAutoFit/>
          </a:bodyPr>
          <a:lstStyle>
            <a:defPPr>
              <a:defRPr lang="en-US"/>
            </a:defPPr>
            <a:lvl1pPr algn="ctr" fontAlgn="auto">
              <a:lnSpc>
                <a:spcPct val="95000"/>
              </a:lnSpc>
              <a:spcBef>
                <a:spcPts val="0"/>
              </a:spcBef>
              <a:spcAft>
                <a:spcPts val="0"/>
              </a:spcAft>
              <a:defRPr sz="5400">
                <a:solidFill>
                  <a:schemeClr val="accent4"/>
                </a:solidFill>
                <a:latin typeface="+mj-l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n-US">
                <a:latin typeface="+mn-lt"/>
                <a:ea typeface="+mn-ea"/>
                <a:cs typeface="+mn-cs"/>
              </a:rPr>
              <a:t>Agenda</a:t>
            </a:r>
          </a:p>
        </p:txBody>
      </p:sp>
    </p:spTree>
    <p:extLst>
      <p:ext uri="{BB962C8B-B14F-4D97-AF65-F5344CB8AC3E}">
        <p14:creationId xmlns:p14="http://schemas.microsoft.com/office/powerpoint/2010/main" val="18655767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Agenda D. Section Header">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513667337"/>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8" name="Rectangle 7"/>
          <p:cNvSpPr/>
          <p:nvPr/>
        </p:nvSpPr>
        <p:spPr bwMode="white">
          <a:xfrm>
            <a:off x="1284743" y="1428131"/>
            <a:ext cx="947672" cy="947672"/>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endParaRPr lang="en-US" sz="1200">
              <a:solidFill>
                <a:schemeClr val="bg1"/>
              </a:solidFill>
              <a:latin typeface="+mn-lt"/>
              <a:ea typeface="+mn-ea"/>
              <a:cs typeface="+mn-cs"/>
              <a:sym typeface="Trebuchet MS" panose="020B0603020202020204" pitchFamily="34" charset="0"/>
            </a:endParaRPr>
          </a:p>
        </p:txBody>
      </p:sp>
      <p:sp>
        <p:nvSpPr>
          <p:cNvPr id="10" name="Rectangle 9"/>
          <p:cNvSpPr/>
          <p:nvPr/>
        </p:nvSpPr>
        <p:spPr>
          <a:xfrm>
            <a:off x="1285200" y="2667600"/>
            <a:ext cx="9619200" cy="3200400"/>
          </a:xfrm>
          <a:prstGeom prst="rect">
            <a:avLst/>
          </a:prstGeom>
          <a:noFill/>
          <a:ln w="9525">
            <a:solidFill>
              <a:schemeClr val="accent4"/>
            </a:solidFill>
            <a:miter lim="800000"/>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fontAlgn="auto">
              <a:spcBef>
                <a:spcPts val="0"/>
              </a:spcBef>
              <a:spcAft>
                <a:spcPts val="0"/>
              </a:spcAft>
            </a:pPr>
            <a:endParaRPr lang="en-US" sz="2000">
              <a:solidFill>
                <a:prstClr val="white"/>
              </a:solidFill>
              <a:latin typeface="+mn-lt"/>
              <a:ea typeface="+mn-ea"/>
              <a:cs typeface="+mn-cs"/>
            </a:endParaRPr>
          </a:p>
        </p:txBody>
      </p:sp>
    </p:spTree>
    <p:extLst>
      <p:ext uri="{BB962C8B-B14F-4D97-AF65-F5344CB8AC3E}">
        <p14:creationId xmlns:p14="http://schemas.microsoft.com/office/powerpoint/2010/main" val="320614077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Agenda D. Full Width Overview">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741287825"/>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7" name="Title 1"/>
          <p:cNvSpPr txBox="1">
            <a:spLocks/>
          </p:cNvSpPr>
          <p:nvPr/>
        </p:nvSpPr>
        <p:spPr>
          <a:xfrm>
            <a:off x="630000" y="622800"/>
            <a:ext cx="7189998" cy="470898"/>
          </a:xfrm>
          <a:prstGeom prst="rect">
            <a:avLst/>
          </a:prstGeom>
        </p:spPr>
        <p:txBody>
          <a:bodyPr vert="horz" wrap="square" lIns="0" tIns="0" rIns="0" bIns="0" rtlCol="0" anchor="t" anchorCtr="0">
            <a:spAutoFit/>
          </a:bodyPr>
          <a:lstStyle>
            <a:lvl1pPr marL="0" indent="0" algn="l" defTabSz="914400" rtl="0" eaLnBrk="1" latinLnBrk="0" hangingPunct="1">
              <a:lnSpc>
                <a:spcPct val="90000"/>
              </a:lnSpc>
              <a:spcBef>
                <a:spcPct val="0"/>
              </a:spcBef>
              <a:spcAft>
                <a:spcPts val="0"/>
              </a:spcAft>
              <a:buNone/>
              <a:defRPr sz="3400" b="0" i="0" u="none" kern="1200" spc="0">
                <a:solidFill>
                  <a:schemeClr val="tx2">
                    <a:lumMod val="100000"/>
                  </a:schemeClr>
                </a:solidFill>
                <a:latin typeface="Trebuchet MS" panose="020B0603020202020204" pitchFamily="34" charset="0"/>
                <a:ea typeface="+mj-ea"/>
                <a:cs typeface="+mj-cs"/>
                <a:sym typeface="Trebuchet MS" panose="020B0603020202020204" pitchFamily="34" charset="0"/>
              </a:defRPr>
            </a:lvl1pPr>
          </a:lstStyle>
          <a:p>
            <a:r>
              <a:rPr lang="en-US">
                <a:solidFill>
                  <a:schemeClr val="accent4"/>
                </a:solidFill>
                <a:latin typeface="+mn-lt"/>
                <a:ea typeface="+mn-ea"/>
                <a:cs typeface="+mn-cs"/>
              </a:rPr>
              <a:t>Agenda</a:t>
            </a:r>
          </a:p>
        </p:txBody>
      </p:sp>
      <p:cxnSp>
        <p:nvCxnSpPr>
          <p:cNvPr id="9" name="Straight Connector 8"/>
          <p:cNvCxnSpPr/>
          <p:nvPr/>
        </p:nvCxnSpPr>
        <p:spPr bwMode="white">
          <a:xfrm>
            <a:off x="618898" y="1206000"/>
            <a:ext cx="11576304" cy="0"/>
          </a:xfrm>
          <a:prstGeom prst="line">
            <a:avLst/>
          </a:prstGeom>
          <a:ln w="9525" cmpd="sng">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43396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Agenda D. Two-Third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1938014279"/>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pic>
        <p:nvPicPr>
          <p:cNvPr id="23" name="Picture 22"/>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26" name="Rectangle 25"/>
          <p:cNvSpPr/>
          <p:nvPr/>
        </p:nvSpPr>
        <p:spPr bwMode="ltGray">
          <a:xfrm>
            <a:off x="4080763" y="-1309"/>
            <a:ext cx="8111237" cy="68593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9"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28" name="TextBox 27"/>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10" name="TextBox 9"/>
          <p:cNvSpPr txBox="1"/>
          <p:nvPr/>
        </p:nvSpPr>
        <p:spPr>
          <a:xfrm>
            <a:off x="630000" y="3262145"/>
            <a:ext cx="1343943" cy="332399"/>
          </a:xfrm>
          <a:prstGeom prst="rect">
            <a:avLst/>
          </a:prstGeom>
          <a:noFill/>
        </p:spPr>
        <p:txBody>
          <a:bodyPr wrap="square" lIns="0" tIns="0" rIns="0" bIns="0" rtlCol="0" anchor="t">
            <a:spAutoFit/>
          </a:bodyPr>
          <a:lstStyle/>
          <a:p>
            <a:pPr>
              <a:lnSpc>
                <a:spcPct val="90000"/>
              </a:lnSpc>
              <a:spcAft>
                <a:spcPts val="600"/>
              </a:spcAft>
            </a:pPr>
            <a:r>
              <a:rPr lang="en-US" sz="2400">
                <a:solidFill>
                  <a:schemeClr val="bg1"/>
                </a:solidFill>
                <a:latin typeface="+mn-lt"/>
                <a:ea typeface="+mn-ea"/>
                <a:cs typeface="+mn-cs"/>
              </a:rPr>
              <a:t>Agenda</a:t>
            </a:r>
          </a:p>
        </p:txBody>
      </p:sp>
    </p:spTree>
    <p:extLst>
      <p:ext uri="{BB962C8B-B14F-4D97-AF65-F5344CB8AC3E}">
        <p14:creationId xmlns:p14="http://schemas.microsoft.com/office/powerpoint/2010/main" val="178479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Agenda D. Table of Contents">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
            </p:custDataLst>
            <p:extLst>
              <p:ext uri="{D42A27DB-BD31-4B8C-83A1-F6EECF244321}">
                <p14:modId xmlns:p14="http://schemas.microsoft.com/office/powerpoint/2010/main" val="3021420898"/>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3" imgW="270" imgH="270" progId="TCLayout.ActiveDocument.1">
                  <p:embed/>
                </p:oleObj>
              </mc:Choice>
              <mc:Fallback>
                <p:oleObj name="think-cell Slide" r:id="rId3" imgW="270" imgH="270" progId="TCLayout.ActiveDocument.1">
                  <p:embed/>
                  <p:pic>
                    <p:nvPicPr>
                      <p:cNvPr id="2" name="Object 1" hidden="1"/>
                      <p:cNvPicPr/>
                      <p:nvPr/>
                    </p:nvPicPr>
                    <p:blipFill>
                      <a:blip r:embed="rId4"/>
                      <a:stretch>
                        <a:fillRect/>
                      </a:stretch>
                    </p:blipFill>
                    <p:spPr>
                      <a:xfrm>
                        <a:off x="1588" y="1588"/>
                        <a:ext cx="1587" cy="1587"/>
                      </a:xfrm>
                      <a:prstGeom prst="rect">
                        <a:avLst/>
                      </a:prstGeom>
                    </p:spPr>
                  </p:pic>
                </p:oleObj>
              </mc:Fallback>
            </mc:AlternateContent>
          </a:graphicData>
        </a:graphic>
      </p:graphicFrame>
      <p:sp>
        <p:nvSpPr>
          <p:cNvPr id="13"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17" name="Freeform 12"/>
          <p:cNvSpPr/>
          <p:nvPr/>
        </p:nvSpPr>
        <p:spPr bwMode="ltGray">
          <a:xfrm>
            <a:off x="0" y="0"/>
            <a:ext cx="4088312" cy="6858000"/>
          </a:xfrm>
          <a:custGeom>
            <a:avLst/>
            <a:gdLst>
              <a:gd name="connsiteX0" fmla="*/ 0 w 4088312"/>
              <a:gd name="connsiteY0" fmla="*/ 0 h 6858000"/>
              <a:gd name="connsiteX1" fmla="*/ 3264933 w 4088312"/>
              <a:gd name="connsiteY1" fmla="*/ 0 h 6858000"/>
              <a:gd name="connsiteX2" fmla="*/ 4088312 w 4088312"/>
              <a:gd name="connsiteY2" fmla="*/ 3429000 h 6858000"/>
              <a:gd name="connsiteX3" fmla="*/ 3264933 w 4088312"/>
              <a:gd name="connsiteY3" fmla="*/ 6858000 h 6858000"/>
              <a:gd name="connsiteX4" fmla="*/ 0 w 4088312"/>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88312" h="6858000">
                <a:moveTo>
                  <a:pt x="0" y="0"/>
                </a:moveTo>
                <a:lnTo>
                  <a:pt x="3264933" y="0"/>
                </a:lnTo>
                <a:lnTo>
                  <a:pt x="4088312" y="3429000"/>
                </a:lnTo>
                <a:lnTo>
                  <a:pt x="3264933"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t">
            <a:noAutofit/>
          </a:bodyPr>
          <a:lstStyle/>
          <a:p>
            <a:pPr>
              <a:lnSpc>
                <a:spcPct val="90000"/>
              </a:lnSpc>
              <a:spcAft>
                <a:spcPts val="1000"/>
              </a:spcAft>
            </a:pPr>
            <a:endParaRPr lang="en-US" sz="1200">
              <a:solidFill>
                <a:prstClr val="white"/>
              </a:solidFill>
              <a:latin typeface="+mn-lt"/>
              <a:ea typeface="+mn-ea"/>
              <a:cs typeface="+mn-cs"/>
              <a:sym typeface="Trebuchet MS" panose="020B0603020202020204" pitchFamily="34" charset="0"/>
            </a:endParaRPr>
          </a:p>
        </p:txBody>
      </p:sp>
      <p:sp>
        <p:nvSpPr>
          <p:cNvPr id="20" name="TextBox 19"/>
          <p:cNvSpPr txBox="1"/>
          <p:nvPr/>
        </p:nvSpPr>
        <p:spPr>
          <a:xfrm>
            <a:off x="629999" y="2624742"/>
            <a:ext cx="3056629" cy="1668149"/>
          </a:xfrm>
          <a:prstGeom prst="rect">
            <a:avLst/>
          </a:prstGeom>
          <a:noFill/>
        </p:spPr>
        <p:txBody>
          <a:bodyPr wrap="square" lIns="0" tIns="0" rIns="0" bIns="0" rtlCol="0" anchor="ctr">
            <a:spAutoFit/>
          </a:bodyPr>
          <a:lstStyle/>
          <a:p>
            <a:pPr marL="0" indent="0">
              <a:lnSpc>
                <a:spcPct val="106000"/>
              </a:lnSpc>
              <a:spcAft>
                <a:spcPts val="700"/>
              </a:spcAft>
              <a:buFontTx/>
              <a:buNone/>
            </a:pPr>
            <a:r>
              <a:rPr lang="en-US" sz="5400">
                <a:solidFill>
                  <a:schemeClr val="tx2"/>
                </a:solidFill>
                <a:latin typeface="+mn-lt"/>
                <a:ea typeface="+mn-ea"/>
                <a:cs typeface="+mn-cs"/>
                <a:sym typeface="Trebuchet MS" panose="020B0603020202020204" pitchFamily="34" charset="0"/>
              </a:rPr>
              <a:t>Table of contents</a:t>
            </a:r>
          </a:p>
        </p:txBody>
      </p:sp>
      <p:sp>
        <p:nvSpPr>
          <p:cNvPr id="24"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9" name="TextBox 18"/>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pic>
        <p:nvPicPr>
          <p:cNvPr id="9"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8638" y="3586748"/>
            <a:ext cx="1365250" cy="3382962"/>
          </a:xfrm>
          <a:custGeom>
            <a:avLst/>
            <a:gdLst>
              <a:gd name="connsiteX0" fmla="*/ 942801 w 1365250"/>
              <a:gd name="connsiteY0" fmla="*/ 0 h 3382962"/>
              <a:gd name="connsiteX1" fmla="*/ 1365250 w 1365250"/>
              <a:gd name="connsiteY1" fmla="*/ 0 h 3382962"/>
              <a:gd name="connsiteX2" fmla="*/ 1365250 w 1365250"/>
              <a:gd name="connsiteY2" fmla="*/ 3382962 h 3382962"/>
              <a:gd name="connsiteX3" fmla="*/ 128720 w 1365250"/>
              <a:gd name="connsiteY3" fmla="*/ 3382962 h 3382962"/>
              <a:gd name="connsiteX4" fmla="*/ 0 w 1365250"/>
              <a:gd name="connsiteY4" fmla="*/ 0 h 3382962"/>
              <a:gd name="connsiteX5" fmla="*/ 929501 w 1365250"/>
              <a:gd name="connsiteY5" fmla="*/ 0 h 3382962"/>
              <a:gd name="connsiteX6" fmla="*/ 0 w 1365250"/>
              <a:gd name="connsiteY6" fmla="*/ 2860398 h 3382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5250" h="3382962">
                <a:moveTo>
                  <a:pt x="942801" y="0"/>
                </a:moveTo>
                <a:lnTo>
                  <a:pt x="1365250" y="0"/>
                </a:lnTo>
                <a:lnTo>
                  <a:pt x="1365250" y="3382962"/>
                </a:lnTo>
                <a:lnTo>
                  <a:pt x="128720" y="3382962"/>
                </a:lnTo>
                <a:close/>
                <a:moveTo>
                  <a:pt x="0" y="0"/>
                </a:moveTo>
                <a:lnTo>
                  <a:pt x="929501" y="0"/>
                </a:lnTo>
                <a:lnTo>
                  <a:pt x="0" y="2860398"/>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36578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CE7D30-C1C3-D92B-306F-C59E5DB21AC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8045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162236152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02803683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White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0782DDCE-3467-B29D-18EB-07CE45BF1350}"/>
              </a:ext>
            </a:extLst>
          </p:cNvPr>
          <p:cNvGraphicFramePr>
            <a:graphicFrameLocks noChangeAspect="1"/>
          </p:cNvGraphicFramePr>
          <p:nvPr>
            <p:custDataLst>
              <p:tags r:id="rId1"/>
            </p:custDataLst>
            <p:extLst>
              <p:ext uri="{D42A27DB-BD31-4B8C-83A1-F6EECF244321}">
                <p14:modId xmlns:p14="http://schemas.microsoft.com/office/powerpoint/2010/main" val="177109512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0782DDCE-3467-B29D-18EB-07CE45BF135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6" name="Picture 15"/>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4064994" y="0"/>
            <a:ext cx="416951" cy="6858000"/>
          </a:xfrm>
          <a:prstGeom prst="rect">
            <a:avLst/>
          </a:prstGeom>
        </p:spPr>
      </p:pic>
      <p:sp>
        <p:nvSpPr>
          <p:cNvPr id="25"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20" name="TextBox 19"/>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6" name="Rectangle 25"/>
          <p:cNvSpPr/>
          <p:nvPr/>
        </p:nvSpPr>
        <p:spPr bwMode="white">
          <a:xfrm>
            <a:off x="0" y="0"/>
            <a:ext cx="4079508"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7"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200">
                <a:solidFill>
                  <a:schemeClr val="tx2"/>
                </a:solidFill>
                <a:latin typeface="+mj-lt"/>
                <a:ea typeface="+mj-ea"/>
                <a:cs typeface="+mj-cs"/>
                <a:sym typeface="Trebuchet MS" panose="020B0603020202020204" pitchFamily="34" charset="0"/>
              </a:defRPr>
            </a:lvl1pPr>
          </a:lstStyle>
          <a:p>
            <a:r>
              <a:rPr lang="en-US"/>
              <a:t>Click to add title</a:t>
            </a:r>
          </a:p>
        </p:txBody>
      </p:sp>
    </p:spTree>
    <p:extLst>
      <p:ext uri="{BB962C8B-B14F-4D97-AF65-F5344CB8AC3E}">
        <p14:creationId xmlns:p14="http://schemas.microsoft.com/office/powerpoint/2010/main" val="3884277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dirty="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Privileged and Confidential</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2156750692"/>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Privileged and Confidential</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pic>
        <p:nvPicPr>
          <p:cNvPr id="10" name="Picture 9" descr="Shape, polygon  Description automatically generated">
            <a:extLst>
              <a:ext uri="{FF2B5EF4-FFF2-40B4-BE49-F238E27FC236}">
                <a16:creationId xmlns:a16="http://schemas.microsoft.com/office/drawing/2014/main" id="{1A5BBB79-8C65-447D-B74B-B04CD7B3DE54}"/>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326698718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Comparision with Subtitl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31CBA055-D7DB-4973-A021-6806C1AD81D2}"/>
              </a:ext>
            </a:extLst>
          </p:cNvPr>
          <p:cNvPicPr>
            <a:picLocks noChangeAspect="1"/>
          </p:cNvPicPr>
          <p:nvPr userDrawn="1"/>
        </p:nvPicPr>
        <p:blipFill>
          <a:blip r:embed="rId2"/>
          <a:stretch>
            <a:fillRect/>
          </a:stretch>
        </p:blipFill>
        <p:spPr>
          <a:xfrm>
            <a:off x="11224146" y="109524"/>
            <a:ext cx="824886" cy="802962"/>
          </a:xfrm>
          <a:prstGeom prst="rect">
            <a:avLst/>
          </a:prstGeom>
        </p:spPr>
      </p:pic>
    </p:spTree>
    <p:extLst>
      <p:ext uri="{BB962C8B-B14F-4D97-AF65-F5344CB8AC3E}">
        <p14:creationId xmlns:p14="http://schemas.microsoft.com/office/powerpoint/2010/main" val="40498165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har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639713" cy="3541007"/>
            <a:chOff x="0" y="-2"/>
            <a:chExt cx="4639713"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dirty="0"/>
              <a:t>Click icon to add chart</a:t>
            </a:r>
          </a:p>
        </p:txBody>
      </p:sp>
      <p:pic>
        <p:nvPicPr>
          <p:cNvPr id="6" name="Picture 5" descr="Shape, polygon  Description automatically generated">
            <a:extLst>
              <a:ext uri="{FF2B5EF4-FFF2-40B4-BE49-F238E27FC236}">
                <a16:creationId xmlns:a16="http://schemas.microsoft.com/office/drawing/2014/main" id="{369C906A-5BB5-4CCC-A279-B3D7E6AE010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400149731"/>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dirty="0"/>
              <a:t>Click icon to add table</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4EA88DBD-8670-436E-8C51-07E10DE7C6D1}"/>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892071558"/>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039571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dirty="0"/>
              <a:t>Vega Economics</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endParaRPr lang="en-US" noProof="0" dirty="0"/>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510.280.5520</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info@vegaeconomics.com</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vegaeconomics.com</a:t>
            </a:r>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Tree>
    <p:extLst>
      <p:ext uri="{BB962C8B-B14F-4D97-AF65-F5344CB8AC3E}">
        <p14:creationId xmlns:p14="http://schemas.microsoft.com/office/powerpoint/2010/main" val="372121451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2940794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dirty="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99519190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AFC64098-2FFB-4418-A566-94F9E1734246}"/>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41012425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Green highlight">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F01297EB-D830-8F36-597E-46167A0B3BDA}"/>
              </a:ext>
            </a:extLst>
          </p:cNvPr>
          <p:cNvGraphicFramePr>
            <a:graphicFrameLocks noChangeAspect="1"/>
          </p:cNvGraphicFramePr>
          <p:nvPr>
            <p:custDataLst>
              <p:tags r:id="rId1"/>
            </p:custDataLst>
            <p:extLst>
              <p:ext uri="{D42A27DB-BD31-4B8C-83A1-F6EECF244321}">
                <p14:modId xmlns:p14="http://schemas.microsoft.com/office/powerpoint/2010/main" val="323869946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F01297EB-D830-8F36-597E-46167A0B3BDA}"/>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V="1">
            <a:off x="7165606" y="0"/>
            <a:ext cx="416951" cy="6858000"/>
          </a:xfrm>
          <a:prstGeom prst="rect">
            <a:avLst/>
          </a:prstGeom>
        </p:spPr>
      </p:pic>
      <p:sp>
        <p:nvSpPr>
          <p:cNvPr id="13" name="Rectangle 12"/>
          <p:cNvSpPr/>
          <p:nvPr/>
        </p:nvSpPr>
        <p:spPr bwMode="white">
          <a:xfrm>
            <a:off x="0" y="0"/>
            <a:ext cx="71719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20"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solidFill>
                <a:latin typeface="+mn-lt"/>
                <a:ea typeface="+mn-ea"/>
                <a:cs typeface="+mn-cs"/>
                <a:sym typeface="Trebuchet MS" panose="020B0603020202020204" pitchFamily="34" charset="0"/>
              </a:rPr>
              <a:t>Copyright © 2024 by Boston Consulting Group. All rights reserved.</a:t>
            </a:r>
          </a:p>
        </p:txBody>
      </p:sp>
      <p:sp>
        <p:nvSpPr>
          <p:cNvPr id="17" name="TextBox 16"/>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solidFill>
              <a:latin typeface="+mn-lt"/>
              <a:ea typeface="+mn-ea"/>
              <a:cs typeface="+mn-cs"/>
              <a:sym typeface="Trebuchet MS" panose="020B0603020202020204" pitchFamily="34" charset="0"/>
            </a:endParaRPr>
          </a:p>
        </p:txBody>
      </p:sp>
      <p:sp>
        <p:nvSpPr>
          <p:cNvPr id="23" name="Title 3"/>
          <p:cNvSpPr>
            <a:spLocks noGrp="1"/>
          </p:cNvSpPr>
          <p:nvPr>
            <p:ph type="title" hasCustomPrompt="1"/>
          </p:nvPr>
        </p:nvSpPr>
        <p:spPr>
          <a:xfrm>
            <a:off x="630000" y="622800"/>
            <a:ext cx="6256800" cy="470898"/>
          </a:xfrm>
          <a:prstGeom prst="rect">
            <a:avLst/>
          </a:prstGeom>
        </p:spPr>
        <p:txBody>
          <a:bodyPr vert="horz" wrap="square" lIns="0" tIns="0" rIns="0" bIns="0" anchor="t" anchorCtr="0">
            <a:spAutoFit/>
          </a:bodyPr>
          <a:lstStyle>
            <a:lvl1pPr marL="0" indent="0" algn="l">
              <a:lnSpc>
                <a:spcPct val="90000"/>
              </a:lnSpc>
              <a:spcBef>
                <a:spcPct val="0"/>
              </a:spcBef>
              <a:spcAft>
                <a:spcPts val="0"/>
              </a:spcAft>
              <a:defRPr sz="3400" b="0" i="0" u="none" kern="1200" spc="0">
                <a:solidFill>
                  <a:schemeClr val="tx2">
                    <a:lumMod val="100000"/>
                  </a:schemeClr>
                </a:solidFill>
                <a:latin typeface="+mj-lt"/>
                <a:ea typeface="+mj-ea"/>
                <a:cs typeface="+mj-cs"/>
                <a:sym typeface="Trebuchet MS" panose="020B0603020202020204" pitchFamily="34" charset="0"/>
              </a:defRPr>
            </a:lvl1pPr>
          </a:lstStyle>
          <a:p>
            <a:pPr lvl="0"/>
            <a:r>
              <a:rPr lang="en-US"/>
              <a:t>Click to add title</a:t>
            </a:r>
          </a:p>
        </p:txBody>
      </p:sp>
    </p:spTree>
    <p:extLst>
      <p:ext uri="{BB962C8B-B14F-4D97-AF65-F5344CB8AC3E}">
        <p14:creationId xmlns:p14="http://schemas.microsoft.com/office/powerpoint/2010/main" val="3592263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wo Content">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729BC02E-3B29-48C1-8029-A319C8E82729}"/>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2718739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accent6"/>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4" name="Picture 3" descr="Shape, polygon  Description automatically generated">
            <a:extLst>
              <a:ext uri="{FF2B5EF4-FFF2-40B4-BE49-F238E27FC236}">
                <a16:creationId xmlns:a16="http://schemas.microsoft.com/office/drawing/2014/main" id="{BAA50754-9C17-47C9-AF59-645527A217D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9826100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buClr>
                <a:schemeClr val="accent2"/>
              </a:buClr>
              <a:defRPr sz="2400"/>
            </a:lvl1pPr>
            <a:lvl2pPr>
              <a:buClr>
                <a:schemeClr val="accent2"/>
              </a:buClr>
              <a:defRPr sz="2000"/>
            </a:lvl2pPr>
            <a:lvl3pPr>
              <a:buClr>
                <a:schemeClr val="accent2"/>
              </a:buClr>
              <a:defRPr sz="1800"/>
            </a:lvl3pPr>
            <a:lvl4pPr>
              <a:buClr>
                <a:schemeClr val="accent2"/>
              </a:buClr>
              <a:defRPr sz="1600"/>
            </a:lvl4pPr>
            <a:lvl5pPr>
              <a:buClr>
                <a:schemeClr val="accent2"/>
              </a:buCl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830272047"/>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solidFill>
                  <a:schemeClr val="accent6"/>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dirty="0"/>
              <a:t>Click icon to add picture</a:t>
            </a:r>
          </a:p>
        </p:txBody>
      </p:sp>
    </p:spTree>
    <p:extLst>
      <p:ext uri="{BB962C8B-B14F-4D97-AF65-F5344CB8AC3E}">
        <p14:creationId xmlns:p14="http://schemas.microsoft.com/office/powerpoint/2010/main" val="75000193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54D0BFBF-7A80-4F1F-922C-8DD87D494987}"/>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50865347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639713" cy="3541007"/>
            <a:chOff x="0" y="-2"/>
            <a:chExt cx="4639713"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3" name="Title 1" title="Title ">
            <a:extLst>
              <a:ext uri="{FF2B5EF4-FFF2-40B4-BE49-F238E27FC236}">
                <a16:creationId xmlns:a16="http://schemas.microsoft.com/office/drawing/2014/main" id="{59067A2C-FE71-4381-BE51-08DAC5E4354A}"/>
              </a:ext>
            </a:extLst>
          </p:cNvPr>
          <p:cNvSpPr>
            <a:spLocks noGrp="1"/>
          </p:cNvSpPr>
          <p:nvPr>
            <p:ph type="title" hasCustomPrompt="1"/>
          </p:nvPr>
        </p:nvSpPr>
        <p:spPr>
          <a:xfrm>
            <a:off x="518678" y="209028"/>
            <a:ext cx="8333222" cy="1215566"/>
          </a:xfrm>
          <a:prstGeom prst="rect">
            <a:avLst/>
          </a:prstGeom>
        </p:spPr>
        <p:txBody>
          <a:bodyPr anchor="b">
            <a:normAutofit/>
          </a:bodyPr>
          <a:lstStyle>
            <a:lvl1pPr>
              <a:defRPr sz="4400" b="1">
                <a:solidFill>
                  <a:schemeClr val="accent1"/>
                </a:solidFill>
              </a:defRPr>
            </a:lvl1pPr>
          </a:lstStyle>
          <a:p>
            <a:r>
              <a:rPr lang="en-US" noProof="0"/>
              <a:t>Click to Edit Master Title Style </a:t>
            </a:r>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pic>
        <p:nvPicPr>
          <p:cNvPr id="4" name="Picture 3" descr="Shape, polygon  Description automatically generated">
            <a:extLst>
              <a:ext uri="{FF2B5EF4-FFF2-40B4-BE49-F238E27FC236}">
                <a16:creationId xmlns:a16="http://schemas.microsoft.com/office/drawing/2014/main" id="{2146AB3F-DE48-435E-8E53-5998B1F9DBB2}"/>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47170074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E2EB-00DF-4EBA-BF1F-D37805D45585}"/>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97893939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9468921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8D60A-71C8-0401-BE58-81EFDD22535D}"/>
              </a:ext>
            </a:extLst>
          </p:cNvPr>
          <p:cNvSpPr>
            <a:spLocks noGrp="1"/>
          </p:cNvSpPr>
          <p:nvPr>
            <p:ph type="title"/>
          </p:nvPr>
        </p:nvSpPr>
        <p:spPr/>
        <p:txBody>
          <a:bodyPr/>
          <a:lstStyle/>
          <a:p>
            <a:r>
              <a:rPr lang="en-US"/>
              <a:t>Click to edit Master title style</a:t>
            </a:r>
          </a:p>
        </p:txBody>
      </p:sp>
      <p:sp>
        <p:nvSpPr>
          <p:cNvPr id="3" name="Footer Placeholder 2">
            <a:extLst>
              <a:ext uri="{FF2B5EF4-FFF2-40B4-BE49-F238E27FC236}">
                <a16:creationId xmlns:a16="http://schemas.microsoft.com/office/drawing/2014/main" id="{DAB709BC-FFDB-423E-A4B7-8FA9AAB12D24}"/>
              </a:ext>
            </a:extLst>
          </p:cNvPr>
          <p:cNvSpPr>
            <a:spLocks noGrp="1"/>
          </p:cNvSpPr>
          <p:nvPr>
            <p:ph type="ftr" sz="quarter" idx="10"/>
          </p:nvPr>
        </p:nvSpPr>
        <p:spPr/>
        <p:txBody>
          <a:bodyPr/>
          <a:lstStyle/>
          <a:p>
            <a:r>
              <a:rPr lang="en-US" noProof="0"/>
              <a:t>Privileged and Confidential</a:t>
            </a:r>
            <a:endParaRPr lang="en-US" noProof="0" dirty="0"/>
          </a:p>
        </p:txBody>
      </p:sp>
      <p:sp>
        <p:nvSpPr>
          <p:cNvPr id="4" name="Slide Number Placeholder 3">
            <a:extLst>
              <a:ext uri="{FF2B5EF4-FFF2-40B4-BE49-F238E27FC236}">
                <a16:creationId xmlns:a16="http://schemas.microsoft.com/office/drawing/2014/main" id="{29ADB8EE-3CFA-D9D2-B091-3906B33E9730}"/>
              </a:ext>
            </a:extLst>
          </p:cNvPr>
          <p:cNvSpPr>
            <a:spLocks noGrp="1"/>
          </p:cNvSpPr>
          <p:nvPr>
            <p:ph type="sldNum" sz="quarter" idx="11"/>
          </p:nvPr>
        </p:nvSpPr>
        <p:spPr/>
        <p:txBody>
          <a:bodyPr/>
          <a:lstStyle/>
          <a:p>
            <a:fld id="{8699F50C-BE38-4BD0-BA84-9B090E1F2B9B}" type="slidenum">
              <a:rPr lang="en-US" noProof="0" smtClean="0"/>
              <a:pPr/>
              <a:t>‹#›</a:t>
            </a:fld>
            <a:endParaRPr lang="en-US" noProof="0" dirty="0"/>
          </a:p>
        </p:txBody>
      </p:sp>
    </p:spTree>
    <p:extLst>
      <p:ext uri="{BB962C8B-B14F-4D97-AF65-F5344CB8AC3E}">
        <p14:creationId xmlns:p14="http://schemas.microsoft.com/office/powerpoint/2010/main" val="32018406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rgbClr val="F2F2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SUBTITLE</a:t>
            </a:r>
          </a:p>
        </p:txBody>
      </p:sp>
    </p:spTree>
    <p:extLst>
      <p:ext uri="{BB962C8B-B14F-4D97-AF65-F5344CB8AC3E}">
        <p14:creationId xmlns:p14="http://schemas.microsoft.com/office/powerpoint/2010/main" val="346648870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Green one third">
    <p:bg>
      <p:bgPr>
        <a:gradFill>
          <a:gsLst>
            <a:gs pos="0">
              <a:schemeClr val="tx2"/>
            </a:gs>
            <a:gs pos="100000">
              <a:schemeClr val="accent1"/>
            </a:gs>
          </a:gsLst>
          <a:lin ang="8100000" scaled="1"/>
        </a:gradFill>
        <a:effectLst/>
      </p:bgPr>
    </p:bg>
    <p:spTree>
      <p:nvGrpSpPr>
        <p:cNvPr id="1" name=""/>
        <p:cNvGrpSpPr/>
        <p:nvPr/>
      </p:nvGrpSpPr>
      <p:grpSpPr>
        <a:xfrm>
          <a:off x="0" y="0"/>
          <a:ext cx="0" cy="0"/>
          <a:chOff x="0" y="0"/>
          <a:chExt cx="0" cy="0"/>
        </a:xfrm>
      </p:grpSpPr>
      <p:graphicFrame>
        <p:nvGraphicFramePr>
          <p:cNvPr id="3" name="think-cell data - do not delete" hidden="1">
            <a:extLst>
              <a:ext uri="{FF2B5EF4-FFF2-40B4-BE49-F238E27FC236}">
                <a16:creationId xmlns:a16="http://schemas.microsoft.com/office/drawing/2014/main" id="{11EDEC1A-00AF-97C6-4719-AC3084C09522}"/>
              </a:ext>
            </a:extLst>
          </p:cNvPr>
          <p:cNvGraphicFramePr>
            <a:graphicFrameLocks noChangeAspect="1"/>
          </p:cNvGraphicFramePr>
          <p:nvPr>
            <p:custDataLst>
              <p:tags r:id="rId1"/>
            </p:custDataLst>
            <p:extLst>
              <p:ext uri="{D42A27DB-BD31-4B8C-83A1-F6EECF244321}">
                <p14:modId xmlns:p14="http://schemas.microsoft.com/office/powerpoint/2010/main" val="7811832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351" imgH="363" progId="TCLayout.ActiveDocument.1">
                  <p:embed/>
                </p:oleObj>
              </mc:Choice>
              <mc:Fallback>
                <p:oleObj name="think-cell Slide" r:id="rId3" imgW="351" imgH="363" progId="TCLayout.ActiveDocument.1">
                  <p:embed/>
                  <p:pic>
                    <p:nvPicPr>
                      <p:cNvPr id="3" name="think-cell data - do not delete" hidden="1">
                        <a:extLst>
                          <a:ext uri="{FF2B5EF4-FFF2-40B4-BE49-F238E27FC236}">
                            <a16:creationId xmlns:a16="http://schemas.microsoft.com/office/drawing/2014/main" id="{11EDEC1A-00AF-97C6-4719-AC3084C09522}"/>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29398" t="8741" r="101" b="27"/>
          <a:stretch/>
        </p:blipFill>
        <p:spPr bwMode="ltGray">
          <a:xfrm flipH="1">
            <a:off x="3671068" y="0"/>
            <a:ext cx="416951" cy="6858000"/>
          </a:xfrm>
          <a:prstGeom prst="rect">
            <a:avLst/>
          </a:prstGeom>
        </p:spPr>
      </p:pic>
      <p:sp>
        <p:nvSpPr>
          <p:cNvPr id="11" name="Title 4"/>
          <p:cNvSpPr>
            <a:spLocks noGrp="1"/>
          </p:cNvSpPr>
          <p:nvPr>
            <p:ph type="title" hasCustomPrompt="1"/>
          </p:nvPr>
        </p:nvSpPr>
        <p:spPr>
          <a:xfrm>
            <a:off x="630000" y="2681103"/>
            <a:ext cx="3127881" cy="1495794"/>
          </a:xfrm>
          <a:prstGeom prst="rect">
            <a:avLst/>
          </a:prstGeom>
        </p:spPr>
        <p:txBody>
          <a:bodyPr vert="horz" anchor="ctr">
            <a:noAutofit/>
          </a:bodyPr>
          <a:lstStyle>
            <a:lvl1pPr>
              <a:defRPr sz="3200">
                <a:solidFill>
                  <a:schemeClr val="bg1"/>
                </a:solidFill>
                <a:latin typeface="+mj-lt"/>
                <a:ea typeface="+mj-ea"/>
                <a:cs typeface="+mj-cs"/>
                <a:sym typeface="Trebuchet MS" panose="020B0603020202020204" pitchFamily="34" charset="0"/>
              </a:defRPr>
            </a:lvl1pPr>
          </a:lstStyle>
          <a:p>
            <a:r>
              <a:rPr lang="en-US"/>
              <a:t>Click to add title</a:t>
            </a:r>
          </a:p>
        </p:txBody>
      </p:sp>
      <p:sp>
        <p:nvSpPr>
          <p:cNvPr id="13" name="Rectangle 12"/>
          <p:cNvSpPr/>
          <p:nvPr/>
        </p:nvSpPr>
        <p:spPr bwMode="white">
          <a:xfrm>
            <a:off x="4080763" y="-1309"/>
            <a:ext cx="8111237" cy="685930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lvl="0"/>
            <a:endParaRPr lang="en-US" sz="1200">
              <a:solidFill>
                <a:schemeClr val="bg1"/>
              </a:solidFill>
              <a:latin typeface="+mn-lt"/>
              <a:ea typeface="+mn-ea"/>
              <a:cs typeface="+mn-cs"/>
              <a:sym typeface="Trebuchet MS" panose="020B0603020202020204" pitchFamily="34" charset="0"/>
            </a:endParaRPr>
          </a:p>
        </p:txBody>
      </p:sp>
      <p:sp>
        <p:nvSpPr>
          <p:cNvPr id="16" name="Copyright" hidden="1"/>
          <p:cNvSpPr txBox="1"/>
          <p:nvPr/>
        </p:nvSpPr>
        <p:spPr>
          <a:xfrm rot="16200000">
            <a:off x="9486900" y="3921600"/>
            <a:ext cx="5133975" cy="98745"/>
          </a:xfrm>
          <a:prstGeom prst="rect">
            <a:avLst/>
          </a:prstGeom>
          <a:noFill/>
        </p:spPr>
        <p:txBody>
          <a:bodyPr wrap="square" lIns="0" tIns="0" rIns="0" bIns="0" rtlCol="0" anchor="t">
            <a:spAutoFit/>
          </a:bodyPr>
          <a:lstStyle/>
          <a:p>
            <a:pPr>
              <a:lnSpc>
                <a:spcPct val="90000"/>
              </a:lnSpc>
              <a:spcAft>
                <a:spcPts val="600"/>
              </a:spcAft>
            </a:pPr>
            <a:r>
              <a:rPr lang="en-US" sz="700">
                <a:solidFill>
                  <a:schemeClr val="bg1">
                    <a:lumMod val="50000"/>
                  </a:schemeClr>
                </a:solidFill>
                <a:latin typeface="+mn-lt"/>
                <a:ea typeface="+mn-ea"/>
                <a:cs typeface="+mn-cs"/>
                <a:sym typeface="Trebuchet MS" panose="020B0603020202020204" pitchFamily="34" charset="0"/>
              </a:rPr>
              <a:t>Copyright © 2024 by Boston Consulting Group. All rights reserved.</a:t>
            </a:r>
          </a:p>
        </p:txBody>
      </p:sp>
      <p:sp>
        <p:nvSpPr>
          <p:cNvPr id="15" name="TextBox 14"/>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Tree>
    <p:extLst>
      <p:ext uri="{BB962C8B-B14F-4D97-AF65-F5344CB8AC3E}">
        <p14:creationId xmlns:p14="http://schemas.microsoft.com/office/powerpoint/2010/main" val="16514967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2169107791"/>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rgbClr val="EAB200"/>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3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dirty="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tx1"/>
                </a:solidFill>
              </a:defRPr>
            </a:lvl1pPr>
          </a:lstStyle>
          <a:p>
            <a:r>
              <a:rPr lang="en-US" noProof="0" dirty="0"/>
              <a:t>Click icon to add picture</a:t>
            </a:r>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Privileged and Confidential</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293559005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365760" anchor="ctr">
            <a:noAutofit/>
          </a:bodyPr>
          <a:lstStyle>
            <a:lvl1pPr marL="0" indent="0" algn="r">
              <a:buNone/>
              <a:defRPr>
                <a:solidFill>
                  <a:schemeClr val="tx1"/>
                </a:solidFill>
              </a:defRPr>
            </a:lvl1pPr>
          </a:lstStyle>
          <a:p>
            <a:r>
              <a:rPr lang="en-US" noProof="0" dirty="0"/>
              <a:t>Click icon to add picture</a:t>
            </a:r>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96915"/>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563477"/>
            <a:ext cx="7342621"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308484"/>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Privileged and Confidential</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pic>
        <p:nvPicPr>
          <p:cNvPr id="10" name="Picture 9" descr="Shape, polygon  Description automatically generated">
            <a:extLst>
              <a:ext uri="{FF2B5EF4-FFF2-40B4-BE49-F238E27FC236}">
                <a16:creationId xmlns:a16="http://schemas.microsoft.com/office/drawing/2014/main" id="{1A5BBB79-8C65-447D-B74B-B04CD7B3DE54}"/>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2431039715"/>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639713" cy="3541007"/>
            <a:chOff x="0" y="-2"/>
            <a:chExt cx="4639713"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IN" dirty="0">
                <a:solidFill>
                  <a:schemeClr val="tx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Privileged and Confidential</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31CBA055-D7DB-4973-A021-6806C1AD81D2}"/>
              </a:ext>
            </a:extLst>
          </p:cNvPr>
          <p:cNvPicPr>
            <a:picLocks noChangeAspect="1"/>
          </p:cNvPicPr>
          <p:nvPr userDrawn="1"/>
        </p:nvPicPr>
        <p:blipFill>
          <a:blip r:embed="rId2"/>
          <a:stretch>
            <a:fillRect/>
          </a:stretch>
        </p:blipFill>
        <p:spPr>
          <a:xfrm>
            <a:off x="11224146" y="109524"/>
            <a:ext cx="824886" cy="802962"/>
          </a:xfrm>
          <a:prstGeom prst="rect">
            <a:avLst/>
          </a:prstGeom>
        </p:spPr>
      </p:pic>
    </p:spTree>
    <p:extLst>
      <p:ext uri="{BB962C8B-B14F-4D97-AF65-F5344CB8AC3E}">
        <p14:creationId xmlns:p14="http://schemas.microsoft.com/office/powerpoint/2010/main" val="275826823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639713" cy="3541007"/>
            <a:chOff x="0" y="-2"/>
            <a:chExt cx="4639713"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tx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tx1"/>
                </a:solidFill>
                <a:latin typeface="+mn-lt"/>
                <a:cs typeface="CiscoSans ExtraLight"/>
              </a:defRPr>
            </a:lvl1pPr>
          </a:lstStyle>
          <a:p>
            <a:pPr lvl="0"/>
            <a:r>
              <a:rPr lang="en-US" noProof="0" dirty="0"/>
              <a:t>Click icon to add chart</a:t>
            </a:r>
          </a:p>
        </p:txBody>
      </p:sp>
      <p:pic>
        <p:nvPicPr>
          <p:cNvPr id="6" name="Picture 5" descr="Shape, polygon  Description automatically generated">
            <a:extLst>
              <a:ext uri="{FF2B5EF4-FFF2-40B4-BE49-F238E27FC236}">
                <a16:creationId xmlns:a16="http://schemas.microsoft.com/office/drawing/2014/main" id="{369C906A-5BB5-4CCC-A279-B3D7E6AE0103}"/>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368111170"/>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en-US" noProof="0" dirty="0"/>
              <a:t>Click icon to add table</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639713" cy="3541007"/>
            <a:chOff x="0" y="-2"/>
            <a:chExt cx="4639713"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Privileged and Confidential</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accent1"/>
                </a:solidFill>
              </a:defRPr>
            </a:lvl1pPr>
          </a:lstStyle>
          <a:p>
            <a:r>
              <a:rPr lang="en-US" noProof="0"/>
              <a:t>Click to Edit Master Title Style </a:t>
            </a:r>
          </a:p>
        </p:txBody>
      </p:sp>
      <p:pic>
        <p:nvPicPr>
          <p:cNvPr id="4" name="Picture 3" descr="Shape, polygon  Description automatically generated">
            <a:extLst>
              <a:ext uri="{FF2B5EF4-FFF2-40B4-BE49-F238E27FC236}">
                <a16:creationId xmlns:a16="http://schemas.microsoft.com/office/drawing/2014/main" id="{4EA88DBD-8670-436E-8C51-07E10DE7C6D1}"/>
              </a:ext>
            </a:extLst>
          </p:cNvPr>
          <p:cNvPicPr>
            <a:picLocks noChangeAspect="1"/>
          </p:cNvPicPr>
          <p:nvPr userDrawn="1"/>
        </p:nvPicPr>
        <p:blipFill>
          <a:blip r:embed="rId2"/>
          <a:stretch>
            <a:fillRect/>
          </a:stretch>
        </p:blipFill>
        <p:spPr>
          <a:xfrm>
            <a:off x="11224146" y="128186"/>
            <a:ext cx="824886" cy="802962"/>
          </a:xfrm>
          <a:prstGeom prst="rect">
            <a:avLst/>
          </a:prstGeom>
        </p:spPr>
      </p:pic>
    </p:spTree>
    <p:extLst>
      <p:ext uri="{BB962C8B-B14F-4D97-AF65-F5344CB8AC3E}">
        <p14:creationId xmlns:p14="http://schemas.microsoft.com/office/powerpoint/2010/main" val="18977720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8054567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dirty="0"/>
              <a:t>Vega Economics</a:t>
            </a:r>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endParaRPr lang="en-US" noProof="0" dirty="0"/>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510.280.5520</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info@vegaeconomics.com</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dirty="0"/>
              <a:t>vegaeconomics.com</a:t>
            </a:r>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tx1"/>
                </a:solidFill>
              </a:defRPr>
            </a:lvl1pPr>
          </a:lstStyle>
          <a:p>
            <a:r>
              <a:rPr lang="en-US" noProof="0" dirty="0"/>
              <a:t>Click icon to add picture</a:t>
            </a:r>
          </a:p>
        </p:txBody>
      </p:sp>
    </p:spTree>
    <p:extLst>
      <p:ext uri="{BB962C8B-B14F-4D97-AF65-F5344CB8AC3E}">
        <p14:creationId xmlns:p14="http://schemas.microsoft.com/office/powerpoint/2010/main" val="50819896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3132079"/>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dirty="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accent6"/>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4262052725"/>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ags" Target="../tags/tag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75.xml"/><Relationship Id="rId13" Type="http://schemas.openxmlformats.org/officeDocument/2006/relationships/slideLayout" Target="../slideLayouts/slideLayout80.xml"/><Relationship Id="rId18" Type="http://schemas.openxmlformats.org/officeDocument/2006/relationships/slideLayout" Target="../slideLayouts/slideLayout85.xml"/><Relationship Id="rId3" Type="http://schemas.openxmlformats.org/officeDocument/2006/relationships/slideLayout" Target="../slideLayouts/slideLayout70.xml"/><Relationship Id="rId21" Type="http://schemas.openxmlformats.org/officeDocument/2006/relationships/slideLayout" Target="../slideLayouts/slideLayout88.xml"/><Relationship Id="rId7" Type="http://schemas.openxmlformats.org/officeDocument/2006/relationships/slideLayout" Target="../slideLayouts/slideLayout74.xml"/><Relationship Id="rId12" Type="http://schemas.openxmlformats.org/officeDocument/2006/relationships/slideLayout" Target="../slideLayouts/slideLayout79.xml"/><Relationship Id="rId17" Type="http://schemas.openxmlformats.org/officeDocument/2006/relationships/slideLayout" Target="../slideLayouts/slideLayout84.xml"/><Relationship Id="rId2" Type="http://schemas.openxmlformats.org/officeDocument/2006/relationships/slideLayout" Target="../slideLayouts/slideLayout69.xml"/><Relationship Id="rId16" Type="http://schemas.openxmlformats.org/officeDocument/2006/relationships/slideLayout" Target="../slideLayouts/slideLayout83.xml"/><Relationship Id="rId20" Type="http://schemas.openxmlformats.org/officeDocument/2006/relationships/slideLayout" Target="../slideLayouts/slideLayout87.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5" Type="http://schemas.openxmlformats.org/officeDocument/2006/relationships/slideLayout" Target="../slideLayouts/slideLayout82.xml"/><Relationship Id="rId10" Type="http://schemas.openxmlformats.org/officeDocument/2006/relationships/slideLayout" Target="../slideLayouts/slideLayout77.xml"/><Relationship Id="rId19" Type="http://schemas.openxmlformats.org/officeDocument/2006/relationships/slideLayout" Target="../slideLayouts/slideLayout86.xml"/><Relationship Id="rId4" Type="http://schemas.openxmlformats.org/officeDocument/2006/relationships/slideLayout" Target="../slideLayouts/slideLayout71.xml"/><Relationship Id="rId9" Type="http://schemas.openxmlformats.org/officeDocument/2006/relationships/slideLayout" Target="../slideLayouts/slideLayout76.xml"/><Relationship Id="rId14" Type="http://schemas.openxmlformats.org/officeDocument/2006/relationships/slideLayout" Target="../slideLayouts/slideLayout81.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slideLayout" Target="../slideLayouts/slideLayout101.xml"/><Relationship Id="rId18" Type="http://schemas.openxmlformats.org/officeDocument/2006/relationships/slideLayout" Target="../slideLayouts/slideLayout10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17" Type="http://schemas.openxmlformats.org/officeDocument/2006/relationships/slideLayout" Target="../slideLayouts/slideLayout105.xml"/><Relationship Id="rId2" Type="http://schemas.openxmlformats.org/officeDocument/2006/relationships/slideLayout" Target="../slideLayouts/slideLayout90.xml"/><Relationship Id="rId16" Type="http://schemas.openxmlformats.org/officeDocument/2006/relationships/slideLayout" Target="../slideLayouts/slideLayout104.xml"/><Relationship Id="rId20" Type="http://schemas.openxmlformats.org/officeDocument/2006/relationships/theme" Target="../theme/theme3.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slideLayout" Target="../slideLayouts/slideLayout103.xml"/><Relationship Id="rId10" Type="http://schemas.openxmlformats.org/officeDocument/2006/relationships/slideLayout" Target="../slideLayouts/slideLayout98.xml"/><Relationship Id="rId19" Type="http://schemas.openxmlformats.org/officeDocument/2006/relationships/slideLayout" Target="../slideLayouts/slideLayout107.xml"/><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slideLayout" Target="../slideLayouts/slideLayout10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69"/>
            </p:custDataLst>
            <p:extLst>
              <p:ext uri="{D42A27DB-BD31-4B8C-83A1-F6EECF244321}">
                <p14:modId xmlns:p14="http://schemas.microsoft.com/office/powerpoint/2010/main" val="4028025456"/>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name="think-cell Slide" r:id="rId70" imgW="270" imgH="270" progId="TCLayout.ActiveDocument.1">
                  <p:embed/>
                </p:oleObj>
              </mc:Choice>
              <mc:Fallback>
                <p:oleObj name="think-cell Slide" r:id="rId70" imgW="270" imgH="270" progId="TCLayout.ActiveDocument.1">
                  <p:embed/>
                  <p:pic>
                    <p:nvPicPr>
                      <p:cNvPr id="2" name="Object 1" hidden="1"/>
                      <p:cNvPicPr/>
                      <p:nvPr/>
                    </p:nvPicPr>
                    <p:blipFill>
                      <a:blip r:embed="rId71"/>
                      <a:stretch>
                        <a:fillRect/>
                      </a:stretch>
                    </p:blipFill>
                    <p:spPr>
                      <a:xfrm>
                        <a:off x="1588" y="1588"/>
                        <a:ext cx="1587" cy="1587"/>
                      </a:xfrm>
                      <a:prstGeom prst="rect">
                        <a:avLst/>
                      </a:prstGeom>
                    </p:spPr>
                  </p:pic>
                </p:oleObj>
              </mc:Fallback>
            </mc:AlternateContent>
          </a:graphicData>
        </a:graphic>
      </p:graphicFrame>
      <p:sp>
        <p:nvSpPr>
          <p:cNvPr id="12" name="TextBox 11"/>
          <p:cNvSpPr txBox="1"/>
          <p:nvPr/>
        </p:nvSpPr>
        <p:spPr>
          <a:xfrm>
            <a:off x="11167872" y="6405036"/>
            <a:ext cx="381000" cy="153888"/>
          </a:xfrm>
          <a:prstGeom prst="rect">
            <a:avLst/>
          </a:prstGeom>
          <a:noFill/>
        </p:spPr>
        <p:txBody>
          <a:bodyPr wrap="square" lIns="0" tIns="0" rIns="0" bIns="0" rtlCol="0" anchor="b">
            <a:spAutoFit/>
          </a:bodyPr>
          <a:lstStyle/>
          <a:p>
            <a:pPr marL="0" marR="0" indent="0" algn="r" defTabSz="914400" rtl="0" eaLnBrk="1" fontAlgn="auto" latinLnBrk="0" hangingPunct="1">
              <a:lnSpc>
                <a:spcPct val="100000"/>
              </a:lnSpc>
              <a:spcBef>
                <a:spcPts val="0"/>
              </a:spcBef>
              <a:spcAft>
                <a:spcPts val="0"/>
              </a:spcAft>
              <a:buClrTx/>
              <a:buSzTx/>
              <a:buFontTx/>
              <a:buNone/>
              <a:tabLst/>
              <a:defRPr/>
            </a:pPr>
            <a:fld id="{DFCF27A5-1A5B-48D3-A060-2758FFBB1ADD}" type="slidenum">
              <a:rPr lang="en-US" sz="1000" kern="1200" smtClean="0">
                <a:solidFill>
                  <a:schemeClr val="bg1">
                    <a:lumMod val="50000"/>
                  </a:schemeClr>
                </a:solidFill>
                <a:latin typeface="+mn-lt"/>
                <a:ea typeface="+mn-ea"/>
                <a:cs typeface="+mn-cs"/>
                <a:sym typeface="Trebuchet MS" panose="020B0603020202020204" pitchFamily="34" charset="0"/>
              </a:rPr>
              <a:pPr marL="0" marR="0" indent="0" algn="r" defTabSz="914400" rtl="0" eaLnBrk="1" fontAlgn="auto" latinLnBrk="0" hangingPunct="1">
                <a:lnSpc>
                  <a:spcPct val="100000"/>
                </a:lnSpc>
                <a:spcBef>
                  <a:spcPts val="0"/>
                </a:spcBef>
                <a:spcAft>
                  <a:spcPts val="0"/>
                </a:spcAft>
                <a:buClrTx/>
                <a:buSzTx/>
                <a:buFontTx/>
                <a:buNone/>
                <a:tabLst/>
                <a:defRPr/>
              </a:pPr>
              <a:t>‹#›</a:t>
            </a:fld>
            <a:endParaRPr lang="en-US" sz="1000" kern="1200">
              <a:solidFill>
                <a:schemeClr val="bg1">
                  <a:lumMod val="50000"/>
                </a:schemeClr>
              </a:solidFill>
              <a:latin typeface="+mn-lt"/>
              <a:ea typeface="+mn-ea"/>
              <a:cs typeface="+mn-cs"/>
              <a:sym typeface="Trebuchet MS" panose="020B0603020202020204" pitchFamily="34" charset="0"/>
            </a:endParaRPr>
          </a:p>
        </p:txBody>
      </p:sp>
      <p:sp>
        <p:nvSpPr>
          <p:cNvPr id="9" name="Title Placeholder 1"/>
          <p:cNvSpPr>
            <a:spLocks noGrp="1"/>
          </p:cNvSpPr>
          <p:nvPr>
            <p:ph type="title"/>
          </p:nvPr>
        </p:nvSpPr>
        <p:spPr>
          <a:xfrm>
            <a:off x="630000" y="622800"/>
            <a:ext cx="10933350" cy="332399"/>
          </a:xfrm>
          <a:prstGeom prst="rect">
            <a:avLst/>
          </a:prstGeom>
        </p:spPr>
        <p:txBody>
          <a:bodyPr vert="horz" wrap="square" lIns="0" tIns="0" rIns="0" bIns="0" rtlCol="0" anchor="t">
            <a:spAutoFit/>
          </a:bodyPr>
          <a:lstStyle/>
          <a:p>
            <a:r>
              <a:rPr lang="en-US"/>
              <a:t>Click to add title</a:t>
            </a:r>
          </a:p>
        </p:txBody>
      </p:sp>
      <p:sp>
        <p:nvSpPr>
          <p:cNvPr id="4" name="Text Placeholder 3"/>
          <p:cNvSpPr>
            <a:spLocks noGrp="1"/>
          </p:cNvSpPr>
          <p:nvPr>
            <p:ph type="body" idx="1"/>
          </p:nvPr>
        </p:nvSpPr>
        <p:spPr>
          <a:xfrm>
            <a:off x="630000" y="2081213"/>
            <a:ext cx="10933350" cy="407987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Box 2">
            <a:extLst>
              <a:ext uri="{FF2B5EF4-FFF2-40B4-BE49-F238E27FC236}">
                <a16:creationId xmlns:a16="http://schemas.microsoft.com/office/drawing/2014/main" id="{A2B636DD-7CC0-413E-F45A-8F2759F18996}"/>
              </a:ext>
            </a:extLst>
          </p:cNvPr>
          <p:cNvSpPr txBox="1"/>
          <p:nvPr/>
        </p:nvSpPr>
        <p:spPr>
          <a:xfrm>
            <a:off x="9659691" y="0"/>
            <a:ext cx="2532309" cy="261610"/>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100" b="1" dirty="0">
                <a:solidFill>
                  <a:schemeClr val="tx1"/>
                </a:solidFill>
              </a:rPr>
              <a:t>DRAFT: PRELIMINARY, PRE-DECISIONAL</a:t>
            </a:r>
          </a:p>
        </p:txBody>
      </p:sp>
    </p:spTree>
    <p:extLst>
      <p:ext uri="{BB962C8B-B14F-4D97-AF65-F5344CB8AC3E}">
        <p14:creationId xmlns:p14="http://schemas.microsoft.com/office/powerpoint/2010/main" val="835336367"/>
      </p:ext>
    </p:extLst>
  </p:cSld>
  <p:clrMap bg1="lt1" tx1="dk1" bg2="lt2" tx2="dk2" accent1="accent1" accent2="accent2" accent3="accent3" accent4="accent4" accent5="accent5" accent6="accent6" hlink="hlink" folHlink="folHlink"/>
  <p:sldLayoutIdLst>
    <p:sldLayoutId id="2147485115" r:id="rId1"/>
    <p:sldLayoutId id="2147485086" r:id="rId2"/>
    <p:sldLayoutId id="2147485183" r:id="rId3"/>
    <p:sldLayoutId id="2147485158" r:id="rId4"/>
    <p:sldLayoutId id="2147485113" r:id="rId5"/>
    <p:sldLayoutId id="2147485114" r:id="rId6"/>
    <p:sldLayoutId id="2147485154" r:id="rId7"/>
    <p:sldLayoutId id="2147485162" r:id="rId8"/>
    <p:sldLayoutId id="2147485149" r:id="rId9"/>
    <p:sldLayoutId id="2147485087" r:id="rId10"/>
    <p:sldLayoutId id="2147485112" r:id="rId11"/>
    <p:sldLayoutId id="2147485155" r:id="rId12"/>
    <p:sldLayoutId id="2147485164" r:id="rId13"/>
    <p:sldLayoutId id="2147485109" r:id="rId14"/>
    <p:sldLayoutId id="2147485165" r:id="rId15"/>
    <p:sldLayoutId id="2147485110" r:id="rId16"/>
    <p:sldLayoutId id="2147485166" r:id="rId17"/>
    <p:sldLayoutId id="2147485156" r:id="rId18"/>
    <p:sldLayoutId id="2147485167" r:id="rId19"/>
    <p:sldLayoutId id="2147485108" r:id="rId20"/>
    <p:sldLayoutId id="2147485107" r:id="rId21"/>
    <p:sldLayoutId id="2147485106" r:id="rId22"/>
    <p:sldLayoutId id="2147485090" r:id="rId23"/>
    <p:sldLayoutId id="2147485091" r:id="rId24"/>
    <p:sldLayoutId id="2147485092" r:id="rId25"/>
    <p:sldLayoutId id="2147485093" r:id="rId26"/>
    <p:sldLayoutId id="2147485116" r:id="rId27"/>
    <p:sldLayoutId id="2147485159" r:id="rId28"/>
    <p:sldLayoutId id="2147485119" r:id="rId29"/>
    <p:sldLayoutId id="2147485185" r:id="rId30"/>
    <p:sldLayoutId id="2147485184" r:id="rId31"/>
    <p:sldLayoutId id="2147485137" r:id="rId32"/>
    <p:sldLayoutId id="2147485120" r:id="rId33"/>
    <p:sldLayoutId id="2147485121" r:id="rId34"/>
    <p:sldLayoutId id="2147485141" r:id="rId35"/>
    <p:sldLayoutId id="2147485163" r:id="rId36"/>
    <p:sldLayoutId id="2147485139" r:id="rId37"/>
    <p:sldLayoutId id="2147485140" r:id="rId38"/>
    <p:sldLayoutId id="2147485122" r:id="rId39"/>
    <p:sldLayoutId id="2147485123" r:id="rId40"/>
    <p:sldLayoutId id="2147485151" r:id="rId41"/>
    <p:sldLayoutId id="2147485168" r:id="rId42"/>
    <p:sldLayoutId id="2147485127" r:id="rId43"/>
    <p:sldLayoutId id="2147485169" r:id="rId44"/>
    <p:sldLayoutId id="2147485126" r:id="rId45"/>
    <p:sldLayoutId id="2147485170" r:id="rId46"/>
    <p:sldLayoutId id="2147485153" r:id="rId47"/>
    <p:sldLayoutId id="2147485171" r:id="rId48"/>
    <p:sldLayoutId id="2147485128" r:id="rId49"/>
    <p:sldLayoutId id="2147485129" r:id="rId50"/>
    <p:sldLayoutId id="2147485130" r:id="rId51"/>
    <p:sldLayoutId id="2147485131" r:id="rId52"/>
    <p:sldLayoutId id="2147485145" r:id="rId53"/>
    <p:sldLayoutId id="2147485133" r:id="rId54"/>
    <p:sldLayoutId id="2147485144" r:id="rId55"/>
    <p:sldLayoutId id="2147485134" r:id="rId56"/>
    <p:sldLayoutId id="2147485146" r:id="rId57"/>
    <p:sldLayoutId id="2147485172" r:id="rId58"/>
    <p:sldLayoutId id="2147485173" r:id="rId59"/>
    <p:sldLayoutId id="2147485174" r:id="rId60"/>
    <p:sldLayoutId id="2147485175" r:id="rId61"/>
    <p:sldLayoutId id="2147485176" r:id="rId62"/>
    <p:sldLayoutId id="2147485177" r:id="rId63"/>
    <p:sldLayoutId id="2147485178" r:id="rId64"/>
    <p:sldLayoutId id="2147485179" r:id="rId65"/>
    <p:sldLayoutId id="2147485180" r:id="rId66"/>
    <p:sldLayoutId id="2147485186" r:id="rId67"/>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sldNum="0" hdr="0" ftr="0" dt="0"/>
  <p:txStyles>
    <p:titleStyle>
      <a:lvl1pPr algn="l" defTabSz="914400" rtl="0" eaLnBrk="1" latinLnBrk="0" hangingPunct="1">
        <a:lnSpc>
          <a:spcPct val="90000"/>
        </a:lnSpc>
        <a:spcBef>
          <a:spcPct val="0"/>
        </a:spcBef>
        <a:buNone/>
        <a:defRPr sz="2400" kern="1200">
          <a:solidFill>
            <a:schemeClr val="tx2"/>
          </a:solidFill>
          <a:latin typeface="+mj-lt"/>
          <a:ea typeface="+mj-ea"/>
          <a:cs typeface="+mj-cs"/>
          <a:sym typeface="Trebuchet MS" panose="020B0603020202020204" pitchFamily="34" charset="0"/>
        </a:defRPr>
      </a:lvl1pPr>
    </p:titleStyle>
    <p:bodyStyle>
      <a:lvl1pPr marL="0" indent="0" algn="l" defTabSz="914400" rtl="0" eaLnBrk="1" latinLnBrk="0" hangingPunct="1">
        <a:lnSpc>
          <a:spcPct val="110000"/>
        </a:lnSpc>
        <a:spcBef>
          <a:spcPts val="600"/>
        </a:spcBef>
        <a:spcAft>
          <a:spcPts val="300"/>
        </a:spcAft>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1pPr>
      <a:lvl2pPr marL="284400" indent="-172800" algn="l" defTabSz="914400" rtl="0" eaLnBrk="1" latinLnBrk="0" hangingPunct="1">
        <a:lnSpc>
          <a:spcPct val="90000"/>
        </a:lnSpc>
        <a:spcBef>
          <a:spcPts val="0"/>
        </a:spcBef>
        <a:spcAft>
          <a:spcPts val="300"/>
        </a:spcAft>
        <a:buClr>
          <a:schemeClr val="tx2"/>
        </a:buClr>
        <a:buFont typeface="Arial" panose="020B0604020202020204" pitchFamily="34" charset="0"/>
        <a:buChar char="•"/>
        <a:defRPr lang="en-US" sz="1200" kern="1200">
          <a:solidFill>
            <a:schemeClr val="tx1"/>
          </a:solidFill>
          <a:latin typeface="+mn-lt"/>
          <a:ea typeface="+mn-ea"/>
          <a:cs typeface="+mn-cs"/>
          <a:sym typeface="Trebuchet MS" panose="020B0603020202020204" pitchFamily="34" charset="0"/>
        </a:defRPr>
      </a:lvl2pPr>
      <a:lvl3pPr marL="511200" indent="-165600" algn="l" defTabSz="914400" rtl="0" eaLnBrk="1" latinLnBrk="0" hangingPunct="1">
        <a:lnSpc>
          <a:spcPct val="90000"/>
        </a:lnSpc>
        <a:spcBef>
          <a:spcPts val="0"/>
        </a:spcBef>
        <a:spcAft>
          <a:spcPts val="300"/>
        </a:spcAft>
        <a:buClr>
          <a:schemeClr val="tx2"/>
        </a:buClr>
        <a:buFont typeface="Trebuchet MS" panose="020B0603020202020204" pitchFamily="34" charset="0"/>
        <a:buChar char="–"/>
        <a:defRPr lang="en-US" sz="1200" kern="1200">
          <a:solidFill>
            <a:schemeClr val="tx1"/>
          </a:solidFill>
          <a:latin typeface="+mn-lt"/>
          <a:ea typeface="+mn-ea"/>
          <a:cs typeface="+mn-cs"/>
          <a:sym typeface="Trebuchet MS" panose="020B0603020202020204" pitchFamily="34" charset="0"/>
        </a:defRPr>
      </a:lvl3pPr>
      <a:lvl4pPr marL="0" indent="0" algn="l" defTabSz="914400" rtl="0" eaLnBrk="1" latinLnBrk="0" hangingPunct="1">
        <a:lnSpc>
          <a:spcPct val="110000"/>
        </a:lnSpc>
        <a:spcBef>
          <a:spcPts val="300"/>
        </a:spcBef>
        <a:spcAft>
          <a:spcPts val="300"/>
        </a:spcAft>
        <a:buClr>
          <a:schemeClr val="tx2"/>
        </a:buClr>
        <a:buFont typeface="Arial" panose="020B0604020202020204" pitchFamily="34" charset="0"/>
        <a:buChar char="​"/>
        <a:defRPr lang="en-US" sz="1600" kern="1200">
          <a:solidFill>
            <a:schemeClr val="tx2"/>
          </a:solidFill>
          <a:latin typeface="+mn-lt"/>
          <a:ea typeface="+mn-ea"/>
          <a:cs typeface="+mn-cs"/>
          <a:sym typeface="Trebuchet MS" panose="020B0603020202020204" pitchFamily="34" charset="0"/>
        </a:defRPr>
      </a:lvl4pPr>
      <a:lvl5pPr marL="0" indent="0" algn="l" defTabSz="914400" rtl="0" eaLnBrk="1" latinLnBrk="0" hangingPunct="1">
        <a:lnSpc>
          <a:spcPct val="100000"/>
        </a:lnSpc>
        <a:spcBef>
          <a:spcPts val="0"/>
        </a:spcBef>
        <a:spcAft>
          <a:spcPts val="300"/>
        </a:spcAft>
        <a:buClrTx/>
        <a:buFont typeface="Arial" panose="020B0604020202020204" pitchFamily="34" charset="0"/>
        <a:buChar char="​"/>
        <a:defRPr lang="en-US" sz="1600" b="1" kern="1200" smtClean="0">
          <a:solidFill>
            <a:schemeClr val="tx1"/>
          </a:solidFill>
          <a:latin typeface="+mn-lt"/>
          <a:ea typeface="+mn-ea"/>
          <a:cs typeface="+mn-cs"/>
          <a:sym typeface="Trebuchet MS" panose="020B0603020202020204" pitchFamily="34" charset="0"/>
        </a:defRPr>
      </a:lvl5pPr>
      <a:lvl6pPr marL="269875" indent="-152400" algn="l" defTabSz="914400" rtl="0" eaLnBrk="1" latinLnBrk="0" hangingPunct="1">
        <a:lnSpc>
          <a:spcPct val="90000"/>
        </a:lnSpc>
        <a:spcBef>
          <a:spcPts val="0"/>
        </a:spcBef>
        <a:spcAft>
          <a:spcPts val="600"/>
        </a:spcAft>
        <a:buClr>
          <a:schemeClr val="tx2"/>
        </a:buClr>
        <a:buFont typeface="Arial" panose="020B0604020202020204" pitchFamily="34" charset="0"/>
        <a:buChar char="•"/>
        <a:defRPr lang="en-US" sz="1600" kern="1200" smtClean="0">
          <a:solidFill>
            <a:schemeClr val="tx1"/>
          </a:solidFill>
          <a:latin typeface="+mn-lt"/>
          <a:ea typeface="+mn-ea"/>
          <a:cs typeface="+mn-cs"/>
          <a:sym typeface="Trebuchet MS" panose="020B0603020202020204" pitchFamily="34" charset="0"/>
        </a:defRPr>
      </a:lvl6pPr>
      <a:lvl7pPr marL="0" indent="0" algn="l" defTabSz="914400" rtl="0" eaLnBrk="1" latinLnBrk="0" hangingPunct="1">
        <a:lnSpc>
          <a:spcPct val="90000"/>
        </a:lnSpc>
        <a:spcBef>
          <a:spcPts val="900"/>
        </a:spcBef>
        <a:spcAft>
          <a:spcPts val="900"/>
        </a:spcAft>
        <a:buFont typeface="Arial" panose="020B0604020202020204" pitchFamily="34" charset="0"/>
        <a:buChar char="​"/>
        <a:defRPr lang="en-US" sz="4400" kern="1200" baseline="0" smtClean="0">
          <a:solidFill>
            <a:schemeClr val="tx1"/>
          </a:solidFill>
          <a:latin typeface="+mn-lt"/>
          <a:ea typeface="+mn-ea"/>
          <a:cs typeface="+mn-cs"/>
          <a:sym typeface="Trebuchet MS" panose="020B0603020202020204" pitchFamily="34" charset="0"/>
        </a:defRPr>
      </a:lvl7pPr>
      <a:lvl8pPr marL="0" indent="0" algn="l" defTabSz="914400" rtl="0" eaLnBrk="1" latinLnBrk="0" hangingPunct="1">
        <a:lnSpc>
          <a:spcPct val="90000"/>
        </a:lnSpc>
        <a:spcBef>
          <a:spcPts val="900"/>
        </a:spcBef>
        <a:spcAft>
          <a:spcPts val="0"/>
        </a:spcAft>
        <a:buFont typeface="Arial" panose="020B0604020202020204" pitchFamily="34" charset="0"/>
        <a:buChar char="​"/>
        <a:defRPr lang="en-US" sz="5400" kern="1200" baseline="0" smtClean="0">
          <a:solidFill>
            <a:schemeClr val="tx2"/>
          </a:solidFill>
          <a:latin typeface="+mn-lt"/>
          <a:ea typeface="+mn-ea"/>
          <a:cs typeface="+mn-cs"/>
          <a:sym typeface="Trebuchet MS" panose="020B0603020202020204" pitchFamily="34" charset="0"/>
        </a:defRPr>
      </a:lvl8pPr>
      <a:lvl9pPr marL="0" indent="0" algn="l" defTabSz="914400" rtl="0" eaLnBrk="1" latinLnBrk="0" hangingPunct="1">
        <a:lnSpc>
          <a:spcPct val="100000"/>
        </a:lnSpc>
        <a:spcBef>
          <a:spcPts val="0"/>
        </a:spcBef>
        <a:spcAft>
          <a:spcPts val="900"/>
        </a:spcAft>
        <a:buFont typeface="Arial" panose="020B0604020202020204" pitchFamily="34" charset="0"/>
        <a:buChar char="​"/>
        <a:defRPr lang="en-US" sz="2400" kern="1200" baseline="0" dirty="0">
          <a:solidFill>
            <a:schemeClr val="tx2"/>
          </a:solidFill>
          <a:latin typeface="+mn-lt"/>
          <a:ea typeface="+mn-ea"/>
          <a:cs typeface="+mn-cs"/>
          <a:sym typeface="Trebuchet MS" panose="020B0603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Privileged and Confidential</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226531934"/>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 id="2147485200" r:id="rId13"/>
    <p:sldLayoutId id="2147485201" r:id="rId14"/>
    <p:sldLayoutId id="2147485202" r:id="rId15"/>
    <p:sldLayoutId id="2147485203" r:id="rId16"/>
    <p:sldLayoutId id="2147485204" r:id="rId17"/>
    <p:sldLayoutId id="2147485205" r:id="rId18"/>
    <p:sldLayoutId id="2147485206" r:id="rId19"/>
    <p:sldLayoutId id="2147485207" r:id="rId20"/>
    <p:sldLayoutId id="2147485228" r:id="rId21"/>
  </p:sldLayoutIdLst>
  <p:hf hdr="0" dt="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Privileged and Confidential</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2131594480"/>
      </p:ext>
    </p:extLst>
  </p:cSld>
  <p:clrMap bg1="lt1" tx1="dk1" bg2="lt2" tx2="dk2" accent1="accent1" accent2="accent2" accent3="accent3" accent4="accent4" accent5="accent5" accent6="accent6" hlink="hlink" folHlink="folHlink"/>
  <p:sldLayoutIdLst>
    <p:sldLayoutId id="2147485209" r:id="rId1"/>
    <p:sldLayoutId id="2147485210" r:id="rId2"/>
    <p:sldLayoutId id="2147485211" r:id="rId3"/>
    <p:sldLayoutId id="2147485212" r:id="rId4"/>
    <p:sldLayoutId id="2147485213" r:id="rId5"/>
    <p:sldLayoutId id="2147485214" r:id="rId6"/>
    <p:sldLayoutId id="2147485215" r:id="rId7"/>
    <p:sldLayoutId id="2147485216" r:id="rId8"/>
    <p:sldLayoutId id="2147485217" r:id="rId9"/>
    <p:sldLayoutId id="2147485218" r:id="rId10"/>
    <p:sldLayoutId id="2147485219" r:id="rId11"/>
    <p:sldLayoutId id="2147485220" r:id="rId12"/>
    <p:sldLayoutId id="2147485221" r:id="rId13"/>
    <p:sldLayoutId id="2147485222" r:id="rId14"/>
    <p:sldLayoutId id="2147485223" r:id="rId15"/>
    <p:sldLayoutId id="2147485224" r:id="rId16"/>
    <p:sldLayoutId id="2147485225" r:id="rId17"/>
    <p:sldLayoutId id="2147485226" r:id="rId18"/>
    <p:sldLayoutId id="2147485227" r:id="rId19"/>
  </p:sldLayoutIdLst>
  <p:hf hdr="0" dt="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3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7" Type="http://schemas.openxmlformats.org/officeDocument/2006/relationships/hyperlink" Target="https://www.kff.org/health-costs/kff-health-care-debt-survey/#c7f7c77b-dec4-4baf-bed1-78e3522b4f46--introduction" TargetMode="External"/><Relationship Id="rId2" Type="http://schemas.openxmlformats.org/officeDocument/2006/relationships/notesSlide" Target="../notesSlides/notesSlide4.xml"/><Relationship Id="rId1" Type="http://schemas.openxmlformats.org/officeDocument/2006/relationships/slideLayout" Target="../slideLayouts/slideLayout79.xml"/><Relationship Id="rId6" Type="http://schemas.openxmlformats.org/officeDocument/2006/relationships/hyperlink" Target="https://www.healthsystemtracker.org/chart-collection/cost-affect-access-care/#Percent%20of%20adults%20who%20reported%20barriers%20to%20accessing%20healthcare,%202024" TargetMode="External"/><Relationship Id="rId5" Type="http://schemas.openxmlformats.org/officeDocument/2006/relationships/hyperlink" Target="https://www.healthsystemtracker.org/chart-collection/health-spending-u-s-compare-countries/" TargetMode="External"/><Relationship Id="rId4" Type="http://schemas.openxmlformats.org/officeDocument/2006/relationships/hyperlink" Target="https://www.pgpf.org/article/healthcare-spending-will-be-one-fifth-of-the-economy-within-a-decade/"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interactives.commonwealthfund.org/2025/state-scorecard/North_Carolina.pdf" TargetMode="External"/><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19.xml.rels><?xml version="1.0" encoding="UTF-8" standalone="yes"?>
<Relationships xmlns="http://schemas.openxmlformats.org/package/2006/relationships"><Relationship Id="rId3" Type="http://schemas.openxmlformats.org/officeDocument/2006/relationships/hyperlink" Target="https://www.forbes.com/advisor/health-insurance/best-worst-states-for-healthcare" TargetMode="External"/><Relationship Id="rId2" Type="http://schemas.openxmlformats.org/officeDocument/2006/relationships/notesSlide" Target="../notesSlides/notesSlide6.xml"/><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3" Type="http://schemas.openxmlformats.org/officeDocument/2006/relationships/hyperlink" Target="https://www.forbes.com/advisor/health-insurance/best-worst-states-for-healthcare" TargetMode="External"/><Relationship Id="rId2" Type="http://schemas.openxmlformats.org/officeDocument/2006/relationships/chart" Target="../charts/chart2.xml"/><Relationship Id="rId1" Type="http://schemas.openxmlformats.org/officeDocument/2006/relationships/slideLayout" Target="../slideLayouts/slideLayout79.xml"/><Relationship Id="rId4" Type="http://schemas.openxmlformats.org/officeDocument/2006/relationships/hyperlink" Target="https://www.rand.org/pubs/research_reports/RRA1144-2-v2.html"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3.xml"/><Relationship Id="rId1" Type="http://schemas.openxmlformats.org/officeDocument/2006/relationships/slideLayout" Target="../slideLayouts/slideLayout79.xml"/></Relationships>
</file>

<file path=ppt/slides/_rels/slide22.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4.xml"/><Relationship Id="rId1" Type="http://schemas.openxmlformats.org/officeDocument/2006/relationships/slideLayout" Target="../slideLayouts/slideLayout79.xml"/></Relationships>
</file>

<file path=ppt/slides/_rels/slide23.xml.rels><?xml version="1.0" encoding="UTF-8" standalone="yes"?>
<Relationships xmlns="http://schemas.openxmlformats.org/package/2006/relationships"><Relationship Id="rId3" Type="http://schemas.openxmlformats.org/officeDocument/2006/relationships/hyperlink" Target="https://www.rand.org/pubs/research_reports/RRA1144-2-v2.html" TargetMode="External"/><Relationship Id="rId2" Type="http://schemas.openxmlformats.org/officeDocument/2006/relationships/chart" Target="../charts/chart5.xml"/><Relationship Id="rId1" Type="http://schemas.openxmlformats.org/officeDocument/2006/relationships/slideLayout" Target="../slideLayouts/slideLayout79.xml"/></Relationships>
</file>

<file path=ppt/slides/_rels/slide24.xml.rels><?xml version="1.0" encoding="UTF-8" standalone="yes"?>
<Relationships xmlns="http://schemas.openxmlformats.org/package/2006/relationships"><Relationship Id="rId8" Type="http://schemas.openxmlformats.org/officeDocument/2006/relationships/hyperlink" Target="https://www.commonwealthfund.org/datacenter/premature-deaths-preventable-causes-100000-population?performance_area=9371" TargetMode="External"/><Relationship Id="rId3" Type="http://schemas.openxmlformats.org/officeDocument/2006/relationships/hyperlink" Target="https://www.cdc.gov/nchs/data/nvsr/nvsr74/nvsr74-12.pdf" TargetMode="External"/><Relationship Id="rId7" Type="http://schemas.openxmlformats.org/officeDocument/2006/relationships/hyperlink" Target="https://www.kff.org/state-health-policy-data/state-indicator/diabetes-deaths-and-death-rates-per-100000/?currentTimeframe=0&amp;sortModel=%7B%22colId%22:%22Location%22,%22sort%22:%22asc%22%7D" TargetMode="External"/><Relationship Id="rId2" Type="http://schemas.openxmlformats.org/officeDocument/2006/relationships/notesSlide" Target="../notesSlides/notesSlide7.xml"/><Relationship Id="rId1" Type="http://schemas.openxmlformats.org/officeDocument/2006/relationships/slideLayout" Target="../slideLayouts/slideLayout79.xml"/><Relationship Id="rId6" Type="http://schemas.openxmlformats.org/officeDocument/2006/relationships/hyperlink" Target="https://www.americashealthrankings.org/explore/measures/IMR_MCH/NC" TargetMode="External"/><Relationship Id="rId5" Type="http://schemas.openxmlformats.org/officeDocument/2006/relationships/hyperlink" Target="https://www.americashealthrankings.org/explore/measures/CVD/NC" TargetMode="External"/><Relationship Id="rId4" Type="http://schemas.openxmlformats.org/officeDocument/2006/relationships/hyperlink" Target="https://www.americashealthrankings.org/explore/measures/YPLL/NC" TargetMode="External"/><Relationship Id="rId9" Type="http://schemas.openxmlformats.org/officeDocument/2006/relationships/hyperlink" Target="https://www.commonwealthfund.org/datacenter/preventable-hospitalizations-age-65-and-older-1000-medicare-beneficiaries"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8.xml"/><Relationship Id="rId1" Type="http://schemas.openxmlformats.org/officeDocument/2006/relationships/slideLayout" Target="../slideLayouts/slideLayout79.xml"/><Relationship Id="rId6" Type="http://schemas.openxmlformats.org/officeDocument/2006/relationships/hyperlink" Target="https://fred.stlouisfed.org/series/CPIAUCSL" TargetMode="External"/><Relationship Id="rId5" Type="http://schemas.openxmlformats.org/officeDocument/2006/relationships/hyperlink" Target="https://www.kff.org/private-insurance/state-indicator/family-coverage" TargetMode="External"/><Relationship Id="rId4" Type="http://schemas.openxmlformats.org/officeDocument/2006/relationships/hyperlink" Target="https://www.kff.org/other/state-indicator/total-population" TargetMode="External"/></Relationships>
</file>

<file path=ppt/slides/_rels/slide27.xml.rels><?xml version="1.0" encoding="UTF-8" standalone="yes"?>
<Relationships xmlns="http://schemas.openxmlformats.org/package/2006/relationships"><Relationship Id="rId3" Type="http://schemas.microsoft.com/office/2014/relationships/chartEx" Target="../charts/chartEx1.xml"/><Relationship Id="rId2" Type="http://schemas.openxmlformats.org/officeDocument/2006/relationships/notesSlide" Target="../notesSlides/notesSlide9.xml"/><Relationship Id="rId1" Type="http://schemas.openxmlformats.org/officeDocument/2006/relationships/slideLayout" Target="../slideLayouts/slideLayout79.xml"/><Relationship Id="rId5" Type="http://schemas.openxmlformats.org/officeDocument/2006/relationships/hyperlink" Target="https://www.commonwealthfund.org/blog/2026/is-employer-coverage-affordable-how-states-stack-up" TargetMode="Externa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0.xml"/><Relationship Id="rId1" Type="http://schemas.openxmlformats.org/officeDocument/2006/relationships/slideLayout" Target="../slideLayouts/slideLayout79.xml"/><Relationship Id="rId6" Type="http://schemas.openxmlformats.org/officeDocument/2006/relationships/hyperlink" Target="https://www.commerce.nc.gov/blog/2023/05/03/small-businesses-account-nearly-half-private-employment-north-carolina" TargetMode="External"/><Relationship Id="rId5" Type="http://schemas.openxmlformats.org/officeDocument/2006/relationships/hyperlink" Target="https://www.smallbusinessforamericasfuture.org/nc-report-bipartisan-concern-on-rising-healthcare-costs" TargetMode="External"/><Relationship Id="rId4" Type="http://schemas.openxmlformats.org/officeDocument/2006/relationships/hyperlink" Target="https://www.kff.org/private-insurance/state-indicator/percent-of-firms-offering-coverage" TargetMode="External"/></Relationships>
</file>

<file path=ppt/slides/_rels/slide29.xml.rels><?xml version="1.0" encoding="UTF-8" standalone="yes"?>
<Relationships xmlns="http://schemas.openxmlformats.org/package/2006/relationships"><Relationship Id="rId8" Type="http://schemas.openxmlformats.org/officeDocument/2006/relationships/hyperlink" Target="https://www.ncdoi.gov/consumers/health-insurance/companies-selling-health-vision-and-dental-insurance" TargetMode="External"/><Relationship Id="rId3" Type="http://schemas.openxmlformats.org/officeDocument/2006/relationships/image" Target="../media/image14.png"/><Relationship Id="rId7" Type="http://schemas.openxmlformats.org/officeDocument/2006/relationships/hyperlink" Target="https://www.ncdoi.gov/documents/consumer/2025-individual-health-insurance-aca-carriers/open" TargetMode="External"/><Relationship Id="rId2" Type="http://schemas.openxmlformats.org/officeDocument/2006/relationships/notesSlide" Target="../notesSlides/notesSlide11.xml"/><Relationship Id="rId1" Type="http://schemas.openxmlformats.org/officeDocument/2006/relationships/slideLayout" Target="../slideLayouts/slideLayout79.xml"/><Relationship Id="rId6" Type="http://schemas.openxmlformats.org/officeDocument/2006/relationships/hyperlink" Target="https://www.kff.org/affordable-care-act/state-indicator/marketplace-plan-selections-by-metal-level-2/?currentTimeframe=0&amp;sortModel=%7B%22colId%22:%22Location%22,%22sort%22:%22asc%22%7D" TargetMode="External"/><Relationship Id="rId5" Type="http://schemas.openxmlformats.org/officeDocument/2006/relationships/hyperlink" Target="https://www.ncdoi.gov/news/press-releases/2025/10/29/aca-health-insurance-rates-released-2026-open-enrollment" TargetMode="External"/><Relationship Id="rId4" Type="http://schemas.openxmlformats.org/officeDocument/2006/relationships/hyperlink" Target="https://www.kff.org/affordable-care-act/what-we-know-so-far-about-2026-aca-marketplace-enrollment-premiums-and-deductibles/" TargetMode="External"/><Relationship Id="rId9" Type="http://schemas.openxmlformats.org/officeDocument/2006/relationships/hyperlink" Target="https://www.beckerspayer.com/payer/aca/6-insurers-exiting-aca-market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7.xml"/></Relationships>
</file>

<file path=ppt/slides/_rels/slide30.xml.rels><?xml version="1.0" encoding="UTF-8" standalone="yes"?>
<Relationships xmlns="http://schemas.openxmlformats.org/package/2006/relationships"><Relationship Id="rId8" Type="http://schemas.openxmlformats.org/officeDocument/2006/relationships/hyperlink" Target="https://www.shpnc.gov/documents/board-trustees/board-trustees-presentation-652026/download?attachment" TargetMode="External"/><Relationship Id="rId3" Type="http://schemas.openxmlformats.org/officeDocument/2006/relationships/chart" Target="../charts/chart8.xml"/><Relationship Id="rId7" Type="http://schemas.openxmlformats.org/officeDocument/2006/relationships/hyperlink" Target="https://www.shpnc.gov/documents/board-trustees/board-trustees-presentation-1252025/download?attachment=" TargetMode="External"/><Relationship Id="rId2" Type="http://schemas.openxmlformats.org/officeDocument/2006/relationships/notesSlide" Target="../notesSlides/notesSlide12.xml"/><Relationship Id="rId1" Type="http://schemas.openxmlformats.org/officeDocument/2006/relationships/slideLayout" Target="../slideLayouts/slideLayout79.xml"/><Relationship Id="rId6" Type="http://schemas.openxmlformats.org/officeDocument/2006/relationships/hyperlink" Target="https://www.shpnc.gov/documents/board-trustees/board-trustees-presentation-272025/download?attachment=" TargetMode="External"/><Relationship Id="rId5" Type="http://schemas.openxmlformats.org/officeDocument/2006/relationships/hyperlink" Target="https://www.shpnc.gov/media/3393/download?attachment=" TargetMode="External"/><Relationship Id="rId4" Type="http://schemas.openxmlformats.org/officeDocument/2006/relationships/hyperlink" Target="https://www.shpnc.gov/documents/board-trustees/state-health-plan-board-trustees-presentation-7102026/download?attachment" TargetMode="External"/></Relationships>
</file>

<file path=ppt/slides/_rels/slide31.xml.rels><?xml version="1.0" encoding="UTF-8" standalone="yes"?>
<Relationships xmlns="http://schemas.openxmlformats.org/package/2006/relationships"><Relationship Id="rId8" Type="http://schemas.openxmlformats.org/officeDocument/2006/relationships/hyperlink" Target="https://www.ncleg.gov/Sessions/2025/Bills/Senate/PDF/S257v8.pdf" TargetMode="External"/><Relationship Id="rId3" Type="http://schemas.openxmlformats.org/officeDocument/2006/relationships/chart" Target="../charts/chart9.xml"/><Relationship Id="rId7" Type="http://schemas.openxmlformats.org/officeDocument/2006/relationships/hyperlink" Target="https://www.kff.org/medicaid/a-closer-look-at-north-carolinas-implementation-of-the-2025-reconciliation-law-medicaid-provisions-and-other-changes-amid-medicaid-budget-shortfalls/" TargetMode="External"/><Relationship Id="rId2" Type="http://schemas.openxmlformats.org/officeDocument/2006/relationships/notesSlide" Target="../notesSlides/notesSlide13.xml"/><Relationship Id="rId1" Type="http://schemas.openxmlformats.org/officeDocument/2006/relationships/slideLayout" Target="../slideLayouts/slideLayout79.xml"/><Relationship Id="rId6" Type="http://schemas.openxmlformats.org/officeDocument/2006/relationships/hyperlink" Target="https://medicaid.ncdhhs.gov/medicaid-annual-report-sfy-2024-english/download?attachment" TargetMode="External"/><Relationship Id="rId5" Type="http://schemas.openxmlformats.org/officeDocument/2006/relationships/hyperlink" Target="https://medicaid.ncdhhs.gov/medicaid-state-fiscal-year-2025-report/download?attachment" TargetMode="External"/><Relationship Id="rId4" Type="http://schemas.openxmlformats.org/officeDocument/2006/relationships/hyperlink" Target="https://medicaid.ncdhhs.gov/reports/annual-reports-and-tables"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3" Type="http://schemas.openxmlformats.org/officeDocument/2006/relationships/chart" Target="../charts/chart10.xml"/><Relationship Id="rId7" Type="http://schemas.openxmlformats.org/officeDocument/2006/relationships/hyperlink" Target="https://www.commonwealthfund.org/datacenter/north-carolina" TargetMode="External"/><Relationship Id="rId2" Type="http://schemas.openxmlformats.org/officeDocument/2006/relationships/notesSlide" Target="../notesSlides/notesSlide14.xml"/><Relationship Id="rId1" Type="http://schemas.openxmlformats.org/officeDocument/2006/relationships/slideLayout" Target="../slideLayouts/slideLayout79.xml"/><Relationship Id="rId6" Type="http://schemas.openxmlformats.org/officeDocument/2006/relationships/hyperlink" Target="https://healthcarevaluehub.org/wp-content/uploads/NC_2023_Affordability_Brief.pdf" TargetMode="External"/><Relationship Id="rId5" Type="http://schemas.openxmlformats.org/officeDocument/2006/relationships/chart" Target="../charts/chart12.xml"/><Relationship Id="rId4" Type="http://schemas.openxmlformats.org/officeDocument/2006/relationships/chart" Target="../charts/chart11.xml"/></Relationships>
</file>

<file path=ppt/slides/_rels/slide34.xml.rels><?xml version="1.0" encoding="UTF-8" standalone="yes"?>
<Relationships xmlns="http://schemas.openxmlformats.org/package/2006/relationships"><Relationship Id="rId3" Type="http://schemas.openxmlformats.org/officeDocument/2006/relationships/hyperlink" Target="https://healthcarevaluehub.org/wp-content/uploads/NC_2023_Affordability_Brief.pdf" TargetMode="External"/><Relationship Id="rId2" Type="http://schemas.openxmlformats.org/officeDocument/2006/relationships/chart" Target="../charts/chart13.xml"/><Relationship Id="rId1" Type="http://schemas.openxmlformats.org/officeDocument/2006/relationships/slideLayout" Target="../slideLayouts/slideLayout79.xml"/></Relationships>
</file>

<file path=ppt/slides/_rels/slide35.xml.rels><?xml version="1.0" encoding="UTF-8" standalone="yes"?>
<Relationships xmlns="http://schemas.openxmlformats.org/package/2006/relationships"><Relationship Id="rId3" Type="http://schemas.openxmlformats.org/officeDocument/2006/relationships/chart" Target="../charts/chart14.xml"/><Relationship Id="rId7" Type="http://schemas.openxmlformats.org/officeDocument/2006/relationships/hyperlink" Target="https://scholarship.law.duke.edu/cgi/viewcontent.cgi?article=6961&amp;context=faculty_scholarship" TargetMode="External"/><Relationship Id="rId2" Type="http://schemas.openxmlformats.org/officeDocument/2006/relationships/notesSlide" Target="../notesSlides/notesSlide15.xml"/><Relationship Id="rId1" Type="http://schemas.openxmlformats.org/officeDocument/2006/relationships/slideLayout" Target="../slideLayouts/slideLayout79.xml"/><Relationship Id="rId6" Type="http://schemas.openxmlformats.org/officeDocument/2006/relationships/hyperlink" Target="https://datacatalog.urban.org/dataset/debt-america-2025" TargetMode="External"/><Relationship Id="rId5" Type="http://schemas.openxmlformats.org/officeDocument/2006/relationships/hyperlink" Target="https://www.ncdhhs.gov/news/press-releases/2025/10/13/governor-stein-ncdhhs-announce-more-65-billion-medical-debt-erased-north-carolina" TargetMode="External"/><Relationship Id="rId4" Type="http://schemas.openxmlformats.org/officeDocument/2006/relationships/hyperlink" Target="https://www.ncjustice.org/projects/health-advocacy-project/medical-deb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www.smallbusinessforamericasfuture.org/nc-report-bipartisan-concern-on-rising-healthcare-costs" TargetMode="External"/><Relationship Id="rId2" Type="http://schemas.openxmlformats.org/officeDocument/2006/relationships/notesSlide" Target="../notesSlides/notesSlide16.xml"/><Relationship Id="rId1" Type="http://schemas.openxmlformats.org/officeDocument/2006/relationships/slideLayout" Target="../slideLayouts/slideLayout79.xml"/><Relationship Id="rId4" Type="http://schemas.openxmlformats.org/officeDocument/2006/relationships/chart" Target="../charts/chart1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38.xml.rels><?xml version="1.0" encoding="UTF-8" standalone="yes"?>
<Relationships xmlns="http://schemas.openxmlformats.org/package/2006/relationships"><Relationship Id="rId3" Type="http://schemas.openxmlformats.org/officeDocument/2006/relationships/hyperlink" Target="https://www.kff.org/state-health-policy-data/state-indicator/distribution-of-health-care-expenditures-by-service-by-state-of-residence-in-millions/?dataView=1&amp;currentTimeframe=0&amp;sortModel=%7B%22colId%22:%22Location%22,%22sort%22:%22asc%22%7D" TargetMode="External"/><Relationship Id="rId2" Type="http://schemas.openxmlformats.org/officeDocument/2006/relationships/notesSlide" Target="../notesSlides/notesSlide17.xml"/><Relationship Id="rId1" Type="http://schemas.openxmlformats.org/officeDocument/2006/relationships/slideLayout" Target="../slideLayouts/slideLayout79.xml"/></Relationships>
</file>

<file path=ppt/slides/_rels/slide39.xml.rels><?xml version="1.0" encoding="UTF-8" standalone="yes"?>
<Relationships xmlns="http://schemas.openxmlformats.org/package/2006/relationships"><Relationship Id="rId3" Type="http://schemas.openxmlformats.org/officeDocument/2006/relationships/hyperlink" Target="https://www.rand.org/pubs/research_reports/RR4394.html" TargetMode="External"/><Relationship Id="rId2" Type="http://schemas.openxmlformats.org/officeDocument/2006/relationships/notesSlide" Target="../notesSlides/notesSlide18.xml"/><Relationship Id="rId1" Type="http://schemas.openxmlformats.org/officeDocument/2006/relationships/slideLayout" Target="../slideLayouts/slideLayout79.xml"/><Relationship Id="rId5" Type="http://schemas.openxmlformats.org/officeDocument/2006/relationships/hyperlink" Target="https://www.rand.org/pubs/research_reports/RRA1144-2-v2.html" TargetMode="External"/><Relationship Id="rId4" Type="http://schemas.openxmlformats.org/officeDocument/2006/relationships/hyperlink" Target="https://www.rand.org/pubs/research_reports/RRA1144-1.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7.xml"/></Relationships>
</file>

<file path=ppt/slides/_rels/slide40.xml.rels><?xml version="1.0" encoding="UTF-8" standalone="yes"?>
<Relationships xmlns="http://schemas.openxmlformats.org/package/2006/relationships"><Relationship Id="rId3" Type="http://schemas.openxmlformats.org/officeDocument/2006/relationships/hyperlink" Target="https://www.shpnc.gov/documents/north-carolina-hospitals-extreme-price-markups-failures-transparency-shoppable-hospital-services/download?attachment" TargetMode="External"/><Relationship Id="rId2" Type="http://schemas.openxmlformats.org/officeDocument/2006/relationships/notesSlide" Target="../notesSlides/notesSlide19.xml"/><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0.xml"/><Relationship Id="rId1" Type="http://schemas.openxmlformats.org/officeDocument/2006/relationships/slideLayout" Target="../slideLayouts/slideLayout79.xml"/><Relationship Id="rId5" Type="http://schemas.openxmlformats.org/officeDocument/2006/relationships/hyperlink" Target="https://nchealthworkforce.unc.edu/downloaddata/" TargetMode="External"/><Relationship Id="rId4" Type="http://schemas.openxmlformats.org/officeDocument/2006/relationships/hyperlink" Target="https://data.hrsa.gov/data/download?data=AHRF"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facilityfeereform.chir.georgetown.edu/facility-fee-prohibitions/" TargetMode="External"/><Relationship Id="rId2" Type="http://schemas.openxmlformats.org/officeDocument/2006/relationships/hyperlink" Target="https://www.northcarolinahealthnews.org/2024/09/23/hospital-facility-fees-but-no-hospital/" TargetMode="External"/><Relationship Id="rId1" Type="http://schemas.openxmlformats.org/officeDocument/2006/relationships/slideLayout" Target="../slideLayouts/slideLayout79.xml"/><Relationship Id="rId4" Type="http://schemas.openxmlformats.org/officeDocument/2006/relationships/hyperlink" Target="https://pubmed.ncbi.nlm.nih.gov/29727744/" TargetMode="External"/></Relationships>
</file>

<file path=ppt/slides/_rels/slide43.xml.rels><?xml version="1.0" encoding="UTF-8" standalone="yes"?>
<Relationships xmlns="http://schemas.openxmlformats.org/package/2006/relationships"><Relationship Id="rId3" Type="http://schemas.microsoft.com/office/2014/relationships/chartEx" Target="../charts/chartEx2.xml"/><Relationship Id="rId2" Type="http://schemas.openxmlformats.org/officeDocument/2006/relationships/notesSlide" Target="../notesSlides/notesSlide21.xml"/><Relationship Id="rId1" Type="http://schemas.openxmlformats.org/officeDocument/2006/relationships/slideLayout" Target="../slideLayouts/slideLayout79.xml"/><Relationship Id="rId6" Type="http://schemas.openxmlformats.org/officeDocument/2006/relationships/hyperlink" Target="https://www.milbank.org/primary-care-scorecard/" TargetMode="External"/><Relationship Id="rId5" Type="http://schemas.openxmlformats.org/officeDocument/2006/relationships/hyperlink" Target="https://nchealthworkforce.unc.edu/blog/pcc_index_2025/" TargetMode="External"/><Relationship Id="rId4" Type="http://schemas.openxmlformats.org/officeDocument/2006/relationships/image" Target="../media/image6.png"/></Relationships>
</file>

<file path=ppt/slides/_rels/slide44.xml.rels><?xml version="1.0" encoding="UTF-8" standalone="yes"?>
<Relationships xmlns="http://schemas.openxmlformats.org/package/2006/relationships"><Relationship Id="rId3" Type="http://schemas.openxmlformats.org/officeDocument/2006/relationships/hyperlink" Target="https://pmc.ncbi.nlm.nih.gov/articles/PMC9793026/pdf/10.1177_21501319221141792.pdf" TargetMode="External"/><Relationship Id="rId2" Type="http://schemas.openxmlformats.org/officeDocument/2006/relationships/notesSlide" Target="../notesSlides/notesSlide22.xml"/><Relationship Id="rId1" Type="http://schemas.openxmlformats.org/officeDocument/2006/relationships/slideLayout" Target="../slideLayouts/slideLayout79.xml"/><Relationship Id="rId6" Type="http://schemas.openxmlformats.org/officeDocument/2006/relationships/hyperlink" Target="https://www.ncdhhs.gov/hop-evaluation/download?attachment" TargetMode="External"/><Relationship Id="rId5" Type="http://schemas.openxmlformats.org/officeDocument/2006/relationships/hyperlink" Target="https://www.commonwealthfund.org/datacenter/potentially-avoidable-ed-visits-ages-18-64-1000-employer-coverage-enrollees" TargetMode="External"/><Relationship Id="rId4" Type="http://schemas.openxmlformats.org/officeDocument/2006/relationships/hyperlink" Target="https://www.milbank.org/wp-content/uploads/2026/02/MillbankInvestinginPrimaryCareReportACCESSv04_Final.pdf"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3.xml"/><Relationship Id="rId1" Type="http://schemas.openxmlformats.org/officeDocument/2006/relationships/slideLayout" Target="../slideLayouts/slideLayout79.xml"/><Relationship Id="rId5" Type="http://schemas.openxmlformats.org/officeDocument/2006/relationships/hyperlink" Target="https://www.rand.org/health/projects/hospital-pricing/round5.html" TargetMode="External"/><Relationship Id="rId4" Type="http://schemas.openxmlformats.org/officeDocument/2006/relationships/hyperlink" Target="https://www.healthcareaffordabilitylab.org/commentary-press-release-posts/a-ranking-of-all-50-states-by-hospital-consolidation"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www.kff.org/state-health-policy-data/state-indicator/individual-insurance-market-competition/?currentTimeframe=0&amp;sortModel=%7B%22colId%22:%22Location%22,%22sort%22:%22asc%22%7D" TargetMode="External"/><Relationship Id="rId3" Type="http://schemas.openxmlformats.org/officeDocument/2006/relationships/chart" Target="../charts/chart17.xml"/><Relationship Id="rId7" Type="http://schemas.openxmlformats.org/officeDocument/2006/relationships/hyperlink" Target="https://www.justice.gov/atr/merger-guidelines/applying-merger-guidelines/guideline-1" TargetMode="External"/><Relationship Id="rId2" Type="http://schemas.openxmlformats.org/officeDocument/2006/relationships/notesSlide" Target="../notesSlides/notesSlide24.xml"/><Relationship Id="rId1" Type="http://schemas.openxmlformats.org/officeDocument/2006/relationships/slideLayout" Target="../slideLayouts/slideLayout79.xml"/><Relationship Id="rId6" Type="http://schemas.openxmlformats.org/officeDocument/2006/relationships/hyperlink" Target="https://www.kff.org/state-health-policy-data/state-indicator/small-group-insurance-market-competition/?currentTimeframe=0&amp;sortModel=%7B%22colId%22:%22Location%22,%22sort%22:%22asc%22%7D" TargetMode="External"/><Relationship Id="rId5" Type="http://schemas.openxmlformats.org/officeDocument/2006/relationships/hyperlink" Target="https://www.kff.org/state-health-policy-data/state-indicator/large-group-insurance-market-competition/?currentTimeframe=0&amp;sortModel=%7B%22colId%22:%22Location%22,%22sort%22:%22asc%22%7D" TargetMode="External"/><Relationship Id="rId4" Type="http://schemas.openxmlformats.org/officeDocument/2006/relationships/hyperlink" Target="https://www.kff.org/state-health-policy-data/state-indicator/market-share-and-enrollment-of-largest-three-insurers-large-group-market/"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www.cms.gov/data-research/statistics-trends-and-reports/national-health-expenditure-data/nhe-fact-sheet" TargetMode="External"/><Relationship Id="rId2" Type="http://schemas.openxmlformats.org/officeDocument/2006/relationships/notesSlide" Target="../notesSlides/notesSlide25.xml"/><Relationship Id="rId1" Type="http://schemas.openxmlformats.org/officeDocument/2006/relationships/slideLayout" Target="../slideLayouts/slideLayout79.xml"/><Relationship Id="rId6" Type="http://schemas.openxmlformats.org/officeDocument/2006/relationships/hyperlink" Target="https://medicaid.ncdhhs.gov/medicaid-annual-report-sfy-2024-english/download?attachment" TargetMode="External"/><Relationship Id="rId5" Type="http://schemas.openxmlformats.org/officeDocument/2006/relationships/hyperlink" Target="https://www.shpnc.gov/documents/board-trustees/board-trustees-presentation-652026/download?attachment" TargetMode="External"/><Relationship Id="rId4" Type="http://schemas.openxmlformats.org/officeDocument/2006/relationships/hyperlink" Target="https://medicaid.ncdhhs.gov/medicaid-state-fiscal-year-2025-report/download?attachmen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kff.org/private-insurance/how-narrow-or-broad-are-aca-marketplace-physician-networks/" TargetMode="External"/><Relationship Id="rId2" Type="http://schemas.openxmlformats.org/officeDocument/2006/relationships/notesSlide" Target="../notesSlides/notesSlide26.xml"/><Relationship Id="rId1" Type="http://schemas.openxmlformats.org/officeDocument/2006/relationships/slideLayout" Target="../slideLayouts/slideLayout79.xml"/><Relationship Id="rId6" Type="http://schemas.openxmlformats.org/officeDocument/2006/relationships/hyperlink" Target="https://academic.oup.com/healthaffairsscholar/article/4/6/qxag120/8712028?login=false" TargetMode="External"/><Relationship Id="rId5" Type="http://schemas.openxmlformats.org/officeDocument/2006/relationships/hyperlink" Target="https://dspace.mit.edu/entities/publication/86af6e46-ef67-40e0-a6b6-9050dd792a1d" TargetMode="External"/><Relationship Id="rId4" Type="http://schemas.openxmlformats.org/officeDocument/2006/relationships/hyperlink" Target="https://www.dol.gov/sites/dolgov/files/EBSA/researchers/data/health-and-welfare/health-insurance-coverage-bulletin-2024.pdf" TargetMode="Externa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9.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8.xml"/><Relationship Id="rId1" Type="http://schemas.openxmlformats.org/officeDocument/2006/relationships/slideLayout" Target="../slideLayouts/slideLayout79.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54.xml.rels><?xml version="1.0" encoding="UTF-8" standalone="yes"?>
<Relationships xmlns="http://schemas.openxmlformats.org/package/2006/relationships"><Relationship Id="rId3" Type="http://schemas.openxmlformats.org/officeDocument/2006/relationships/hyperlink" Target="https://nashp.org/implementing-high-quality-primary-care-a-policy-menu-for-states" TargetMode="External"/><Relationship Id="rId2" Type="http://schemas.openxmlformats.org/officeDocument/2006/relationships/hyperlink" Target="https://chir.georgetown.edu/states-increasingly-use-power-over-commercial-health-insurance-to-boost-primary-care-investment/" TargetMode="External"/><Relationship Id="rId1" Type="http://schemas.openxmlformats.org/officeDocument/2006/relationships/slideLayout" Target="../slideLayouts/slideLayout100.xml"/><Relationship Id="rId4" Type="http://schemas.openxmlformats.org/officeDocument/2006/relationships/hyperlink" Target="https://www.milbank.org/publications/states-lead-efforts-to-increase-primary-care-spending"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apcdcouncil.org/state/map" TargetMode="External"/><Relationship Id="rId7" Type="http://schemas.openxmlformats.org/officeDocument/2006/relationships/hyperlink" Target="https://www.healthcaredive.com/news/cms-tweaks-ahead-model-all-payer-states/759171/" TargetMode="External"/><Relationship Id="rId2" Type="http://schemas.openxmlformats.org/officeDocument/2006/relationships/notesSlide" Target="../notesSlides/notesSlide29.xml"/><Relationship Id="rId1" Type="http://schemas.openxmlformats.org/officeDocument/2006/relationships/slideLayout" Target="../slideLayouts/slideLayout87.xml"/><Relationship Id="rId6" Type="http://schemas.openxmlformats.org/officeDocument/2006/relationships/hyperlink" Target="https://unitedstatesofcare.org/ref-based-pricing-2026/" TargetMode="External"/><Relationship Id="rId5" Type="http://schemas.openxmlformats.org/officeDocument/2006/relationships/hyperlink" Target="https://bipartisanpolicy.org/issue-brief/state-capsule-case-study-cost-growth-targets" TargetMode="External"/><Relationship Id="rId4" Type="http://schemas.openxmlformats.org/officeDocument/2006/relationships/hyperlink" Target="https://www.milbank.org/quarterly/articles/state-health-care-cost-commissions-their-priorities-and-how-states-political-leanings-commercial-hospital-prices-and-medicaid-spending-predict-their-establishment" TargetMode="Externa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7.xml.rels><?xml version="1.0" encoding="UTF-8" standalone="yes"?>
<Relationships xmlns="http://schemas.openxmlformats.org/package/2006/relationships"><Relationship Id="rId3" Type="http://schemas.openxmlformats.org/officeDocument/2006/relationships/hyperlink" Target="https://www.ksmcpa.com/insights/new-indiana-healthcare-laws-from-the-2023-legislative-session/" TargetMode="External"/><Relationship Id="rId2" Type="http://schemas.openxmlformats.org/officeDocument/2006/relationships/notesSlide" Target="../notesSlides/notesSlide30.xml"/><Relationship Id="rId1" Type="http://schemas.openxmlformats.org/officeDocument/2006/relationships/slideLayout" Target="../slideLayouts/slideLayout79.xml"/><Relationship Id="rId4" Type="http://schemas.openxmlformats.org/officeDocument/2006/relationships/hyperlink" Target="https://chir.georgetown.edu/indianas-extraordinary-legislative-session-exemplifies-how-incremental-efforts-can-improve-health-care-affordability/" TargetMode="External"/></Relationships>
</file>

<file path=ppt/slides/_rels/slide58.xml.rels><?xml version="1.0" encoding="UTF-8" standalone="yes"?>
<Relationships xmlns="http://schemas.openxmlformats.org/package/2006/relationships"><Relationship Id="rId8" Type="http://schemas.openxmlformats.org/officeDocument/2006/relationships/hyperlink" Target="https://iga.in.gov/legislative/2025/bills/senate/480/details" TargetMode="External"/><Relationship Id="rId3" Type="http://schemas.openxmlformats.org/officeDocument/2006/relationships/hyperlink" Target="https://iga.in.gov/publications/committee_report/2023-11-14T15-04-52.043Z-Final%20Report%20-%20Health%20Care%20Cost%20Oversight%20Task%20Force.pdf" TargetMode="External"/><Relationship Id="rId7" Type="http://schemas.openxmlformats.org/officeDocument/2006/relationships/hyperlink" Target="https://iga.in.gov/legislative/2024/bills/senate/9/details" TargetMode="External"/><Relationship Id="rId2" Type="http://schemas.openxmlformats.org/officeDocument/2006/relationships/hyperlink" Target="https://legiscan.com/IN/text/HB1004/id/2794295/Indiana-2023-HB1004-Enrolled.pdf" TargetMode="External"/><Relationship Id="rId1" Type="http://schemas.openxmlformats.org/officeDocument/2006/relationships/slideLayout" Target="../slideLayouts/slideLayout79.xml"/><Relationship Id="rId6" Type="http://schemas.openxmlformats.org/officeDocument/2006/relationships/hyperlink" Target="https://chir.georgetown.edu/indianas-extraordinary-legislative-session-exemplifies-how-incremental-efforts-can-improve-health-care-affordability/" TargetMode="External"/><Relationship Id="rId5" Type="http://schemas.openxmlformats.org/officeDocument/2006/relationships/hyperlink" Target="https://www.in.gov/gov/files/EO-25-24.pdf" TargetMode="External"/><Relationship Id="rId4" Type="http://schemas.openxmlformats.org/officeDocument/2006/relationships/hyperlink" Target="https://iga.in.gov/legislative/2024/bills/house/1259/details" TargetMode="External"/><Relationship Id="rId9" Type="http://schemas.openxmlformats.org/officeDocument/2006/relationships/hyperlink" Target="https://www.in.gov/gov/files/EO-25-23.pdf"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s://www.ksmcpa.com/insights/new-indiana-healthcare-laws-from-the-2023-legislative-session/" TargetMode="External"/><Relationship Id="rId2" Type="http://schemas.openxmlformats.org/officeDocument/2006/relationships/notesSlide" Target="../notesSlides/notesSlide31.xml"/><Relationship Id="rId1" Type="http://schemas.openxmlformats.org/officeDocument/2006/relationships/slideLayout" Target="../slideLayouts/slideLayout79.xml"/><Relationship Id="rId4" Type="http://schemas.openxmlformats.org/officeDocument/2006/relationships/hyperlink" Target="https://chir.georgetown.edu/indianas-extraordinary-legislative-session-exemplifies-how-incremental-efforts-can-improve-health-care-affordability/"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9.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9.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6.xml.rels><?xml version="1.0" encoding="UTF-8" standalone="yes"?>
<Relationships xmlns="http://schemas.openxmlformats.org/package/2006/relationships"><Relationship Id="rId2" Type="http://schemas.openxmlformats.org/officeDocument/2006/relationships/slideLayout" Target="../slideLayouts/slideLayout88.xml"/><Relationship Id="rId1" Type="http://schemas.openxmlformats.org/officeDocument/2006/relationships/tags" Target="../tags/tag7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9.xml"/></Relationships>
</file>

<file path=ppt/slides/_rels/slide68.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5.xml"/><Relationship Id="rId1" Type="http://schemas.openxmlformats.org/officeDocument/2006/relationships/slideLayout" Target="../slideLayouts/slideLayout79.xml"/></Relationships>
</file>

<file path=ppt/slides/_rels/slide69.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6.xml"/><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0.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7.xml"/><Relationship Id="rId1" Type="http://schemas.openxmlformats.org/officeDocument/2006/relationships/slideLayout" Target="../slideLayouts/slideLayout79.xml"/></Relationships>
</file>

<file path=ppt/slides/_rels/slide71.xml.rels><?xml version="1.0" encoding="UTF-8" standalone="yes"?>
<Relationships xmlns="http://schemas.openxmlformats.org/package/2006/relationships"><Relationship Id="rId3" Type="http://schemas.openxmlformats.org/officeDocument/2006/relationships/hyperlink" Target="https://www.commonwealthfund.org/sites/default/files/2025-06/Radley_2025_State_Scorecard_APPENDICES.pdf" TargetMode="External"/><Relationship Id="rId2" Type="http://schemas.openxmlformats.org/officeDocument/2006/relationships/notesSlide" Target="../notesSlides/notesSlide38.xml"/><Relationship Id="rId1" Type="http://schemas.openxmlformats.org/officeDocument/2006/relationships/slideLayout" Target="../slideLayouts/slideLayout79.xml"/></Relationships>
</file>

<file path=ppt/slides/_rels/slide72.xml.rels><?xml version="1.0" encoding="UTF-8" standalone="yes"?>
<Relationships xmlns="http://schemas.openxmlformats.org/package/2006/relationships"><Relationship Id="rId3" Type="http://schemas.openxmlformats.org/officeDocument/2006/relationships/hyperlink" Target="https://www.commonwealthfund.org/publications/scorecard/2025/jun/2025-scorecard-state-health-system-performance" TargetMode="External"/><Relationship Id="rId2" Type="http://schemas.openxmlformats.org/officeDocument/2006/relationships/notesSlide" Target="../notesSlides/notesSlide39.xml"/><Relationship Id="rId1" Type="http://schemas.openxmlformats.org/officeDocument/2006/relationships/slideLayout" Target="../slideLayouts/slideLayout79.xml"/></Relationships>
</file>

<file path=ppt/slides/_rels/slide73.xml.rels><?xml version="1.0" encoding="UTF-8" standalone="yes"?>
<Relationships xmlns="http://schemas.openxmlformats.org/package/2006/relationships"><Relationship Id="rId3" Type="http://schemas.openxmlformats.org/officeDocument/2006/relationships/hyperlink" Target="https://www.commonwealthfund.org/publications/scorecard/2025/jun/2025-scorecard-state-health-system-performance" TargetMode="External"/><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74.xml.rels><?xml version="1.0" encoding="UTF-8" standalone="yes"?>
<Relationships xmlns="http://schemas.openxmlformats.org/package/2006/relationships"><Relationship Id="rId3" Type="http://schemas.openxmlformats.org/officeDocument/2006/relationships/hyperlink" Target="https://dashboard.sagetransparency.org/" TargetMode="External"/><Relationship Id="rId2" Type="http://schemas.openxmlformats.org/officeDocument/2006/relationships/notesSlide" Target="../notesSlides/notesSlide41.xml"/><Relationship Id="rId1" Type="http://schemas.openxmlformats.org/officeDocument/2006/relationships/slideLayout" Target="../slideLayouts/slideLayout79.xml"/></Relationships>
</file>

<file path=ppt/slides/_rels/slide75.xml.rels><?xml version="1.0" encoding="UTF-8" standalone="yes"?>
<Relationships xmlns="http://schemas.openxmlformats.org/package/2006/relationships"><Relationship Id="rId3" Type="http://schemas.openxmlformats.org/officeDocument/2006/relationships/hyperlink" Target="https://medicaid.ncdhhs.gov/reports/annual-reports-and-tables" TargetMode="External"/><Relationship Id="rId7" Type="http://schemas.openxmlformats.org/officeDocument/2006/relationships/hyperlink" Target="https://www.ncleg.gov/Sessions/2025/Bills/Senate/PDF/S257v8.pdf" TargetMode="External"/><Relationship Id="rId2" Type="http://schemas.openxmlformats.org/officeDocument/2006/relationships/notesSlide" Target="../notesSlides/notesSlide42.xml"/><Relationship Id="rId1" Type="http://schemas.openxmlformats.org/officeDocument/2006/relationships/slideLayout" Target="../slideLayouts/slideLayout79.xml"/><Relationship Id="rId6" Type="http://schemas.openxmlformats.org/officeDocument/2006/relationships/hyperlink" Target="https://www.kff.org/medicaid/a-closer-look-at-north-carolinas-implementation-of-the-2025-reconciliation-law-medicaid-provisions-and-other-changes-amid-medicaid-budget-shortfalls/" TargetMode="External"/><Relationship Id="rId5" Type="http://schemas.openxmlformats.org/officeDocument/2006/relationships/hyperlink" Target="https://medicaid.ncdhhs.gov/medicaid-annual-report-sfy-2024-english/download?attachment" TargetMode="External"/><Relationship Id="rId4" Type="http://schemas.openxmlformats.org/officeDocument/2006/relationships/hyperlink" Target="https://medicaid.ncdhhs.gov/medicaid-state-fiscal-year-2025-report/download?attachment"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governor.nc.gov/about/health-care-affordability-commission" TargetMode="Externa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62FE099-B280-7BA0-87D5-1E525BC3AA92}"/>
              </a:ext>
            </a:extLst>
          </p:cNvPr>
          <p:cNvSpPr txBox="1"/>
          <p:nvPr/>
        </p:nvSpPr>
        <p:spPr>
          <a:xfrm>
            <a:off x="4414684" y="302341"/>
            <a:ext cx="9193161"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4500" b="1" dirty="0">
                <a:solidFill>
                  <a:schemeClr val="bg1"/>
                </a:solidFill>
              </a:rPr>
              <a:t>North Carolina Health Care Affordability Commission</a:t>
            </a:r>
          </a:p>
        </p:txBody>
      </p:sp>
      <p:sp>
        <p:nvSpPr>
          <p:cNvPr id="4" name="TextBox 3">
            <a:extLst>
              <a:ext uri="{FF2B5EF4-FFF2-40B4-BE49-F238E27FC236}">
                <a16:creationId xmlns:a16="http://schemas.microsoft.com/office/drawing/2014/main" id="{1690AAD2-CA70-3ED9-6504-6AA3305C9386}"/>
              </a:ext>
            </a:extLst>
          </p:cNvPr>
          <p:cNvSpPr txBox="1"/>
          <p:nvPr/>
        </p:nvSpPr>
        <p:spPr>
          <a:xfrm>
            <a:off x="4414684" y="2410455"/>
            <a:ext cx="56437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600" dirty="0">
                <a:solidFill>
                  <a:schemeClr val="bg1"/>
                </a:solidFill>
              </a:rPr>
              <a:t>Albemarle Building</a:t>
            </a:r>
          </a:p>
          <a:p>
            <a:r>
              <a:rPr lang="en-US" sz="3600" dirty="0">
                <a:solidFill>
                  <a:schemeClr val="bg1"/>
                </a:solidFill>
              </a:rPr>
              <a:t>July 21, 2026</a:t>
            </a:r>
          </a:p>
          <a:p>
            <a:r>
              <a:rPr lang="en-US" sz="3600" dirty="0">
                <a:solidFill>
                  <a:schemeClr val="bg1"/>
                </a:solidFill>
              </a:rPr>
              <a:t>Raleigh North Carolina</a:t>
            </a:r>
          </a:p>
        </p:txBody>
      </p:sp>
      <p:sp>
        <p:nvSpPr>
          <p:cNvPr id="5" name="TextBox 4">
            <a:extLst>
              <a:ext uri="{FF2B5EF4-FFF2-40B4-BE49-F238E27FC236}">
                <a16:creationId xmlns:a16="http://schemas.microsoft.com/office/drawing/2014/main" id="{17C1A570-3712-3926-8C03-12A23615303C}"/>
              </a:ext>
            </a:extLst>
          </p:cNvPr>
          <p:cNvSpPr txBox="1"/>
          <p:nvPr/>
        </p:nvSpPr>
        <p:spPr>
          <a:xfrm>
            <a:off x="4414684" y="53045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bg1"/>
                </a:solidFill>
              </a:rPr>
              <a:t>Co-Chairs: Treasurer Brad Briner &amp; Secretary </a:t>
            </a:r>
            <a:r>
              <a:rPr lang="en-US" sz="3000" i="1" dirty="0" err="1">
                <a:solidFill>
                  <a:schemeClr val="bg1"/>
                </a:solidFill>
              </a:rPr>
              <a:t>Sangvai</a:t>
            </a:r>
            <a:endParaRPr lang="en-US" sz="3000" i="1" dirty="0">
              <a:solidFill>
                <a:schemeClr val="bg1"/>
              </a:solidFill>
            </a:endParaRPr>
          </a:p>
          <a:p>
            <a:r>
              <a:rPr lang="en-US" sz="3000" i="1" dirty="0">
                <a:solidFill>
                  <a:schemeClr val="bg1"/>
                </a:solidFill>
              </a:rPr>
              <a:t>Facilitator: Barak Richman</a:t>
            </a:r>
          </a:p>
        </p:txBody>
      </p:sp>
      <p:pic>
        <p:nvPicPr>
          <p:cNvPr id="7" name="Picture 6" descr="goldseal">
            <a:extLst>
              <a:ext uri="{FF2B5EF4-FFF2-40B4-BE49-F238E27FC236}">
                <a16:creationId xmlns:a16="http://schemas.microsoft.com/office/drawing/2014/main" id="{98368736-41C3-F1FE-CC58-230A2F7A187C}"/>
              </a:ext>
            </a:extLst>
          </p:cNvPr>
          <p:cNvPicPr>
            <a:picLocks noChangeAspect="1"/>
          </p:cNvPicPr>
          <p:nvPr/>
        </p:nvPicPr>
        <p:blipFill>
          <a:blip r:embed="rId3"/>
          <a:stretch>
            <a:fillRect/>
          </a:stretch>
        </p:blipFill>
        <p:spPr>
          <a:xfrm>
            <a:off x="667595" y="1992913"/>
            <a:ext cx="2932010" cy="2872173"/>
          </a:xfrm>
          <a:prstGeom prst="rect">
            <a:avLst/>
          </a:prstGeom>
        </p:spPr>
      </p:pic>
    </p:spTree>
    <p:extLst>
      <p:ext uri="{BB962C8B-B14F-4D97-AF65-F5344CB8AC3E}">
        <p14:creationId xmlns:p14="http://schemas.microsoft.com/office/powerpoint/2010/main" val="99566965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92EFFD8-1D7F-D26D-1CAE-29CCAE6A62F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051BE16-F418-58EC-8782-4DCD0A344FA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2F645EE-0B2A-CEBC-52D7-34E7F73BEDC2}"/>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Duties of the Commission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5E511E1C-85A0-BDCF-A170-5564EA8BFF10}"/>
              </a:ext>
            </a:extLst>
          </p:cNvPr>
          <p:cNvSpPr txBox="1"/>
          <p:nvPr/>
        </p:nvSpPr>
        <p:spPr>
          <a:xfrm>
            <a:off x="730212" y="1524000"/>
            <a:ext cx="10786872" cy="507831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From </a:t>
            </a:r>
            <a:r>
              <a:rPr kumimoji="0" lang="en-US" sz="18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Executive Order #39 (June 30,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identify, research, and advise on the most impactful initiatives that will advance health care affordability in North Carolina, including, but not limited to: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Improving transparency, data collection, and recordkeeping to better serve consumers and inform policymakers;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Promoting competition in the market for health care services, including increasing system capacity;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Addressing health care workforce shortages by increasing supply of providers, especially primary care providers;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Expanding access to and utilization of primary care across the state;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Exploring value-based care models; and </a:t>
            </a:r>
          </a:p>
          <a:p>
            <a:pPr marL="1257300" marR="0" lvl="2"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Examining unique solutions to improve affordability in rural areas.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consider existing statewide initiatives, such as the Rural Health Transformation Program, and identify opportunities to build upon or achieve greater impact through these efforts.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report and deliver its recommendations of initiatives to pursue to the Governor. The Commission’s first report shall be delivered no later than January 21, 2027. </a:t>
            </a:r>
          </a:p>
          <a:p>
            <a:pPr marL="342900" marR="0" lvl="0" indent="-342900" algn="l" defTabSz="914400" rtl="0" eaLnBrk="1" fontAlgn="auto" latinLnBrk="0" hangingPunct="1">
              <a:lnSpc>
                <a:spcPct val="100000"/>
              </a:lnSpc>
              <a:spcBef>
                <a:spcPts val="0"/>
              </a:spcBef>
              <a:spcAft>
                <a:spcPts val="0"/>
              </a:spcAft>
              <a:buClrTx/>
              <a:buSzTx/>
              <a:buFont typeface="+mj-lt"/>
              <a:buAutoNum type="alphaLcParenR"/>
              <a:tabLst/>
              <a:defRPr/>
            </a:pPr>
            <a:r>
              <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Commission shall perform other duties assigned by the Governor.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1EEEF84-1EB2-122B-718B-C0866BF05F9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7690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20FE44B-6B44-360E-E8FF-B561E25AEAF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DBABC8-BAD9-2E8A-EDEC-756E184BC92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90DE3598-D85E-6F2B-6F21-60444E03D7E9}"/>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Looking Ahead</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19CD7ABE-CA27-44E3-874F-BC933E579410}"/>
              </a:ext>
            </a:extLst>
          </p:cNvPr>
          <p:cNvSpPr txBox="1"/>
          <p:nvPr/>
        </p:nvSpPr>
        <p:spPr>
          <a:xfrm>
            <a:off x="719328" y="1752600"/>
            <a:ext cx="10786872" cy="39703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There will be four meetings: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 1 (today): Building consensus on key reform topics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Meetings 2 &amp; 3: Deep diving into focus areas for reform</a:t>
            </a:r>
          </a:p>
          <a:p>
            <a:pPr marL="914400" lvl="1" indent="-457200">
              <a:buFont typeface="Courier New" panose="02070309020205020404" pitchFamily="49" charset="0"/>
              <a:buChar char="o"/>
            </a:pPr>
            <a:r>
              <a:rPr lang="en-US" sz="2800" i="1" dirty="0">
                <a:solidFill>
                  <a:srgbClr val="000000"/>
                </a:solidFill>
                <a:latin typeface="Calibri" panose="020F0502020204030204"/>
              </a:rPr>
              <a:t>Meeting 2: Date TBD October</a:t>
            </a:r>
          </a:p>
          <a:p>
            <a:pPr marL="914400" lvl="1" indent="-457200">
              <a:buFont typeface="Courier New" panose="02070309020205020404" pitchFamily="49" charset="0"/>
              <a:buChar char="o"/>
            </a:pP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Meeting 3: November 30</a:t>
            </a:r>
          </a:p>
          <a:p>
            <a:pPr lvl="1"/>
            <a:endParaRPr lang="en-US" sz="2800" noProof="0" dirty="0">
              <a:solidFill>
                <a:srgbClr val="000000"/>
              </a:solidFill>
              <a:latin typeface="Calibri" panose="020F0502020204030204"/>
            </a:endParaRPr>
          </a:p>
          <a:p>
            <a:pPr marL="457200" indent="-457200">
              <a:buFont typeface="Arial" panose="020B0604020202020204" pitchFamily="34" charset="0"/>
              <a:buChar cha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Meeting 4: Commission vote on final reform recommendations</a:t>
            </a:r>
          </a:p>
          <a:p>
            <a:pPr marL="914400" lvl="1" indent="-457200">
              <a:buFont typeface="Arial" panose="020B0604020202020204" pitchFamily="34" charset="0"/>
              <a:buChar char="•"/>
            </a:pP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January </a:t>
            </a:r>
            <a:r>
              <a:rPr lang="en-US" sz="2800" i="1" dirty="0">
                <a:solidFill>
                  <a:srgbClr val="000000"/>
                </a:solidFill>
                <a:latin typeface="Calibri" panose="020F0502020204030204"/>
              </a:rPr>
              <a:t>2027</a:t>
            </a:r>
            <a:r>
              <a:rPr kumimoji="0" lang="en-US" sz="2800" b="0" i="1"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3204968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DC4BD94-CB39-EA0B-43B2-701480EB8C7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A1EBEAD-089E-0ED4-2452-A8EF627C483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7A681D45-5449-C158-2303-81B473FE4330}"/>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Engagement during and between meetings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ADEB265-81C9-0615-01BE-12F6F96A40CC}"/>
              </a:ext>
            </a:extLst>
          </p:cNvPr>
          <p:cNvSpPr txBox="1"/>
          <p:nvPr/>
        </p:nvSpPr>
        <p:spPr>
          <a:xfrm>
            <a:off x="719328" y="1559560"/>
            <a:ext cx="11167870" cy="5509200"/>
          </a:xfrm>
          <a:prstGeom prst="rect">
            <a:avLst/>
          </a:prstGeom>
          <a:noFill/>
        </p:spPr>
        <p:txBody>
          <a:bodyPr wrap="square" rtlCol="0">
            <a:spAutoFit/>
          </a:bodyPr>
          <a:lstStyle/>
          <a:p>
            <a:pPr marL="457200" lvl="0" indent="-457200">
              <a:buFont typeface="Arial" panose="020B0604020202020204" pitchFamily="34" charset="0"/>
              <a:buChar char="•"/>
              <a:defRPr/>
            </a:pPr>
            <a:r>
              <a:rPr lang="en-US" sz="2200" dirty="0"/>
              <a:t>Professor Richman or his team may reach out between meetings to gather additional input and continue discussions on key topics.</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r>
              <a:rPr lang="en-US" sz="2200" dirty="0"/>
              <a:t>Commission staff are available to answer questions about meetings, logistics, or the Commission's work.  Contact information is included in your member packet.</a:t>
            </a:r>
          </a:p>
          <a:p>
            <a:pPr lvl="0">
              <a:defRPr/>
            </a:pPr>
            <a:endParaRPr lang="en-US" sz="2200" dirty="0"/>
          </a:p>
          <a:p>
            <a:pPr marL="457200" lvl="0" indent="-457200">
              <a:buFont typeface="Arial" panose="020B0604020202020204" pitchFamily="34" charset="0"/>
              <a:buChar char="•"/>
              <a:defRPr/>
            </a:pPr>
            <a:r>
              <a:rPr lang="en-US" sz="2200" dirty="0"/>
              <a:t>Feel free to use the index card at your seat to share issues, questions, or priorities you believe the Commission should address, especially if you feel a topic has not been raised or fully discussed. Please return completed cards to Commission staff before you leave.</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r>
              <a:rPr lang="en-US" sz="2200" dirty="0"/>
              <a:t>All members are encouraged to participate actively in every discussion. While only voting members will formally approve the Commission's final recommendations later this fall, the perspectives of both voting and advisory members will inform the Commission's work throughout the process</a:t>
            </a:r>
          </a:p>
          <a:p>
            <a:pPr marL="457200" lvl="0" indent="-457200">
              <a:buFont typeface="Arial" panose="020B0604020202020204" pitchFamily="34" charset="0"/>
              <a:buChar char="•"/>
              <a:defRPr/>
            </a:pPr>
            <a:endParaRPr lang="en-US" sz="2200" dirty="0"/>
          </a:p>
          <a:p>
            <a:pPr marL="457200" lvl="0" indent="-457200">
              <a:buFont typeface="Arial" panose="020B0604020202020204" pitchFamily="34" charset="0"/>
              <a:buChar char="•"/>
              <a:defRPr/>
            </a:pPr>
            <a:endParaRPr kumimoji="0" lang="en-US" sz="220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661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9A9DAA-9FE4-199F-A021-7622E44874C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1E0EDFF-428F-7F8B-C49C-12767C25686C}"/>
              </a:ext>
            </a:extLst>
          </p:cNvPr>
          <p:cNvSpPr>
            <a:spLocks noGrp="1"/>
          </p:cNvSpPr>
          <p:nvPr>
            <p:ph type="title"/>
          </p:nvPr>
        </p:nvSpPr>
        <p:spPr>
          <a:xfrm>
            <a:off x="630000" y="3826800"/>
            <a:ext cx="11277520" cy="2041200"/>
          </a:xfrm>
        </p:spPr>
        <p:txBody>
          <a:bodyPr/>
          <a:lstStyle/>
          <a:p>
            <a:r>
              <a:rPr lang="en-US" b="1" dirty="0"/>
              <a:t>North Carolina Health Care Affordability Landscape</a:t>
            </a:r>
          </a:p>
        </p:txBody>
      </p:sp>
      <p:sp>
        <p:nvSpPr>
          <p:cNvPr id="4" name="TextBox 3">
            <a:extLst>
              <a:ext uri="{FF2B5EF4-FFF2-40B4-BE49-F238E27FC236}">
                <a16:creationId xmlns:a16="http://schemas.microsoft.com/office/drawing/2014/main" id="{16EBC4E7-7AA1-17B5-EAE0-2949DBF4A2BF}"/>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Barak Richman</a:t>
            </a:r>
          </a:p>
        </p:txBody>
      </p:sp>
    </p:spTree>
    <p:extLst>
      <p:ext uri="{BB962C8B-B14F-4D97-AF65-F5344CB8AC3E}">
        <p14:creationId xmlns:p14="http://schemas.microsoft.com/office/powerpoint/2010/main" val="2945729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319629-B96F-5EB6-F514-F0E7E7A0545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0DC0EF7-CC70-2A8F-10DD-5C6E01B6F072}"/>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0674C9F9-5BF5-FCDD-6460-B65872D8EC5C}"/>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Presentation Overview</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69B12BB-0894-C49D-8C77-54DBA7814110}"/>
              </a:ext>
            </a:extLst>
          </p:cNvPr>
          <p:cNvSpPr txBox="1"/>
          <p:nvPr/>
        </p:nvSpPr>
        <p:spPr>
          <a:xfrm>
            <a:off x="719328" y="1752600"/>
            <a:ext cx="10786872" cy="3970318"/>
          </a:xfrm>
          <a:prstGeom prst="rect">
            <a:avLst/>
          </a:prstGeom>
          <a:noFill/>
        </p:spPr>
        <p:txBody>
          <a:bodyPr wrap="square" rtlCol="0">
            <a:spAutoFit/>
          </a:bodyPr>
          <a:lstStyle/>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Where does North Carolina stand relative to other states?</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How do we measure health care affordability in North Carolina?</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happens when health care is unaffordable?</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drives the cost of health care?</a:t>
            </a: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514350" marR="0" lvl="0" indent="-51435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can North Carolina learn from other states?</a:t>
            </a:r>
          </a:p>
        </p:txBody>
      </p:sp>
      <p:sp>
        <p:nvSpPr>
          <p:cNvPr id="4" name="Rectangle 3">
            <a:extLst>
              <a:ext uri="{FF2B5EF4-FFF2-40B4-BE49-F238E27FC236}">
                <a16:creationId xmlns:a16="http://schemas.microsoft.com/office/drawing/2014/main" id="{1F5C1BD4-C875-F1BC-0CAC-7944FF389CD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17582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8FF9E4-3882-AC8B-41FF-0343F968756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9F413FA-EA79-C2BB-82D3-6860B4236FF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4100112-1633-D906-B2EE-3E135E09B8B3}"/>
              </a:ext>
            </a:extLst>
          </p:cNvPr>
          <p:cNvSpPr/>
          <p:nvPr/>
        </p:nvSpPr>
        <p:spPr>
          <a:xfrm>
            <a:off x="719328" y="627887"/>
            <a:ext cx="10515600" cy="815977"/>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A Quick Aside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EB0942D-A8F0-C362-E55E-75F615DD8146}"/>
              </a:ext>
            </a:extLst>
          </p:cNvPr>
          <p:cNvSpPr txBox="1"/>
          <p:nvPr/>
        </p:nvSpPr>
        <p:spPr>
          <a:xfrm>
            <a:off x="719328" y="1600200"/>
            <a:ext cx="11015472" cy="5262979"/>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This is a data-heavy presentation – you are about to see a lot of rankings and charts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Helpful to keep in mind some limitations: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Only publicly available data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Does not cover every aspect of health care in North Carolina </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May miss important nuances (and that is why we are here to talk about them)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Many terms: Price, Cost, Expense, Spending, Payment, Total Cost of Care, Reimbursement, Premium, Inpatient, Outpatient, Facility, Professional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D39A36B8-2D4F-77FF-5AFD-AE51EEFBF56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11047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1791CF31-F7BA-A253-3890-D0DD3D00BA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8ABFBD-AE5B-18A4-C16F-5A8291BA29B0}"/>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Where Does North Carolina Stand Relative to Other States?</a:t>
            </a:r>
            <a:r>
              <a:rPr lang="en-US" sz="4400" dirty="0">
                <a:solidFill>
                  <a:schemeClr val="bg1"/>
                </a:solidFill>
                <a:latin typeface="Arial" panose="020B0604020202020204" pitchFamily="34" charset="0"/>
                <a:ea typeface="Calibri" pitchFamily="34" charset="-122"/>
                <a:cs typeface="Arial" panose="020B0604020202020204" pitchFamily="34" charset="0"/>
              </a:rPr>
              <a:t> </a:t>
            </a:r>
            <a:endParaRPr lang="en-US" sz="4400" dirty="0">
              <a:solidFill>
                <a:schemeClr val="bg1"/>
              </a:solidFill>
              <a:latin typeface="Arial" panose="020B0604020202020204" pitchFamily="34" charset="0"/>
              <a:cs typeface="Arial" panose="020B0604020202020204" pitchFamily="34" charset="0"/>
            </a:endParaRPr>
          </a:p>
        </p:txBody>
      </p:sp>
      <p:sp>
        <p:nvSpPr>
          <p:cNvPr id="4" name="Title 1">
            <a:extLst>
              <a:ext uri="{FF2B5EF4-FFF2-40B4-BE49-F238E27FC236}">
                <a16:creationId xmlns:a16="http://schemas.microsoft.com/office/drawing/2014/main" id="{7C98AD1E-B3EE-7490-308C-309EC7B0A9F6}"/>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1</a:t>
            </a:r>
          </a:p>
        </p:txBody>
      </p:sp>
      <p:sp>
        <p:nvSpPr>
          <p:cNvPr id="6" name="Rectangle 5">
            <a:extLst>
              <a:ext uri="{FF2B5EF4-FFF2-40B4-BE49-F238E27FC236}">
                <a16:creationId xmlns:a16="http://schemas.microsoft.com/office/drawing/2014/main" id="{3CBD809A-68B7-305B-43F2-C23537D99E8B}"/>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691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1CCF66A-7D58-EB93-FCDB-BB5C66D0662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AFECA9C-5884-33DE-C584-BED497FE38E9}"/>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B2BC0DE-E8C9-7E48-E20E-648870388BED}"/>
              </a:ext>
            </a:extLst>
          </p:cNvPr>
          <p:cNvSpPr/>
          <p:nvPr/>
        </p:nvSpPr>
        <p:spPr>
          <a:xfrm>
            <a:off x="7193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Care Costs Are a National Challenge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0869A2E3-31C0-9009-33E9-E8BE25CBE74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Peterson Foundation “Healthcare Spending Will Be One-Fifth of the Economy Within a Decade” (2025); Peterson-KFF “How does health spending in the U.S. compare to other countries?” (2026); Peterson-KFF “How does cost affect access to healthcare?” (2026); KFF “Health Care Debt In The U.S.: The Broad Consequences Of Medical And Dental Bills” (2022).</a:t>
            </a:r>
          </a:p>
        </p:txBody>
      </p:sp>
      <p:sp>
        <p:nvSpPr>
          <p:cNvPr id="8" name="TextBox 7">
            <a:extLst>
              <a:ext uri="{FF2B5EF4-FFF2-40B4-BE49-F238E27FC236}">
                <a16:creationId xmlns:a16="http://schemas.microsoft.com/office/drawing/2014/main" id="{FC639FE4-2AAD-2A35-94D7-6711F42DC3EB}"/>
              </a:ext>
            </a:extLst>
          </p:cNvPr>
          <p:cNvSpPr txBox="1"/>
          <p:nvPr/>
        </p:nvSpPr>
        <p:spPr>
          <a:xfrm>
            <a:off x="719328" y="1645384"/>
            <a:ext cx="10782888" cy="1508105"/>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2024, total U.S. health care spending reached $5.3 trillion</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18.0% of GDP (projected to reach 20.3% by 2033)</a:t>
            </a:r>
          </a:p>
          <a:p>
            <a:pPr marL="91440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$14,775 per person (48% higher than Switzerland, the next highest among OECD countries)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ADE0941-CF6E-D0D9-9198-B85D0AA3B090}"/>
              </a:ext>
            </a:extLst>
          </p:cNvPr>
          <p:cNvSpPr txBox="1"/>
          <p:nvPr/>
        </p:nvSpPr>
        <p:spPr>
          <a:xfrm>
            <a:off x="719328" y="3276600"/>
            <a:ext cx="5376672" cy="1938992"/>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About 1 in 6 U.S. adults delayed or went without care due to cost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41% of U.S. adults report having health care or medical debt </a:t>
            </a:r>
          </a:p>
        </p:txBody>
      </p:sp>
      <p:graphicFrame>
        <p:nvGraphicFramePr>
          <p:cNvPr id="20" name="Chart 0">
            <a:extLst>
              <a:ext uri="{FF2B5EF4-FFF2-40B4-BE49-F238E27FC236}">
                <a16:creationId xmlns:a16="http://schemas.microsoft.com/office/drawing/2014/main" id="{E8F41CDD-2F08-EA97-3799-1090124891EA}"/>
              </a:ext>
            </a:extLst>
          </p:cNvPr>
          <p:cNvGraphicFramePr/>
          <p:nvPr/>
        </p:nvGraphicFramePr>
        <p:xfrm>
          <a:off x="6473016" y="3581400"/>
          <a:ext cx="5029200" cy="2743200"/>
        </p:xfrm>
        <a:graphic>
          <a:graphicData uri="http://schemas.openxmlformats.org/drawingml/2006/chart">
            <c:chart xmlns:c="http://schemas.openxmlformats.org/drawingml/2006/chart" xmlns:r="http://schemas.openxmlformats.org/officeDocument/2006/relationships" r:id="rId3"/>
          </a:graphicData>
        </a:graphic>
      </p:graphicFrame>
      <p:sp>
        <p:nvSpPr>
          <p:cNvPr id="22" name="Text 11">
            <a:extLst>
              <a:ext uri="{FF2B5EF4-FFF2-40B4-BE49-F238E27FC236}">
                <a16:creationId xmlns:a16="http://schemas.microsoft.com/office/drawing/2014/main" id="{FF539785-540C-2FFB-0C74-AC8FC6B7F983}"/>
              </a:ext>
            </a:extLst>
          </p:cNvPr>
          <p:cNvSpPr/>
          <p:nvPr/>
        </p:nvSpPr>
        <p:spPr>
          <a:xfrm>
            <a:off x="6508254" y="3261360"/>
            <a:ext cx="4114800" cy="320040"/>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U.S. adults who went without care due to cost, 2024</a:t>
            </a:r>
            <a:endParaRPr kumimoji="0" lang="en-US" sz="1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Rectangle 3">
            <a:hlinkClick r:id="rId4"/>
            <a:extLst>
              <a:ext uri="{FF2B5EF4-FFF2-40B4-BE49-F238E27FC236}">
                <a16:creationId xmlns:a16="http://schemas.microsoft.com/office/drawing/2014/main" id="{E2CBED70-7EA2-9C15-E628-BC1DA0F5DA1D}"/>
              </a:ext>
            </a:extLst>
          </p:cNvPr>
          <p:cNvSpPr/>
          <p:nvPr/>
        </p:nvSpPr>
        <p:spPr>
          <a:xfrm>
            <a:off x="1066800" y="6442138"/>
            <a:ext cx="45720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ABF6D37C-EF6A-ADED-DB0C-4D65FE5774E8}"/>
              </a:ext>
            </a:extLst>
          </p:cNvPr>
          <p:cNvSpPr/>
          <p:nvPr/>
        </p:nvSpPr>
        <p:spPr>
          <a:xfrm>
            <a:off x="5791200" y="6405626"/>
            <a:ext cx="4038600" cy="14727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778DC546-EF03-4CA9-9062-626057608AF3}"/>
              </a:ext>
            </a:extLst>
          </p:cNvPr>
          <p:cNvSpPr/>
          <p:nvPr/>
        </p:nvSpPr>
        <p:spPr>
          <a:xfrm>
            <a:off x="9843516" y="6450468"/>
            <a:ext cx="1303455"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C92B21C2-9326-2544-D4AD-CD819A9725CA}"/>
              </a:ext>
            </a:extLst>
          </p:cNvPr>
          <p:cNvSpPr/>
          <p:nvPr/>
        </p:nvSpPr>
        <p:spPr>
          <a:xfrm>
            <a:off x="555611" y="6561530"/>
            <a:ext cx="1577989" cy="1128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2950F27F-66D4-6FE3-E511-5A9C83768474}"/>
              </a:ext>
            </a:extLst>
          </p:cNvPr>
          <p:cNvSpPr/>
          <p:nvPr/>
        </p:nvSpPr>
        <p:spPr>
          <a:xfrm>
            <a:off x="2242456" y="6568100"/>
            <a:ext cx="4397829" cy="10630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1923E101-DBDD-FF5B-4CED-CB5F250FCB2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78088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C8EF4D-D038-F559-52DB-FFF9A0FACE1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0CA0C0-0F23-3453-6011-128795944B86}"/>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585774FB-FFE8-AC21-0FC1-5782F0B65C73}"/>
              </a:ext>
            </a:extLst>
          </p:cNvPr>
          <p:cNvSpPr/>
          <p:nvPr/>
        </p:nvSpPr>
        <p:spPr>
          <a:xfrm>
            <a:off x="719330" y="627888"/>
            <a:ext cx="1116787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Commonwealth Fund Scorecard Ranks NC 29</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 Overall</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B42AC3B1-6631-339A-A413-7227E491A25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Commonwealth Fund “2025 Scorecard on State Health System Performance” (2025).</a:t>
            </a:r>
          </a:p>
        </p:txBody>
      </p:sp>
      <p:sp>
        <p:nvSpPr>
          <p:cNvPr id="8" name="TextBox 7">
            <a:extLst>
              <a:ext uri="{FF2B5EF4-FFF2-40B4-BE49-F238E27FC236}">
                <a16:creationId xmlns:a16="http://schemas.microsoft.com/office/drawing/2014/main" id="{D0A23BED-7CCF-1049-F6A9-EE0BE8A30E40}"/>
              </a:ext>
            </a:extLst>
          </p:cNvPr>
          <p:cNvSpPr txBox="1"/>
          <p:nvPr/>
        </p:nvSpPr>
        <p:spPr>
          <a:xfrm>
            <a:off x="719328" y="1755648"/>
            <a:ext cx="11025263" cy="461665"/>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And 38</a:t>
            </a:r>
            <a:r>
              <a:rPr kumimoji="0" lang="en-US" sz="24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in health care access and affordability in 2025</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2" name="Rectangle 1">
            <a:hlinkClick r:id="rId3"/>
            <a:extLst>
              <a:ext uri="{FF2B5EF4-FFF2-40B4-BE49-F238E27FC236}">
                <a16:creationId xmlns:a16="http://schemas.microsoft.com/office/drawing/2014/main" id="{F62F2A0F-B795-06BA-3337-DF6E28C1B0D5}"/>
              </a:ext>
            </a:extLst>
          </p:cNvPr>
          <p:cNvSpPr/>
          <p:nvPr/>
        </p:nvSpPr>
        <p:spPr>
          <a:xfrm>
            <a:off x="1066800" y="6437376"/>
            <a:ext cx="3733800" cy="1205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1ADBF83-966E-F3A2-ACFD-1081ECAA7E83}"/>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1CA2B32C-9A67-10C0-1AD0-D970C921BEF8}"/>
              </a:ext>
            </a:extLst>
          </p:cNvPr>
          <p:cNvGraphicFramePr>
            <a:graphicFrameLocks noGrp="1"/>
          </p:cNvGraphicFramePr>
          <p:nvPr/>
        </p:nvGraphicFramePr>
        <p:xfrm>
          <a:off x="576453" y="2367437"/>
          <a:ext cx="6324600" cy="2773680"/>
        </p:xfrm>
        <a:graphic>
          <a:graphicData uri="http://schemas.openxmlformats.org/drawingml/2006/table">
            <a:tbl>
              <a:tblPr firstRow="1" bandRow="1">
                <a:tableStyleId>{9D7B26C5-4107-4FEC-AEDC-1716B250A1EF}</a:tableStyleId>
              </a:tblPr>
              <a:tblGrid>
                <a:gridCol w="3162300">
                  <a:extLst>
                    <a:ext uri="{9D8B030D-6E8A-4147-A177-3AD203B41FA5}">
                      <a16:colId xmlns:a16="http://schemas.microsoft.com/office/drawing/2014/main" val="588860148"/>
                    </a:ext>
                  </a:extLst>
                </a:gridCol>
                <a:gridCol w="3162300">
                  <a:extLst>
                    <a:ext uri="{9D8B030D-6E8A-4147-A177-3AD203B41FA5}">
                      <a16:colId xmlns:a16="http://schemas.microsoft.com/office/drawing/2014/main" val="3818918720"/>
                    </a:ext>
                  </a:extLst>
                </a:gridCol>
              </a:tblGrid>
              <a:tr h="384048">
                <a:tc>
                  <a:txBody>
                    <a:bodyPr/>
                    <a:lstStyle/>
                    <a:p>
                      <a:pPr algn="ctr"/>
                      <a:endParaRPr lang="en-US" sz="2000" dirty="0">
                        <a:solidFill>
                          <a:schemeClr val="bg1"/>
                        </a:solidFill>
                      </a:endParaRPr>
                    </a:p>
                  </a:txBody>
                  <a:tcPr>
                    <a:solidFill>
                      <a:srgbClr val="3A4660"/>
                    </a:solidFill>
                  </a:tcPr>
                </a:tc>
                <a:tc>
                  <a:txBody>
                    <a:bodyPr/>
                    <a:lstStyle/>
                    <a:p>
                      <a:pPr algn="ctr"/>
                      <a:r>
                        <a:rPr lang="en-US" sz="2000" dirty="0">
                          <a:solidFill>
                            <a:schemeClr val="bg1"/>
                          </a:solidFill>
                        </a:rPr>
                        <a:t>National Rank</a:t>
                      </a:r>
                    </a:p>
                  </a:txBody>
                  <a:tcPr>
                    <a:solidFill>
                      <a:srgbClr val="3A4660"/>
                    </a:solidFill>
                  </a:tcPr>
                </a:tc>
                <a:extLst>
                  <a:ext uri="{0D108BD9-81ED-4DB2-BD59-A6C34878D82A}">
                    <a16:rowId xmlns:a16="http://schemas.microsoft.com/office/drawing/2014/main" val="3546006476"/>
                  </a:ext>
                </a:extLst>
              </a:tr>
              <a:tr h="3840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dirty="0">
                          <a:solidFill>
                            <a:srgbClr val="000000"/>
                          </a:solidFill>
                        </a:rPr>
                        <a:t>Access &amp; Affordability</a:t>
                      </a:r>
                    </a:p>
                  </a:txBody>
                  <a:tcPr anchor="ctr"/>
                </a:tc>
                <a:tc>
                  <a:txBody>
                    <a:bodyPr/>
                    <a:lstStyle/>
                    <a:p>
                      <a:pPr algn="ctr"/>
                      <a:r>
                        <a:rPr lang="en-US" sz="2000" dirty="0">
                          <a:solidFill>
                            <a:srgbClr val="000000"/>
                          </a:solidFill>
                        </a:rPr>
                        <a:t>38</a:t>
                      </a:r>
                      <a:r>
                        <a:rPr lang="en-US" sz="2000" baseline="30000" dirty="0">
                          <a:solidFill>
                            <a:srgbClr val="000000"/>
                          </a:solidFill>
                        </a:rPr>
                        <a:t>th</a:t>
                      </a:r>
                      <a:r>
                        <a:rPr lang="en-US" sz="2000" dirty="0">
                          <a:solidFill>
                            <a:srgbClr val="000000"/>
                          </a:solidFill>
                        </a:rPr>
                        <a:t>  </a:t>
                      </a:r>
                    </a:p>
                  </a:txBody>
                  <a:tcPr anchor="ctr"/>
                </a:tc>
                <a:extLst>
                  <a:ext uri="{0D108BD9-81ED-4DB2-BD59-A6C34878D82A}">
                    <a16:rowId xmlns:a16="http://schemas.microsoft.com/office/drawing/2014/main" val="3619612524"/>
                  </a:ext>
                </a:extLst>
              </a:tr>
              <a:tr h="384048">
                <a:tc>
                  <a:txBody>
                    <a:bodyPr/>
                    <a:lstStyle/>
                    <a:p>
                      <a:r>
                        <a:rPr lang="en-US" sz="2000" b="0" i="0" u="none" dirty="0">
                          <a:solidFill>
                            <a:srgbClr val="000000"/>
                          </a:solidFill>
                        </a:rPr>
                        <a:t>Prevention &amp; Treatment</a:t>
                      </a:r>
                    </a:p>
                  </a:txBody>
                  <a:tcPr anchor="ctr"/>
                </a:tc>
                <a:tc>
                  <a:txBody>
                    <a:bodyPr/>
                    <a:lstStyle/>
                    <a:p>
                      <a:pPr algn="ctr"/>
                      <a:r>
                        <a:rPr lang="en-US" sz="2000" b="0" i="0" u="none" dirty="0">
                          <a:solidFill>
                            <a:srgbClr val="000000"/>
                          </a:solidFill>
                        </a:rPr>
                        <a:t>8</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1450686760"/>
                  </a:ext>
                </a:extLst>
              </a:tr>
              <a:tr h="384048">
                <a:tc>
                  <a:txBody>
                    <a:bodyPr/>
                    <a:lstStyle/>
                    <a:p>
                      <a:r>
                        <a:rPr lang="en-US" sz="2000" b="0" i="0" u="none" dirty="0">
                          <a:solidFill>
                            <a:srgbClr val="000000"/>
                          </a:solidFill>
                        </a:rPr>
                        <a:t>Avoided Hospital Use &amp; Cost</a:t>
                      </a:r>
                    </a:p>
                  </a:txBody>
                  <a:tcPr anchor="ctr"/>
                </a:tc>
                <a:tc>
                  <a:txBody>
                    <a:bodyPr/>
                    <a:lstStyle/>
                    <a:p>
                      <a:pPr algn="ctr"/>
                      <a:r>
                        <a:rPr lang="en-US" sz="2000" b="0" i="0" u="none" dirty="0">
                          <a:solidFill>
                            <a:srgbClr val="000000"/>
                          </a:solidFill>
                        </a:rPr>
                        <a:t>11</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216889453"/>
                  </a:ext>
                </a:extLst>
              </a:tr>
              <a:tr h="384048">
                <a:tc>
                  <a:txBody>
                    <a:bodyPr/>
                    <a:lstStyle/>
                    <a:p>
                      <a:r>
                        <a:rPr lang="en-US" sz="2000" b="0" i="0" u="none" dirty="0">
                          <a:solidFill>
                            <a:srgbClr val="000000"/>
                          </a:solidFill>
                        </a:rPr>
                        <a:t>Healthy Lives</a:t>
                      </a:r>
                    </a:p>
                  </a:txBody>
                  <a:tcPr anchor="ctr"/>
                </a:tc>
                <a:tc>
                  <a:txBody>
                    <a:bodyPr/>
                    <a:lstStyle/>
                    <a:p>
                      <a:pPr algn="ctr"/>
                      <a:r>
                        <a:rPr lang="en-US" sz="2000" b="0" i="0" u="none" dirty="0">
                          <a:solidFill>
                            <a:srgbClr val="000000"/>
                          </a:solidFill>
                        </a:rPr>
                        <a:t>34</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793990233"/>
                  </a:ext>
                </a:extLst>
              </a:tr>
              <a:tr h="384048">
                <a:tc>
                  <a:txBody>
                    <a:bodyPr/>
                    <a:lstStyle/>
                    <a:p>
                      <a:r>
                        <a:rPr lang="en-US" sz="2000" b="0" i="0" u="none" dirty="0">
                          <a:solidFill>
                            <a:srgbClr val="000000"/>
                          </a:solidFill>
                        </a:rPr>
                        <a:t>Income Disparity</a:t>
                      </a:r>
                    </a:p>
                  </a:txBody>
                  <a:tcPr anchor="ctr"/>
                </a:tc>
                <a:tc>
                  <a:txBody>
                    <a:bodyPr/>
                    <a:lstStyle/>
                    <a:p>
                      <a:pPr algn="ctr"/>
                      <a:r>
                        <a:rPr lang="en-US" sz="2000" b="0" i="0" u="none" dirty="0">
                          <a:solidFill>
                            <a:srgbClr val="000000"/>
                          </a:solidFill>
                        </a:rPr>
                        <a:t>43</a:t>
                      </a:r>
                      <a:r>
                        <a:rPr lang="en-US" sz="2000" b="0" i="0" u="none" baseline="30000" dirty="0">
                          <a:solidFill>
                            <a:srgbClr val="000000"/>
                          </a:solidFill>
                        </a:rPr>
                        <a:t>rd</a:t>
                      </a:r>
                      <a:r>
                        <a:rPr lang="en-US" sz="2000" b="0" i="0" u="none" dirty="0">
                          <a:solidFill>
                            <a:srgbClr val="000000"/>
                          </a:solidFill>
                        </a:rPr>
                        <a:t> </a:t>
                      </a:r>
                    </a:p>
                  </a:txBody>
                  <a:tcPr anchor="ctr"/>
                </a:tc>
                <a:extLst>
                  <a:ext uri="{0D108BD9-81ED-4DB2-BD59-A6C34878D82A}">
                    <a16:rowId xmlns:a16="http://schemas.microsoft.com/office/drawing/2014/main" val="124229572"/>
                  </a:ext>
                </a:extLst>
              </a:tr>
              <a:tr h="384048">
                <a:tc>
                  <a:txBody>
                    <a:bodyPr/>
                    <a:lstStyle/>
                    <a:p>
                      <a:r>
                        <a:rPr lang="en-US" sz="2000" b="0" i="0" u="none" dirty="0">
                          <a:solidFill>
                            <a:srgbClr val="000000"/>
                          </a:solidFill>
                        </a:rPr>
                        <a:t>Racial Health Equity </a:t>
                      </a:r>
                    </a:p>
                  </a:txBody>
                  <a:tcPr anchor="ctr"/>
                </a:tc>
                <a:tc>
                  <a:txBody>
                    <a:bodyPr/>
                    <a:lstStyle/>
                    <a:p>
                      <a:pPr algn="ctr"/>
                      <a:r>
                        <a:rPr lang="en-US" sz="2000" b="0" i="0" u="none" dirty="0">
                          <a:solidFill>
                            <a:srgbClr val="000000"/>
                          </a:solidFill>
                        </a:rPr>
                        <a:t>17</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3826622883"/>
                  </a:ext>
                </a:extLst>
              </a:tr>
            </a:tbl>
          </a:graphicData>
        </a:graphic>
      </p:graphicFrame>
      <p:sp>
        <p:nvSpPr>
          <p:cNvPr id="14" name="Best Header">
            <a:extLst>
              <a:ext uri="{FF2B5EF4-FFF2-40B4-BE49-F238E27FC236}">
                <a16:creationId xmlns:a16="http://schemas.microsoft.com/office/drawing/2014/main" id="{16A55245-CD18-9AF7-FDF0-7F64B5BC008C}"/>
              </a:ext>
            </a:extLst>
          </p:cNvPr>
          <p:cNvSpPr/>
          <p:nvPr/>
        </p:nvSpPr>
        <p:spPr>
          <a:xfrm>
            <a:off x="7548213" y="2209948"/>
            <a:ext cx="4224951" cy="438912"/>
          </a:xfrm>
          <a:prstGeom prst="rect">
            <a:avLst/>
          </a:prstGeom>
          <a:solidFill>
            <a:srgbClr val="3A4660"/>
          </a:solidFill>
        </p:spPr>
        <p:txBody>
          <a:bodyPr wrap="square" lIns="91440" tIns="27432" rIns="91440" bIns="2743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rPr>
              <a:t>North Carolina performed best on:</a:t>
            </a:r>
          </a:p>
        </p:txBody>
      </p:sp>
      <p:sp>
        <p:nvSpPr>
          <p:cNvPr id="16" name="Best Items">
            <a:extLst>
              <a:ext uri="{FF2B5EF4-FFF2-40B4-BE49-F238E27FC236}">
                <a16:creationId xmlns:a16="http://schemas.microsoft.com/office/drawing/2014/main" id="{93D3338D-E10B-0AC1-A909-5115C4F5439C}"/>
              </a:ext>
            </a:extLst>
          </p:cNvPr>
          <p:cNvSpPr txBox="1"/>
          <p:nvPr/>
        </p:nvSpPr>
        <p:spPr>
          <a:xfrm>
            <a:off x="7548213" y="2709948"/>
            <a:ext cx="4224951" cy="1451680"/>
          </a:xfrm>
          <a:prstGeom prst="rect">
            <a:avLst/>
          </a:prstGeom>
          <a:noFill/>
        </p:spPr>
        <p:txBody>
          <a:bodyPr wrap="square" lIns="91440" tIns="45720" rIns="91440" bIns="45720" rtlCol="0" anchor="t"/>
          <a:lstStyle/>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Adults with inappropriate lower back imaging</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Diabetic adults without an annual hemoglobin A1c test</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Children with a medical home</a:t>
            </a:r>
          </a:p>
        </p:txBody>
      </p:sp>
      <p:sp>
        <p:nvSpPr>
          <p:cNvPr id="19" name="Worst Header">
            <a:extLst>
              <a:ext uri="{FF2B5EF4-FFF2-40B4-BE49-F238E27FC236}">
                <a16:creationId xmlns:a16="http://schemas.microsoft.com/office/drawing/2014/main" id="{FAB49841-7070-70E9-5A21-03EC86BBF26D}"/>
              </a:ext>
            </a:extLst>
          </p:cNvPr>
          <p:cNvSpPr/>
          <p:nvPr/>
        </p:nvSpPr>
        <p:spPr>
          <a:xfrm>
            <a:off x="7519638" y="4406899"/>
            <a:ext cx="4347902" cy="438912"/>
          </a:xfrm>
          <a:prstGeom prst="rect">
            <a:avLst/>
          </a:prstGeom>
          <a:solidFill>
            <a:srgbClr val="3A4660"/>
          </a:solidFill>
        </p:spPr>
        <p:txBody>
          <a:bodyPr wrap="square" lIns="91440" tIns="27432" rIns="91440" bIns="27432"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Arial" panose="020B0604020202020204" pitchFamily="34" charset="0"/>
              </a:rPr>
              <a:t>North Carolina performed worst on:</a:t>
            </a:r>
          </a:p>
        </p:txBody>
      </p:sp>
      <p:sp>
        <p:nvSpPr>
          <p:cNvPr id="21" name="Worst Items">
            <a:extLst>
              <a:ext uri="{FF2B5EF4-FFF2-40B4-BE49-F238E27FC236}">
                <a16:creationId xmlns:a16="http://schemas.microsoft.com/office/drawing/2014/main" id="{7F662187-6C61-80C3-DA96-D653E343FA91}"/>
              </a:ext>
            </a:extLst>
          </p:cNvPr>
          <p:cNvSpPr txBox="1"/>
          <p:nvPr/>
        </p:nvSpPr>
        <p:spPr>
          <a:xfrm>
            <a:off x="7519638" y="4906899"/>
            <a:ext cx="4347902" cy="1237360"/>
          </a:xfrm>
          <a:prstGeom prst="rect">
            <a:avLst/>
          </a:prstGeom>
          <a:noFill/>
        </p:spPr>
        <p:txBody>
          <a:bodyPr wrap="square" lIns="91440" tIns="45720" rIns="91440" bIns="45720" rtlCol="0" anchor="t"/>
          <a:lstStyle/>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High out-of-pocket medical spending</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People with medical debt in collections</a:t>
            </a:r>
          </a:p>
          <a:p>
            <a:pPr marL="285750" marR="0" lvl="0" indent="-285750" algn="l" defTabSz="914400" rtl="0" eaLnBrk="1" fontAlgn="auto" latinLnBrk="0" hangingPunct="1">
              <a:lnSpc>
                <a:spcPct val="100000"/>
              </a:lnSpc>
              <a:spcBef>
                <a:spcPts val="0"/>
              </a:spcBef>
              <a:spcAft>
                <a:spcPts val="800"/>
              </a:spcAft>
              <a:buClr>
                <a:srgbClr val="0C344C"/>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3F3F3F">
                    <a:lumMod val="50000"/>
                  </a:srgbClr>
                </a:solidFill>
                <a:effectLst/>
                <a:uLnTx/>
                <a:uFillTx/>
                <a:latin typeface="Calibri" panose="020F0502020204030204"/>
                <a:ea typeface="+mn-ea"/>
                <a:cs typeface="Arial" panose="020B0604020202020204" pitchFamily="34" charset="0"/>
              </a:rPr>
              <a:t>Central line–associated blood stream infection (CLABSI)</a:t>
            </a:r>
          </a:p>
        </p:txBody>
      </p:sp>
    </p:spTree>
    <p:extLst>
      <p:ext uri="{BB962C8B-B14F-4D97-AF65-F5344CB8AC3E}">
        <p14:creationId xmlns:p14="http://schemas.microsoft.com/office/powerpoint/2010/main" val="30085916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99C6954-D2D0-9628-9C07-A184AC7EE84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5DE4ECD-2EBC-2438-F517-19FB3A14BBE1}"/>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2AF35F29-360C-C3DD-49A1-34FC2FCB8BBD}"/>
              </a:ext>
            </a:extLst>
          </p:cNvPr>
          <p:cNvSpPr/>
          <p:nvPr/>
        </p:nvSpPr>
        <p:spPr>
          <a:xfrm>
            <a:off x="6431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Forbes Advisor Ranks NC Third Worst Overall</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F98AEF6F-9D3C-4AC2-261F-78450631CE21}"/>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Forbes "The Worst (And Best) States For Healthcare, Ranked"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BBB9D4A1-CA46-C3A3-88A2-4E2A1D0F9ECC}"/>
              </a:ext>
            </a:extLst>
          </p:cNvPr>
          <p:cNvSpPr txBox="1"/>
          <p:nvPr/>
        </p:nvSpPr>
        <p:spPr>
          <a:xfrm>
            <a:off x="566927" y="1285728"/>
            <a:ext cx="11091673" cy="830997"/>
          </a:xfrm>
          <a:prstGeom prst="rect">
            <a:avLst/>
          </a:prstGeom>
          <a:noFill/>
        </p:spPr>
        <p:txBody>
          <a:bodyPr wrap="square" rtlCol="0">
            <a:spAutoFit/>
          </a:bodyPr>
          <a:lstStyle>
            <a:defPPr>
              <a:defRPr lang="en-US"/>
            </a:defPPr>
            <a:lvl1pPr marL="285750" indent="-285750">
              <a:buFont typeface="Arial" panose="020B0604020202020204" pitchFamily="34" charset="0"/>
              <a:buChar char="•"/>
            </a:lvl1pPr>
            <a:lvl2pPr lvl="1"/>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And at the very bottom for health care costs</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ECC21AAC-0680-E5D7-F344-E2DB31AE7690}"/>
              </a:ext>
            </a:extLst>
          </p:cNvPr>
          <p:cNvSpPr txBox="1"/>
          <p:nvPr/>
        </p:nvSpPr>
        <p:spPr>
          <a:xfrm>
            <a:off x="6019800" y="6252766"/>
            <a:ext cx="45720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rPr>
              <a:t>Note: higher score means lower ranking</a:t>
            </a:r>
          </a:p>
        </p:txBody>
      </p:sp>
      <p:sp>
        <p:nvSpPr>
          <p:cNvPr id="9" name="Rectangle 8">
            <a:hlinkClick r:id="rId3"/>
            <a:extLst>
              <a:ext uri="{FF2B5EF4-FFF2-40B4-BE49-F238E27FC236}">
                <a16:creationId xmlns:a16="http://schemas.microsoft.com/office/drawing/2014/main" id="{66915B0F-4B89-6490-7455-77A9AE3D17DA}"/>
              </a:ext>
            </a:extLst>
          </p:cNvPr>
          <p:cNvSpPr/>
          <p:nvPr/>
        </p:nvSpPr>
        <p:spPr>
          <a:xfrm>
            <a:off x="990600" y="6442138"/>
            <a:ext cx="3124200" cy="1491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3231EF2-4E42-A427-BCCE-0B078983CDD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2" name="Ranking Table">
            <a:extLst>
              <a:ext uri="{FF2B5EF4-FFF2-40B4-BE49-F238E27FC236}">
                <a16:creationId xmlns:a16="http://schemas.microsoft.com/office/drawing/2014/main" id="{76CBFD4D-AC27-F642-A2B1-5174833C4801}"/>
              </a:ext>
            </a:extLst>
          </p:cNvPr>
          <p:cNvGraphicFramePr>
            <a:graphicFrameLocks noGrp="1"/>
          </p:cNvGraphicFramePr>
          <p:nvPr/>
        </p:nvGraphicFramePr>
        <p:xfrm>
          <a:off x="6019799" y="2301334"/>
          <a:ext cx="6067424" cy="3903800"/>
        </p:xfrm>
        <a:graphic>
          <a:graphicData uri="http://schemas.openxmlformats.org/drawingml/2006/table">
            <a:tbl>
              <a:tblPr firstRow="1" bandRow="1">
                <a:tableStyleId>{9D7B26C5-4107-4FEC-AEDC-1716B250A1EF}</a:tableStyleId>
              </a:tblPr>
              <a:tblGrid>
                <a:gridCol w="600073">
                  <a:extLst>
                    <a:ext uri="{9D8B030D-6E8A-4147-A177-3AD203B41FA5}">
                      <a16:colId xmlns:a16="http://schemas.microsoft.com/office/drawing/2014/main" val="20000"/>
                    </a:ext>
                  </a:extLst>
                </a:gridCol>
                <a:gridCol w="1264303">
                  <a:extLst>
                    <a:ext uri="{9D8B030D-6E8A-4147-A177-3AD203B41FA5}">
                      <a16:colId xmlns:a16="http://schemas.microsoft.com/office/drawing/2014/main" val="20001"/>
                    </a:ext>
                  </a:extLst>
                </a:gridCol>
                <a:gridCol w="1050762">
                  <a:extLst>
                    <a:ext uri="{9D8B030D-6E8A-4147-A177-3AD203B41FA5}">
                      <a16:colId xmlns:a16="http://schemas.microsoft.com/office/drawing/2014/main" val="20002"/>
                    </a:ext>
                  </a:extLst>
                </a:gridCol>
                <a:gridCol w="1050762">
                  <a:extLst>
                    <a:ext uri="{9D8B030D-6E8A-4147-A177-3AD203B41FA5}">
                      <a16:colId xmlns:a16="http://schemas.microsoft.com/office/drawing/2014/main" val="20003"/>
                    </a:ext>
                  </a:extLst>
                </a:gridCol>
                <a:gridCol w="1050762">
                  <a:extLst>
                    <a:ext uri="{9D8B030D-6E8A-4147-A177-3AD203B41FA5}">
                      <a16:colId xmlns:a16="http://schemas.microsoft.com/office/drawing/2014/main" val="20004"/>
                    </a:ext>
                  </a:extLst>
                </a:gridCol>
                <a:gridCol w="1050762">
                  <a:extLst>
                    <a:ext uri="{9D8B030D-6E8A-4147-A177-3AD203B41FA5}">
                      <a16:colId xmlns:a16="http://schemas.microsoft.com/office/drawing/2014/main" val="20005"/>
                    </a:ext>
                  </a:extLst>
                </a:gridCol>
              </a:tblGrid>
              <a:tr h="703207">
                <a:tc>
                  <a:txBody>
                    <a:bodyPr/>
                    <a:lstStyle/>
                    <a:p>
                      <a:pPr algn="ctr"/>
                      <a:r>
                        <a:rPr lang="en-US" sz="1400" b="1" dirty="0">
                          <a:solidFill>
                            <a:schemeClr val="bg1"/>
                          </a:solidFill>
                          <a:latin typeface="Calibri (Body)"/>
                        </a:rPr>
                        <a:t>Rank</a:t>
                      </a:r>
                    </a:p>
                  </a:txBody>
                  <a:tcPr anchor="ctr">
                    <a:solidFill>
                      <a:srgbClr val="3A4660"/>
                    </a:solidFill>
                  </a:tcPr>
                </a:tc>
                <a:tc>
                  <a:txBody>
                    <a:bodyPr/>
                    <a:lstStyle/>
                    <a:p>
                      <a:pPr algn="ctr"/>
                      <a:r>
                        <a:rPr lang="en-US" sz="1400" b="1" dirty="0">
                          <a:solidFill>
                            <a:schemeClr val="bg1"/>
                          </a:solidFill>
                          <a:latin typeface="Calibri (Body)"/>
                        </a:rPr>
                        <a:t>State</a:t>
                      </a:r>
                    </a:p>
                  </a:txBody>
                  <a:tcPr anchor="ctr">
                    <a:solidFill>
                      <a:srgbClr val="3A4660"/>
                    </a:solidFill>
                  </a:tcPr>
                </a:tc>
                <a:tc>
                  <a:txBody>
                    <a:bodyPr/>
                    <a:lstStyle/>
                    <a:p>
                      <a:pPr algn="ctr"/>
                      <a:r>
                        <a:rPr lang="en-US" sz="1400" b="1" dirty="0">
                          <a:solidFill>
                            <a:schemeClr val="bg1"/>
                          </a:solidFill>
                          <a:latin typeface="Calibri (Body)"/>
                        </a:rPr>
                        <a:t>Healthcare Access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Healthcare Outcomes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Healthcare Cost Score</a:t>
                      </a:r>
                      <a:endParaRPr lang="en-US" sz="1400" b="1" baseline="30000" dirty="0">
                        <a:solidFill>
                          <a:schemeClr val="bg1"/>
                        </a:solidFill>
                        <a:latin typeface="Calibri (Body)"/>
                      </a:endParaRPr>
                    </a:p>
                  </a:txBody>
                  <a:tcPr anchor="ctr">
                    <a:solidFill>
                      <a:srgbClr val="3A4660"/>
                    </a:solidFill>
                  </a:tcPr>
                </a:tc>
                <a:tc>
                  <a:txBody>
                    <a:bodyPr/>
                    <a:lstStyle/>
                    <a:p>
                      <a:pPr algn="ctr"/>
                      <a:r>
                        <a:rPr lang="en-US" sz="1400" b="1" dirty="0">
                          <a:solidFill>
                            <a:schemeClr val="bg1"/>
                          </a:solidFill>
                          <a:latin typeface="Calibri (Body)"/>
                        </a:rPr>
                        <a:t>Quality of Hospital Care Score</a:t>
                      </a:r>
                      <a:endParaRPr lang="en-US" sz="1400" b="1" baseline="30000" dirty="0">
                        <a:solidFill>
                          <a:schemeClr val="bg1"/>
                        </a:solidFill>
                        <a:latin typeface="Calibri (Body)"/>
                      </a:endParaRPr>
                    </a:p>
                  </a:txBody>
                  <a:tcPr anchor="ctr">
                    <a:solidFill>
                      <a:srgbClr val="3A4660"/>
                    </a:solidFill>
                  </a:tcPr>
                </a:tc>
                <a:extLst>
                  <a:ext uri="{0D108BD9-81ED-4DB2-BD59-A6C34878D82A}">
                    <a16:rowId xmlns:a16="http://schemas.microsoft.com/office/drawing/2014/main" val="10000"/>
                  </a:ext>
                </a:extLst>
              </a:tr>
              <a:tr h="317228">
                <a:tc>
                  <a:txBody>
                    <a:bodyPr/>
                    <a:lstStyle/>
                    <a:p>
                      <a:pPr algn="ctr"/>
                      <a:r>
                        <a:rPr lang="en-US" sz="1400">
                          <a:solidFill>
                            <a:srgbClr val="000000"/>
                          </a:solidFill>
                          <a:latin typeface="Calibri (Body)"/>
                        </a:rPr>
                        <a:t>1</a:t>
                      </a:r>
                    </a:p>
                  </a:txBody>
                  <a:tcPr anchor="ctr"/>
                </a:tc>
                <a:tc>
                  <a:txBody>
                    <a:bodyPr/>
                    <a:lstStyle/>
                    <a:p>
                      <a:pPr algn="l"/>
                      <a:r>
                        <a:rPr lang="en-US" sz="1400">
                          <a:solidFill>
                            <a:srgbClr val="000000"/>
                          </a:solidFill>
                          <a:latin typeface="Calibri (Body)"/>
                        </a:rPr>
                        <a:t>Georgia</a:t>
                      </a:r>
                    </a:p>
                  </a:txBody>
                  <a:tcPr anchor="ctr"/>
                </a:tc>
                <a:tc>
                  <a:txBody>
                    <a:bodyPr/>
                    <a:lstStyle/>
                    <a:p>
                      <a:pPr algn="ctr"/>
                      <a:r>
                        <a:rPr lang="en-US" sz="1400">
                          <a:solidFill>
                            <a:srgbClr val="000000"/>
                          </a:solidFill>
                          <a:latin typeface="Calibri (Body)"/>
                        </a:rPr>
                        <a:t>80.87</a:t>
                      </a:r>
                    </a:p>
                  </a:txBody>
                  <a:tcPr anchor="ctr"/>
                </a:tc>
                <a:tc>
                  <a:txBody>
                    <a:bodyPr/>
                    <a:lstStyle/>
                    <a:p>
                      <a:pPr algn="ctr"/>
                      <a:r>
                        <a:rPr lang="en-US" sz="1400">
                          <a:solidFill>
                            <a:srgbClr val="000000"/>
                          </a:solidFill>
                          <a:latin typeface="Calibri (Body)"/>
                        </a:rPr>
                        <a:t>68.70</a:t>
                      </a:r>
                    </a:p>
                  </a:txBody>
                  <a:tcPr anchor="ctr"/>
                </a:tc>
                <a:tc>
                  <a:txBody>
                    <a:bodyPr/>
                    <a:lstStyle/>
                    <a:p>
                      <a:pPr algn="ctr"/>
                      <a:r>
                        <a:rPr lang="en-US" sz="1400">
                          <a:solidFill>
                            <a:srgbClr val="000000"/>
                          </a:solidFill>
                          <a:latin typeface="Calibri (Body)"/>
                        </a:rPr>
                        <a:t>94.04</a:t>
                      </a:r>
                    </a:p>
                  </a:txBody>
                  <a:tcPr anchor="ctr"/>
                </a:tc>
                <a:tc>
                  <a:txBody>
                    <a:bodyPr/>
                    <a:lstStyle/>
                    <a:p>
                      <a:pPr algn="ctr"/>
                      <a:r>
                        <a:rPr lang="en-US" sz="1400">
                          <a:solidFill>
                            <a:srgbClr val="000000"/>
                          </a:solidFill>
                          <a:latin typeface="Calibri (Body)"/>
                        </a:rPr>
                        <a:t>76.42</a:t>
                      </a:r>
                    </a:p>
                  </a:txBody>
                  <a:tcPr anchor="ctr"/>
                </a:tc>
                <a:extLst>
                  <a:ext uri="{0D108BD9-81ED-4DB2-BD59-A6C34878D82A}">
                    <a16:rowId xmlns:a16="http://schemas.microsoft.com/office/drawing/2014/main" val="10001"/>
                  </a:ext>
                </a:extLst>
              </a:tr>
              <a:tr h="317228">
                <a:tc>
                  <a:txBody>
                    <a:bodyPr/>
                    <a:lstStyle/>
                    <a:p>
                      <a:pPr algn="ctr"/>
                      <a:r>
                        <a:rPr lang="en-US" sz="1400">
                          <a:solidFill>
                            <a:srgbClr val="000000"/>
                          </a:solidFill>
                          <a:latin typeface="Calibri (Body)"/>
                        </a:rPr>
                        <a:t>2</a:t>
                      </a:r>
                    </a:p>
                  </a:txBody>
                  <a:tcPr anchor="ctr"/>
                </a:tc>
                <a:tc>
                  <a:txBody>
                    <a:bodyPr/>
                    <a:lstStyle/>
                    <a:p>
                      <a:pPr algn="l"/>
                      <a:r>
                        <a:rPr lang="en-US" sz="1400">
                          <a:solidFill>
                            <a:srgbClr val="000000"/>
                          </a:solidFill>
                          <a:latin typeface="Calibri (Body)"/>
                        </a:rPr>
                        <a:t>Alabama</a:t>
                      </a:r>
                    </a:p>
                  </a:txBody>
                  <a:tcPr anchor="ctr"/>
                </a:tc>
                <a:tc>
                  <a:txBody>
                    <a:bodyPr/>
                    <a:lstStyle/>
                    <a:p>
                      <a:pPr algn="ctr"/>
                      <a:r>
                        <a:rPr lang="en-US" sz="1400">
                          <a:solidFill>
                            <a:srgbClr val="000000"/>
                          </a:solidFill>
                          <a:latin typeface="Calibri (Body)"/>
                        </a:rPr>
                        <a:t>65.88</a:t>
                      </a:r>
                    </a:p>
                  </a:txBody>
                  <a:tcPr anchor="ctr"/>
                </a:tc>
                <a:tc>
                  <a:txBody>
                    <a:bodyPr/>
                    <a:lstStyle/>
                    <a:p>
                      <a:pPr algn="ctr"/>
                      <a:r>
                        <a:rPr lang="en-US" sz="1400">
                          <a:solidFill>
                            <a:srgbClr val="000000"/>
                          </a:solidFill>
                          <a:latin typeface="Calibri (Body)"/>
                        </a:rPr>
                        <a:t>85.11</a:t>
                      </a:r>
                    </a:p>
                  </a:txBody>
                  <a:tcPr anchor="ctr"/>
                </a:tc>
                <a:tc>
                  <a:txBody>
                    <a:bodyPr/>
                    <a:lstStyle/>
                    <a:p>
                      <a:pPr algn="ctr"/>
                      <a:r>
                        <a:rPr lang="en-US" sz="1400">
                          <a:solidFill>
                            <a:srgbClr val="000000"/>
                          </a:solidFill>
                          <a:latin typeface="Calibri (Body)"/>
                        </a:rPr>
                        <a:t>79.64</a:t>
                      </a:r>
                    </a:p>
                  </a:txBody>
                  <a:tcPr anchor="ctr"/>
                </a:tc>
                <a:tc>
                  <a:txBody>
                    <a:bodyPr/>
                    <a:lstStyle/>
                    <a:p>
                      <a:pPr algn="ctr"/>
                      <a:r>
                        <a:rPr lang="en-US" sz="1400">
                          <a:solidFill>
                            <a:srgbClr val="000000"/>
                          </a:solidFill>
                          <a:latin typeface="Calibri (Body)"/>
                        </a:rPr>
                        <a:t>48.62</a:t>
                      </a:r>
                    </a:p>
                  </a:txBody>
                  <a:tcPr anchor="ctr"/>
                </a:tc>
                <a:extLst>
                  <a:ext uri="{0D108BD9-81ED-4DB2-BD59-A6C34878D82A}">
                    <a16:rowId xmlns:a16="http://schemas.microsoft.com/office/drawing/2014/main" val="10002"/>
                  </a:ext>
                </a:extLst>
              </a:tr>
              <a:tr h="317228">
                <a:tc>
                  <a:txBody>
                    <a:bodyPr/>
                    <a:lstStyle/>
                    <a:p>
                      <a:pPr algn="ctr"/>
                      <a:r>
                        <a:rPr lang="en-US" sz="1400">
                          <a:solidFill>
                            <a:srgbClr val="000000"/>
                          </a:solidFill>
                          <a:latin typeface="Calibri (Body)"/>
                        </a:rPr>
                        <a:t>3</a:t>
                      </a:r>
                    </a:p>
                  </a:txBody>
                  <a:tcPr anchor="ctr"/>
                </a:tc>
                <a:tc>
                  <a:txBody>
                    <a:bodyPr/>
                    <a:lstStyle/>
                    <a:p>
                      <a:pPr algn="l"/>
                      <a:r>
                        <a:rPr lang="en-US" sz="1400">
                          <a:solidFill>
                            <a:srgbClr val="000000"/>
                          </a:solidFill>
                          <a:latin typeface="Calibri (Body)"/>
                        </a:rPr>
                        <a:t>North Carolina</a:t>
                      </a:r>
                    </a:p>
                  </a:txBody>
                  <a:tcPr anchor="ctr"/>
                </a:tc>
                <a:tc>
                  <a:txBody>
                    <a:bodyPr/>
                    <a:lstStyle/>
                    <a:p>
                      <a:pPr algn="ctr"/>
                      <a:r>
                        <a:rPr lang="en-US" sz="1400">
                          <a:solidFill>
                            <a:srgbClr val="000000"/>
                          </a:solidFill>
                          <a:latin typeface="Calibri (Body)"/>
                        </a:rPr>
                        <a:t>60.49</a:t>
                      </a:r>
                    </a:p>
                  </a:txBody>
                  <a:tcPr anchor="ctr"/>
                </a:tc>
                <a:tc>
                  <a:txBody>
                    <a:bodyPr/>
                    <a:lstStyle/>
                    <a:p>
                      <a:pPr algn="ctr"/>
                      <a:r>
                        <a:rPr lang="en-US" sz="1400">
                          <a:solidFill>
                            <a:srgbClr val="000000"/>
                          </a:solidFill>
                          <a:latin typeface="Calibri (Body)"/>
                        </a:rPr>
                        <a:t>75.57</a:t>
                      </a:r>
                    </a:p>
                  </a:txBody>
                  <a:tcPr anchor="ctr"/>
                </a:tc>
                <a:tc>
                  <a:txBody>
                    <a:bodyPr/>
                    <a:lstStyle/>
                    <a:p>
                      <a:pPr algn="ctr"/>
                      <a:r>
                        <a:rPr lang="en-US" sz="1400">
                          <a:solidFill>
                            <a:srgbClr val="000000"/>
                          </a:solidFill>
                          <a:latin typeface="Calibri (Body)"/>
                        </a:rPr>
                        <a:t>100.00</a:t>
                      </a:r>
                    </a:p>
                  </a:txBody>
                  <a:tcPr anchor="ctr"/>
                </a:tc>
                <a:tc>
                  <a:txBody>
                    <a:bodyPr/>
                    <a:lstStyle/>
                    <a:p>
                      <a:pPr algn="ctr"/>
                      <a:r>
                        <a:rPr lang="en-US" sz="1400">
                          <a:solidFill>
                            <a:srgbClr val="000000"/>
                          </a:solidFill>
                          <a:latin typeface="Calibri (Body)"/>
                        </a:rPr>
                        <a:t>54.40</a:t>
                      </a:r>
                    </a:p>
                  </a:txBody>
                  <a:tcPr anchor="ctr"/>
                </a:tc>
                <a:extLst>
                  <a:ext uri="{0D108BD9-81ED-4DB2-BD59-A6C34878D82A}">
                    <a16:rowId xmlns:a16="http://schemas.microsoft.com/office/drawing/2014/main" val="10003"/>
                  </a:ext>
                </a:extLst>
              </a:tr>
              <a:tr h="317228">
                <a:tc>
                  <a:txBody>
                    <a:bodyPr/>
                    <a:lstStyle/>
                    <a:p>
                      <a:pPr algn="ctr"/>
                      <a:r>
                        <a:rPr lang="en-US" sz="1400">
                          <a:solidFill>
                            <a:srgbClr val="000000"/>
                          </a:solidFill>
                          <a:latin typeface="Calibri (Body)"/>
                        </a:rPr>
                        <a:t>4</a:t>
                      </a:r>
                    </a:p>
                  </a:txBody>
                  <a:tcPr anchor="ctr"/>
                </a:tc>
                <a:tc>
                  <a:txBody>
                    <a:bodyPr/>
                    <a:lstStyle/>
                    <a:p>
                      <a:pPr algn="l"/>
                      <a:r>
                        <a:rPr lang="en-US" sz="1400">
                          <a:solidFill>
                            <a:srgbClr val="000000"/>
                          </a:solidFill>
                          <a:latin typeface="Calibri (Body)"/>
                        </a:rPr>
                        <a:t>Mississippi</a:t>
                      </a:r>
                    </a:p>
                  </a:txBody>
                  <a:tcPr anchor="ctr"/>
                </a:tc>
                <a:tc>
                  <a:txBody>
                    <a:bodyPr/>
                    <a:lstStyle/>
                    <a:p>
                      <a:pPr algn="ctr"/>
                      <a:r>
                        <a:rPr lang="en-US" sz="1400">
                          <a:solidFill>
                            <a:srgbClr val="000000"/>
                          </a:solidFill>
                          <a:latin typeface="Calibri (Body)"/>
                        </a:rPr>
                        <a:t>62.08</a:t>
                      </a:r>
                    </a:p>
                  </a:txBody>
                  <a:tcPr anchor="ctr"/>
                </a:tc>
                <a:tc>
                  <a:txBody>
                    <a:bodyPr/>
                    <a:lstStyle/>
                    <a:p>
                      <a:pPr algn="ctr"/>
                      <a:r>
                        <a:rPr lang="en-US" sz="1400">
                          <a:solidFill>
                            <a:srgbClr val="000000"/>
                          </a:solidFill>
                          <a:latin typeface="Calibri (Body)"/>
                        </a:rPr>
                        <a:t>100.00</a:t>
                      </a:r>
                    </a:p>
                  </a:txBody>
                  <a:tcPr anchor="ctr"/>
                </a:tc>
                <a:tc>
                  <a:txBody>
                    <a:bodyPr/>
                    <a:lstStyle/>
                    <a:p>
                      <a:pPr algn="ctr"/>
                      <a:r>
                        <a:rPr lang="en-US" sz="1400">
                          <a:solidFill>
                            <a:srgbClr val="000000"/>
                          </a:solidFill>
                          <a:latin typeface="Calibri (Body)"/>
                        </a:rPr>
                        <a:t>54.80</a:t>
                      </a:r>
                    </a:p>
                  </a:txBody>
                  <a:tcPr anchor="ctr"/>
                </a:tc>
                <a:tc>
                  <a:txBody>
                    <a:bodyPr/>
                    <a:lstStyle/>
                    <a:p>
                      <a:pPr algn="ctr"/>
                      <a:r>
                        <a:rPr lang="en-US" sz="1400">
                          <a:solidFill>
                            <a:srgbClr val="000000"/>
                          </a:solidFill>
                          <a:latin typeface="Calibri (Body)"/>
                        </a:rPr>
                        <a:t>48.52</a:t>
                      </a:r>
                    </a:p>
                  </a:txBody>
                  <a:tcPr anchor="ctr"/>
                </a:tc>
                <a:extLst>
                  <a:ext uri="{0D108BD9-81ED-4DB2-BD59-A6C34878D82A}">
                    <a16:rowId xmlns:a16="http://schemas.microsoft.com/office/drawing/2014/main" val="10004"/>
                  </a:ext>
                </a:extLst>
              </a:tr>
              <a:tr h="317228">
                <a:tc>
                  <a:txBody>
                    <a:bodyPr/>
                    <a:lstStyle/>
                    <a:p>
                      <a:pPr algn="ctr"/>
                      <a:r>
                        <a:rPr lang="en-US" sz="1400">
                          <a:solidFill>
                            <a:srgbClr val="000000"/>
                          </a:solidFill>
                          <a:latin typeface="Calibri (Body)"/>
                        </a:rPr>
                        <a:t>5</a:t>
                      </a:r>
                    </a:p>
                  </a:txBody>
                  <a:tcPr anchor="ctr"/>
                </a:tc>
                <a:tc>
                  <a:txBody>
                    <a:bodyPr/>
                    <a:lstStyle/>
                    <a:p>
                      <a:pPr algn="l"/>
                      <a:r>
                        <a:rPr lang="en-US" sz="1400">
                          <a:solidFill>
                            <a:srgbClr val="000000"/>
                          </a:solidFill>
                          <a:latin typeface="Calibri (Body)"/>
                        </a:rPr>
                        <a:t>South Carolina</a:t>
                      </a:r>
                    </a:p>
                  </a:txBody>
                  <a:tcPr anchor="ctr"/>
                </a:tc>
                <a:tc>
                  <a:txBody>
                    <a:bodyPr/>
                    <a:lstStyle/>
                    <a:p>
                      <a:pPr algn="ctr"/>
                      <a:r>
                        <a:rPr lang="en-US" sz="1400">
                          <a:solidFill>
                            <a:srgbClr val="000000"/>
                          </a:solidFill>
                          <a:latin typeface="Calibri (Body)"/>
                        </a:rPr>
                        <a:t>72.01</a:t>
                      </a:r>
                    </a:p>
                  </a:txBody>
                  <a:tcPr anchor="ctr"/>
                </a:tc>
                <a:tc>
                  <a:txBody>
                    <a:bodyPr/>
                    <a:lstStyle/>
                    <a:p>
                      <a:pPr algn="ctr"/>
                      <a:r>
                        <a:rPr lang="en-US" sz="1400">
                          <a:solidFill>
                            <a:srgbClr val="000000"/>
                          </a:solidFill>
                          <a:latin typeface="Calibri (Body)"/>
                        </a:rPr>
                        <a:t>67.94</a:t>
                      </a:r>
                    </a:p>
                  </a:txBody>
                  <a:tcPr anchor="ctr"/>
                </a:tc>
                <a:tc>
                  <a:txBody>
                    <a:bodyPr/>
                    <a:lstStyle/>
                    <a:p>
                      <a:pPr algn="ctr"/>
                      <a:r>
                        <a:rPr lang="en-US" sz="1400">
                          <a:solidFill>
                            <a:srgbClr val="000000"/>
                          </a:solidFill>
                          <a:latin typeface="Calibri (Body)"/>
                        </a:rPr>
                        <a:t>88.91</a:t>
                      </a:r>
                    </a:p>
                  </a:txBody>
                  <a:tcPr anchor="ctr"/>
                </a:tc>
                <a:tc>
                  <a:txBody>
                    <a:bodyPr/>
                    <a:lstStyle/>
                    <a:p>
                      <a:pPr algn="ctr"/>
                      <a:r>
                        <a:rPr lang="en-US" sz="1400">
                          <a:solidFill>
                            <a:srgbClr val="000000"/>
                          </a:solidFill>
                          <a:latin typeface="Calibri (Body)"/>
                        </a:rPr>
                        <a:t>42.84</a:t>
                      </a:r>
                    </a:p>
                  </a:txBody>
                  <a:tcPr anchor="ctr"/>
                </a:tc>
                <a:extLst>
                  <a:ext uri="{0D108BD9-81ED-4DB2-BD59-A6C34878D82A}">
                    <a16:rowId xmlns:a16="http://schemas.microsoft.com/office/drawing/2014/main" val="10005"/>
                  </a:ext>
                </a:extLst>
              </a:tr>
              <a:tr h="317228">
                <a:tc>
                  <a:txBody>
                    <a:bodyPr/>
                    <a:lstStyle/>
                    <a:p>
                      <a:pPr algn="ctr"/>
                      <a:r>
                        <a:rPr lang="en-US" sz="1400">
                          <a:solidFill>
                            <a:srgbClr val="000000"/>
                          </a:solidFill>
                          <a:latin typeface="Calibri (Body)"/>
                        </a:rPr>
                        <a:t>6</a:t>
                      </a:r>
                    </a:p>
                  </a:txBody>
                  <a:tcPr anchor="ctr"/>
                </a:tc>
                <a:tc>
                  <a:txBody>
                    <a:bodyPr/>
                    <a:lstStyle/>
                    <a:p>
                      <a:pPr algn="l"/>
                      <a:r>
                        <a:rPr lang="en-US" sz="1400">
                          <a:solidFill>
                            <a:srgbClr val="000000"/>
                          </a:solidFill>
                          <a:latin typeface="Calibri (Body)"/>
                        </a:rPr>
                        <a:t>Arkansas</a:t>
                      </a:r>
                    </a:p>
                  </a:txBody>
                  <a:tcPr anchor="ctr"/>
                </a:tc>
                <a:tc>
                  <a:txBody>
                    <a:bodyPr/>
                    <a:lstStyle/>
                    <a:p>
                      <a:pPr algn="ctr"/>
                      <a:r>
                        <a:rPr lang="en-US" sz="1400">
                          <a:solidFill>
                            <a:srgbClr val="000000"/>
                          </a:solidFill>
                          <a:latin typeface="Calibri (Body)"/>
                        </a:rPr>
                        <a:t>59.90</a:t>
                      </a:r>
                    </a:p>
                  </a:txBody>
                  <a:tcPr anchor="ctr"/>
                </a:tc>
                <a:tc>
                  <a:txBody>
                    <a:bodyPr/>
                    <a:lstStyle/>
                    <a:p>
                      <a:pPr algn="ctr"/>
                      <a:r>
                        <a:rPr lang="en-US" sz="1400">
                          <a:solidFill>
                            <a:srgbClr val="000000"/>
                          </a:solidFill>
                          <a:latin typeface="Calibri (Body)"/>
                        </a:rPr>
                        <a:t>95.04</a:t>
                      </a:r>
                    </a:p>
                  </a:txBody>
                  <a:tcPr anchor="ctr"/>
                </a:tc>
                <a:tc>
                  <a:txBody>
                    <a:bodyPr/>
                    <a:lstStyle/>
                    <a:p>
                      <a:pPr algn="ctr"/>
                      <a:r>
                        <a:rPr lang="en-US" sz="1400">
                          <a:solidFill>
                            <a:srgbClr val="000000"/>
                          </a:solidFill>
                          <a:latin typeface="Calibri (Body)"/>
                        </a:rPr>
                        <a:t>63.74</a:t>
                      </a:r>
                    </a:p>
                  </a:txBody>
                  <a:tcPr anchor="ctr"/>
                </a:tc>
                <a:tc>
                  <a:txBody>
                    <a:bodyPr/>
                    <a:lstStyle/>
                    <a:p>
                      <a:pPr algn="ctr"/>
                      <a:r>
                        <a:rPr lang="en-US" sz="1400">
                          <a:solidFill>
                            <a:srgbClr val="000000"/>
                          </a:solidFill>
                          <a:latin typeface="Calibri (Body)"/>
                        </a:rPr>
                        <a:t>44.85</a:t>
                      </a:r>
                    </a:p>
                  </a:txBody>
                  <a:tcPr anchor="ctr"/>
                </a:tc>
                <a:extLst>
                  <a:ext uri="{0D108BD9-81ED-4DB2-BD59-A6C34878D82A}">
                    <a16:rowId xmlns:a16="http://schemas.microsoft.com/office/drawing/2014/main" val="10006"/>
                  </a:ext>
                </a:extLst>
              </a:tr>
              <a:tr h="317228">
                <a:tc>
                  <a:txBody>
                    <a:bodyPr/>
                    <a:lstStyle/>
                    <a:p>
                      <a:pPr algn="ctr"/>
                      <a:r>
                        <a:rPr lang="en-US" sz="1400">
                          <a:solidFill>
                            <a:srgbClr val="000000"/>
                          </a:solidFill>
                          <a:latin typeface="Calibri (Body)"/>
                        </a:rPr>
                        <a:t>7</a:t>
                      </a:r>
                    </a:p>
                  </a:txBody>
                  <a:tcPr anchor="ctr"/>
                </a:tc>
                <a:tc>
                  <a:txBody>
                    <a:bodyPr/>
                    <a:lstStyle/>
                    <a:p>
                      <a:pPr algn="l"/>
                      <a:r>
                        <a:rPr lang="en-US" sz="1400">
                          <a:solidFill>
                            <a:srgbClr val="000000"/>
                          </a:solidFill>
                          <a:latin typeface="Calibri (Body)"/>
                        </a:rPr>
                        <a:t>New Mexico</a:t>
                      </a:r>
                    </a:p>
                  </a:txBody>
                  <a:tcPr anchor="ctr"/>
                </a:tc>
                <a:tc>
                  <a:txBody>
                    <a:bodyPr/>
                    <a:lstStyle/>
                    <a:p>
                      <a:pPr algn="ctr"/>
                      <a:r>
                        <a:rPr lang="en-US" sz="1400">
                          <a:solidFill>
                            <a:srgbClr val="000000"/>
                          </a:solidFill>
                          <a:latin typeface="Calibri (Body)"/>
                        </a:rPr>
                        <a:t>74.04</a:t>
                      </a:r>
                    </a:p>
                  </a:txBody>
                  <a:tcPr anchor="ctr"/>
                </a:tc>
                <a:tc>
                  <a:txBody>
                    <a:bodyPr/>
                    <a:lstStyle/>
                    <a:p>
                      <a:pPr algn="ctr"/>
                      <a:r>
                        <a:rPr lang="en-US" sz="1400">
                          <a:solidFill>
                            <a:srgbClr val="000000"/>
                          </a:solidFill>
                          <a:latin typeface="Calibri (Body)"/>
                        </a:rPr>
                        <a:t>51.53</a:t>
                      </a:r>
                    </a:p>
                  </a:txBody>
                  <a:tcPr anchor="ctr"/>
                </a:tc>
                <a:tc>
                  <a:txBody>
                    <a:bodyPr/>
                    <a:lstStyle/>
                    <a:p>
                      <a:pPr algn="ctr"/>
                      <a:r>
                        <a:rPr lang="en-US" sz="1400">
                          <a:solidFill>
                            <a:srgbClr val="000000"/>
                          </a:solidFill>
                          <a:latin typeface="Calibri (Body)"/>
                        </a:rPr>
                        <a:t>61.42</a:t>
                      </a:r>
                    </a:p>
                  </a:txBody>
                  <a:tcPr anchor="ctr"/>
                </a:tc>
                <a:tc>
                  <a:txBody>
                    <a:bodyPr/>
                    <a:lstStyle/>
                    <a:p>
                      <a:pPr algn="ctr"/>
                      <a:r>
                        <a:rPr lang="en-US" sz="1400">
                          <a:solidFill>
                            <a:srgbClr val="000000"/>
                          </a:solidFill>
                          <a:latin typeface="Calibri (Body)"/>
                        </a:rPr>
                        <a:t>100.00</a:t>
                      </a:r>
                    </a:p>
                  </a:txBody>
                  <a:tcPr anchor="ctr"/>
                </a:tc>
                <a:extLst>
                  <a:ext uri="{0D108BD9-81ED-4DB2-BD59-A6C34878D82A}">
                    <a16:rowId xmlns:a16="http://schemas.microsoft.com/office/drawing/2014/main" val="10007"/>
                  </a:ext>
                </a:extLst>
              </a:tr>
              <a:tr h="317228">
                <a:tc>
                  <a:txBody>
                    <a:bodyPr/>
                    <a:lstStyle/>
                    <a:p>
                      <a:pPr algn="ctr"/>
                      <a:r>
                        <a:rPr lang="en-US" sz="1400">
                          <a:solidFill>
                            <a:srgbClr val="000000"/>
                          </a:solidFill>
                          <a:latin typeface="Calibri (Body)"/>
                        </a:rPr>
                        <a:t>8</a:t>
                      </a:r>
                    </a:p>
                  </a:txBody>
                  <a:tcPr anchor="ctr"/>
                </a:tc>
                <a:tc>
                  <a:txBody>
                    <a:bodyPr/>
                    <a:lstStyle/>
                    <a:p>
                      <a:pPr algn="l"/>
                      <a:r>
                        <a:rPr lang="en-US" sz="1400">
                          <a:solidFill>
                            <a:srgbClr val="000000"/>
                          </a:solidFill>
                          <a:latin typeface="Calibri (Body)"/>
                        </a:rPr>
                        <a:t>Texas</a:t>
                      </a:r>
                    </a:p>
                  </a:txBody>
                  <a:tcPr anchor="ctr"/>
                </a:tc>
                <a:tc>
                  <a:txBody>
                    <a:bodyPr/>
                    <a:lstStyle/>
                    <a:p>
                      <a:pPr algn="ctr"/>
                      <a:r>
                        <a:rPr lang="en-US" sz="1400">
                          <a:solidFill>
                            <a:srgbClr val="000000"/>
                          </a:solidFill>
                          <a:latin typeface="Calibri (Body)"/>
                        </a:rPr>
                        <a:t>85.60</a:t>
                      </a:r>
                    </a:p>
                  </a:txBody>
                  <a:tcPr anchor="ctr"/>
                </a:tc>
                <a:tc>
                  <a:txBody>
                    <a:bodyPr/>
                    <a:lstStyle/>
                    <a:p>
                      <a:pPr algn="ctr"/>
                      <a:r>
                        <a:rPr lang="en-US" sz="1400">
                          <a:solidFill>
                            <a:srgbClr val="000000"/>
                          </a:solidFill>
                          <a:latin typeface="Calibri (Body)"/>
                        </a:rPr>
                        <a:t>51.91</a:t>
                      </a:r>
                    </a:p>
                  </a:txBody>
                  <a:tcPr anchor="ctr"/>
                </a:tc>
                <a:tc>
                  <a:txBody>
                    <a:bodyPr/>
                    <a:lstStyle/>
                    <a:p>
                      <a:pPr algn="ctr"/>
                      <a:r>
                        <a:rPr lang="en-US" sz="1400">
                          <a:solidFill>
                            <a:srgbClr val="000000"/>
                          </a:solidFill>
                          <a:latin typeface="Calibri (Body)"/>
                        </a:rPr>
                        <a:t>86.59</a:t>
                      </a:r>
                    </a:p>
                  </a:txBody>
                  <a:tcPr anchor="ctr"/>
                </a:tc>
                <a:tc>
                  <a:txBody>
                    <a:bodyPr/>
                    <a:lstStyle/>
                    <a:p>
                      <a:pPr algn="ctr"/>
                      <a:r>
                        <a:rPr lang="en-US" sz="1400">
                          <a:solidFill>
                            <a:srgbClr val="000000"/>
                          </a:solidFill>
                          <a:latin typeface="Calibri (Body)"/>
                        </a:rPr>
                        <a:t>34.89</a:t>
                      </a:r>
                    </a:p>
                  </a:txBody>
                  <a:tcPr anchor="ctr"/>
                </a:tc>
                <a:extLst>
                  <a:ext uri="{0D108BD9-81ED-4DB2-BD59-A6C34878D82A}">
                    <a16:rowId xmlns:a16="http://schemas.microsoft.com/office/drawing/2014/main" val="10008"/>
                  </a:ext>
                </a:extLst>
              </a:tr>
              <a:tr h="317228">
                <a:tc>
                  <a:txBody>
                    <a:bodyPr/>
                    <a:lstStyle/>
                    <a:p>
                      <a:pPr algn="ctr"/>
                      <a:r>
                        <a:rPr lang="en-US" sz="1400">
                          <a:solidFill>
                            <a:srgbClr val="000000"/>
                          </a:solidFill>
                          <a:latin typeface="Calibri (Body)"/>
                        </a:rPr>
                        <a:t>9</a:t>
                      </a:r>
                    </a:p>
                  </a:txBody>
                  <a:tcPr anchor="ctr"/>
                </a:tc>
                <a:tc>
                  <a:txBody>
                    <a:bodyPr/>
                    <a:lstStyle/>
                    <a:p>
                      <a:pPr algn="l"/>
                      <a:r>
                        <a:rPr lang="en-US" sz="1400">
                          <a:solidFill>
                            <a:srgbClr val="000000"/>
                          </a:solidFill>
                          <a:latin typeface="Calibri (Body)"/>
                        </a:rPr>
                        <a:t>Nevada</a:t>
                      </a:r>
                    </a:p>
                  </a:txBody>
                  <a:tcPr anchor="ctr"/>
                </a:tc>
                <a:tc>
                  <a:txBody>
                    <a:bodyPr/>
                    <a:lstStyle/>
                    <a:p>
                      <a:pPr algn="ctr"/>
                      <a:r>
                        <a:rPr lang="en-US" sz="1400">
                          <a:solidFill>
                            <a:srgbClr val="000000"/>
                          </a:solidFill>
                          <a:latin typeface="Calibri (Body)"/>
                        </a:rPr>
                        <a:t>99.67</a:t>
                      </a:r>
                    </a:p>
                  </a:txBody>
                  <a:tcPr anchor="ctr"/>
                </a:tc>
                <a:tc>
                  <a:txBody>
                    <a:bodyPr/>
                    <a:lstStyle/>
                    <a:p>
                      <a:pPr algn="ctr"/>
                      <a:r>
                        <a:rPr lang="en-US" sz="1400">
                          <a:solidFill>
                            <a:srgbClr val="000000"/>
                          </a:solidFill>
                          <a:latin typeface="Calibri (Body)"/>
                        </a:rPr>
                        <a:t>50.38</a:t>
                      </a:r>
                    </a:p>
                  </a:txBody>
                  <a:tcPr anchor="ctr"/>
                </a:tc>
                <a:tc>
                  <a:txBody>
                    <a:bodyPr/>
                    <a:lstStyle/>
                    <a:p>
                      <a:pPr algn="ctr"/>
                      <a:r>
                        <a:rPr lang="en-US" sz="1400">
                          <a:solidFill>
                            <a:srgbClr val="000000"/>
                          </a:solidFill>
                          <a:latin typeface="Calibri (Body)"/>
                        </a:rPr>
                        <a:t>33.77</a:t>
                      </a:r>
                    </a:p>
                  </a:txBody>
                  <a:tcPr anchor="ctr"/>
                </a:tc>
                <a:tc>
                  <a:txBody>
                    <a:bodyPr/>
                    <a:lstStyle/>
                    <a:p>
                      <a:pPr algn="ctr"/>
                      <a:r>
                        <a:rPr lang="en-US" sz="1400">
                          <a:solidFill>
                            <a:srgbClr val="000000"/>
                          </a:solidFill>
                          <a:latin typeface="Calibri (Body)"/>
                        </a:rPr>
                        <a:t>53.95</a:t>
                      </a:r>
                    </a:p>
                  </a:txBody>
                  <a:tcPr anchor="ctr"/>
                </a:tc>
                <a:extLst>
                  <a:ext uri="{0D108BD9-81ED-4DB2-BD59-A6C34878D82A}">
                    <a16:rowId xmlns:a16="http://schemas.microsoft.com/office/drawing/2014/main" val="10009"/>
                  </a:ext>
                </a:extLst>
              </a:tr>
              <a:tr h="317228">
                <a:tc>
                  <a:txBody>
                    <a:bodyPr/>
                    <a:lstStyle/>
                    <a:p>
                      <a:pPr algn="ctr"/>
                      <a:r>
                        <a:rPr lang="en-US" sz="1400">
                          <a:solidFill>
                            <a:srgbClr val="000000"/>
                          </a:solidFill>
                          <a:latin typeface="Calibri (Body)"/>
                        </a:rPr>
                        <a:t>10</a:t>
                      </a:r>
                    </a:p>
                  </a:txBody>
                  <a:tcPr anchor="ctr"/>
                </a:tc>
                <a:tc>
                  <a:txBody>
                    <a:bodyPr/>
                    <a:lstStyle/>
                    <a:p>
                      <a:pPr algn="l"/>
                      <a:r>
                        <a:rPr lang="en-US" sz="1400">
                          <a:solidFill>
                            <a:srgbClr val="000000"/>
                          </a:solidFill>
                          <a:latin typeface="Calibri (Body)"/>
                        </a:rPr>
                        <a:t>Indiana</a:t>
                      </a:r>
                    </a:p>
                  </a:txBody>
                  <a:tcPr anchor="ctr"/>
                </a:tc>
                <a:tc>
                  <a:txBody>
                    <a:bodyPr/>
                    <a:lstStyle/>
                    <a:p>
                      <a:pPr algn="ctr"/>
                      <a:r>
                        <a:rPr lang="en-US" sz="1400">
                          <a:solidFill>
                            <a:srgbClr val="000000"/>
                          </a:solidFill>
                          <a:latin typeface="Calibri (Body)"/>
                        </a:rPr>
                        <a:t>66.17</a:t>
                      </a:r>
                    </a:p>
                  </a:txBody>
                  <a:tcPr anchor="ctr"/>
                </a:tc>
                <a:tc>
                  <a:txBody>
                    <a:bodyPr/>
                    <a:lstStyle/>
                    <a:p>
                      <a:pPr algn="ctr"/>
                      <a:r>
                        <a:rPr lang="en-US" sz="1400">
                          <a:solidFill>
                            <a:srgbClr val="000000"/>
                          </a:solidFill>
                          <a:latin typeface="Calibri (Body)"/>
                        </a:rPr>
                        <a:t>74.43</a:t>
                      </a:r>
                    </a:p>
                  </a:txBody>
                  <a:tcPr anchor="ctr"/>
                </a:tc>
                <a:tc>
                  <a:txBody>
                    <a:bodyPr/>
                    <a:lstStyle/>
                    <a:p>
                      <a:pPr algn="ctr"/>
                      <a:r>
                        <a:rPr lang="en-US" sz="1400">
                          <a:solidFill>
                            <a:srgbClr val="000000"/>
                          </a:solidFill>
                          <a:latin typeface="Calibri (Body)"/>
                        </a:rPr>
                        <a:t>85.76</a:t>
                      </a:r>
                    </a:p>
                  </a:txBody>
                  <a:tcPr anchor="ctr"/>
                </a:tc>
                <a:tc>
                  <a:txBody>
                    <a:bodyPr/>
                    <a:lstStyle/>
                    <a:p>
                      <a:pPr algn="ctr"/>
                      <a:r>
                        <a:rPr lang="en-US" sz="1400" dirty="0">
                          <a:solidFill>
                            <a:srgbClr val="000000"/>
                          </a:solidFill>
                          <a:latin typeface="Calibri (Body)"/>
                        </a:rPr>
                        <a:t>31.02</a:t>
                      </a:r>
                    </a:p>
                  </a:txBody>
                  <a:tcPr anchor="ctr"/>
                </a:tc>
                <a:extLst>
                  <a:ext uri="{0D108BD9-81ED-4DB2-BD59-A6C34878D82A}">
                    <a16:rowId xmlns:a16="http://schemas.microsoft.com/office/drawing/2014/main" val="10010"/>
                  </a:ext>
                </a:extLst>
              </a:tr>
            </a:tbl>
          </a:graphicData>
        </a:graphic>
      </p:graphicFrame>
      <p:graphicFrame>
        <p:nvGraphicFramePr>
          <p:cNvPr id="14" name="Table 13">
            <a:extLst>
              <a:ext uri="{FF2B5EF4-FFF2-40B4-BE49-F238E27FC236}">
                <a16:creationId xmlns:a16="http://schemas.microsoft.com/office/drawing/2014/main" id="{C0A40440-70C1-4AA8-33BE-780C8501A43B}"/>
              </a:ext>
            </a:extLst>
          </p:cNvPr>
          <p:cNvGraphicFramePr>
            <a:graphicFrameLocks noGrp="1"/>
          </p:cNvGraphicFramePr>
          <p:nvPr/>
        </p:nvGraphicFramePr>
        <p:xfrm>
          <a:off x="719328" y="2503825"/>
          <a:ext cx="4572000" cy="2073722"/>
        </p:xfrm>
        <a:graphic>
          <a:graphicData uri="http://schemas.openxmlformats.org/drawingml/2006/table">
            <a:tbl>
              <a:tblPr firstRow="1" bandRow="1">
                <a:tableStyleId>{9D7B26C5-4107-4FEC-AEDC-1716B250A1EF}</a:tableStyleId>
              </a:tblPr>
              <a:tblGrid>
                <a:gridCol w="2651760">
                  <a:extLst>
                    <a:ext uri="{9D8B030D-6E8A-4147-A177-3AD203B41FA5}">
                      <a16:colId xmlns:a16="http://schemas.microsoft.com/office/drawing/2014/main" val="588860148"/>
                    </a:ext>
                  </a:extLst>
                </a:gridCol>
                <a:gridCol w="1920240">
                  <a:extLst>
                    <a:ext uri="{9D8B030D-6E8A-4147-A177-3AD203B41FA5}">
                      <a16:colId xmlns:a16="http://schemas.microsoft.com/office/drawing/2014/main" val="3818918720"/>
                    </a:ext>
                  </a:extLst>
                </a:gridCol>
              </a:tblGrid>
              <a:tr h="375559">
                <a:tc>
                  <a:txBody>
                    <a:bodyPr/>
                    <a:lstStyle/>
                    <a:p>
                      <a:pPr algn="ctr"/>
                      <a:endParaRPr lang="en-US" sz="2000" dirty="0">
                        <a:solidFill>
                          <a:schemeClr val="bg1"/>
                        </a:solidFill>
                      </a:endParaRPr>
                    </a:p>
                  </a:txBody>
                  <a:tcPr>
                    <a:solidFill>
                      <a:srgbClr val="3A4660"/>
                    </a:solidFill>
                  </a:tcPr>
                </a:tc>
                <a:tc>
                  <a:txBody>
                    <a:bodyPr/>
                    <a:lstStyle/>
                    <a:p>
                      <a:pPr algn="ctr"/>
                      <a:r>
                        <a:rPr lang="en-US" sz="2000" dirty="0">
                          <a:solidFill>
                            <a:schemeClr val="bg1"/>
                          </a:solidFill>
                        </a:rPr>
                        <a:t>National Rank </a:t>
                      </a:r>
                    </a:p>
                  </a:txBody>
                  <a:tcPr>
                    <a:solidFill>
                      <a:srgbClr val="3A4660"/>
                    </a:solidFill>
                  </a:tcPr>
                </a:tc>
                <a:extLst>
                  <a:ext uri="{0D108BD9-81ED-4DB2-BD59-A6C34878D82A}">
                    <a16:rowId xmlns:a16="http://schemas.microsoft.com/office/drawing/2014/main" val="3546006476"/>
                  </a:ext>
                </a:extLst>
              </a:tr>
              <a:tr h="37555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0" i="0" u="none" dirty="0">
                          <a:solidFill>
                            <a:srgbClr val="000000"/>
                          </a:solidFill>
                        </a:rPr>
                        <a:t>Health Care Access </a:t>
                      </a:r>
                    </a:p>
                  </a:txBody>
                  <a:tcPr anchor="ctr"/>
                </a:tc>
                <a:tc>
                  <a:txBody>
                    <a:bodyPr/>
                    <a:lstStyle/>
                    <a:p>
                      <a:pPr algn="ctr"/>
                      <a:r>
                        <a:rPr lang="en-US" sz="2000" dirty="0">
                          <a:solidFill>
                            <a:srgbClr val="000000"/>
                          </a:solidFill>
                        </a:rPr>
                        <a:t>28</a:t>
                      </a:r>
                      <a:r>
                        <a:rPr lang="en-US" sz="2000" baseline="30000" dirty="0">
                          <a:solidFill>
                            <a:srgbClr val="000000"/>
                          </a:solidFill>
                        </a:rPr>
                        <a:t>th</a:t>
                      </a:r>
                      <a:r>
                        <a:rPr lang="en-US" sz="2000" dirty="0">
                          <a:solidFill>
                            <a:srgbClr val="000000"/>
                          </a:solidFill>
                        </a:rPr>
                        <a:t> </a:t>
                      </a:r>
                    </a:p>
                  </a:txBody>
                  <a:tcPr anchor="ctr"/>
                </a:tc>
                <a:extLst>
                  <a:ext uri="{0D108BD9-81ED-4DB2-BD59-A6C34878D82A}">
                    <a16:rowId xmlns:a16="http://schemas.microsoft.com/office/drawing/2014/main" val="3619612524"/>
                  </a:ext>
                </a:extLst>
              </a:tr>
              <a:tr h="442501">
                <a:tc>
                  <a:txBody>
                    <a:bodyPr/>
                    <a:lstStyle/>
                    <a:p>
                      <a:r>
                        <a:rPr lang="en-US" sz="2000" b="0" i="0" u="none" dirty="0">
                          <a:solidFill>
                            <a:srgbClr val="000000"/>
                          </a:solidFill>
                        </a:rPr>
                        <a:t>Health Care Outcome </a:t>
                      </a:r>
                    </a:p>
                  </a:txBody>
                  <a:tcPr anchor="ctr"/>
                </a:tc>
                <a:tc>
                  <a:txBody>
                    <a:bodyPr/>
                    <a:lstStyle/>
                    <a:p>
                      <a:pPr algn="ctr"/>
                      <a:r>
                        <a:rPr lang="en-US" sz="2000" b="0" i="0" u="none" dirty="0">
                          <a:solidFill>
                            <a:srgbClr val="000000"/>
                          </a:solidFill>
                        </a:rPr>
                        <a:t>42</a:t>
                      </a:r>
                      <a:r>
                        <a:rPr lang="en-US" sz="2000" b="0" i="0" u="none" baseline="30000" dirty="0">
                          <a:solidFill>
                            <a:srgbClr val="000000"/>
                          </a:solidFill>
                        </a:rPr>
                        <a:t>nd</a:t>
                      </a:r>
                      <a:r>
                        <a:rPr lang="en-US" sz="2000" b="0" i="0" u="none" dirty="0">
                          <a:solidFill>
                            <a:srgbClr val="000000"/>
                          </a:solidFill>
                        </a:rPr>
                        <a:t>  </a:t>
                      </a:r>
                    </a:p>
                  </a:txBody>
                  <a:tcPr anchor="ctr"/>
                </a:tc>
                <a:extLst>
                  <a:ext uri="{0D108BD9-81ED-4DB2-BD59-A6C34878D82A}">
                    <a16:rowId xmlns:a16="http://schemas.microsoft.com/office/drawing/2014/main" val="1450686760"/>
                  </a:ext>
                </a:extLst>
              </a:tr>
              <a:tr h="375559">
                <a:tc>
                  <a:txBody>
                    <a:bodyPr/>
                    <a:lstStyle/>
                    <a:p>
                      <a:r>
                        <a:rPr lang="en-US" sz="2000" b="0" i="0" u="none" dirty="0">
                          <a:solidFill>
                            <a:srgbClr val="000000"/>
                          </a:solidFill>
                        </a:rPr>
                        <a:t>Health Care Cost </a:t>
                      </a:r>
                    </a:p>
                  </a:txBody>
                  <a:tcPr anchor="ctr"/>
                </a:tc>
                <a:tc>
                  <a:txBody>
                    <a:bodyPr/>
                    <a:lstStyle/>
                    <a:p>
                      <a:pPr algn="ctr"/>
                      <a:r>
                        <a:rPr lang="en-US" sz="2000" b="0" i="0" u="none" dirty="0">
                          <a:solidFill>
                            <a:srgbClr val="000000"/>
                          </a:solidFill>
                        </a:rPr>
                        <a:t>50</a:t>
                      </a:r>
                      <a:r>
                        <a:rPr lang="en-US" sz="2000" b="0" i="0" u="none" baseline="30000" dirty="0">
                          <a:solidFill>
                            <a:srgbClr val="000000"/>
                          </a:solidFill>
                        </a:rPr>
                        <a:t>th</a:t>
                      </a:r>
                      <a:r>
                        <a:rPr lang="en-US" sz="2000" b="0" i="0" u="none" dirty="0">
                          <a:solidFill>
                            <a:srgbClr val="000000"/>
                          </a:solidFill>
                        </a:rPr>
                        <a:t> </a:t>
                      </a:r>
                    </a:p>
                  </a:txBody>
                  <a:tcPr anchor="ctr"/>
                </a:tc>
                <a:extLst>
                  <a:ext uri="{0D108BD9-81ED-4DB2-BD59-A6C34878D82A}">
                    <a16:rowId xmlns:a16="http://schemas.microsoft.com/office/drawing/2014/main" val="216889453"/>
                  </a:ext>
                </a:extLst>
              </a:tr>
              <a:tr h="442501">
                <a:tc>
                  <a:txBody>
                    <a:bodyPr/>
                    <a:lstStyle/>
                    <a:p>
                      <a:r>
                        <a:rPr lang="en-US" sz="2000" b="0" i="0" u="none" dirty="0">
                          <a:solidFill>
                            <a:srgbClr val="000000"/>
                          </a:solidFill>
                        </a:rPr>
                        <a:t>Quality of Hospital Care</a:t>
                      </a:r>
                    </a:p>
                  </a:txBody>
                  <a:tcPr anchor="ctr"/>
                </a:tc>
                <a:tc>
                  <a:txBody>
                    <a:bodyPr/>
                    <a:lstStyle/>
                    <a:p>
                      <a:pPr algn="ctr"/>
                      <a:r>
                        <a:rPr lang="en-US" sz="2000" b="0" i="0" u="none" dirty="0">
                          <a:solidFill>
                            <a:srgbClr val="000000"/>
                          </a:solidFill>
                        </a:rPr>
                        <a:t>30</a:t>
                      </a:r>
                      <a:r>
                        <a:rPr lang="en-US" sz="2000" b="0" i="0" u="none" baseline="30000" dirty="0">
                          <a:solidFill>
                            <a:srgbClr val="000000"/>
                          </a:solidFill>
                        </a:rPr>
                        <a:t>th</a:t>
                      </a:r>
                      <a:endParaRPr lang="en-US" sz="2000" b="0" i="0" u="none" dirty="0">
                        <a:solidFill>
                          <a:srgbClr val="000000"/>
                        </a:solidFill>
                      </a:endParaRPr>
                    </a:p>
                  </a:txBody>
                  <a:tcPr anchor="ctr"/>
                </a:tc>
                <a:extLst>
                  <a:ext uri="{0D108BD9-81ED-4DB2-BD59-A6C34878D82A}">
                    <a16:rowId xmlns:a16="http://schemas.microsoft.com/office/drawing/2014/main" val="793990233"/>
                  </a:ext>
                </a:extLst>
              </a:tr>
            </a:tbl>
          </a:graphicData>
        </a:graphic>
      </p:graphicFrame>
    </p:spTree>
    <p:extLst>
      <p:ext uri="{BB962C8B-B14F-4D97-AF65-F5344CB8AC3E}">
        <p14:creationId xmlns:p14="http://schemas.microsoft.com/office/powerpoint/2010/main" val="701376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57A8EC-43C4-66E6-DBF9-A8EA0DFF2D9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1F1A88A-0890-BBCB-5B65-1ED6ED21E215}"/>
              </a:ext>
            </a:extLst>
          </p:cNvPr>
          <p:cNvSpPr>
            <a:spLocks noGrp="1"/>
          </p:cNvSpPr>
          <p:nvPr>
            <p:ph type="title"/>
          </p:nvPr>
        </p:nvSpPr>
        <p:spPr/>
        <p:txBody>
          <a:bodyPr/>
          <a:lstStyle/>
          <a:p>
            <a:r>
              <a:rPr lang="en-US" b="1" dirty="0"/>
              <a:t>Welcome &amp; Introductions</a:t>
            </a:r>
          </a:p>
        </p:txBody>
      </p:sp>
      <p:sp>
        <p:nvSpPr>
          <p:cNvPr id="4" name="TextBox 3">
            <a:extLst>
              <a:ext uri="{FF2B5EF4-FFF2-40B4-BE49-F238E27FC236}">
                <a16:creationId xmlns:a16="http://schemas.microsoft.com/office/drawing/2014/main" id="{69A12CCC-78F4-D330-9FF9-2E5BAA9B35F7}"/>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r>
              <a:rPr lang="en-US" sz="3000" i="1" dirty="0">
                <a:solidFill>
                  <a:schemeClr val="tx2"/>
                </a:solidFill>
              </a:rPr>
              <a:t>, Treasurer Brad Briner</a:t>
            </a:r>
          </a:p>
        </p:txBody>
      </p:sp>
    </p:spTree>
    <p:extLst>
      <p:ext uri="{BB962C8B-B14F-4D97-AF65-F5344CB8AC3E}">
        <p14:creationId xmlns:p14="http://schemas.microsoft.com/office/powerpoint/2010/main" val="17573584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le 19">
            <a:extLst>
              <a:ext uri="{FF2B5EF4-FFF2-40B4-BE49-F238E27FC236}">
                <a16:creationId xmlns:a16="http://schemas.microsoft.com/office/drawing/2014/main" id="{11E05B9B-46A6-4C6B-4593-DB33FE2937AF}"/>
              </a:ext>
            </a:extLst>
          </p:cNvPr>
          <p:cNvSpPr>
            <a:spLocks noGrp="1"/>
          </p:cNvSpPr>
          <p:nvPr/>
        </p:nvSpPr>
        <p:spPr>
          <a:xfrm>
            <a:off x="539755" y="53841"/>
            <a:ext cx="11118845"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RAND Ranks NC 15</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Overall Hospital Prices</a:t>
            </a:r>
          </a:p>
        </p:txBody>
      </p:sp>
      <p:sp>
        <p:nvSpPr>
          <p:cNvPr id="10" name="Slide Number Placeholder 2">
            <a:extLst>
              <a:ext uri="{FF2B5EF4-FFF2-40B4-BE49-F238E27FC236}">
                <a16:creationId xmlns:a16="http://schemas.microsoft.com/office/drawing/2014/main" id="{A18315CD-D583-6A31-DED9-DCC450E54898}"/>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62BDC118-19F6-4511-BDA2-624FD851E869}"/>
              </a:ext>
            </a:extLst>
          </p:cNvPr>
          <p:cNvGraphicFramePr>
            <a:graphicFrameLocks/>
          </p:cNvGraphicFramePr>
          <p:nvPr/>
        </p:nvGraphicFramePr>
        <p:xfrm>
          <a:off x="526929" y="1600200"/>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14" name="Text 16">
            <a:extLst>
              <a:ext uri="{FF2B5EF4-FFF2-40B4-BE49-F238E27FC236}">
                <a16:creationId xmlns:a16="http://schemas.microsoft.com/office/drawing/2014/main" id="{BAC8B197-819B-217A-4495-BAF4BA5D03F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CC0AE4E7-1C4F-EE8F-F83E-8A1039616814}"/>
              </a:ext>
            </a:extLst>
          </p:cNvPr>
          <p:cNvSpPr/>
          <p:nvPr/>
        </p:nvSpPr>
        <p:spPr>
          <a:xfrm>
            <a:off x="990600" y="6442138"/>
            <a:ext cx="51054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4"/>
            <a:extLst>
              <a:ext uri="{FF2B5EF4-FFF2-40B4-BE49-F238E27FC236}">
                <a16:creationId xmlns:a16="http://schemas.microsoft.com/office/drawing/2014/main" id="{C174D26F-89FC-0854-BC8C-CDB68D51312D}"/>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Text 16">
            <a:extLst>
              <a:ext uri="{FF2B5EF4-FFF2-40B4-BE49-F238E27FC236}">
                <a16:creationId xmlns:a16="http://schemas.microsoft.com/office/drawing/2014/main" id="{CDEBA8D3-36DE-644E-400E-378841904C4D}"/>
              </a:ext>
            </a:extLst>
          </p:cNvPr>
          <p:cNvSpPr/>
          <p:nvPr/>
        </p:nvSpPr>
        <p:spPr>
          <a:xfrm>
            <a:off x="566928" y="6163247"/>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Overall prices include outpatient facility, outpatient physician/professional, inpatient facility, and inpatient physician/professional services. </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7" name="Rectangle 6">
            <a:extLst>
              <a:ext uri="{FF2B5EF4-FFF2-40B4-BE49-F238E27FC236}">
                <a16:creationId xmlns:a16="http://schemas.microsoft.com/office/drawing/2014/main" id="{7C83B64E-1CC1-D9FC-DF87-7D63A56F68C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A686A9E-966B-1329-2C4D-CF9E02625120}"/>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9E381CBB-6A4C-810E-D31F-E39FED425A52}"/>
              </a:ext>
            </a:extLst>
          </p:cNvPr>
          <p:cNvSpPr>
            <a:spLocks noGrp="1"/>
          </p:cNvSpPr>
          <p:nvPr/>
        </p:nvSpPr>
        <p:spPr>
          <a:xfrm>
            <a:off x="539755" y="53841"/>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…10</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Outpatient Prices</a:t>
            </a:r>
          </a:p>
        </p:txBody>
      </p:sp>
      <p:sp>
        <p:nvSpPr>
          <p:cNvPr id="10" name="Slide Number Placeholder 2">
            <a:extLst>
              <a:ext uri="{FF2B5EF4-FFF2-40B4-BE49-F238E27FC236}">
                <a16:creationId xmlns:a16="http://schemas.microsoft.com/office/drawing/2014/main" id="{F7200E90-2CBE-A1DB-1970-C0F01A4D84E7}"/>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2" name="Chart 1">
            <a:extLst>
              <a:ext uri="{FF2B5EF4-FFF2-40B4-BE49-F238E27FC236}">
                <a16:creationId xmlns:a16="http://schemas.microsoft.com/office/drawing/2014/main" id="{129054C3-D535-B85A-5962-1B2CC54FE0E3}"/>
              </a:ext>
            </a:extLst>
          </p:cNvPr>
          <p:cNvGraphicFramePr>
            <a:graphicFrameLocks/>
          </p:cNvGraphicFramePr>
          <p:nvPr/>
        </p:nvGraphicFramePr>
        <p:xfrm>
          <a:off x="539755" y="1567391"/>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 16">
            <a:extLst>
              <a:ext uri="{FF2B5EF4-FFF2-40B4-BE49-F238E27FC236}">
                <a16:creationId xmlns:a16="http://schemas.microsoft.com/office/drawing/2014/main" id="{0077EC65-F7CF-675D-DFCF-232C06A41715}"/>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436A052F-F6FA-1E35-5B1F-EED6D6106D7B}"/>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F56839C4-6786-15AA-0AA5-7F47455FD47F}"/>
              </a:ext>
            </a:extLst>
          </p:cNvPr>
          <p:cNvSpPr/>
          <p:nvPr/>
        </p:nvSpPr>
        <p:spPr>
          <a:xfrm>
            <a:off x="572529" y="6151245"/>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Outpatient prices include both outpatient facility and outpatient physician/professional services</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8" name="Rectangle 7">
            <a:extLst>
              <a:ext uri="{FF2B5EF4-FFF2-40B4-BE49-F238E27FC236}">
                <a16:creationId xmlns:a16="http://schemas.microsoft.com/office/drawing/2014/main" id="{5B2802D0-4D01-7FFE-3046-40AE89AB3F84}"/>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703067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F8D79E9-9510-3260-3E92-E97E30803B9C}"/>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79F4D78A-1031-4449-7E15-0AA9A9F0E2E6}"/>
              </a:ext>
            </a:extLst>
          </p:cNvPr>
          <p:cNvSpPr>
            <a:spLocks noGrp="1"/>
          </p:cNvSpPr>
          <p:nvPr/>
        </p:nvSpPr>
        <p:spPr>
          <a:xfrm>
            <a:off x="539755" y="0"/>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…9</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 </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Highest in Outpatient Facility Prices</a:t>
            </a:r>
          </a:p>
        </p:txBody>
      </p:sp>
      <p:sp>
        <p:nvSpPr>
          <p:cNvPr id="10" name="Slide Number Placeholder 2">
            <a:extLst>
              <a:ext uri="{FF2B5EF4-FFF2-40B4-BE49-F238E27FC236}">
                <a16:creationId xmlns:a16="http://schemas.microsoft.com/office/drawing/2014/main" id="{EB310D83-902E-9B62-6AAD-09ECAB59BF6B}"/>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CBCE75FF-80C2-687C-9A08-61A03F02FE93}"/>
              </a:ext>
            </a:extLst>
          </p:cNvPr>
          <p:cNvGraphicFramePr>
            <a:graphicFrameLocks/>
          </p:cNvGraphicFramePr>
          <p:nvPr/>
        </p:nvGraphicFramePr>
        <p:xfrm>
          <a:off x="566928" y="1565128"/>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16">
            <a:extLst>
              <a:ext uri="{FF2B5EF4-FFF2-40B4-BE49-F238E27FC236}">
                <a16:creationId xmlns:a16="http://schemas.microsoft.com/office/drawing/2014/main" id="{7FFF0ABC-BEAC-79D6-B37E-5018DDCA3A87}"/>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4C46F001-6DFD-5F7B-F515-5E9B371FC668}"/>
              </a:ext>
            </a:extLst>
          </p:cNvPr>
          <p:cNvSpPr/>
          <p:nvPr/>
        </p:nvSpPr>
        <p:spPr>
          <a:xfrm>
            <a:off x="990600" y="6442137"/>
            <a:ext cx="5562600" cy="15918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D79AD98-B2D2-0809-9142-5052B7E0EFD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724425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33290C-BBCD-C2FB-E60F-11C42CB39675}"/>
            </a:ext>
          </a:extLst>
        </p:cNvPr>
        <p:cNvGrpSpPr/>
        <p:nvPr/>
      </p:nvGrpSpPr>
      <p:grpSpPr>
        <a:xfrm>
          <a:off x="0" y="0"/>
          <a:ext cx="0" cy="0"/>
          <a:chOff x="0" y="0"/>
          <a:chExt cx="0" cy="0"/>
        </a:xfrm>
      </p:grpSpPr>
      <p:sp>
        <p:nvSpPr>
          <p:cNvPr id="4" name="Title 19">
            <a:extLst>
              <a:ext uri="{FF2B5EF4-FFF2-40B4-BE49-F238E27FC236}">
                <a16:creationId xmlns:a16="http://schemas.microsoft.com/office/drawing/2014/main" id="{6AB33E6D-D093-DAAD-B28C-2E830E5FA2E6}"/>
              </a:ext>
            </a:extLst>
          </p:cNvPr>
          <p:cNvSpPr>
            <a:spLocks noGrp="1"/>
          </p:cNvSpPr>
          <p:nvPr/>
        </p:nvSpPr>
        <p:spPr>
          <a:xfrm>
            <a:off x="539755" y="53841"/>
            <a:ext cx="10826237" cy="1215566"/>
          </a:xfrm>
          <a:prstGeom prst="rect">
            <a:avLst/>
          </a:prstGeom>
        </p:spPr>
        <p:txBody>
          <a:bodyPr vert="horz" lIns="91440" tIns="45720" rIns="91440" bIns="0" rtlCol="0" anchor="b">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…and 10</a:t>
            </a:r>
            <a:r>
              <a:rPr kumimoji="0" lang="en-US" sz="4000" b="1" i="0" u="none" strike="noStrike" kern="1200" cap="none" spc="0" normalizeH="0" baseline="30000" noProof="0" dirty="0">
                <a:ln>
                  <a:noFill/>
                </a:ln>
                <a:solidFill>
                  <a:srgbClr val="00194C"/>
                </a:solidFill>
                <a:effectLst/>
                <a:uLnTx/>
                <a:uFillTx/>
                <a:latin typeface="Arial" panose="020B0604020202020204" pitchFamily="34" charset="0"/>
                <a:ea typeface="+mj-ea"/>
                <a:cs typeface="Arial" panose="020B0604020202020204" pitchFamily="34" charset="0"/>
              </a:rPr>
              <a:t>th</a:t>
            </a: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 Highest in Professional Prices</a:t>
            </a:r>
          </a:p>
        </p:txBody>
      </p:sp>
      <p:sp>
        <p:nvSpPr>
          <p:cNvPr id="10" name="Slide Number Placeholder 2">
            <a:extLst>
              <a:ext uri="{FF2B5EF4-FFF2-40B4-BE49-F238E27FC236}">
                <a16:creationId xmlns:a16="http://schemas.microsoft.com/office/drawing/2014/main" id="{A764AB68-6348-9BCE-7472-F782CBF0DA68}"/>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graphicFrame>
        <p:nvGraphicFramePr>
          <p:cNvPr id="2" name="Chart 1">
            <a:extLst>
              <a:ext uri="{FF2B5EF4-FFF2-40B4-BE49-F238E27FC236}">
                <a16:creationId xmlns:a16="http://schemas.microsoft.com/office/drawing/2014/main" id="{985E34C5-D5AD-485C-7D48-74BA85286931}"/>
              </a:ext>
            </a:extLst>
          </p:cNvPr>
          <p:cNvGraphicFramePr>
            <a:graphicFrameLocks/>
          </p:cNvGraphicFramePr>
          <p:nvPr/>
        </p:nvGraphicFramePr>
        <p:xfrm>
          <a:off x="539755" y="1564601"/>
          <a:ext cx="10058400" cy="457200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16">
            <a:extLst>
              <a:ext uri="{FF2B5EF4-FFF2-40B4-BE49-F238E27FC236}">
                <a16:creationId xmlns:a16="http://schemas.microsoft.com/office/drawing/2014/main" id="{6BC11B3E-5C9D-0E9F-DC73-84200492973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Rectangle 5">
            <a:hlinkClick r:id="rId3"/>
            <a:extLst>
              <a:ext uri="{FF2B5EF4-FFF2-40B4-BE49-F238E27FC236}">
                <a16:creationId xmlns:a16="http://schemas.microsoft.com/office/drawing/2014/main" id="{180E7EE0-CC85-BA21-5DF5-FF732FD29778}"/>
              </a:ext>
            </a:extLst>
          </p:cNvPr>
          <p:cNvSpPr/>
          <p:nvPr/>
        </p:nvSpPr>
        <p:spPr>
          <a:xfrm>
            <a:off x="990600" y="6442138"/>
            <a:ext cx="5638800" cy="1053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Text 16">
            <a:extLst>
              <a:ext uri="{FF2B5EF4-FFF2-40B4-BE49-F238E27FC236}">
                <a16:creationId xmlns:a16="http://schemas.microsoft.com/office/drawing/2014/main" id="{22ABF6B1-D386-B5F2-1B59-04832A25EC8C}"/>
              </a:ext>
            </a:extLst>
          </p:cNvPr>
          <p:cNvSpPr/>
          <p:nvPr/>
        </p:nvSpPr>
        <p:spPr>
          <a:xfrm>
            <a:off x="572529" y="6151245"/>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Calibri" pitchFamily="34" charset="-122"/>
                <a:cs typeface="Arial" panose="020B0604020202020204" pitchFamily="34" charset="0"/>
              </a:rPr>
              <a:t>Note: </a:t>
            </a:r>
            <a:r>
              <a:rPr kumimoji="0" lang="en-US" sz="1000" b="0" i="0" u="none" strike="noStrike" kern="1200" cap="none" spc="0" normalizeH="0" baseline="0" noProof="0" dirty="0">
                <a:ln>
                  <a:noFill/>
                </a:ln>
                <a:solidFill>
                  <a:srgbClr val="000000"/>
                </a:solidFill>
                <a:effectLst/>
                <a:uLnTx/>
                <a:uFillTx/>
                <a:latin typeface="Calibri (Body)"/>
                <a:ea typeface="+mn-ea"/>
                <a:cs typeface="+mn-cs"/>
              </a:rPr>
              <a:t>Professional prices include both inpatient and outpatient physician/professional services</a:t>
            </a:r>
            <a:endParaRPr kumimoji="0" lang="en-US" sz="1000" b="0" i="0" u="none" strike="noStrike" kern="1200" cap="none" spc="0" normalizeH="0" baseline="0" noProof="0" dirty="0">
              <a:ln>
                <a:noFill/>
              </a:ln>
              <a:solidFill>
                <a:srgbClr val="3F3F3F">
                  <a:lumMod val="50000"/>
                </a:srgbClr>
              </a:solidFill>
              <a:effectLst/>
              <a:uLnTx/>
              <a:uFillTx/>
              <a:latin typeface="Arial" panose="020B0604020202020204" pitchFamily="34" charset="0"/>
              <a:ea typeface="+mn-ea"/>
              <a:cs typeface="Arial" panose="020B0604020202020204" pitchFamily="34" charset="0"/>
            </a:endParaRPr>
          </a:p>
        </p:txBody>
      </p:sp>
      <p:sp>
        <p:nvSpPr>
          <p:cNvPr id="9" name="Rectangle 8">
            <a:extLst>
              <a:ext uri="{FF2B5EF4-FFF2-40B4-BE49-F238E27FC236}">
                <a16:creationId xmlns:a16="http://schemas.microsoft.com/office/drawing/2014/main" id="{73BE05FC-7A8E-7ACC-3D9A-80101E3BA3D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00443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A0C3846-7AE0-EABF-D81A-FE062CB5ED7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544B5A-328F-0D45-C525-23D1F32A0537}"/>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0343593-F9EE-DC22-67E7-9FDDB8370C1A}"/>
              </a:ext>
            </a:extLst>
          </p:cNvPr>
          <p:cNvSpPr/>
          <p:nvPr/>
        </p:nvSpPr>
        <p:spPr>
          <a:xfrm>
            <a:off x="719328" y="627888"/>
            <a:ext cx="11472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Outcomes, Select Metrics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Text 16">
            <a:extLst>
              <a:ext uri="{FF2B5EF4-FFF2-40B4-BE49-F238E27FC236}">
                <a16:creationId xmlns:a16="http://schemas.microsoft.com/office/drawing/2014/main" id="{FE297E8C-FA73-DE97-0616-4C8F8852C396}"/>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Calibri" pitchFamily="34" charset="-122"/>
                <a:cs typeface="Arial" panose="020B0604020202020204" pitchFamily="34" charset="0"/>
              </a:rPr>
              <a:t>National Vital Statistics Reports “U.S. State Life Tables, 2022” (2025); United Health Foundation “America’s Health Rankings, Premature Death in North Carolina” (2023); United Health Foundation “America’s Health Rankings, Infant Mortality in North Carolina” (2022-2023); KFF “Diabetes Deaths and Death Rates per 100,000 population” (2024); United Health Foundation “America’s Health Rankings, Cardiovascular Diseases in North Carolina” (2024); Commonwealth Fund “Premature Death From Preventable Causes (2022-23); Commonwealth Fund “Preventable hospitalizations age 65 and older, per 1,000 Medicare beneficiaries” (2023). </a:t>
            </a:r>
          </a:p>
        </p:txBody>
      </p:sp>
      <p:sp>
        <p:nvSpPr>
          <p:cNvPr id="10" name="Rectangle 9">
            <a:hlinkClick r:id="rId3"/>
            <a:extLst>
              <a:ext uri="{FF2B5EF4-FFF2-40B4-BE49-F238E27FC236}">
                <a16:creationId xmlns:a16="http://schemas.microsoft.com/office/drawing/2014/main" id="{DECF0856-B7CE-C887-B42D-C369C252272B}"/>
              </a:ext>
            </a:extLst>
          </p:cNvPr>
          <p:cNvSpPr/>
          <p:nvPr/>
        </p:nvSpPr>
        <p:spPr>
          <a:xfrm>
            <a:off x="1066800" y="6442138"/>
            <a:ext cx="30480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94ADA156-5310-CF65-F34C-8A1750BAC98E}"/>
              </a:ext>
            </a:extLst>
          </p:cNvPr>
          <p:cNvSpPr/>
          <p:nvPr/>
        </p:nvSpPr>
        <p:spPr>
          <a:xfrm>
            <a:off x="4191000" y="6437376"/>
            <a:ext cx="44196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hlinkClick r:id="rId5"/>
            <a:extLst>
              <a:ext uri="{FF2B5EF4-FFF2-40B4-BE49-F238E27FC236}">
                <a16:creationId xmlns:a16="http://schemas.microsoft.com/office/drawing/2014/main" id="{72E39E1C-12FD-E2F5-050D-83BE26BBB958}"/>
              </a:ext>
            </a:extLst>
          </p:cNvPr>
          <p:cNvSpPr/>
          <p:nvPr/>
        </p:nvSpPr>
        <p:spPr>
          <a:xfrm>
            <a:off x="574726" y="6721475"/>
            <a:ext cx="740227" cy="618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hlinkClick r:id="rId6"/>
            <a:extLst>
              <a:ext uri="{FF2B5EF4-FFF2-40B4-BE49-F238E27FC236}">
                <a16:creationId xmlns:a16="http://schemas.microsoft.com/office/drawing/2014/main" id="{15F0DD28-27D4-3AAA-5A8E-3353AB77CDCE}"/>
              </a:ext>
            </a:extLst>
          </p:cNvPr>
          <p:cNvSpPr/>
          <p:nvPr/>
        </p:nvSpPr>
        <p:spPr>
          <a:xfrm>
            <a:off x="8686800" y="6445761"/>
            <a:ext cx="2444494" cy="10743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D4E46339-F0AB-D637-0971-6E5F6F5CC86A}"/>
              </a:ext>
            </a:extLst>
          </p:cNvPr>
          <p:cNvSpPr/>
          <p:nvPr/>
        </p:nvSpPr>
        <p:spPr>
          <a:xfrm>
            <a:off x="557403" y="6570918"/>
            <a:ext cx="2033397" cy="618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7"/>
            <a:extLst>
              <a:ext uri="{FF2B5EF4-FFF2-40B4-BE49-F238E27FC236}">
                <a16:creationId xmlns:a16="http://schemas.microsoft.com/office/drawing/2014/main" id="{452D1FD5-EFFC-31EA-EB27-48D47D6B0A98}"/>
              </a:ext>
            </a:extLst>
          </p:cNvPr>
          <p:cNvSpPr/>
          <p:nvPr/>
        </p:nvSpPr>
        <p:spPr>
          <a:xfrm>
            <a:off x="2743200" y="6577268"/>
            <a:ext cx="32004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9" name="Rectangle 18">
            <a:hlinkClick r:id="rId5"/>
            <a:extLst>
              <a:ext uri="{FF2B5EF4-FFF2-40B4-BE49-F238E27FC236}">
                <a16:creationId xmlns:a16="http://schemas.microsoft.com/office/drawing/2014/main" id="{A8BB3672-25D6-2C27-26EB-4A515F97F2CD}"/>
              </a:ext>
            </a:extLst>
          </p:cNvPr>
          <p:cNvSpPr/>
          <p:nvPr/>
        </p:nvSpPr>
        <p:spPr>
          <a:xfrm>
            <a:off x="6029325" y="6577268"/>
            <a:ext cx="4791075" cy="9175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3" name="Rectangle 22">
            <a:hlinkClick r:id="rId8"/>
            <a:extLst>
              <a:ext uri="{FF2B5EF4-FFF2-40B4-BE49-F238E27FC236}">
                <a16:creationId xmlns:a16="http://schemas.microsoft.com/office/drawing/2014/main" id="{057001DA-CEF7-6652-5B34-1EA134AAE715}"/>
              </a:ext>
            </a:extLst>
          </p:cNvPr>
          <p:cNvSpPr/>
          <p:nvPr/>
        </p:nvSpPr>
        <p:spPr>
          <a:xfrm>
            <a:off x="574727" y="6698872"/>
            <a:ext cx="3463874" cy="72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hlinkClick r:id="rId9"/>
            <a:extLst>
              <a:ext uri="{FF2B5EF4-FFF2-40B4-BE49-F238E27FC236}">
                <a16:creationId xmlns:a16="http://schemas.microsoft.com/office/drawing/2014/main" id="{4C49505F-4401-7AF4-F1AE-D5019793CBFC}"/>
              </a:ext>
            </a:extLst>
          </p:cNvPr>
          <p:cNvSpPr/>
          <p:nvPr/>
        </p:nvSpPr>
        <p:spPr>
          <a:xfrm>
            <a:off x="4171950" y="6710880"/>
            <a:ext cx="4895850" cy="7245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F3DA528B-FA4B-6AEE-9B9E-8528F4102CF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9" name="Table 8">
            <a:extLst>
              <a:ext uri="{FF2B5EF4-FFF2-40B4-BE49-F238E27FC236}">
                <a16:creationId xmlns:a16="http://schemas.microsoft.com/office/drawing/2014/main" id="{C48E3C0A-A8A6-3E57-091D-273FA88910F7}"/>
              </a:ext>
            </a:extLst>
          </p:cNvPr>
          <p:cNvGraphicFramePr>
            <a:graphicFrameLocks noGrp="1"/>
          </p:cNvGraphicFramePr>
          <p:nvPr/>
        </p:nvGraphicFramePr>
        <p:xfrm>
          <a:off x="719328" y="1664208"/>
          <a:ext cx="10546079" cy="4389120"/>
        </p:xfrm>
        <a:graphic>
          <a:graphicData uri="http://schemas.openxmlformats.org/drawingml/2006/table">
            <a:tbl>
              <a:tblPr firstRow="1" bandRow="1">
                <a:tableStyleId>{9D7B26C5-4107-4FEC-AEDC-1716B250A1EF}</a:tableStyleId>
              </a:tblPr>
              <a:tblGrid>
                <a:gridCol w="5287646">
                  <a:extLst>
                    <a:ext uri="{9D8B030D-6E8A-4147-A177-3AD203B41FA5}">
                      <a16:colId xmlns:a16="http://schemas.microsoft.com/office/drawing/2014/main" val="4243784326"/>
                    </a:ext>
                  </a:extLst>
                </a:gridCol>
                <a:gridCol w="1752811">
                  <a:extLst>
                    <a:ext uri="{9D8B030D-6E8A-4147-A177-3AD203B41FA5}">
                      <a16:colId xmlns:a16="http://schemas.microsoft.com/office/drawing/2014/main" val="4108367525"/>
                    </a:ext>
                  </a:extLst>
                </a:gridCol>
                <a:gridCol w="1752811">
                  <a:extLst>
                    <a:ext uri="{9D8B030D-6E8A-4147-A177-3AD203B41FA5}">
                      <a16:colId xmlns:a16="http://schemas.microsoft.com/office/drawing/2014/main" val="1729315130"/>
                    </a:ext>
                  </a:extLst>
                </a:gridCol>
                <a:gridCol w="1752811">
                  <a:extLst>
                    <a:ext uri="{9D8B030D-6E8A-4147-A177-3AD203B41FA5}">
                      <a16:colId xmlns:a16="http://schemas.microsoft.com/office/drawing/2014/main" val="2502860104"/>
                    </a:ext>
                  </a:extLst>
                </a:gridCol>
              </a:tblGrid>
              <a:tr h="642505">
                <a:tc>
                  <a:txBody>
                    <a:bodyPr/>
                    <a:lstStyle/>
                    <a:p>
                      <a:pPr algn="ctr">
                        <a:buNone/>
                      </a:pPr>
                      <a:endParaRPr lang="en-US" sz="2000" dirty="0">
                        <a:solidFill>
                          <a:schemeClr val="bg1"/>
                        </a:solidFill>
                      </a:endParaRPr>
                    </a:p>
                  </a:txBody>
                  <a:tcPr anchor="ctr">
                    <a:solidFill>
                      <a:srgbClr val="3A4660"/>
                    </a:solidFill>
                  </a:tcPr>
                </a:tc>
                <a:tc>
                  <a:txBody>
                    <a:bodyPr/>
                    <a:lstStyle/>
                    <a:p>
                      <a:pPr algn="ctr">
                        <a:buNone/>
                      </a:pPr>
                      <a:r>
                        <a:rPr lang="en-US" sz="2000" dirty="0">
                          <a:solidFill>
                            <a:schemeClr val="bg1"/>
                          </a:solidFill>
                        </a:rPr>
                        <a:t>North Carolina</a:t>
                      </a:r>
                    </a:p>
                  </a:txBody>
                  <a:tcPr anchor="ctr">
                    <a:solidFill>
                      <a:srgbClr val="3A4660"/>
                    </a:solidFill>
                  </a:tcPr>
                </a:tc>
                <a:tc>
                  <a:txBody>
                    <a:bodyPr/>
                    <a:lstStyle/>
                    <a:p>
                      <a:pPr algn="ctr">
                        <a:buNone/>
                      </a:pPr>
                      <a:r>
                        <a:rPr lang="en-US" sz="2000" dirty="0">
                          <a:solidFill>
                            <a:schemeClr val="bg1"/>
                          </a:solidFill>
                        </a:rPr>
                        <a:t>United States</a:t>
                      </a:r>
                    </a:p>
                  </a:txBody>
                  <a:tcPr anchor="ctr">
                    <a:solidFill>
                      <a:srgbClr val="3A4660"/>
                    </a:solidFill>
                  </a:tcPr>
                </a:tc>
                <a:tc>
                  <a:txBody>
                    <a:bodyPr/>
                    <a:lstStyle/>
                    <a:p>
                      <a:pPr algn="ctr">
                        <a:buNone/>
                      </a:pPr>
                      <a:r>
                        <a:rPr lang="en-US" sz="2000" dirty="0">
                          <a:solidFill>
                            <a:schemeClr val="bg1"/>
                          </a:solidFill>
                        </a:rPr>
                        <a:t>North Carolina  Ranking</a:t>
                      </a:r>
                    </a:p>
                  </a:txBody>
                  <a:tcPr anchor="ctr">
                    <a:solidFill>
                      <a:srgbClr val="3A4660"/>
                    </a:solidFill>
                  </a:tcPr>
                </a:tc>
                <a:extLst>
                  <a:ext uri="{0D108BD9-81ED-4DB2-BD59-A6C34878D82A}">
                    <a16:rowId xmlns:a16="http://schemas.microsoft.com/office/drawing/2014/main" val="1736510032"/>
                  </a:ext>
                </a:extLst>
              </a:tr>
              <a:tr h="367145">
                <a:tc>
                  <a:txBody>
                    <a:bodyPr/>
                    <a:lstStyle/>
                    <a:p>
                      <a:pPr algn="l">
                        <a:buNone/>
                      </a:pPr>
                      <a:r>
                        <a:rPr lang="en-US" sz="2000" b="0" dirty="0">
                          <a:solidFill>
                            <a:srgbClr val="000000"/>
                          </a:solidFill>
                        </a:rPr>
                        <a:t>Life expectancy at birth, in years (2022)</a:t>
                      </a:r>
                    </a:p>
                  </a:txBody>
                  <a:tcPr anchor="ctr"/>
                </a:tc>
                <a:tc>
                  <a:txBody>
                    <a:bodyPr/>
                    <a:lstStyle/>
                    <a:p>
                      <a:pPr algn="ctr">
                        <a:buNone/>
                      </a:pPr>
                      <a:r>
                        <a:rPr lang="en-US" sz="2000" b="0" dirty="0">
                          <a:solidFill>
                            <a:srgbClr val="000000"/>
                          </a:solidFill>
                        </a:rPr>
                        <a:t>75.9</a:t>
                      </a:r>
                    </a:p>
                  </a:txBody>
                  <a:tcPr anchor="ctr"/>
                </a:tc>
                <a:tc>
                  <a:txBody>
                    <a:bodyPr/>
                    <a:lstStyle/>
                    <a:p>
                      <a:pPr algn="ctr">
                        <a:buNone/>
                      </a:pPr>
                      <a:r>
                        <a:rPr lang="en-US" sz="2000" b="0" dirty="0">
                          <a:solidFill>
                            <a:srgbClr val="000000"/>
                          </a:solidFill>
                        </a:rPr>
                        <a:t>77.5</a:t>
                      </a:r>
                    </a:p>
                  </a:txBody>
                  <a:tcPr anchor="ctr"/>
                </a:tc>
                <a:tc>
                  <a:txBody>
                    <a:bodyPr/>
                    <a:lstStyle/>
                    <a:p>
                      <a:pPr algn="ctr">
                        <a:buNone/>
                      </a:pPr>
                      <a:r>
                        <a:rPr lang="en-US" sz="2000" b="0" dirty="0">
                          <a:solidFill>
                            <a:srgbClr val="000000"/>
                          </a:solidFill>
                        </a:rPr>
                        <a:t>37</a:t>
                      </a:r>
                      <a:r>
                        <a:rPr lang="en-US" sz="2000" b="0" baseline="30000" dirty="0">
                          <a:solidFill>
                            <a:srgbClr val="000000"/>
                          </a:solidFill>
                        </a:rPr>
                        <a:t>th</a:t>
                      </a:r>
                      <a:r>
                        <a:rPr lang="en-US" sz="2000" b="0" dirty="0">
                          <a:solidFill>
                            <a:srgbClr val="000000"/>
                          </a:solidFill>
                        </a:rPr>
                        <a:t> </a:t>
                      </a:r>
                    </a:p>
                  </a:txBody>
                  <a:tcPr anchor="ctr"/>
                </a:tc>
                <a:extLst>
                  <a:ext uri="{0D108BD9-81ED-4DB2-BD59-A6C34878D82A}">
                    <a16:rowId xmlns:a16="http://schemas.microsoft.com/office/drawing/2014/main" val="885677707"/>
                  </a:ext>
                </a:extLst>
              </a:tr>
              <a:tr h="642505">
                <a:tc>
                  <a:txBody>
                    <a:bodyPr/>
                    <a:lstStyle/>
                    <a:p>
                      <a:pPr algn="l">
                        <a:buNone/>
                      </a:pPr>
                      <a:r>
                        <a:rPr lang="en-US" sz="2000" b="0" dirty="0">
                          <a:solidFill>
                            <a:srgbClr val="000000"/>
                          </a:solidFill>
                        </a:rPr>
                        <a:t>Premature death, years of potential life lost before age 75 per 100,000 people (2023)</a:t>
                      </a:r>
                    </a:p>
                  </a:txBody>
                  <a:tcPr anchor="ctr"/>
                </a:tc>
                <a:tc>
                  <a:txBody>
                    <a:bodyPr/>
                    <a:lstStyle/>
                    <a:p>
                      <a:pPr algn="ctr">
                        <a:buNone/>
                      </a:pPr>
                      <a:r>
                        <a:rPr lang="en-US" sz="2000" b="0" dirty="0">
                          <a:solidFill>
                            <a:srgbClr val="000000"/>
                          </a:solidFill>
                        </a:rPr>
                        <a:t>9,125</a:t>
                      </a:r>
                    </a:p>
                  </a:txBody>
                  <a:tcPr anchor="ctr"/>
                </a:tc>
                <a:tc>
                  <a:txBody>
                    <a:bodyPr/>
                    <a:lstStyle/>
                    <a:p>
                      <a:pPr algn="ctr">
                        <a:buNone/>
                      </a:pPr>
                      <a:r>
                        <a:rPr lang="en-US" sz="2000" b="0" dirty="0">
                          <a:solidFill>
                            <a:srgbClr val="000000"/>
                          </a:solidFill>
                        </a:rPr>
                        <a:t>7,862</a:t>
                      </a:r>
                    </a:p>
                  </a:txBody>
                  <a:tcPr anchor="ctr"/>
                </a:tc>
                <a:tc>
                  <a:txBody>
                    <a:bodyPr/>
                    <a:lstStyle/>
                    <a:p>
                      <a:pPr algn="ctr">
                        <a:buNone/>
                      </a:pPr>
                      <a:r>
                        <a:rPr lang="en-US" sz="2000" b="0" dirty="0">
                          <a:solidFill>
                            <a:srgbClr val="000000"/>
                          </a:solidFill>
                        </a:rPr>
                        <a:t>38</a:t>
                      </a:r>
                      <a:r>
                        <a:rPr lang="en-US" sz="2000" b="0" baseline="30000" dirty="0">
                          <a:solidFill>
                            <a:srgbClr val="000000"/>
                          </a:solidFill>
                        </a:rPr>
                        <a:t>th</a:t>
                      </a:r>
                      <a:r>
                        <a:rPr lang="en-US" sz="2000" b="0" dirty="0">
                          <a:solidFill>
                            <a:srgbClr val="000000"/>
                          </a:solidFill>
                        </a:rPr>
                        <a:t> </a:t>
                      </a:r>
                    </a:p>
                  </a:txBody>
                  <a:tcPr anchor="ctr"/>
                </a:tc>
                <a:extLst>
                  <a:ext uri="{0D108BD9-81ED-4DB2-BD59-A6C34878D82A}">
                    <a16:rowId xmlns:a16="http://schemas.microsoft.com/office/drawing/2014/main" val="2407613302"/>
                  </a:ext>
                </a:extLst>
              </a:tr>
              <a:tr h="367145">
                <a:tc>
                  <a:txBody>
                    <a:bodyPr/>
                    <a:lstStyle/>
                    <a:p>
                      <a:pPr algn="l">
                        <a:buNone/>
                      </a:pPr>
                      <a:r>
                        <a:rPr lang="en-US" sz="2000" b="0" dirty="0">
                          <a:solidFill>
                            <a:srgbClr val="000000"/>
                          </a:solidFill>
                        </a:rPr>
                        <a:t>Infant mortality per 1,000 births (2022-23)</a:t>
                      </a:r>
                    </a:p>
                  </a:txBody>
                  <a:tcPr anchor="ctr"/>
                </a:tc>
                <a:tc>
                  <a:txBody>
                    <a:bodyPr/>
                    <a:lstStyle/>
                    <a:p>
                      <a:pPr algn="ctr">
                        <a:buNone/>
                      </a:pPr>
                      <a:r>
                        <a:rPr lang="en-US" sz="2000" b="0" dirty="0">
                          <a:solidFill>
                            <a:srgbClr val="000000"/>
                          </a:solidFill>
                        </a:rPr>
                        <a:t>6.9</a:t>
                      </a:r>
                    </a:p>
                  </a:txBody>
                  <a:tcPr anchor="ctr"/>
                </a:tc>
                <a:tc>
                  <a:txBody>
                    <a:bodyPr/>
                    <a:lstStyle/>
                    <a:p>
                      <a:pPr algn="ctr">
                        <a:buNone/>
                      </a:pPr>
                      <a:r>
                        <a:rPr lang="en-US" sz="2000" b="0" dirty="0">
                          <a:solidFill>
                            <a:srgbClr val="000000"/>
                          </a:solidFill>
                        </a:rPr>
                        <a:t>5.6</a:t>
                      </a:r>
                    </a:p>
                  </a:txBody>
                  <a:tcPr anchor="ctr"/>
                </a:tc>
                <a:tc>
                  <a:txBody>
                    <a:bodyPr/>
                    <a:lstStyle/>
                    <a:p>
                      <a:pPr algn="ctr">
                        <a:buNone/>
                      </a:pPr>
                      <a:r>
                        <a:rPr lang="en-US" sz="2000" b="0" dirty="0">
                          <a:solidFill>
                            <a:srgbClr val="000000"/>
                          </a:solidFill>
                        </a:rPr>
                        <a:t>40</a:t>
                      </a:r>
                      <a:r>
                        <a:rPr lang="en-US" sz="2000" b="0" baseline="30000" dirty="0">
                          <a:solidFill>
                            <a:srgbClr val="000000"/>
                          </a:solidFill>
                        </a:rPr>
                        <a:t>th</a:t>
                      </a:r>
                      <a:r>
                        <a:rPr lang="en-US" sz="2000" b="0" dirty="0">
                          <a:solidFill>
                            <a:srgbClr val="000000"/>
                          </a:solidFill>
                        </a:rPr>
                        <a:t> </a:t>
                      </a:r>
                    </a:p>
                  </a:txBody>
                  <a:tcPr anchor="ctr"/>
                </a:tc>
                <a:extLst>
                  <a:ext uri="{0D108BD9-81ED-4DB2-BD59-A6C34878D82A}">
                    <a16:rowId xmlns:a16="http://schemas.microsoft.com/office/drawing/2014/main" val="903188171"/>
                  </a:ext>
                </a:extLst>
              </a:tr>
              <a:tr h="367145">
                <a:tc>
                  <a:txBody>
                    <a:bodyPr/>
                    <a:lstStyle/>
                    <a:p>
                      <a:pPr algn="l">
                        <a:buNone/>
                      </a:pPr>
                      <a:r>
                        <a:rPr lang="en-US" sz="2000" b="0" dirty="0">
                          <a:solidFill>
                            <a:srgbClr val="000000"/>
                          </a:solidFill>
                        </a:rPr>
                        <a:t>Percent of adults with diabetes diagnosis (2024)</a:t>
                      </a:r>
                    </a:p>
                  </a:txBody>
                  <a:tcPr anchor="ctr"/>
                </a:tc>
                <a:tc>
                  <a:txBody>
                    <a:bodyPr/>
                    <a:lstStyle/>
                    <a:p>
                      <a:pPr algn="ctr">
                        <a:buNone/>
                      </a:pPr>
                      <a:r>
                        <a:rPr lang="en-US" sz="2000" b="0">
                          <a:solidFill>
                            <a:srgbClr val="000000"/>
                          </a:solidFill>
                        </a:rPr>
                        <a:t>13.2%</a:t>
                      </a:r>
                    </a:p>
                  </a:txBody>
                  <a:tcPr anchor="ctr"/>
                </a:tc>
                <a:tc>
                  <a:txBody>
                    <a:bodyPr/>
                    <a:lstStyle/>
                    <a:p>
                      <a:pPr algn="ctr">
                        <a:buNone/>
                      </a:pPr>
                      <a:r>
                        <a:rPr lang="en-US" sz="2000" b="0" dirty="0">
                          <a:solidFill>
                            <a:srgbClr val="000000"/>
                          </a:solidFill>
                        </a:rPr>
                        <a:t>12.0%</a:t>
                      </a:r>
                    </a:p>
                  </a:txBody>
                  <a:tcPr anchor="ctr"/>
                </a:tc>
                <a:tc>
                  <a:txBody>
                    <a:bodyPr/>
                    <a:lstStyle/>
                    <a:p>
                      <a:pPr algn="ctr">
                        <a:buNone/>
                      </a:pPr>
                      <a:r>
                        <a:rPr lang="en-US" sz="2000" b="0" dirty="0">
                          <a:solidFill>
                            <a:srgbClr val="000000"/>
                          </a:solidFill>
                        </a:rPr>
                        <a:t>35</a:t>
                      </a:r>
                      <a:r>
                        <a:rPr lang="en-US" sz="2000" b="0" baseline="30000" dirty="0">
                          <a:solidFill>
                            <a:srgbClr val="000000"/>
                          </a:solidFill>
                        </a:rPr>
                        <a:t>th</a:t>
                      </a:r>
                      <a:r>
                        <a:rPr lang="en-US" sz="2000" b="0" dirty="0">
                          <a:solidFill>
                            <a:srgbClr val="000000"/>
                          </a:solidFill>
                        </a:rPr>
                        <a:t> </a:t>
                      </a:r>
                    </a:p>
                  </a:txBody>
                  <a:tcPr anchor="ctr"/>
                </a:tc>
                <a:extLst>
                  <a:ext uri="{0D108BD9-81ED-4DB2-BD59-A6C34878D82A}">
                    <a16:rowId xmlns:a16="http://schemas.microsoft.com/office/drawing/2014/main" val="2400829560"/>
                  </a:ext>
                </a:extLst>
              </a:tr>
              <a:tr h="642505">
                <a:tc>
                  <a:txBody>
                    <a:bodyPr/>
                    <a:lstStyle/>
                    <a:p>
                      <a:pPr algn="l">
                        <a:buNone/>
                      </a:pPr>
                      <a:r>
                        <a:rPr lang="en-US" sz="2000" b="0" dirty="0">
                          <a:solidFill>
                            <a:srgbClr val="000000"/>
                          </a:solidFill>
                        </a:rPr>
                        <a:t>Percent of adults with cardiovascular diseases diagnosis (2024)</a:t>
                      </a:r>
                    </a:p>
                  </a:txBody>
                  <a:tcPr anchor="ctr"/>
                </a:tc>
                <a:tc>
                  <a:txBody>
                    <a:bodyPr/>
                    <a:lstStyle/>
                    <a:p>
                      <a:pPr algn="ctr">
                        <a:buNone/>
                      </a:pPr>
                      <a:r>
                        <a:rPr lang="en-US" sz="2000" b="0" dirty="0">
                          <a:solidFill>
                            <a:srgbClr val="000000"/>
                          </a:solidFill>
                        </a:rPr>
                        <a:t>9.2%</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rgbClr val="000000"/>
                          </a:solidFill>
                        </a:rPr>
                        <a:t>9.2%</a:t>
                      </a:r>
                    </a:p>
                  </a:txBody>
                  <a:tcPr anchor="ctr"/>
                </a:tc>
                <a:tc>
                  <a:txBody>
                    <a:bodyPr/>
                    <a:lstStyle/>
                    <a:p>
                      <a:pPr algn="ctr">
                        <a:buNone/>
                      </a:pPr>
                      <a:r>
                        <a:rPr lang="en-US" sz="2000" b="0" dirty="0">
                          <a:solidFill>
                            <a:srgbClr val="000000"/>
                          </a:solidFill>
                        </a:rPr>
                        <a:t>25</a:t>
                      </a:r>
                      <a:r>
                        <a:rPr lang="en-US" sz="2000" b="0" baseline="30000" dirty="0">
                          <a:solidFill>
                            <a:srgbClr val="000000"/>
                          </a:solidFill>
                        </a:rPr>
                        <a:t>th</a:t>
                      </a:r>
                      <a:endParaRPr lang="en-US" sz="2000" b="0" dirty="0">
                        <a:solidFill>
                          <a:srgbClr val="000000"/>
                        </a:solidFill>
                      </a:endParaRPr>
                    </a:p>
                  </a:txBody>
                  <a:tcPr anchor="ctr"/>
                </a:tc>
                <a:extLst>
                  <a:ext uri="{0D108BD9-81ED-4DB2-BD59-A6C34878D82A}">
                    <a16:rowId xmlns:a16="http://schemas.microsoft.com/office/drawing/2014/main" val="3681974951"/>
                  </a:ext>
                </a:extLst>
              </a:tr>
              <a:tr h="367145">
                <a:tc>
                  <a:txBody>
                    <a:bodyPr/>
                    <a:lstStyle/>
                    <a:p>
                      <a:pPr algn="l">
                        <a:buNone/>
                      </a:pPr>
                      <a:r>
                        <a:rPr lang="en-US" sz="2000" b="0" dirty="0">
                          <a:solidFill>
                            <a:srgbClr val="000000"/>
                          </a:solidFill>
                        </a:rPr>
                        <a:t>Percent of adults with cancer diagnosis (2024)</a:t>
                      </a:r>
                    </a:p>
                  </a:txBody>
                  <a:tcPr anchor="ctr"/>
                </a:tc>
                <a:tc>
                  <a:txBody>
                    <a:bodyPr/>
                    <a:lstStyle/>
                    <a:p>
                      <a:pPr algn="ctr">
                        <a:buNone/>
                      </a:pPr>
                      <a:r>
                        <a:rPr lang="en-US" sz="2000" b="0" dirty="0">
                          <a:solidFill>
                            <a:srgbClr val="000000"/>
                          </a:solidFill>
                        </a:rPr>
                        <a:t>7.5%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rgbClr val="000000"/>
                          </a:solidFill>
                        </a:rPr>
                        <a:t>8.7%</a:t>
                      </a:r>
                    </a:p>
                  </a:txBody>
                  <a:tcPr anchor="ctr"/>
                </a:tc>
                <a:tc>
                  <a:txBody>
                    <a:bodyPr/>
                    <a:lstStyle/>
                    <a:p>
                      <a:pPr algn="ctr">
                        <a:buNone/>
                      </a:pPr>
                      <a:r>
                        <a:rPr lang="en-US" sz="2000" b="0" dirty="0">
                          <a:solidFill>
                            <a:srgbClr val="000000"/>
                          </a:solidFill>
                        </a:rPr>
                        <a:t>5</a:t>
                      </a:r>
                      <a:r>
                        <a:rPr lang="en-US" sz="2000" b="0" baseline="30000" dirty="0">
                          <a:solidFill>
                            <a:srgbClr val="000000"/>
                          </a:solidFill>
                        </a:rPr>
                        <a:t>th</a:t>
                      </a:r>
                      <a:endParaRPr lang="en-US" sz="2000" b="0" dirty="0">
                        <a:solidFill>
                          <a:srgbClr val="000000"/>
                        </a:solidFill>
                      </a:endParaRPr>
                    </a:p>
                  </a:txBody>
                  <a:tcPr anchor="ctr"/>
                </a:tc>
                <a:extLst>
                  <a:ext uri="{0D108BD9-81ED-4DB2-BD59-A6C34878D82A}">
                    <a16:rowId xmlns:a16="http://schemas.microsoft.com/office/drawing/2014/main" val="528875482"/>
                  </a:ext>
                </a:extLst>
              </a:tr>
              <a:tr h="642505">
                <a:tc>
                  <a:txBody>
                    <a:bodyPr/>
                    <a:lstStyle/>
                    <a:p>
                      <a:pPr algn="l">
                        <a:buNone/>
                      </a:pPr>
                      <a:r>
                        <a:rPr lang="en-US" sz="2000" b="0" dirty="0">
                          <a:solidFill>
                            <a:srgbClr val="000000"/>
                          </a:solidFill>
                        </a:rPr>
                        <a:t>Percent of adults with chronic kidney disease diagnosis (2024)</a:t>
                      </a:r>
                    </a:p>
                  </a:txBody>
                  <a:tcPr anchor="ctr"/>
                </a:tc>
                <a:tc>
                  <a:txBody>
                    <a:bodyPr/>
                    <a:lstStyle/>
                    <a:p>
                      <a:pPr algn="ctr">
                        <a:buNone/>
                      </a:pPr>
                      <a:r>
                        <a:rPr lang="en-US" sz="2000" b="0" dirty="0">
                          <a:solidFill>
                            <a:srgbClr val="000000"/>
                          </a:solidFill>
                        </a:rPr>
                        <a:t>3.5%</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b="0" dirty="0">
                          <a:solidFill>
                            <a:srgbClr val="000000"/>
                          </a:solidFill>
                        </a:rPr>
                        <a:t>4.0%</a:t>
                      </a:r>
                    </a:p>
                  </a:txBody>
                  <a:tcPr anchor="ctr"/>
                </a:tc>
                <a:tc>
                  <a:txBody>
                    <a:bodyPr/>
                    <a:lstStyle/>
                    <a:p>
                      <a:pPr algn="ctr">
                        <a:buNone/>
                      </a:pPr>
                      <a:r>
                        <a:rPr lang="en-US" sz="2000" b="0" dirty="0">
                          <a:solidFill>
                            <a:srgbClr val="000000"/>
                          </a:solidFill>
                        </a:rPr>
                        <a:t>12</a:t>
                      </a:r>
                      <a:r>
                        <a:rPr lang="en-US" sz="2000" b="0" baseline="30000" dirty="0">
                          <a:solidFill>
                            <a:srgbClr val="000000"/>
                          </a:solidFill>
                        </a:rPr>
                        <a:t>th</a:t>
                      </a:r>
                      <a:r>
                        <a:rPr lang="en-US" sz="2000" b="0" dirty="0">
                          <a:solidFill>
                            <a:srgbClr val="000000"/>
                          </a:solidFill>
                        </a:rPr>
                        <a:t> </a:t>
                      </a:r>
                    </a:p>
                  </a:txBody>
                  <a:tcPr anchor="ctr"/>
                </a:tc>
                <a:extLst>
                  <a:ext uri="{0D108BD9-81ED-4DB2-BD59-A6C34878D82A}">
                    <a16:rowId xmlns:a16="http://schemas.microsoft.com/office/drawing/2014/main" val="1257500135"/>
                  </a:ext>
                </a:extLst>
              </a:tr>
            </a:tbl>
          </a:graphicData>
        </a:graphic>
      </p:graphicFrame>
    </p:spTree>
    <p:extLst>
      <p:ext uri="{BB962C8B-B14F-4D97-AF65-F5344CB8AC3E}">
        <p14:creationId xmlns:p14="http://schemas.microsoft.com/office/powerpoint/2010/main" val="6557168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5FFEDE1E-5578-B36C-FEF5-08CBB25DD6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927326-CFB2-9ACA-19EE-BD0023259DFD}"/>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How Do We Measure Health Care Affordability in North Carolina?</a:t>
            </a:r>
          </a:p>
        </p:txBody>
      </p:sp>
      <p:sp>
        <p:nvSpPr>
          <p:cNvPr id="4" name="Title 1">
            <a:extLst>
              <a:ext uri="{FF2B5EF4-FFF2-40B4-BE49-F238E27FC236}">
                <a16:creationId xmlns:a16="http://schemas.microsoft.com/office/drawing/2014/main" id="{8BFE7FF3-BA30-44D4-E78B-28B034FF217C}"/>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2</a:t>
            </a:r>
          </a:p>
        </p:txBody>
      </p:sp>
      <p:sp>
        <p:nvSpPr>
          <p:cNvPr id="6" name="Rectangle 5">
            <a:extLst>
              <a:ext uri="{FF2B5EF4-FFF2-40B4-BE49-F238E27FC236}">
                <a16:creationId xmlns:a16="http://schemas.microsoft.com/office/drawing/2014/main" id="{22A815CB-49A3-2F2B-B1AA-82257F3B83D2}"/>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70793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9E94C47-53D7-A6C5-7F24-D73932459DC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4139B82-1754-105C-9193-2A0D2E57720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39A3E76D-7E1E-98AB-C388-D3EF48C15073}"/>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Premium Growth for Employer Sponsored Insurance Outpaced Inflation</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33E40566-1354-D3A9-75A1-48344EDF1A08}"/>
              </a:ext>
            </a:extLst>
          </p:cNvPr>
          <p:cNvSpPr txBox="1"/>
          <p:nvPr/>
        </p:nvSpPr>
        <p:spPr>
          <a:xfrm>
            <a:off x="609600" y="1663672"/>
            <a:ext cx="5486400" cy="510909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Roughly 5 million North Carolinians obtained health insurance through work</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Premiums have been rising faster than inflation since at least 2013</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Total premium for family coverage increased by 54% from 2013 to 2024</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While CPI only rose 35%</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Employer contribution rose 47%</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Employee contribution rose 70%</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5A9EBDB4-6822-2DF3-780E-3EA938D15D6D}"/>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96A5AD"/>
                </a:solidFill>
                <a:effectLst/>
                <a:uLnTx/>
                <a:uFillTx/>
                <a:latin typeface="Arial" panose="020B0604020202020204" pitchFamily="34" charset="0"/>
                <a:ea typeface="Arial" pitchFamily="34" charset="-122"/>
                <a:cs typeface="Arial" panose="020B0604020202020204" pitchFamily="34" charset="0"/>
              </a:rPr>
              <a:t>KFF “Health Insurance Coverage of the Total Population” (2024); KFF “Average Annual Family Premium per Enrolled Employee For Employer-Based Health Insurance” (2013-2024); FRED “Consumer Price Index for All Urban Consumers: All Items in U.S. City Average” (2013-2024).</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8" name="Chart 7">
            <a:extLst>
              <a:ext uri="{FF2B5EF4-FFF2-40B4-BE49-F238E27FC236}">
                <a16:creationId xmlns:a16="http://schemas.microsoft.com/office/drawing/2014/main" id="{59743979-7CB2-CB89-FD78-1BCF1EAB5815}"/>
              </a:ext>
            </a:extLst>
          </p:cNvPr>
          <p:cNvGraphicFramePr/>
          <p:nvPr/>
        </p:nvGraphicFramePr>
        <p:xfrm>
          <a:off x="6096000" y="1941039"/>
          <a:ext cx="5486400" cy="4231161"/>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hlinkClick r:id="rId4"/>
            <a:extLst>
              <a:ext uri="{FF2B5EF4-FFF2-40B4-BE49-F238E27FC236}">
                <a16:creationId xmlns:a16="http://schemas.microsoft.com/office/drawing/2014/main" id="{C06CCF36-013A-1A91-9F1B-7EB654484BF6}"/>
              </a:ext>
            </a:extLst>
          </p:cNvPr>
          <p:cNvSpPr/>
          <p:nvPr/>
        </p:nvSpPr>
        <p:spPr>
          <a:xfrm>
            <a:off x="990600" y="6442138"/>
            <a:ext cx="28956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A4C67A00-F86A-16DA-956D-97A39ABB4D5A}"/>
              </a:ext>
            </a:extLst>
          </p:cNvPr>
          <p:cNvSpPr/>
          <p:nvPr/>
        </p:nvSpPr>
        <p:spPr>
          <a:xfrm>
            <a:off x="3962400" y="6457496"/>
            <a:ext cx="5181600" cy="11106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825D2D3B-87EA-63FE-701F-03A2754628B2}"/>
              </a:ext>
            </a:extLst>
          </p:cNvPr>
          <p:cNvSpPr/>
          <p:nvPr/>
        </p:nvSpPr>
        <p:spPr>
          <a:xfrm>
            <a:off x="9220199" y="6419912"/>
            <a:ext cx="1926771" cy="1486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08940FD7-C088-10BA-0AAC-941139C8790E}"/>
              </a:ext>
            </a:extLst>
          </p:cNvPr>
          <p:cNvSpPr/>
          <p:nvPr/>
        </p:nvSpPr>
        <p:spPr>
          <a:xfrm>
            <a:off x="530679" y="6559903"/>
            <a:ext cx="2669721" cy="14864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9F25AD5E-3C28-2CC8-0B9D-DCB96188F7F8}"/>
              </a:ext>
            </a:extLst>
          </p:cNvPr>
          <p:cNvSpPr txBox="1"/>
          <p:nvPr/>
        </p:nvSpPr>
        <p:spPr>
          <a:xfrm>
            <a:off x="6705600" y="1524000"/>
            <a:ext cx="563880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Average total premium for family coverage, 2013-2024 </a:t>
            </a:r>
          </a:p>
        </p:txBody>
      </p:sp>
      <p:sp>
        <p:nvSpPr>
          <p:cNvPr id="10" name="Rectangle 9">
            <a:extLst>
              <a:ext uri="{FF2B5EF4-FFF2-40B4-BE49-F238E27FC236}">
                <a16:creationId xmlns:a16="http://schemas.microsoft.com/office/drawing/2014/main" id="{D064B07D-2FDF-75FF-6515-B295E12D79C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6424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34548CD-A8BC-F173-02EC-8B4B7CB7438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0A15FEA-B233-DC5B-64AC-3C282113DC45}"/>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76C6315B-1AAD-21DE-C400-58AC32423996}"/>
              </a:ext>
            </a:extLst>
          </p:cNvPr>
          <p:cNvSpPr/>
          <p:nvPr/>
        </p:nvSpPr>
        <p:spPr>
          <a:xfrm>
            <a:off x="719328" y="630936"/>
            <a:ext cx="10939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Employee Premium Contribution Consumes a Big Share of Household Income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06D1247C-7C60-C649-3938-21004F4B9115}"/>
              </a:ext>
            </a:extLst>
          </p:cNvPr>
          <p:cNvSpPr txBox="1"/>
          <p:nvPr/>
        </p:nvSpPr>
        <p:spPr>
          <a:xfrm>
            <a:off x="685801" y="1772722"/>
            <a:ext cx="4419600" cy="3016210"/>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Employee premium contribution for family coverage costs 8.8% of median household income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3</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rd</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highest in the nation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F93E5CC0-EF1C-FB25-566B-7C395AA7299E}"/>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Commonwealth Fund “Is Employer Coverage Affordable? How the States Stack Up” (2024 data, published 2026).</a:t>
            </a:r>
            <a:r>
              <a:rPr kumimoji="0" lang="en-US" sz="800" b="0" i="1" u="none" strike="noStrike" kern="1200" cap="none" spc="0" normalizeH="0" baseline="0" noProof="0" dirty="0">
                <a:ln>
                  <a:noFill/>
                </a:ln>
                <a:solidFill>
                  <a:srgbClr val="96A5AD"/>
                </a:solidFill>
                <a:effectLst/>
                <a:uLnTx/>
                <a:uFillTx/>
                <a:latin typeface="Arial" panose="020B0604020202020204" pitchFamily="34" charset="0"/>
                <a:ea typeface="Arial" pitchFamily="34" charset="-122"/>
                <a:cs typeface="Arial" panose="020B0604020202020204" pitchFamily="34" charset="0"/>
              </a:rPr>
              <a:t> </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mc:AlternateContent xmlns:mc="http://schemas.openxmlformats.org/markup-compatibility/2006" xmlns:cx4="http://schemas.microsoft.com/office/drawing/2016/5/10/chartex">
        <mc:Choice Requires="cx4">
          <p:graphicFrame>
            <p:nvGraphicFramePr>
              <p:cNvPr id="4" name="Chart 3">
                <a:extLst>
                  <a:ext uri="{FF2B5EF4-FFF2-40B4-BE49-F238E27FC236}">
                    <a16:creationId xmlns:a16="http://schemas.microsoft.com/office/drawing/2014/main" id="{E58C93A5-25E3-F0EF-9902-7338C296934D}"/>
                  </a:ext>
                </a:extLst>
              </p:cNvPr>
              <p:cNvGraphicFramePr/>
              <p:nvPr/>
            </p:nvGraphicFramePr>
            <p:xfrm>
              <a:off x="3962400" y="1752600"/>
              <a:ext cx="8229600" cy="4297680"/>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4" name="Chart 3">
                <a:extLst>
                  <a:ext uri="{FF2B5EF4-FFF2-40B4-BE49-F238E27FC236}">
                    <a16:creationId xmlns:a16="http://schemas.microsoft.com/office/drawing/2014/main" id="{E58C93A5-25E3-F0EF-9902-7338C296934D}"/>
                  </a:ext>
                </a:extLst>
              </p:cNvPr>
              <p:cNvPicPr>
                <a:picLocks noGrp="1" noRot="1" noChangeAspect="1" noMove="1" noResize="1" noEditPoints="1" noAdjustHandles="1" noChangeArrowheads="1" noChangeShapeType="1"/>
              </p:cNvPicPr>
              <p:nvPr/>
            </p:nvPicPr>
            <p:blipFill>
              <a:blip r:embed="rId4"/>
              <a:stretch>
                <a:fillRect/>
              </a:stretch>
            </p:blipFill>
            <p:spPr>
              <a:xfrm>
                <a:off x="3962400" y="1752600"/>
                <a:ext cx="8229600" cy="4297680"/>
              </a:xfrm>
              <a:prstGeom prst="rect">
                <a:avLst/>
              </a:prstGeom>
            </p:spPr>
          </p:pic>
        </mc:Fallback>
      </mc:AlternateContent>
      <p:sp>
        <p:nvSpPr>
          <p:cNvPr id="5" name="TextBox 4">
            <a:extLst>
              <a:ext uri="{FF2B5EF4-FFF2-40B4-BE49-F238E27FC236}">
                <a16:creationId xmlns:a16="http://schemas.microsoft.com/office/drawing/2014/main" id="{3DFF3C1E-F0A5-3219-6D7F-4679A637115C}"/>
              </a:ext>
            </a:extLst>
          </p:cNvPr>
          <p:cNvSpPr txBox="1"/>
          <p:nvPr/>
        </p:nvSpPr>
        <p:spPr>
          <a:xfrm>
            <a:off x="152400" y="3906285"/>
            <a:ext cx="5181600" cy="1200329"/>
          </a:xfrm>
          <a:prstGeom prst="rect">
            <a:avLst/>
          </a:prstGeom>
          <a:noFill/>
        </p:spPr>
        <p:txBody>
          <a:bodyPr wrap="square">
            <a:spAutoFit/>
          </a:bodyPr>
          <a:lstStyle/>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one of five states that exceed the ACA affordability threshold (8.39% in 2024)</a:t>
            </a:r>
          </a:p>
        </p:txBody>
      </p:sp>
      <p:sp>
        <p:nvSpPr>
          <p:cNvPr id="8" name="Rectangle 7">
            <a:hlinkClick r:id="rId5"/>
            <a:extLst>
              <a:ext uri="{FF2B5EF4-FFF2-40B4-BE49-F238E27FC236}">
                <a16:creationId xmlns:a16="http://schemas.microsoft.com/office/drawing/2014/main" id="{EDEA744B-6233-5EF5-3F48-C3A29E6B6C75}"/>
              </a:ext>
            </a:extLst>
          </p:cNvPr>
          <p:cNvSpPr/>
          <p:nvPr/>
        </p:nvSpPr>
        <p:spPr>
          <a:xfrm>
            <a:off x="1066800" y="6437377"/>
            <a:ext cx="5029200" cy="963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A13E05B7-F948-B592-A2D8-1ABBB86CB42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7FD1ECDC-EBB4-4558-0A13-279462E0E9BF}"/>
              </a:ext>
            </a:extLst>
          </p:cNvPr>
          <p:cNvSpPr/>
          <p:nvPr/>
        </p:nvSpPr>
        <p:spPr>
          <a:xfrm>
            <a:off x="10896600" y="5562600"/>
            <a:ext cx="1295400" cy="487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501891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786EB25-6471-3051-C2A5-E54F255EACC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F9925EF-4108-8879-6FE9-B0B65715065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00756A4-FF43-F47D-C1EE-BCC7743BD240}"/>
              </a:ext>
            </a:extLst>
          </p:cNvPr>
          <p:cNvSpPr/>
          <p:nvPr/>
        </p:nvSpPr>
        <p:spPr>
          <a:xfrm>
            <a:off x="719328" y="627888"/>
            <a:ext cx="110916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Fewer Businesses Can Afford to Offer Health Insurance Benefits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071D01CD-9E02-E2AC-C431-B661B82501A6}"/>
              </a:ext>
            </a:extLst>
          </p:cNvPr>
          <p:cNvSpPr txBox="1"/>
          <p:nvPr/>
        </p:nvSpPr>
        <p:spPr>
          <a:xfrm>
            <a:off x="715467" y="1978997"/>
            <a:ext cx="5539212" cy="495520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2024, 39% of North Carolina firms offered health insurance benefits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3</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rd</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lowest in the U.S. </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67% of North Carolina small business (&lt;500 employees) owners who did not offer health insurance cited high costs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…while these small businesses supply 45% of all private sector jobs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00144FCF-B32F-F498-4668-258BCC3540D1}"/>
              </a:ext>
            </a:extLst>
          </p:cNvPr>
          <p:cNvSpPr txBox="1"/>
          <p:nvPr/>
        </p:nvSpPr>
        <p:spPr>
          <a:xfrm>
            <a:off x="6048953" y="2128886"/>
            <a:ext cx="5867400" cy="246221"/>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Percentage of firms </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offering </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health insurance</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 N</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orth Carolina</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 vs.</a:t>
            </a: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sz="1600" b="1" i="0" u="none" strike="noStrike" kern="1200" cap="none" spc="0" normalizeH="0" baseline="0" noProof="0" dirty="0">
                <a:ln>
                  <a:noFill/>
                </a:ln>
                <a:solidFill>
                  <a:srgbClr val="000000"/>
                </a:solidFill>
                <a:effectLst/>
                <a:uLnTx/>
                <a:uFillTx/>
                <a:latin typeface="Calibri" panose="020F0502020204030204"/>
                <a:ea typeface="+mn-ea"/>
                <a:cs typeface="+mn-cs"/>
              </a:rPr>
              <a:t>U.S.</a:t>
            </a:r>
          </a:p>
        </p:txBody>
      </p:sp>
      <p:sp>
        <p:nvSpPr>
          <p:cNvPr id="4" name="Text 16">
            <a:extLst>
              <a:ext uri="{FF2B5EF4-FFF2-40B4-BE49-F238E27FC236}">
                <a16:creationId xmlns:a16="http://schemas.microsoft.com/office/drawing/2014/main" id="{55C434C9-8C49-68D2-4782-6B1C828AC0D9}"/>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mn-ea"/>
                <a:cs typeface="+mn-cs"/>
              </a:rPr>
              <a:t>KFF “Percent of Private Sector Establishments Offering Health Insurance” (2012–2024); Small Business for America's Future "Healthcare Costs and Small Business: A Bipartisan Concern and Call for Action in North Carolina" (2023); NC Department of Commerce "Small Businesses Account for Nearly Half of Private Employment in North Carolina" (2023).</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5" name="Chart 4">
            <a:extLst>
              <a:ext uri="{FF2B5EF4-FFF2-40B4-BE49-F238E27FC236}">
                <a16:creationId xmlns:a16="http://schemas.microsoft.com/office/drawing/2014/main" id="{B7B8D20F-D7A4-82E1-EFBB-F4BFC44BD098}"/>
              </a:ext>
            </a:extLst>
          </p:cNvPr>
          <p:cNvGraphicFramePr>
            <a:graphicFrameLocks noGrp="1"/>
          </p:cNvGraphicFramePr>
          <p:nvPr/>
        </p:nvGraphicFramePr>
        <p:xfrm>
          <a:off x="6096000" y="2423093"/>
          <a:ext cx="5715000" cy="3184497"/>
        </p:xfrm>
        <a:graphic>
          <a:graphicData uri="http://schemas.openxmlformats.org/drawingml/2006/chart">
            <c:chart xmlns:c="http://schemas.openxmlformats.org/drawingml/2006/chart" xmlns:r="http://schemas.openxmlformats.org/officeDocument/2006/relationships" r:id="rId3"/>
          </a:graphicData>
        </a:graphic>
      </p:graphicFrame>
      <p:sp>
        <p:nvSpPr>
          <p:cNvPr id="7" name="Rectangle 6">
            <a:hlinkClick r:id="rId4"/>
            <a:extLst>
              <a:ext uri="{FF2B5EF4-FFF2-40B4-BE49-F238E27FC236}">
                <a16:creationId xmlns:a16="http://schemas.microsoft.com/office/drawing/2014/main" id="{C9479D95-3F9A-E772-CCE5-198317847382}"/>
              </a:ext>
            </a:extLst>
          </p:cNvPr>
          <p:cNvSpPr/>
          <p:nvPr/>
        </p:nvSpPr>
        <p:spPr>
          <a:xfrm>
            <a:off x="1010793" y="6452114"/>
            <a:ext cx="3942207"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88594EA0-9C60-E291-6299-041BEF61BFCC}"/>
              </a:ext>
            </a:extLst>
          </p:cNvPr>
          <p:cNvSpPr/>
          <p:nvPr/>
        </p:nvSpPr>
        <p:spPr>
          <a:xfrm>
            <a:off x="5011293" y="6446021"/>
            <a:ext cx="6169914"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EC03467B-CBEE-660D-4DF5-DA0D0A10AA4B}"/>
              </a:ext>
            </a:extLst>
          </p:cNvPr>
          <p:cNvSpPr/>
          <p:nvPr/>
        </p:nvSpPr>
        <p:spPr>
          <a:xfrm>
            <a:off x="907542" y="6571626"/>
            <a:ext cx="5539212" cy="101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836EF00-6C93-F1BC-55E5-17C9F792AB49}"/>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353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938E2E6-FB24-D7BE-C44A-7CFA54E6E8E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77B6F60-D896-659C-E7DD-EA060A4E9F0F}"/>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D6B816EC-9357-8CF5-4C63-EF602A8E67E7}"/>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Premiums Spiked in the ACA Marketplace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7A6FC541-24D9-CC80-C465-DFF709369CA9}"/>
              </a:ext>
            </a:extLst>
          </p:cNvPr>
          <p:cNvSpPr txBox="1"/>
          <p:nvPr/>
        </p:nvSpPr>
        <p:spPr>
          <a:xfrm>
            <a:off x="719328" y="1286256"/>
            <a:ext cx="10915538" cy="249299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Individual ACA premiums spiked by 28.6% in 2026 and enrollment fell by 214,000 enrollees, or 22% (in part because enhanced federal subsidies ended)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experienced the steepest decline in ACA enrollment of any state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Aetna, WellCare, and CareSource stopped offering ACA coverage in 2026</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Cigna will exit from the ACA market in North Carolina starting in the 2027 plan year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FAA9DDAD-35B6-99A7-71D4-7157B977068E}"/>
              </a:ext>
            </a:extLst>
          </p:cNvPr>
          <p:cNvPicPr>
            <a:picLocks noChangeAspect="1"/>
          </p:cNvPicPr>
          <p:nvPr/>
        </p:nvPicPr>
        <p:blipFill>
          <a:blip r:embed="rId3"/>
          <a:stretch>
            <a:fillRect/>
          </a:stretch>
        </p:blipFill>
        <p:spPr>
          <a:xfrm>
            <a:off x="5386466" y="3657600"/>
            <a:ext cx="5891134" cy="2743200"/>
          </a:xfrm>
          <a:prstGeom prst="rect">
            <a:avLst/>
          </a:prstGeom>
        </p:spPr>
      </p:pic>
      <p:sp>
        <p:nvSpPr>
          <p:cNvPr id="7" name="Text 16">
            <a:extLst>
              <a:ext uri="{FF2B5EF4-FFF2-40B4-BE49-F238E27FC236}">
                <a16:creationId xmlns:a16="http://schemas.microsoft.com/office/drawing/2014/main" id="{E763F72B-5050-659A-3345-8B2F6F37052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KFF “What We Know So Far About 2026 ACA Marketplace Enrollment, Premiums, and Deductibles.” (2026); NCDOI “ACA Health Insurance Rates Released for 2026 Open Enrollment” (2025); KFF “Marketplace Plan Selections by Metal Level” (2025-2026); NCDOI “2025 Plan Year Licensed Insurers Marketing Individual Health Insurance Coverage in North Carolina” (2024); NCDOI “Companies Selling Health, Vision and Dental Insurance” (2026); Beckers Payer Issues “8 insurers exiting ACA markets”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TextBox 7">
            <a:extLst>
              <a:ext uri="{FF2B5EF4-FFF2-40B4-BE49-F238E27FC236}">
                <a16:creationId xmlns:a16="http://schemas.microsoft.com/office/drawing/2014/main" id="{DD5D86A1-72F6-8431-55AE-8504B9B16740}"/>
              </a:ext>
            </a:extLst>
          </p:cNvPr>
          <p:cNvSpPr txBox="1"/>
          <p:nvPr/>
        </p:nvSpPr>
        <p:spPr>
          <a:xfrm>
            <a:off x="719328" y="3664803"/>
            <a:ext cx="4919472" cy="830997"/>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Enrollees are also forced to choose less comprehensive plans </a:t>
            </a:r>
          </a:p>
        </p:txBody>
      </p:sp>
      <p:sp>
        <p:nvSpPr>
          <p:cNvPr id="5" name="TextBox 4">
            <a:extLst>
              <a:ext uri="{FF2B5EF4-FFF2-40B4-BE49-F238E27FC236}">
                <a16:creationId xmlns:a16="http://schemas.microsoft.com/office/drawing/2014/main" id="{5AFFDA65-C10F-9DCC-31E3-47A31A737448}"/>
              </a:ext>
            </a:extLst>
          </p:cNvPr>
          <p:cNvSpPr txBox="1"/>
          <p:nvPr/>
        </p:nvSpPr>
        <p:spPr>
          <a:xfrm>
            <a:off x="5943600" y="3733800"/>
            <a:ext cx="5212080" cy="215444"/>
          </a:xfrm>
          <a:prstGeom prst="rect">
            <a:avLst/>
          </a:prstGeom>
          <a:noFill/>
        </p:spPr>
        <p:txBody>
          <a:bodyPr wrap="square" lIns="0" tIns="0" rIns="0" bIns="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Arial"/>
                <a:ea typeface="+mn-ea"/>
                <a:cs typeface="+mn-cs"/>
              </a:rPr>
              <a:t>Share of enrollees in bronze and silver plans (2025-2026)</a:t>
            </a:r>
          </a:p>
        </p:txBody>
      </p:sp>
      <p:sp>
        <p:nvSpPr>
          <p:cNvPr id="9" name="Rectangle 8">
            <a:hlinkClick r:id="rId4"/>
            <a:extLst>
              <a:ext uri="{FF2B5EF4-FFF2-40B4-BE49-F238E27FC236}">
                <a16:creationId xmlns:a16="http://schemas.microsoft.com/office/drawing/2014/main" id="{5BCEB63A-C052-D68C-EDBF-3CC6E4A65FD8}"/>
              </a:ext>
            </a:extLst>
          </p:cNvPr>
          <p:cNvSpPr/>
          <p:nvPr/>
        </p:nvSpPr>
        <p:spPr>
          <a:xfrm>
            <a:off x="955167" y="6458531"/>
            <a:ext cx="4912233" cy="946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34370247-A65B-5992-B82E-E5ACD3A8A16C}"/>
              </a:ext>
            </a:extLst>
          </p:cNvPr>
          <p:cNvSpPr/>
          <p:nvPr/>
        </p:nvSpPr>
        <p:spPr>
          <a:xfrm>
            <a:off x="5916169" y="6445831"/>
            <a:ext cx="3761232" cy="1073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DEFA1066-0A47-EADF-D6D4-55AE9832FAF3}"/>
              </a:ext>
            </a:extLst>
          </p:cNvPr>
          <p:cNvSpPr/>
          <p:nvPr/>
        </p:nvSpPr>
        <p:spPr>
          <a:xfrm>
            <a:off x="566928" y="6571307"/>
            <a:ext cx="1261872" cy="9466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6"/>
            <a:extLst>
              <a:ext uri="{FF2B5EF4-FFF2-40B4-BE49-F238E27FC236}">
                <a16:creationId xmlns:a16="http://schemas.microsoft.com/office/drawing/2014/main" id="{DA329EA4-AC29-B947-346E-9029C867B84C}"/>
              </a:ext>
            </a:extLst>
          </p:cNvPr>
          <p:cNvSpPr/>
          <p:nvPr/>
        </p:nvSpPr>
        <p:spPr>
          <a:xfrm>
            <a:off x="9693019" y="6437376"/>
            <a:ext cx="1523621" cy="11582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7"/>
            <a:extLst>
              <a:ext uri="{FF2B5EF4-FFF2-40B4-BE49-F238E27FC236}">
                <a16:creationId xmlns:a16="http://schemas.microsoft.com/office/drawing/2014/main" id="{0F029097-B182-424C-D446-45103E239756}"/>
              </a:ext>
            </a:extLst>
          </p:cNvPr>
          <p:cNvSpPr/>
          <p:nvPr/>
        </p:nvSpPr>
        <p:spPr>
          <a:xfrm>
            <a:off x="1906144" y="6572996"/>
            <a:ext cx="5258562"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8"/>
            <a:extLst>
              <a:ext uri="{FF2B5EF4-FFF2-40B4-BE49-F238E27FC236}">
                <a16:creationId xmlns:a16="http://schemas.microsoft.com/office/drawing/2014/main" id="{33BF5DA8-BED9-C100-71C5-8011F5BDAB65}"/>
              </a:ext>
            </a:extLst>
          </p:cNvPr>
          <p:cNvSpPr/>
          <p:nvPr/>
        </p:nvSpPr>
        <p:spPr>
          <a:xfrm>
            <a:off x="7242050" y="6581450"/>
            <a:ext cx="3283131" cy="10737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9"/>
            <a:extLst>
              <a:ext uri="{FF2B5EF4-FFF2-40B4-BE49-F238E27FC236}">
                <a16:creationId xmlns:a16="http://schemas.microsoft.com/office/drawing/2014/main" id="{AE519CFA-ECE0-0B3A-25D2-70349832AAE1}"/>
              </a:ext>
            </a:extLst>
          </p:cNvPr>
          <p:cNvSpPr/>
          <p:nvPr/>
        </p:nvSpPr>
        <p:spPr>
          <a:xfrm>
            <a:off x="10602525" y="6581448"/>
            <a:ext cx="604590" cy="8452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1" name="Rectangle 20">
            <a:hlinkClick r:id="rId9"/>
            <a:extLst>
              <a:ext uri="{FF2B5EF4-FFF2-40B4-BE49-F238E27FC236}">
                <a16:creationId xmlns:a16="http://schemas.microsoft.com/office/drawing/2014/main" id="{1AD345D2-4C84-C69A-4BFE-A2D10E2C72F7}"/>
              </a:ext>
            </a:extLst>
          </p:cNvPr>
          <p:cNvSpPr/>
          <p:nvPr/>
        </p:nvSpPr>
        <p:spPr>
          <a:xfrm>
            <a:off x="566928" y="6684083"/>
            <a:ext cx="2100072" cy="9740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24A1C5B-324E-3E46-CC8A-B36ACB8387E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898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457200" y="292608"/>
            <a:ext cx="11274552"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3293D"/>
                </a:solidFill>
                <a:effectLst/>
                <a:uLnTx/>
                <a:uFillTx/>
                <a:latin typeface="Arial" panose="020B0604020202020204" pitchFamily="34" charset="0"/>
                <a:ea typeface="Georgia" pitchFamily="34" charset="-122"/>
                <a:cs typeface="Arial" panose="020B0604020202020204" pitchFamily="34" charset="0"/>
              </a:rPr>
              <a:t>Commission Members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Shape 2"/>
          <p:cNvSpPr/>
          <p:nvPr/>
        </p:nvSpPr>
        <p:spPr>
          <a:xfrm>
            <a:off x="457200" y="1234440"/>
            <a:ext cx="3520440" cy="4434840"/>
          </a:xfrm>
          <a:prstGeom prst="roundRect">
            <a:avLst>
              <a:gd name="adj" fmla="val 2078"/>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5" name="Text 3"/>
          <p:cNvSpPr/>
          <p:nvPr/>
        </p:nvSpPr>
        <p:spPr>
          <a:xfrm>
            <a:off x="685800" y="1371600"/>
            <a:ext cx="3063240"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00" normalizeH="0" baseline="0" noProof="0" dirty="0">
                <a:ln>
                  <a:noFill/>
                </a:ln>
                <a:solidFill>
                  <a:srgbClr val="028090"/>
                </a:solidFill>
                <a:effectLst/>
                <a:uLnTx/>
                <a:uFillTx/>
                <a:latin typeface="Calibri" pitchFamily="34" charset="0"/>
                <a:ea typeface="Calibri" pitchFamily="34" charset="-122"/>
                <a:cs typeface="Calibri" pitchFamily="34" charset="-120"/>
              </a:rPr>
              <a:t>VOTING MEMBERS</a:t>
            </a:r>
            <a:endParaRPr kumimoji="0" lang="en-US" sz="1400" b="0" i="0" u="none" strike="noStrike" kern="1200" cap="none" spc="0" normalizeH="0" baseline="0" noProof="0" dirty="0">
              <a:ln>
                <a:noFill/>
              </a:ln>
              <a:solidFill>
                <a:srgbClr val="028090"/>
              </a:solidFill>
              <a:effectLst/>
              <a:uLnTx/>
              <a:uFillTx/>
              <a:latin typeface="Calibri" panose="020F0502020204030204"/>
              <a:ea typeface="+mn-ea"/>
              <a:cs typeface="+mn-cs"/>
            </a:endParaRPr>
          </a:p>
        </p:txBody>
      </p:sp>
      <p:sp>
        <p:nvSpPr>
          <p:cNvPr id="6" name="Text 4"/>
          <p:cNvSpPr/>
          <p:nvPr/>
        </p:nvSpPr>
        <p:spPr>
          <a:xfrm>
            <a:off x="685800" y="1673352"/>
            <a:ext cx="3063240"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7 members</a:t>
            </a:r>
            <a:endParaRPr kumimoji="0" lang="en-US" sz="10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7" name="Text 5"/>
          <p:cNvSpPr/>
          <p:nvPr/>
        </p:nvSpPr>
        <p:spPr>
          <a:xfrm>
            <a:off x="685800" y="2011680"/>
            <a:ext cx="3063240" cy="3520440"/>
          </a:xfrm>
          <a:prstGeom prst="rect">
            <a:avLst/>
          </a:prstGeom>
          <a:noFill/>
          <a:ln/>
        </p:spPr>
        <p:txBody>
          <a:bodyPr wrap="square" lIns="0" tIns="0" rIns="0" bIns="0"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Devdutta </a:t>
            </a:r>
            <a:r>
              <a:rPr kumimoji="0" lang="en-US" sz="1400" b="1" i="0" u="none" strike="noStrike" kern="1200" cap="none" spc="0" normalizeH="0" baseline="0" noProof="0" dirty="0" err="1">
                <a:ln>
                  <a:noFill/>
                </a:ln>
                <a:solidFill>
                  <a:srgbClr val="13293D"/>
                </a:solidFill>
                <a:effectLst/>
                <a:uLnTx/>
                <a:uFillTx/>
                <a:latin typeface="Calibri" pitchFamily="34" charset="0"/>
                <a:ea typeface="Calibri" pitchFamily="34" charset="-122"/>
                <a:cs typeface="Calibri" pitchFamily="34" charset="-120"/>
              </a:rPr>
              <a:t>Sangvai</a:t>
            </a: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 M.D.</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Secretary, NC DHHS (Co-Chair)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Brad Briner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State Treasurer (Co-Chair)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Sen. Gale Adcock</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NC Senate Standing Committee on Health Care</a:t>
            </a: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Rep. Allen Buansi</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NC House Standing Committee on Health </a:t>
            </a: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Sen. Benton Sawrey</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Chair, NC Senate Standing Committee on Health Care</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Rep. Timothy Reeder, M.D.</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80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Chair, NC House Standing Committee on Health</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Kristin Walker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Office of State Budget &amp; Management</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8" name="Shape 6"/>
          <p:cNvSpPr/>
          <p:nvPr/>
        </p:nvSpPr>
        <p:spPr>
          <a:xfrm>
            <a:off x="4160520" y="1234440"/>
            <a:ext cx="7571232" cy="4434840"/>
          </a:xfrm>
          <a:prstGeom prst="roundRect">
            <a:avLst>
              <a:gd name="adj" fmla="val 1649"/>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highlight>
                <a:srgbClr val="733603"/>
              </a:highlight>
              <a:uLnTx/>
              <a:uFillTx/>
              <a:latin typeface="Calibri" panose="020F0502020204030204"/>
              <a:ea typeface="+mn-ea"/>
              <a:cs typeface="+mn-cs"/>
            </a:endParaRPr>
          </a:p>
        </p:txBody>
      </p:sp>
      <p:sp>
        <p:nvSpPr>
          <p:cNvPr id="9" name="Text 7"/>
          <p:cNvSpPr/>
          <p:nvPr/>
        </p:nvSpPr>
        <p:spPr>
          <a:xfrm>
            <a:off x="4389120" y="1371600"/>
            <a:ext cx="7114032" cy="3200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100" normalizeH="0" baseline="0" noProof="0" dirty="0">
                <a:ln>
                  <a:noFill/>
                </a:ln>
                <a:solidFill>
                  <a:srgbClr val="00194C">
                    <a:lumMod val="75000"/>
                    <a:lumOff val="25000"/>
                  </a:srgbClr>
                </a:solidFill>
                <a:effectLst/>
                <a:uLnTx/>
                <a:uFillTx/>
                <a:latin typeface="Calibri" pitchFamily="34" charset="0"/>
                <a:ea typeface="Calibri" pitchFamily="34" charset="-122"/>
                <a:cs typeface="Calibri" pitchFamily="34" charset="-120"/>
              </a:rPr>
              <a:t>ADVISORY MEMBERS</a:t>
            </a:r>
            <a:endParaRPr kumimoji="0" lang="en-US" sz="1400" b="0" i="0" u="none" strike="noStrike" kern="1200" cap="none" spc="0" normalizeH="0" baseline="0" noProof="0" dirty="0">
              <a:ln>
                <a:noFill/>
              </a:ln>
              <a:solidFill>
                <a:srgbClr val="00194C">
                  <a:lumMod val="75000"/>
                  <a:lumOff val="25000"/>
                </a:srgbClr>
              </a:solidFill>
              <a:effectLst/>
              <a:uLnTx/>
              <a:uFillTx/>
              <a:latin typeface="Calibri" panose="020F0502020204030204"/>
              <a:ea typeface="+mn-ea"/>
              <a:cs typeface="+mn-cs"/>
            </a:endParaRPr>
          </a:p>
        </p:txBody>
      </p:sp>
      <p:sp>
        <p:nvSpPr>
          <p:cNvPr id="10" name="Text 8"/>
          <p:cNvSpPr/>
          <p:nvPr/>
        </p:nvSpPr>
        <p:spPr>
          <a:xfrm>
            <a:off x="4389120" y="1673352"/>
            <a:ext cx="7114032" cy="22860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19 members</a:t>
            </a:r>
            <a:endParaRPr kumimoji="0" lang="en-US" sz="10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1" name="Text 9"/>
          <p:cNvSpPr/>
          <p:nvPr/>
        </p:nvSpPr>
        <p:spPr>
          <a:xfrm>
            <a:off x="4389120" y="2011680"/>
            <a:ext cx="3442716" cy="35204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Josh Dobson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&amp; CEO, NC Healthcare Association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John Green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Iredell Health System</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Sandra Greene, DrPH</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Professor of the Practice, Gillings School of Global Public Health</a:t>
            </a:r>
            <a:endParaRPr kumimoji="0" lang="en-US" sz="5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Tina Gordon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NC Nurses Association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Steve Keene</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NC Medical Society</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Rachel Keever,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CEO, Foundation for Health Leadership &amp; Innovation</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Mark McClellan,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Director, Duke-Margolis Center for Health Policy</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Karen McLeod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President &amp; CEO, Benchmarks</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Paige Ouimet, Ph.D.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Professor, UNC Kenan Institute of Private Enterprise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2" name="Text 10"/>
          <p:cNvSpPr/>
          <p:nvPr/>
        </p:nvSpPr>
        <p:spPr>
          <a:xfrm>
            <a:off x="8060436" y="1600200"/>
            <a:ext cx="3442716" cy="393192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Cristy Page,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UNC Health; Dean, UNC School of Medicine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Michelle Ries</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NC Institute of Medicine</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Nicholas Riggs</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Director, NC Navigator Consortium</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Rob Robinson</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NC Assoc. of Public Community Health Plans</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Gary Salamido</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&amp; CEO, NC Chamber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Karen L. Smith, M.D.</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Family Medicine Practice of Karen L. Smith</a:t>
            </a:r>
            <a:endParaRPr kumimoji="0" lang="en-US" sz="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Tunde Sotunde,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Blue Cross Blue Shield of NC</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Laurie Stradley, DrPH</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CEO, Impact Health</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Dave Werry</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Well</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13293D"/>
                </a:solidFill>
                <a:effectLst/>
                <a:uLnTx/>
                <a:uFillTx/>
                <a:latin typeface="Calibri" pitchFamily="34" charset="0"/>
                <a:ea typeface="Calibri" pitchFamily="34" charset="-122"/>
                <a:cs typeface="Calibri" pitchFamily="34" charset="-120"/>
              </a:rPr>
              <a:t>Tom Wroth, M.D.</a:t>
            </a:r>
            <a:endParaRPr kumimoji="0" lang="en-US" sz="12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B6672"/>
                </a:solidFill>
                <a:effectLst/>
                <a:uLnTx/>
                <a:uFillTx/>
                <a:latin typeface="Calibri" pitchFamily="34" charset="0"/>
                <a:ea typeface="Calibri" pitchFamily="34" charset="-122"/>
                <a:cs typeface="Calibri" pitchFamily="34" charset="-120"/>
              </a:rPr>
              <a:t>President &amp; CEO, Community Care of NC</a:t>
            </a:r>
            <a:endParaRPr kumimoji="0" lang="en-US" sz="105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3" name="Shape 11"/>
          <p:cNvSpPr/>
          <p:nvPr/>
        </p:nvSpPr>
        <p:spPr>
          <a:xfrm>
            <a:off x="457200" y="5833872"/>
            <a:ext cx="11274552" cy="658368"/>
          </a:xfrm>
          <a:prstGeom prst="roundRect">
            <a:avLst>
              <a:gd name="adj" fmla="val 11111"/>
            </a:avLst>
          </a:prstGeom>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4" name="Text 12"/>
          <p:cNvSpPr/>
          <p:nvPr/>
        </p:nvSpPr>
        <p:spPr>
          <a:xfrm>
            <a:off x="457200" y="5833872"/>
            <a:ext cx="11274552" cy="658368"/>
          </a:xfrm>
          <a:prstGeom prst="rect">
            <a:avLst/>
          </a:prstGeom>
          <a:noFill/>
          <a:ln/>
        </p:spPr>
        <p:txBody>
          <a:bodyPr wrap="square" lIns="0" tIns="0" rIns="0" bIns="0" rtlCol="0" anchor="ctr"/>
          <a:lstStyle/>
          <a:p>
            <a:pPr marL="0" marR="0" lvl="0" indent="0" algn="l" defTabSz="914400" rtl="0" eaLnBrk="1" fontAlgn="auto" latinLnBrk="0" hangingPunct="1">
              <a:lnSpc>
                <a:spcPct val="11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itchFamily="34" charset="0"/>
                <a:ea typeface="Calibri" pitchFamily="34" charset="-122"/>
                <a:cs typeface="Calibri" pitchFamily="34" charset="-120"/>
              </a:rPr>
              <a:t>All members are encouraged to participate fully in every discussion. Voting members will formally approve the Commission's final document later this fall/winter.</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ED192F0-29F7-B399-5F1C-64F32DF2FC9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BEC4D9-2C2E-7E17-0FF6-653FE482C36B}"/>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21D381A3-6668-C8B8-B591-41E99CCC4406}"/>
              </a:ext>
            </a:extLst>
          </p:cNvPr>
          <p:cNvSpPr/>
          <p:nvPr/>
        </p:nvSpPr>
        <p:spPr>
          <a:xfrm>
            <a:off x="719328" y="630936"/>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State Health Plan Expenses Rising</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FooterSrc">
            <a:extLst>
              <a:ext uri="{FF2B5EF4-FFF2-40B4-BE49-F238E27FC236}">
                <a16:creationId xmlns:a16="http://schemas.microsoft.com/office/drawing/2014/main" id="{1885FDB4-E647-171E-BAC6-A7C0687FB721}"/>
              </a:ext>
            </a:extLst>
          </p:cNvPr>
          <p:cNvSpPr/>
          <p:nvPr/>
        </p:nvSpPr>
        <p:spPr>
          <a:xfrm>
            <a:off x="536448" y="6439978"/>
            <a:ext cx="10698480" cy="329184"/>
          </a:xfrm>
          <a:prstGeom prst="rect">
            <a:avLst/>
          </a:prstGeom>
          <a:noFill/>
          <a:ln/>
        </p:spPr>
        <p:txBody>
          <a:bodyPr wrap="square" lIns="0" tIns="0" rIns="0" bIns="0" rtlCol="0" anchor="t"/>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1AA"/>
                </a:solidFill>
                <a:effectLst/>
                <a:uLnTx/>
                <a:uFillTx/>
                <a:latin typeface="Arial" panose="020B0604020202020204" pitchFamily="34" charset="0"/>
                <a:ea typeface="+mn-ea"/>
                <a:cs typeface="Arial" panose="020B0604020202020204" pitchFamily="34" charset="0"/>
              </a:rPr>
              <a:t>Sources: NC State Health Plan “Board of Trustees Meeting" (July 10, 2026); NC State Health Plan “Board of Trustees Meeting" (Jan. 25, 2024); NC State Health Plan “Board of Trustees Meeting" (Feb. 7, 2025); NC State Health Plan “Board of Trustees Meeting" (Dec. 5, 2025); NC State Health Plan “Board of Trustees Meeting" (June 5, 2026).</a:t>
            </a:r>
          </a:p>
        </p:txBody>
      </p:sp>
      <p:sp>
        <p:nvSpPr>
          <p:cNvPr id="8" name="TextBox 7">
            <a:extLst>
              <a:ext uri="{FF2B5EF4-FFF2-40B4-BE49-F238E27FC236}">
                <a16:creationId xmlns:a16="http://schemas.microsoft.com/office/drawing/2014/main" id="{CFC9CCCE-7F12-5952-8A58-528612ACA16A}"/>
              </a:ext>
            </a:extLst>
          </p:cNvPr>
          <p:cNvSpPr txBox="1"/>
          <p:nvPr/>
        </p:nvSpPr>
        <p:spPr>
          <a:xfrm>
            <a:off x="691336" y="1355826"/>
            <a:ext cx="10698480" cy="120032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Since 2022, expenses have surpassed revenue annually for the State Health Plan</a:t>
            </a:r>
          </a:p>
          <a:p>
            <a:pPr marL="914400" marR="0" lvl="2" indent="-45720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sym typeface="Wingdings" pitchFamily="2" charset="2"/>
              </a:rPr>
              <a:t> A projected</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$58M gap between cash balance and target stabilization reserve by 2027</a:t>
            </a:r>
          </a:p>
        </p:txBody>
      </p:sp>
      <p:graphicFrame>
        <p:nvGraphicFramePr>
          <p:cNvPr id="9" name="Chart 8">
            <a:extLst>
              <a:ext uri="{FF2B5EF4-FFF2-40B4-BE49-F238E27FC236}">
                <a16:creationId xmlns:a16="http://schemas.microsoft.com/office/drawing/2014/main" id="{DB8D6CFE-DAF4-3905-AEE0-4FECF40C2235}"/>
              </a:ext>
            </a:extLst>
          </p:cNvPr>
          <p:cNvGraphicFramePr>
            <a:graphicFrameLocks/>
          </p:cNvGraphicFramePr>
          <p:nvPr/>
        </p:nvGraphicFramePr>
        <p:xfrm>
          <a:off x="691336" y="2516672"/>
          <a:ext cx="10183109" cy="3839678"/>
        </p:xfrm>
        <a:graphic>
          <a:graphicData uri="http://schemas.openxmlformats.org/drawingml/2006/chart">
            <c:chart xmlns:c="http://schemas.openxmlformats.org/drawingml/2006/chart" xmlns:r="http://schemas.openxmlformats.org/officeDocument/2006/relationships" r:id="rId3"/>
          </a:graphicData>
        </a:graphic>
      </p:graphicFrame>
      <p:sp>
        <p:nvSpPr>
          <p:cNvPr id="4" name="Rectangle 3">
            <a:hlinkClick r:id="rId4"/>
            <a:extLst>
              <a:ext uri="{FF2B5EF4-FFF2-40B4-BE49-F238E27FC236}">
                <a16:creationId xmlns:a16="http://schemas.microsoft.com/office/drawing/2014/main" id="{333F052F-74C0-36D7-9A41-938AB516CDD9}"/>
              </a:ext>
            </a:extLst>
          </p:cNvPr>
          <p:cNvSpPr/>
          <p:nvPr/>
        </p:nvSpPr>
        <p:spPr>
          <a:xfrm>
            <a:off x="957072" y="6439979"/>
            <a:ext cx="3005328"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hlinkClick r:id="rId5"/>
            <a:extLst>
              <a:ext uri="{FF2B5EF4-FFF2-40B4-BE49-F238E27FC236}">
                <a16:creationId xmlns:a16="http://schemas.microsoft.com/office/drawing/2014/main" id="{A73918B5-CD10-664D-BBAA-E3FC22CB20D0}"/>
              </a:ext>
            </a:extLst>
          </p:cNvPr>
          <p:cNvSpPr/>
          <p:nvPr/>
        </p:nvSpPr>
        <p:spPr>
          <a:xfrm>
            <a:off x="4038600" y="6439979"/>
            <a:ext cx="2895600"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A3FDA747-BA0C-1CA5-8B24-44C1881C844E}"/>
              </a:ext>
            </a:extLst>
          </p:cNvPr>
          <p:cNvSpPr/>
          <p:nvPr/>
        </p:nvSpPr>
        <p:spPr>
          <a:xfrm>
            <a:off x="7046614" y="6429494"/>
            <a:ext cx="2895600"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7"/>
            <a:extLst>
              <a:ext uri="{FF2B5EF4-FFF2-40B4-BE49-F238E27FC236}">
                <a16:creationId xmlns:a16="http://schemas.microsoft.com/office/drawing/2014/main" id="{DE93F0B5-2EB3-0BDE-5F65-54F5FA9FCB47}"/>
              </a:ext>
            </a:extLst>
          </p:cNvPr>
          <p:cNvSpPr/>
          <p:nvPr/>
        </p:nvSpPr>
        <p:spPr>
          <a:xfrm>
            <a:off x="10067399" y="6426799"/>
            <a:ext cx="954386" cy="13958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FAD3F4FC-E79A-BD6A-00E9-5B61DFD34ED2}"/>
              </a:ext>
            </a:extLst>
          </p:cNvPr>
          <p:cNvSpPr/>
          <p:nvPr/>
        </p:nvSpPr>
        <p:spPr>
          <a:xfrm>
            <a:off x="542426" y="6560823"/>
            <a:ext cx="1972173" cy="1606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8"/>
            <a:extLst>
              <a:ext uri="{FF2B5EF4-FFF2-40B4-BE49-F238E27FC236}">
                <a16:creationId xmlns:a16="http://schemas.microsoft.com/office/drawing/2014/main" id="{4DA0A4C8-6711-8DD2-A446-CB8295FC6FFB}"/>
              </a:ext>
            </a:extLst>
          </p:cNvPr>
          <p:cNvSpPr/>
          <p:nvPr/>
        </p:nvSpPr>
        <p:spPr>
          <a:xfrm>
            <a:off x="2540250" y="6580855"/>
            <a:ext cx="3005328" cy="1132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E13D161-2E2C-1392-F30D-ECFA36352BF4}"/>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69124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50517AB-66A2-CBE8-8960-C5B7F6469D5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E9A49A-086C-687A-25A9-53D00ABC25C6}"/>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902A5F5-268B-C63B-8397-0C623619CA80}"/>
              </a:ext>
            </a:extLst>
          </p:cNvPr>
          <p:cNvSpPr txBox="1"/>
          <p:nvPr/>
        </p:nvSpPr>
        <p:spPr>
          <a:xfrm>
            <a:off x="6477000" y="1367363"/>
            <a:ext cx="5559160"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Calibri" panose="020F0502020204030204"/>
                <a:ea typeface="+mn-ea"/>
                <a:cs typeface="+mn-cs"/>
              </a:rPr>
              <a:t>Medicaid program spending per beneficiary, 2018-2025</a:t>
            </a:r>
          </a:p>
        </p:txBody>
      </p:sp>
      <p:sp>
        <p:nvSpPr>
          <p:cNvPr id="7" name="Text 17">
            <a:extLst>
              <a:ext uri="{FF2B5EF4-FFF2-40B4-BE49-F238E27FC236}">
                <a16:creationId xmlns:a16="http://schemas.microsoft.com/office/drawing/2014/main" id="{621B652D-B138-FB1F-686B-376E650E2AC3}"/>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NCDHHS “State Fiscal Year 2025 Annual Report Tables” (2025); NCDHHS “State Fiscal Year 2025 Annual Report” (2025); NCDHHS “State Fiscal Year 2024 Annual Report” (2024); KFF “A Closer Look at North Carolina’s Implementation of the 2025 Reconciliation Law Medicaid Provisions and Other Changes Amid Medicaid Budget Shortfalls” (2026). General Assembly of North Carolina “Session Law 2026-41” (2026).</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 2">
            <a:extLst>
              <a:ext uri="{FF2B5EF4-FFF2-40B4-BE49-F238E27FC236}">
                <a16:creationId xmlns:a16="http://schemas.microsoft.com/office/drawing/2014/main" id="{E8063DA9-02F0-4458-AD83-71551213A983}"/>
              </a:ext>
            </a:extLst>
          </p:cNvPr>
          <p:cNvSpPr/>
          <p:nvPr/>
        </p:nvSpPr>
        <p:spPr>
          <a:xfrm>
            <a:off x="631710" y="39384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Higher Health Care Cost Strains Medicaid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2" name="Content Placeholder 4">
            <a:extLst>
              <a:ext uri="{FF2B5EF4-FFF2-40B4-BE49-F238E27FC236}">
                <a16:creationId xmlns:a16="http://schemas.microsoft.com/office/drawing/2014/main" id="{0546A3DC-39D4-632F-1946-C6EE9770A823}"/>
              </a:ext>
            </a:extLst>
          </p:cNvPr>
          <p:cNvSpPr>
            <a:spLocks noGrp="1"/>
          </p:cNvSpPr>
          <p:nvPr>
            <p:ph idx="1"/>
          </p:nvPr>
        </p:nvSpPr>
        <p:spPr>
          <a:xfrm>
            <a:off x="518678" y="1371599"/>
            <a:ext cx="5882122" cy="3581401"/>
          </a:xfrm>
        </p:spPr>
        <p:txBody>
          <a:bodyPr>
            <a:normAutofit/>
          </a:bodyPr>
          <a:lstStyle/>
          <a:p>
            <a:pPr>
              <a:buClr>
                <a:srgbClr val="000000"/>
              </a:buClr>
            </a:pPr>
            <a:r>
              <a:rPr lang="en-US" dirty="0">
                <a:solidFill>
                  <a:srgbClr val="000000"/>
                </a:solidFill>
              </a:rPr>
              <a:t>North Carolina’s Medicaid program spending per beneficiary has nearly doubled since 2018</a:t>
            </a:r>
          </a:p>
          <a:p>
            <a:pPr lvl="1">
              <a:buClr>
                <a:srgbClr val="000000"/>
              </a:buClr>
            </a:pPr>
            <a:r>
              <a:rPr lang="en-US" dirty="0">
                <a:solidFill>
                  <a:srgbClr val="000000"/>
                </a:solidFill>
              </a:rPr>
              <a:t>The increase was not driven by Medicaid expansion</a:t>
            </a:r>
          </a:p>
          <a:p>
            <a:pPr lvl="1">
              <a:buClr>
                <a:srgbClr val="000000"/>
              </a:buClr>
            </a:pPr>
            <a:endParaRPr lang="en-US" dirty="0">
              <a:solidFill>
                <a:srgbClr val="000000"/>
              </a:solidFill>
            </a:endParaRPr>
          </a:p>
          <a:p>
            <a:pPr>
              <a:buClr>
                <a:srgbClr val="000000"/>
              </a:buClr>
            </a:pPr>
            <a:r>
              <a:rPr lang="en-US" dirty="0">
                <a:solidFill>
                  <a:srgbClr val="000000"/>
                </a:solidFill>
              </a:rPr>
              <a:t>The SFY27 budget includes $1B for rebase, $800M recurring and $200M non-recurring</a:t>
            </a:r>
          </a:p>
          <a:p>
            <a:pPr lvl="1">
              <a:buClr>
                <a:srgbClr val="000000"/>
              </a:buClr>
            </a:pPr>
            <a:r>
              <a:rPr lang="en-US" dirty="0">
                <a:solidFill>
                  <a:srgbClr val="000000"/>
                </a:solidFill>
              </a:rPr>
              <a:t>Medicaid accounts for 21.7% of total general fund appropriation for SFY27</a:t>
            </a: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marL="457200" lvl="1" indent="0">
              <a:buClr>
                <a:srgbClr val="000000"/>
              </a:buClr>
              <a:buNone/>
            </a:pPr>
            <a:endParaRPr lang="en-US" dirty="0">
              <a:solidFill>
                <a:srgbClr val="000000"/>
              </a:solidFill>
            </a:endParaRPr>
          </a:p>
          <a:p>
            <a:pPr marL="914400" lvl="2" indent="0">
              <a:buClr>
                <a:srgbClr val="000000"/>
              </a:buClr>
              <a:buNone/>
            </a:pPr>
            <a:endParaRPr lang="en-US" sz="2000" dirty="0">
              <a:solidFill>
                <a:srgbClr val="000000"/>
              </a:solidFill>
            </a:endParaRPr>
          </a:p>
          <a:p>
            <a:pPr lvl="1">
              <a:buClr>
                <a:srgbClr val="000000"/>
              </a:buClr>
            </a:pPr>
            <a:endParaRPr lang="en-US" dirty="0">
              <a:solidFill>
                <a:srgbClr val="000000"/>
              </a:solidFill>
            </a:endParaRPr>
          </a:p>
        </p:txBody>
      </p:sp>
      <p:sp>
        <p:nvSpPr>
          <p:cNvPr id="8" name="TextBox 7">
            <a:extLst>
              <a:ext uri="{FF2B5EF4-FFF2-40B4-BE49-F238E27FC236}">
                <a16:creationId xmlns:a16="http://schemas.microsoft.com/office/drawing/2014/main" id="{638DF7E4-27BF-752C-EB8E-AD77C82F3D43}"/>
              </a:ext>
            </a:extLst>
          </p:cNvPr>
          <p:cNvSpPr txBox="1"/>
          <p:nvPr/>
        </p:nvSpPr>
        <p:spPr>
          <a:xfrm>
            <a:off x="631710" y="5055900"/>
            <a:ext cx="10998406"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
                <a:srgbClr val="000000"/>
              </a:buClr>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Going forward, North Carolina Medicaid beneficiaries are at risk for reduced access to care, elimination of optional services, and eligibility challenges</a:t>
            </a:r>
          </a:p>
        </p:txBody>
      </p:sp>
      <p:graphicFrame>
        <p:nvGraphicFramePr>
          <p:cNvPr id="9" name="Chart 8">
            <a:extLst>
              <a:ext uri="{FF2B5EF4-FFF2-40B4-BE49-F238E27FC236}">
                <a16:creationId xmlns:a16="http://schemas.microsoft.com/office/drawing/2014/main" id="{28442960-705A-4BF2-94F0-B8D125E97008}"/>
              </a:ext>
            </a:extLst>
          </p:cNvPr>
          <p:cNvGraphicFramePr>
            <a:graphicFrameLocks/>
          </p:cNvGraphicFramePr>
          <p:nvPr/>
        </p:nvGraphicFramePr>
        <p:xfrm>
          <a:off x="6477000" y="1772511"/>
          <a:ext cx="5029200" cy="301752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hlinkClick r:id="rId4"/>
            <a:extLst>
              <a:ext uri="{FF2B5EF4-FFF2-40B4-BE49-F238E27FC236}">
                <a16:creationId xmlns:a16="http://schemas.microsoft.com/office/drawing/2014/main" id="{B581E3E0-53E8-5B38-1FB0-582CDEC02736}"/>
              </a:ext>
            </a:extLst>
          </p:cNvPr>
          <p:cNvSpPr/>
          <p:nvPr/>
        </p:nvSpPr>
        <p:spPr>
          <a:xfrm>
            <a:off x="957072" y="6439980"/>
            <a:ext cx="2929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5"/>
            <a:extLst>
              <a:ext uri="{FF2B5EF4-FFF2-40B4-BE49-F238E27FC236}">
                <a16:creationId xmlns:a16="http://schemas.microsoft.com/office/drawing/2014/main" id="{0504CA2C-9D0E-7B98-2A68-F34076748199}"/>
              </a:ext>
            </a:extLst>
          </p:cNvPr>
          <p:cNvSpPr/>
          <p:nvPr/>
        </p:nvSpPr>
        <p:spPr>
          <a:xfrm>
            <a:off x="3962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E45CABB8-4BE0-34F5-32DB-21B1F4C3D020}"/>
              </a:ext>
            </a:extLst>
          </p:cNvPr>
          <p:cNvSpPr/>
          <p:nvPr/>
        </p:nvSpPr>
        <p:spPr>
          <a:xfrm>
            <a:off x="6629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7"/>
            <a:extLst>
              <a:ext uri="{FF2B5EF4-FFF2-40B4-BE49-F238E27FC236}">
                <a16:creationId xmlns:a16="http://schemas.microsoft.com/office/drawing/2014/main" id="{3EAB1015-48FD-2DD8-C543-465214693C14}"/>
              </a:ext>
            </a:extLst>
          </p:cNvPr>
          <p:cNvSpPr/>
          <p:nvPr/>
        </p:nvSpPr>
        <p:spPr>
          <a:xfrm>
            <a:off x="9256580" y="6464154"/>
            <a:ext cx="1716220" cy="1016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7"/>
            <a:extLst>
              <a:ext uri="{FF2B5EF4-FFF2-40B4-BE49-F238E27FC236}">
                <a16:creationId xmlns:a16="http://schemas.microsoft.com/office/drawing/2014/main" id="{E79BA9B0-6206-A87B-DDB9-1301EEC38FB9}"/>
              </a:ext>
            </a:extLst>
          </p:cNvPr>
          <p:cNvSpPr/>
          <p:nvPr/>
        </p:nvSpPr>
        <p:spPr>
          <a:xfrm>
            <a:off x="566928" y="6598625"/>
            <a:ext cx="5833872"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hlinkClick r:id="rId8"/>
            <a:extLst>
              <a:ext uri="{FF2B5EF4-FFF2-40B4-BE49-F238E27FC236}">
                <a16:creationId xmlns:a16="http://schemas.microsoft.com/office/drawing/2014/main" id="{02D62311-CB70-EE5C-6308-6D94E55D0EC5}"/>
              </a:ext>
            </a:extLst>
          </p:cNvPr>
          <p:cNvSpPr/>
          <p:nvPr/>
        </p:nvSpPr>
        <p:spPr>
          <a:xfrm>
            <a:off x="6504650" y="6598625"/>
            <a:ext cx="2944150" cy="634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851D9030-FD34-B1E0-78C0-2CA9641E9FC6}"/>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00928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1B7565A7-39F4-0E54-E6C9-E594909F55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3FDAB6-6A47-9B94-A23A-0283D73BBA83}"/>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What Happens When Health Care Is Unaffordable?</a:t>
            </a:r>
          </a:p>
        </p:txBody>
      </p:sp>
      <p:sp>
        <p:nvSpPr>
          <p:cNvPr id="4" name="Title 1">
            <a:extLst>
              <a:ext uri="{FF2B5EF4-FFF2-40B4-BE49-F238E27FC236}">
                <a16:creationId xmlns:a16="http://schemas.microsoft.com/office/drawing/2014/main" id="{523101A7-6E32-BBDA-211B-77A7BDFC0490}"/>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3</a:t>
            </a:r>
          </a:p>
        </p:txBody>
      </p:sp>
      <p:sp>
        <p:nvSpPr>
          <p:cNvPr id="6" name="Rectangle 5">
            <a:extLst>
              <a:ext uri="{FF2B5EF4-FFF2-40B4-BE49-F238E27FC236}">
                <a16:creationId xmlns:a16="http://schemas.microsoft.com/office/drawing/2014/main" id="{0FF30B1A-BE47-1CF0-75F2-CE986C66FA60}"/>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3570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617D68-23E1-99A0-F819-4A7B8AAECBC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DB1DC58-89CC-CECF-DF98-C278DBF550DD}"/>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1A911971-3536-F918-CFE8-502EE4FD9EA5}"/>
              </a:ext>
            </a:extLst>
          </p:cNvPr>
          <p:cNvSpPr txBox="1"/>
          <p:nvPr/>
        </p:nvSpPr>
        <p:spPr>
          <a:xfrm>
            <a:off x="722376" y="1379577"/>
            <a:ext cx="10326624" cy="489364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Altarum CHESS 2023 survey of North Carolinians</a:t>
            </a: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 Commonwealth Fund found 11.3% of North Carolinians went without care because of cost in 2024</a:t>
            </a:r>
          </a:p>
        </p:txBody>
      </p:sp>
      <p:sp>
        <p:nvSpPr>
          <p:cNvPr id="7" name="Text 17">
            <a:extLst>
              <a:ext uri="{FF2B5EF4-FFF2-40B4-BE49-F238E27FC236}">
                <a16:creationId xmlns:a16="http://schemas.microsoft.com/office/drawing/2014/main" id="{DF0B8BB3-E728-92F4-E8E4-3BA2FFBFFBD4}"/>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Healthcare Value Hub/Altarum CHESS Survey "North Carolina Survey Respondents Struggle to Afford High Health Care Costs" (2023); Commonwealth Fund “North Carolina Performance Data”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26" name="Chart 25">
            <a:extLst>
              <a:ext uri="{FF2B5EF4-FFF2-40B4-BE49-F238E27FC236}">
                <a16:creationId xmlns:a16="http://schemas.microsoft.com/office/drawing/2014/main" id="{9796477B-1C39-C843-796A-55BDFB73B4F7}"/>
              </a:ext>
            </a:extLst>
          </p:cNvPr>
          <p:cNvGraphicFramePr/>
          <p:nvPr/>
        </p:nvGraphicFramePr>
        <p:xfrm>
          <a:off x="7177793" y="2501217"/>
          <a:ext cx="2575807" cy="2587544"/>
        </p:xfrm>
        <a:graphic>
          <a:graphicData uri="http://schemas.openxmlformats.org/drawingml/2006/chart">
            <c:chart xmlns:c="http://schemas.openxmlformats.org/drawingml/2006/chart" xmlns:r="http://schemas.openxmlformats.org/officeDocument/2006/relationships" r:id="rId3"/>
          </a:graphicData>
        </a:graphic>
      </p:graphicFrame>
      <p:sp>
        <p:nvSpPr>
          <p:cNvPr id="28" name="TextBox 27">
            <a:extLst>
              <a:ext uri="{FF2B5EF4-FFF2-40B4-BE49-F238E27FC236}">
                <a16:creationId xmlns:a16="http://schemas.microsoft.com/office/drawing/2014/main" id="{51FAC330-A454-97FF-2ED4-F8A67CC9C59E}"/>
              </a:ext>
            </a:extLst>
          </p:cNvPr>
          <p:cNvSpPr txBox="1"/>
          <p:nvPr/>
        </p:nvSpPr>
        <p:spPr>
          <a:xfrm>
            <a:off x="2133600" y="1930195"/>
            <a:ext cx="23622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Worried about </a:t>
            </a:r>
          </a:p>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affording care</a:t>
            </a:r>
          </a:p>
        </p:txBody>
      </p:sp>
      <p:sp>
        <p:nvSpPr>
          <p:cNvPr id="30" name="TextBox 29">
            <a:extLst>
              <a:ext uri="{FF2B5EF4-FFF2-40B4-BE49-F238E27FC236}">
                <a16:creationId xmlns:a16="http://schemas.microsoft.com/office/drawing/2014/main" id="{5A8512DC-A1B3-DDF8-AD4F-F133FB017EAD}"/>
              </a:ext>
            </a:extLst>
          </p:cNvPr>
          <p:cNvSpPr txBox="1"/>
          <p:nvPr/>
        </p:nvSpPr>
        <p:spPr>
          <a:xfrm>
            <a:off x="4800600" y="1936213"/>
            <a:ext cx="22098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lang="en-US" sz="1400" b="1" i="0" u="none" strike="noStrike" kern="1200" spc="0" baseline="0">
                <a:solidFill>
                  <a:srgbClr val="00194C">
                    <a:lumMod val="90000"/>
                    <a:lumOff val="10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Delayed or went </a:t>
            </a:r>
          </a:p>
          <a:p>
            <a:pPr marL="0" marR="0" lvl="0" indent="0" algn="ctr" defTabSz="914400" rtl="0" eaLnBrk="1" fontAlgn="auto" latinLnBrk="0" hangingPunct="1">
              <a:lnSpc>
                <a:spcPct val="100000"/>
              </a:lnSpc>
              <a:spcBef>
                <a:spcPts val="0"/>
              </a:spcBef>
              <a:spcAft>
                <a:spcPts val="0"/>
              </a:spcAft>
              <a:buClrTx/>
              <a:buSzTx/>
              <a:buFontTx/>
              <a:buNone/>
              <a:tabLst/>
              <a:defRPr lang="en-US" sz="1400" b="1" i="0" u="none" strike="noStrike" kern="1200" spc="0" baseline="0">
                <a:solidFill>
                  <a:srgbClr val="00194C">
                    <a:lumMod val="90000"/>
                    <a:lumOff val="10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without care</a:t>
            </a:r>
          </a:p>
        </p:txBody>
      </p:sp>
      <p:sp>
        <p:nvSpPr>
          <p:cNvPr id="32" name="TextBox 31">
            <a:extLst>
              <a:ext uri="{FF2B5EF4-FFF2-40B4-BE49-F238E27FC236}">
                <a16:creationId xmlns:a16="http://schemas.microsoft.com/office/drawing/2014/main" id="{4A521E25-2FD7-7665-D4F5-E5614B80E29A}"/>
              </a:ext>
            </a:extLst>
          </p:cNvPr>
          <p:cNvSpPr txBox="1"/>
          <p:nvPr/>
        </p:nvSpPr>
        <p:spPr>
          <a:xfrm>
            <a:off x="7315200" y="1930195"/>
            <a:ext cx="2362200"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Cut or skipped </a:t>
            </a:r>
          </a:p>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medication</a:t>
            </a:r>
          </a:p>
        </p:txBody>
      </p:sp>
      <p:graphicFrame>
        <p:nvGraphicFramePr>
          <p:cNvPr id="34" name="Chart 33">
            <a:extLst>
              <a:ext uri="{FF2B5EF4-FFF2-40B4-BE49-F238E27FC236}">
                <a16:creationId xmlns:a16="http://schemas.microsoft.com/office/drawing/2014/main" id="{86B904D8-F68C-47F2-B7FE-D8C3E25F0AC9}"/>
              </a:ext>
            </a:extLst>
          </p:cNvPr>
          <p:cNvGraphicFramePr/>
          <p:nvPr/>
        </p:nvGraphicFramePr>
        <p:xfrm>
          <a:off x="4598925" y="2501890"/>
          <a:ext cx="2575807" cy="258754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6" name="Chart 35">
            <a:extLst>
              <a:ext uri="{FF2B5EF4-FFF2-40B4-BE49-F238E27FC236}">
                <a16:creationId xmlns:a16="http://schemas.microsoft.com/office/drawing/2014/main" id="{542194D0-F67E-E28D-80EB-651B349AFD3A}"/>
              </a:ext>
            </a:extLst>
          </p:cNvPr>
          <p:cNvGraphicFramePr/>
          <p:nvPr/>
        </p:nvGraphicFramePr>
        <p:xfrm>
          <a:off x="2045221" y="2498667"/>
          <a:ext cx="2575807" cy="2587544"/>
        </p:xfrm>
        <a:graphic>
          <a:graphicData uri="http://schemas.openxmlformats.org/drawingml/2006/chart">
            <c:chart xmlns:c="http://schemas.openxmlformats.org/drawingml/2006/chart" xmlns:r="http://schemas.openxmlformats.org/officeDocument/2006/relationships" r:id="rId5"/>
          </a:graphicData>
        </a:graphic>
      </p:graphicFrame>
      <p:sp>
        <p:nvSpPr>
          <p:cNvPr id="38" name="TextBox 37">
            <a:extLst>
              <a:ext uri="{FF2B5EF4-FFF2-40B4-BE49-F238E27FC236}">
                <a16:creationId xmlns:a16="http://schemas.microsoft.com/office/drawing/2014/main" id="{FD673A71-7247-94FB-815A-9A2DD29EB260}"/>
              </a:ext>
            </a:extLst>
          </p:cNvPr>
          <p:cNvSpPr txBox="1"/>
          <p:nvPr/>
        </p:nvSpPr>
        <p:spPr>
          <a:xfrm>
            <a:off x="2895600" y="3564157"/>
            <a:ext cx="9906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62" b="0" i="0" u="none" strike="noStrike" kern="1200" spc="0" baseline="0">
                <a:solidFill>
                  <a:srgbClr val="3F3F3F">
                    <a:lumMod val="65000"/>
                    <a:lumOff val="35000"/>
                  </a:srgbClr>
                </a:solidFill>
                <a:latin typeface="+mn-lt"/>
                <a:ea typeface="+mn-ea"/>
                <a:cs typeface="+mn-cs"/>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85%</a:t>
            </a:r>
          </a:p>
        </p:txBody>
      </p:sp>
      <p:sp>
        <p:nvSpPr>
          <p:cNvPr id="4" name="Text 2">
            <a:extLst>
              <a:ext uri="{FF2B5EF4-FFF2-40B4-BE49-F238E27FC236}">
                <a16:creationId xmlns:a16="http://schemas.microsoft.com/office/drawing/2014/main" id="{FD45AA02-5755-9437-AEA4-8E0A8C04EC37}"/>
              </a:ext>
            </a:extLst>
          </p:cNvPr>
          <p:cNvSpPr/>
          <p:nvPr/>
        </p:nvSpPr>
        <p:spPr>
          <a:xfrm>
            <a:off x="722376" y="63093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Delayed or Forgone Care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Rectangle 4">
            <a:hlinkClick r:id="rId6"/>
            <a:extLst>
              <a:ext uri="{FF2B5EF4-FFF2-40B4-BE49-F238E27FC236}">
                <a16:creationId xmlns:a16="http://schemas.microsoft.com/office/drawing/2014/main" id="{274AF4EC-2998-00DF-653C-FBFA33CAD352}"/>
              </a:ext>
            </a:extLst>
          </p:cNvPr>
          <p:cNvSpPr/>
          <p:nvPr/>
        </p:nvSpPr>
        <p:spPr>
          <a:xfrm>
            <a:off x="957072" y="6439979"/>
            <a:ext cx="605332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7"/>
            <a:extLst>
              <a:ext uri="{FF2B5EF4-FFF2-40B4-BE49-F238E27FC236}">
                <a16:creationId xmlns:a16="http://schemas.microsoft.com/office/drawing/2014/main" id="{66156269-1988-0CF6-A161-A72C07638AD5}"/>
              </a:ext>
            </a:extLst>
          </p:cNvPr>
          <p:cNvSpPr/>
          <p:nvPr/>
        </p:nvSpPr>
        <p:spPr>
          <a:xfrm>
            <a:off x="7132482" y="6452616"/>
            <a:ext cx="292591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0D048A9-F22E-4DB1-3A63-4ADDC05DB45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32522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CD53EC4-75DC-B57A-ABDE-9EC160A6346F}"/>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ext 17">
            <a:extLst>
              <a:ext uri="{FF2B5EF4-FFF2-40B4-BE49-F238E27FC236}">
                <a16:creationId xmlns:a16="http://schemas.microsoft.com/office/drawing/2014/main" id="{A698E888-E4B2-3E7B-DB37-760D921994AF}"/>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Healthcare Value Hub/Altarum CHESS Survey "North Carolina Survey Respondents Struggle to Afford High Health Care Costs"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10" name="TextBox 9">
            <a:extLst>
              <a:ext uri="{FF2B5EF4-FFF2-40B4-BE49-F238E27FC236}">
                <a16:creationId xmlns:a16="http://schemas.microsoft.com/office/drawing/2014/main" id="{38D149A9-54E7-4E49-84A8-351445E528CC}"/>
              </a:ext>
            </a:extLst>
          </p:cNvPr>
          <p:cNvSpPr txBox="1"/>
          <p:nvPr/>
        </p:nvSpPr>
        <p:spPr>
          <a:xfrm>
            <a:off x="610929" y="1409957"/>
            <a:ext cx="10885373" cy="461665"/>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State survey found that 43% of North Carolinians had trouble paying medical bills </a:t>
            </a:r>
          </a:p>
        </p:txBody>
      </p:sp>
      <p:sp>
        <p:nvSpPr>
          <p:cNvPr id="12" name="Text 2">
            <a:extLst>
              <a:ext uri="{FF2B5EF4-FFF2-40B4-BE49-F238E27FC236}">
                <a16:creationId xmlns:a16="http://schemas.microsoft.com/office/drawing/2014/main" id="{3C0E8B21-B923-DA42-51C4-8EC094ADAF5C}"/>
              </a:ext>
            </a:extLst>
          </p:cNvPr>
          <p:cNvSpPr/>
          <p:nvPr/>
        </p:nvSpPr>
        <p:spPr>
          <a:xfrm>
            <a:off x="719328" y="630936"/>
            <a:ext cx="1088537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Struggles to Pay Medical Bills</a:t>
            </a:r>
          </a:p>
        </p:txBody>
      </p:sp>
      <p:graphicFrame>
        <p:nvGraphicFramePr>
          <p:cNvPr id="7" name="Chart 0">
            <a:extLst>
              <a:ext uri="{FF2B5EF4-FFF2-40B4-BE49-F238E27FC236}">
                <a16:creationId xmlns:a16="http://schemas.microsoft.com/office/drawing/2014/main" id="{5FCEDF5B-A9F3-EA29-BE6D-4880B664DDFE}"/>
              </a:ext>
            </a:extLst>
          </p:cNvPr>
          <p:cNvGraphicFramePr>
            <a:graphicFrameLocks noGrp="1"/>
          </p:cNvGraphicFramePr>
          <p:nvPr>
            <p:ph idx="1"/>
          </p:nvPr>
        </p:nvGraphicFramePr>
        <p:xfrm>
          <a:off x="472440" y="2667000"/>
          <a:ext cx="11247120" cy="365760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52C4F70-6E09-008F-D1D7-19CE98991C84}"/>
              </a:ext>
            </a:extLst>
          </p:cNvPr>
          <p:cNvSpPr txBox="1"/>
          <p:nvPr/>
        </p:nvSpPr>
        <p:spPr>
          <a:xfrm>
            <a:off x="3390900" y="2238345"/>
            <a:ext cx="5410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0000"/>
                </a:solidFill>
                <a:effectLst/>
                <a:uLnTx/>
                <a:uFillTx/>
                <a:latin typeface="Calibri" panose="020F0502020204030204"/>
                <a:ea typeface="+mn-ea"/>
                <a:cs typeface="+mn-cs"/>
              </a:rPr>
              <a:t>How do medical bills affect North Carolinians?</a:t>
            </a:r>
          </a:p>
        </p:txBody>
      </p:sp>
      <p:sp>
        <p:nvSpPr>
          <p:cNvPr id="5" name="Rectangle 4">
            <a:hlinkClick r:id="rId3"/>
            <a:extLst>
              <a:ext uri="{FF2B5EF4-FFF2-40B4-BE49-F238E27FC236}">
                <a16:creationId xmlns:a16="http://schemas.microsoft.com/office/drawing/2014/main" id="{2692DACF-9F4B-65B3-B17D-381555EDFA87}"/>
              </a:ext>
            </a:extLst>
          </p:cNvPr>
          <p:cNvSpPr/>
          <p:nvPr/>
        </p:nvSpPr>
        <p:spPr>
          <a:xfrm>
            <a:off x="957072" y="6439979"/>
            <a:ext cx="6053328" cy="11322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59F9CBE3-B571-9456-8F17-B8BA55F6A14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452134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FF143B6-E13F-592C-4C96-9385B94FF21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7153EA6-8B8D-56DA-AF28-8743F0E5E12A}"/>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4D0205EF-86A1-FA9C-A609-FA42455F21D4}"/>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More Medical Debt</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E27B38BB-CD3D-0C07-5C29-E104A68D9192}"/>
              </a:ext>
            </a:extLst>
          </p:cNvPr>
          <p:cNvSpPr txBox="1"/>
          <p:nvPr/>
        </p:nvSpPr>
        <p:spPr>
          <a:xfrm>
            <a:off x="601018" y="1408275"/>
            <a:ext cx="11252654" cy="156966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2023, 8% of North Carolina residents had medical debt in collections, 4</a:t>
            </a:r>
            <a:r>
              <a:rPr kumimoji="0" lang="en-US" sz="24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highest in the nation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F1296B66-F387-937E-DEBA-1B7A28961759}"/>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NC Justice Center "Medical Debt in NC" (2023); NCDHHS "Governor Stein, NCDHHS Announce More Than $6.5 Billion in Medical Debt Erased in North Carolina" (2025); Urban Institute “Debt in America: State-Level Medical Debt” (2025); Richman et al. “Hospitals Suing Patients: How Hospitals Use North Carolina Courts to Collect Medical Debt” (2023).  </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graphicFrame>
        <p:nvGraphicFramePr>
          <p:cNvPr id="8" name="Chart 7">
            <a:extLst>
              <a:ext uri="{FF2B5EF4-FFF2-40B4-BE49-F238E27FC236}">
                <a16:creationId xmlns:a16="http://schemas.microsoft.com/office/drawing/2014/main" id="{F47B1263-2512-C09B-16F6-2D4E5E8F47BD}"/>
              </a:ext>
            </a:extLst>
          </p:cNvPr>
          <p:cNvGraphicFramePr/>
          <p:nvPr/>
        </p:nvGraphicFramePr>
        <p:xfrm>
          <a:off x="7086600" y="2133600"/>
          <a:ext cx="4767072" cy="2286000"/>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8FDB19F4-D283-5DC8-D090-1B8002A40980}"/>
              </a:ext>
            </a:extLst>
          </p:cNvPr>
          <p:cNvSpPr txBox="1"/>
          <p:nvPr/>
        </p:nvSpPr>
        <p:spPr>
          <a:xfrm>
            <a:off x="609600" y="2057400"/>
            <a:ext cx="6097508" cy="25545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October 2025, the state announced $6.5 billion in medical debt relief for over 2.5 million North Carolinians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November 2025 data: 3.7 % of North Carolinians had medical debt in collections</a:t>
            </a: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Rectangle 6">
            <a:hlinkClick r:id="rId4"/>
            <a:extLst>
              <a:ext uri="{FF2B5EF4-FFF2-40B4-BE49-F238E27FC236}">
                <a16:creationId xmlns:a16="http://schemas.microsoft.com/office/drawing/2014/main" id="{441D4D87-25E5-8E86-A71D-8802B8CDB57C}"/>
              </a:ext>
            </a:extLst>
          </p:cNvPr>
          <p:cNvSpPr/>
          <p:nvPr/>
        </p:nvSpPr>
        <p:spPr>
          <a:xfrm>
            <a:off x="957072" y="6439980"/>
            <a:ext cx="2167128" cy="110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5"/>
            <a:extLst>
              <a:ext uri="{FF2B5EF4-FFF2-40B4-BE49-F238E27FC236}">
                <a16:creationId xmlns:a16="http://schemas.microsoft.com/office/drawing/2014/main" id="{B3FD13B3-7337-D6E9-00F5-6E1FE2761226}"/>
              </a:ext>
            </a:extLst>
          </p:cNvPr>
          <p:cNvSpPr/>
          <p:nvPr/>
        </p:nvSpPr>
        <p:spPr>
          <a:xfrm>
            <a:off x="3210822" y="6439980"/>
            <a:ext cx="5399777" cy="11004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3BA51446-91FA-3D9F-1D2C-69A51C51BF04}"/>
              </a:ext>
            </a:extLst>
          </p:cNvPr>
          <p:cNvSpPr/>
          <p:nvPr/>
        </p:nvSpPr>
        <p:spPr>
          <a:xfrm>
            <a:off x="8697221" y="6452616"/>
            <a:ext cx="2449750" cy="974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55A4E168-3576-747F-05DF-8F5B3BFC72AC}"/>
              </a:ext>
            </a:extLst>
          </p:cNvPr>
          <p:cNvSpPr/>
          <p:nvPr/>
        </p:nvSpPr>
        <p:spPr>
          <a:xfrm>
            <a:off x="572443" y="6580633"/>
            <a:ext cx="570557" cy="11004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7"/>
            <a:extLst>
              <a:ext uri="{FF2B5EF4-FFF2-40B4-BE49-F238E27FC236}">
                <a16:creationId xmlns:a16="http://schemas.microsoft.com/office/drawing/2014/main" id="{9DA572F9-D372-633F-2933-0DE546EBCD2C}"/>
              </a:ext>
            </a:extLst>
          </p:cNvPr>
          <p:cNvSpPr/>
          <p:nvPr/>
        </p:nvSpPr>
        <p:spPr>
          <a:xfrm>
            <a:off x="1219200" y="6591270"/>
            <a:ext cx="5257800" cy="994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E69AF2F4-C9EE-BFF7-658D-6E780D620A69}"/>
              </a:ext>
            </a:extLst>
          </p:cNvPr>
          <p:cNvSpPr txBox="1"/>
          <p:nvPr/>
        </p:nvSpPr>
        <p:spPr>
          <a:xfrm>
            <a:off x="566927" y="4608173"/>
            <a:ext cx="11252654" cy="1754326"/>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From 2017 to 2022, North Carolina hospitals brought 5,922 lawsuits to collect medical debt, generated judgments of $57.3 million</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Interest charges (8% per annum) and other fees totaled $20.3 million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“Litigious” hospitals (&gt;40 lawsuits in the period) had low charity care, high profits, and large markups</a:t>
            </a:r>
          </a:p>
        </p:txBody>
      </p:sp>
      <p:sp>
        <p:nvSpPr>
          <p:cNvPr id="11" name="Rectangle 10">
            <a:extLst>
              <a:ext uri="{FF2B5EF4-FFF2-40B4-BE49-F238E27FC236}">
                <a16:creationId xmlns:a16="http://schemas.microsoft.com/office/drawing/2014/main" id="{569B8C8F-3937-565E-FB63-E6604E0E11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1172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7612272-4E7B-95A9-9C22-E6498DAAD2D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BA07484-3345-4E5B-0098-5FF39E4B94A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4DB0C79-7C72-CDD5-B126-B211A6BFBD11}"/>
              </a:ext>
            </a:extLst>
          </p:cNvPr>
          <p:cNvSpPr/>
          <p:nvPr/>
        </p:nvSpPr>
        <p:spPr>
          <a:xfrm>
            <a:off x="719328" y="627888"/>
            <a:ext cx="10905744"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Less Economic Growth</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2F1250F-5272-F347-9B31-8777B1F9D2F3}"/>
              </a:ext>
            </a:extLst>
          </p:cNvPr>
          <p:cNvSpPr txBox="1"/>
          <p:nvPr/>
        </p:nvSpPr>
        <p:spPr>
          <a:xfrm>
            <a:off x="580508" y="1433143"/>
            <a:ext cx="10005822" cy="378565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small business owners said high health care costs have: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6C4B80D0-AB24-85EB-275D-102BF4B46867}"/>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Small Business for America's Future "Healthcare Costs and Small Business: A Bipartisan Concern and Call for Action in North Carolina" (2023).</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89D2FA9D-B620-F88E-5907-F7FD3DE64AF5}"/>
              </a:ext>
            </a:extLst>
          </p:cNvPr>
          <p:cNvSpPr txBox="1"/>
          <p:nvPr/>
        </p:nvSpPr>
        <p:spPr>
          <a:xfrm>
            <a:off x="580508" y="5105400"/>
            <a:ext cx="11078092" cy="830997"/>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Slower economic growth also leads to lower property values, reduced tax revenues, and lower public spending for cities, municipalities, and counties </a:t>
            </a:r>
          </a:p>
        </p:txBody>
      </p:sp>
      <p:sp>
        <p:nvSpPr>
          <p:cNvPr id="7" name="Rectangle 6">
            <a:hlinkClick r:id="rId3"/>
            <a:extLst>
              <a:ext uri="{FF2B5EF4-FFF2-40B4-BE49-F238E27FC236}">
                <a16:creationId xmlns:a16="http://schemas.microsoft.com/office/drawing/2014/main" id="{825279DE-74B7-16B2-41B6-B599C187173C}"/>
              </a:ext>
            </a:extLst>
          </p:cNvPr>
          <p:cNvSpPr/>
          <p:nvPr/>
        </p:nvSpPr>
        <p:spPr>
          <a:xfrm>
            <a:off x="957072" y="6439980"/>
            <a:ext cx="6434328" cy="10805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graphicFrame>
        <p:nvGraphicFramePr>
          <p:cNvPr id="23" name="Chart 22">
            <a:extLst>
              <a:ext uri="{FF2B5EF4-FFF2-40B4-BE49-F238E27FC236}">
                <a16:creationId xmlns:a16="http://schemas.microsoft.com/office/drawing/2014/main" id="{C46CC04A-78A0-1E32-1DC6-52B9E560F7EB}"/>
              </a:ext>
            </a:extLst>
          </p:cNvPr>
          <p:cNvGraphicFramePr/>
          <p:nvPr/>
        </p:nvGraphicFramePr>
        <p:xfrm>
          <a:off x="2783137" y="2000089"/>
          <a:ext cx="5559552" cy="2651760"/>
        </p:xfrm>
        <a:graphic>
          <a:graphicData uri="http://schemas.openxmlformats.org/drawingml/2006/chart">
            <c:chart xmlns:c="http://schemas.openxmlformats.org/drawingml/2006/chart" xmlns:r="http://schemas.openxmlformats.org/officeDocument/2006/relationships" r:id="rId4"/>
          </a:graphicData>
        </a:graphic>
      </p:graphicFrame>
      <p:sp>
        <p:nvSpPr>
          <p:cNvPr id="8" name="Rectangle 7">
            <a:extLst>
              <a:ext uri="{FF2B5EF4-FFF2-40B4-BE49-F238E27FC236}">
                <a16:creationId xmlns:a16="http://schemas.microsoft.com/office/drawing/2014/main" id="{E24B21C9-0C6B-656C-4807-84DC36E30CA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43277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40C1613C-B03C-EC1D-8D9E-A97A62F35A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014E99-FA07-8B17-90F2-9BABF13FB172}"/>
              </a:ext>
            </a:extLst>
          </p:cNvPr>
          <p:cNvSpPr>
            <a:spLocks noGrp="1"/>
          </p:cNvSpPr>
          <p:nvPr>
            <p:ph type="ctrTitle"/>
          </p:nvPr>
        </p:nvSpPr>
        <p:spPr>
          <a:xfrm>
            <a:off x="1753936" y="2286000"/>
            <a:ext cx="10438064" cy="1562100"/>
          </a:xfrm>
        </p:spPr>
        <p:txBody>
          <a:bodyPr anchor="ctr">
            <a:normAutofit/>
          </a:bodyPr>
          <a:lstStyle/>
          <a:p>
            <a:r>
              <a:rPr lang="en-US" sz="4400" dirty="0">
                <a:solidFill>
                  <a:schemeClr val="bg1"/>
                </a:solidFill>
                <a:latin typeface="Arial" panose="020B0604020202020204" pitchFamily="34" charset="0"/>
                <a:cs typeface="Arial" panose="020B0604020202020204" pitchFamily="34" charset="0"/>
              </a:rPr>
              <a:t>What Drives the Cost of Health Care?</a:t>
            </a:r>
          </a:p>
        </p:txBody>
      </p:sp>
      <p:sp>
        <p:nvSpPr>
          <p:cNvPr id="4" name="Title 1">
            <a:extLst>
              <a:ext uri="{FF2B5EF4-FFF2-40B4-BE49-F238E27FC236}">
                <a16:creationId xmlns:a16="http://schemas.microsoft.com/office/drawing/2014/main" id="{E87F9192-9F3A-0B31-B042-98C83A9A04B4}"/>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4</a:t>
            </a:r>
          </a:p>
        </p:txBody>
      </p:sp>
      <p:sp>
        <p:nvSpPr>
          <p:cNvPr id="6" name="Rectangle 5">
            <a:extLst>
              <a:ext uri="{FF2B5EF4-FFF2-40B4-BE49-F238E27FC236}">
                <a16:creationId xmlns:a16="http://schemas.microsoft.com/office/drawing/2014/main" id="{38506D8D-B716-39C0-829B-5A30796A17D4}"/>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63864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24CD1BB-367F-5839-11F1-41F4D247723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D47256B-27CD-93E5-B6EE-6025C03B285C}"/>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62348074-CAB8-B0C3-DFBB-C056C123C394}"/>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Biggest Spend: Hospitals and Physicians </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69FBA9CA-1DA9-EAFF-2623-6FDAFA509B6A}"/>
              </a:ext>
            </a:extLst>
          </p:cNvPr>
          <p:cNvSpPr txBox="1"/>
          <p:nvPr/>
        </p:nvSpPr>
        <p:spPr>
          <a:xfrm>
            <a:off x="719328" y="1367282"/>
            <a:ext cx="10253472" cy="1200329"/>
          </a:xfrm>
          <a:prstGeom prst="rect">
            <a:avLst/>
          </a:prstGeom>
          <a:noFill/>
        </p:spPr>
        <p:txBody>
          <a:bodyPr wrap="square" rtlCol="0">
            <a:spAutoFit/>
          </a:bodyPr>
          <a:lstStyle/>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65 cents of every health care dollar went to paying for hospitals and doctors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Text 16">
            <a:extLst>
              <a:ext uri="{FF2B5EF4-FFF2-40B4-BE49-F238E27FC236}">
                <a16:creationId xmlns:a16="http://schemas.microsoft.com/office/drawing/2014/main" id="{84F6DCCB-3BB3-FC96-511A-2C40F4A790B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t>
            </a:r>
            <a:r>
              <a:rPr kumimoji="0" lang="en-US" sz="800" b="0" i="1" u="none" strike="noStrike" kern="1200" cap="none" spc="0" normalizeH="0" baseline="0" noProof="0" dirty="0">
                <a:ln>
                  <a:noFill/>
                </a:ln>
                <a:solidFill>
                  <a:srgbClr val="8FA3AB"/>
                </a:solidFill>
                <a:effectLst/>
                <a:uLnTx/>
                <a:uFillTx/>
                <a:latin typeface="Arial"/>
                <a:ea typeface="+mn-ea"/>
                <a:cs typeface="+mn-cs"/>
              </a:rPr>
              <a:t>KFF “Distribution of Health Care Expenditures by Service by State of Residence” (2020).</a:t>
            </a:r>
            <a:endParaRPr kumimoji="0" lang="en-US" sz="800" b="0" i="1"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5" name="Rectangle 4">
            <a:hlinkClick r:id="rId3"/>
            <a:extLst>
              <a:ext uri="{FF2B5EF4-FFF2-40B4-BE49-F238E27FC236}">
                <a16:creationId xmlns:a16="http://schemas.microsoft.com/office/drawing/2014/main" id="{DB4FED2B-9DA6-C179-AC39-A7CA8EB31851}"/>
              </a:ext>
            </a:extLst>
          </p:cNvPr>
          <p:cNvSpPr/>
          <p:nvPr/>
        </p:nvSpPr>
        <p:spPr>
          <a:xfrm>
            <a:off x="957072" y="6439980"/>
            <a:ext cx="4072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extLst>
              <a:ext uri="{FF2B5EF4-FFF2-40B4-BE49-F238E27FC236}">
                <a16:creationId xmlns:a16="http://schemas.microsoft.com/office/drawing/2014/main" id="{E72FC009-1AAB-C978-BFB7-A142CDBAC47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0" name="Table 9">
            <a:extLst>
              <a:ext uri="{FF2B5EF4-FFF2-40B4-BE49-F238E27FC236}">
                <a16:creationId xmlns:a16="http://schemas.microsoft.com/office/drawing/2014/main" id="{F2BD2698-2C44-E49B-F361-237B9A76E45B}"/>
              </a:ext>
            </a:extLst>
          </p:cNvPr>
          <p:cNvGraphicFramePr>
            <a:graphicFrameLocks noGrp="1"/>
          </p:cNvGraphicFramePr>
          <p:nvPr/>
        </p:nvGraphicFramePr>
        <p:xfrm>
          <a:off x="932688" y="2403348"/>
          <a:ext cx="9966960" cy="3087370"/>
        </p:xfrm>
        <a:graphic>
          <a:graphicData uri="http://schemas.openxmlformats.org/drawingml/2006/table">
            <a:tbl>
              <a:tblPr/>
              <a:tblGrid>
                <a:gridCol w="4772903">
                  <a:extLst>
                    <a:ext uri="{9D8B030D-6E8A-4147-A177-3AD203B41FA5}">
                      <a16:colId xmlns:a16="http://schemas.microsoft.com/office/drawing/2014/main" val="3476257055"/>
                    </a:ext>
                  </a:extLst>
                </a:gridCol>
                <a:gridCol w="3353487">
                  <a:extLst>
                    <a:ext uri="{9D8B030D-6E8A-4147-A177-3AD203B41FA5}">
                      <a16:colId xmlns:a16="http://schemas.microsoft.com/office/drawing/2014/main" val="1334057621"/>
                    </a:ext>
                  </a:extLst>
                </a:gridCol>
                <a:gridCol w="1840570">
                  <a:extLst>
                    <a:ext uri="{9D8B030D-6E8A-4147-A177-3AD203B41FA5}">
                      <a16:colId xmlns:a16="http://schemas.microsoft.com/office/drawing/2014/main" val="3692783758"/>
                    </a:ext>
                  </a:extLst>
                </a:gridCol>
              </a:tblGrid>
              <a:tr h="216131">
                <a:tc rowSpan="2">
                  <a:txBody>
                    <a:bodyPr/>
                    <a:lstStyle/>
                    <a:p>
                      <a:pPr algn="ctr" fontAlgn="ctr">
                        <a:buNone/>
                      </a:pPr>
                      <a:r>
                        <a:rPr lang="en-US" sz="1800" b="1" kern="1200" dirty="0">
                          <a:solidFill>
                            <a:schemeClr val="bg1"/>
                          </a:solidFill>
                          <a:latin typeface="+mn-lt"/>
                          <a:ea typeface="+mn-ea"/>
                          <a:cs typeface="+mn-cs"/>
                        </a:rPr>
                        <a:t>Service</a:t>
                      </a:r>
                    </a:p>
                  </a:txBody>
                  <a:tcPr marL="6350" marR="6350" marT="6350" marB="0" anchor="ctr">
                    <a:lnL>
                      <a:noFill/>
                    </a:lnL>
                    <a:lnR>
                      <a:noFill/>
                    </a:lnR>
                    <a:lnT w="25400" cap="flat" cmpd="dbl" algn="ctr">
                      <a:solidFill>
                        <a:srgbClr val="000000"/>
                      </a:solidFill>
                      <a:prstDash val="solid"/>
                      <a:round/>
                      <a:headEnd type="none" w="med" len="med"/>
                      <a:tailEnd type="none" w="med" len="med"/>
                    </a:lnT>
                    <a:lnB w="12700" cap="flat" cmpd="sng" algn="ctr">
                      <a:noFill/>
                      <a:prstDash val="solid"/>
                      <a:round/>
                      <a:headEnd type="none" w="med" len="med"/>
                      <a:tailEnd type="none" w="med" len="med"/>
                    </a:lnB>
                    <a:solidFill>
                      <a:srgbClr val="3A4660"/>
                    </a:solidFill>
                  </a:tcPr>
                </a:tc>
                <a:tc gridSpan="2">
                  <a:txBody>
                    <a:bodyPr/>
                    <a:lstStyle/>
                    <a:p>
                      <a:pPr marL="0" algn="ctr" defTabSz="914400" rtl="0" eaLnBrk="1" fontAlgn="ctr" latinLnBrk="0" hangingPunct="1">
                        <a:buNone/>
                      </a:pPr>
                      <a:r>
                        <a:rPr lang="en-US" sz="1800" b="1" kern="1200" dirty="0">
                          <a:solidFill>
                            <a:schemeClr val="bg1"/>
                          </a:solidFill>
                          <a:latin typeface="+mn-lt"/>
                          <a:ea typeface="+mn-ea"/>
                          <a:cs typeface="+mn-cs"/>
                        </a:rPr>
                        <a:t>North Carolina Health Care Expenditure, 2020</a:t>
                      </a:r>
                    </a:p>
                  </a:txBody>
                  <a:tcPr marL="6350" marR="6350" marT="6350" marB="0" anchor="b">
                    <a:lnL>
                      <a:noFill/>
                    </a:lnL>
                    <a:lnR>
                      <a:noFill/>
                    </a:lnR>
                    <a:lnT w="25400" cap="flat" cmpd="dbl" algn="ctr">
                      <a:solidFill>
                        <a:srgbClr val="000000"/>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A4660"/>
                    </a:solidFill>
                  </a:tcPr>
                </a:tc>
                <a:tc hMerge="1">
                  <a:txBody>
                    <a:bodyPr/>
                    <a:lstStyle/>
                    <a:p>
                      <a:endParaRPr lang="en-US"/>
                    </a:p>
                  </a:txBody>
                  <a:tcPr/>
                </a:tc>
                <a:extLst>
                  <a:ext uri="{0D108BD9-81ED-4DB2-BD59-A6C34878D82A}">
                    <a16:rowId xmlns:a16="http://schemas.microsoft.com/office/drawing/2014/main" val="372551855"/>
                  </a:ext>
                </a:extLst>
              </a:tr>
              <a:tr h="216131">
                <a:tc vMerge="1">
                  <a:txBody>
                    <a:bodyPr/>
                    <a:lstStyle/>
                    <a:p>
                      <a:endParaRPr lang="en-US"/>
                    </a:p>
                  </a:txBody>
                  <a:tcPr/>
                </a:tc>
                <a:tc>
                  <a:txBody>
                    <a:bodyPr/>
                    <a:lstStyle/>
                    <a:p>
                      <a:pPr algn="ctr" fontAlgn="b">
                        <a:buNone/>
                      </a:pPr>
                      <a:r>
                        <a:rPr lang="en-US" sz="1800" b="1" kern="1200" dirty="0">
                          <a:solidFill>
                            <a:schemeClr val="bg1"/>
                          </a:solidFill>
                          <a:latin typeface="+mn-lt"/>
                          <a:ea typeface="+mn-ea"/>
                          <a:cs typeface="+mn-cs"/>
                        </a:rPr>
                        <a:t>USD (Millions)</a:t>
                      </a:r>
                    </a:p>
                  </a:txBody>
                  <a:tcPr marL="6350" marR="6350" marT="6350" marB="0" anchor="b">
                    <a:lnL>
                      <a:noFill/>
                    </a:lnL>
                    <a:lnR>
                      <a:noFill/>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3A4660"/>
                    </a:solidFill>
                  </a:tcPr>
                </a:tc>
                <a:tc>
                  <a:txBody>
                    <a:bodyPr/>
                    <a:lstStyle/>
                    <a:p>
                      <a:pPr algn="ctr" fontAlgn="b">
                        <a:buNone/>
                      </a:pPr>
                      <a:r>
                        <a:rPr lang="en-US" sz="1800" b="1" kern="1200" dirty="0">
                          <a:solidFill>
                            <a:schemeClr val="bg1"/>
                          </a:solidFill>
                          <a:latin typeface="+mn-lt"/>
                          <a:ea typeface="+mn-ea"/>
                          <a:cs typeface="+mn-cs"/>
                        </a:rPr>
                        <a:t>Percent</a:t>
                      </a:r>
                    </a:p>
                  </a:txBody>
                  <a:tcPr marL="6350" marR="6350" marT="6350" marB="0" anchor="b">
                    <a:lnL>
                      <a:noFill/>
                    </a:lnL>
                    <a:lnR>
                      <a:noFill/>
                    </a:lnR>
                    <a:lnT w="12700" cap="flat" cmpd="sng" algn="ctr">
                      <a:solidFill>
                        <a:schemeClr val="bg1"/>
                      </a:solidFill>
                      <a:prstDash val="solid"/>
                      <a:round/>
                      <a:headEnd type="none" w="med" len="med"/>
                      <a:tailEnd type="none" w="med" len="med"/>
                    </a:lnT>
                    <a:lnB w="6350" cap="flat" cmpd="sng" algn="ctr">
                      <a:noFill/>
                      <a:prstDash val="solid"/>
                      <a:round/>
                      <a:headEnd type="none" w="med" len="med"/>
                      <a:tailEnd type="none" w="med" len="med"/>
                    </a:lnB>
                    <a:solidFill>
                      <a:srgbClr val="3A4660"/>
                    </a:solidFill>
                  </a:tcPr>
                </a:tc>
                <a:extLst>
                  <a:ext uri="{0D108BD9-81ED-4DB2-BD59-A6C34878D82A}">
                    <a16:rowId xmlns:a16="http://schemas.microsoft.com/office/drawing/2014/main" val="3674811157"/>
                  </a:ext>
                </a:extLst>
              </a:tr>
              <a:tr h="216131">
                <a:tc>
                  <a:txBody>
                    <a:bodyPr/>
                    <a:lstStyle/>
                    <a:p>
                      <a:pPr algn="l" fontAlgn="b">
                        <a:buNone/>
                      </a:pPr>
                      <a:r>
                        <a:rPr lang="en-US" sz="1800" kern="1200" dirty="0">
                          <a:solidFill>
                            <a:srgbClr val="000000"/>
                          </a:solidFill>
                          <a:latin typeface="+mn-lt"/>
                          <a:ea typeface="+mn-ea"/>
                          <a:cs typeface="+mn-cs"/>
                        </a:rPr>
                        <a:t>Hospital Care</a:t>
                      </a:r>
                    </a:p>
                  </a:txBody>
                  <a:tcPr marL="6350" marR="6350" marT="6350" marB="0" anchor="b">
                    <a:lnL>
                      <a:noFill/>
                    </a:lnL>
                    <a:lnR>
                      <a:noFill/>
                    </a:lnR>
                    <a:lnT w="12700" cap="flat" cmpd="sng" algn="ctr">
                      <a:noFill/>
                      <a:prstDash val="solid"/>
                      <a:round/>
                      <a:headEnd type="none" w="med" len="med"/>
                      <a:tailEnd type="none" w="med" len="med"/>
                    </a:lnT>
                    <a:lnB>
                      <a:noFill/>
                    </a:lnB>
                    <a:solidFill>
                      <a:schemeClr val="bg1">
                        <a:lumMod val="85000"/>
                      </a:schemeClr>
                    </a:solidFill>
                  </a:tcPr>
                </a:tc>
                <a:tc>
                  <a:txBody>
                    <a:bodyPr/>
                    <a:lstStyle/>
                    <a:p>
                      <a:pPr algn="ctr" fontAlgn="b">
                        <a:buNone/>
                      </a:pPr>
                      <a:r>
                        <a:rPr lang="en-US" sz="1800" kern="1200">
                          <a:solidFill>
                            <a:srgbClr val="000000"/>
                          </a:solidFill>
                          <a:latin typeface="+mn-lt"/>
                          <a:ea typeface="+mn-ea"/>
                          <a:cs typeface="+mn-cs"/>
                        </a:rPr>
                        <a:t>$35,243 </a:t>
                      </a:r>
                    </a:p>
                  </a:txBody>
                  <a:tcPr marL="6350" marR="6350" marT="6350" marB="0" anchor="b">
                    <a:lnL>
                      <a:noFill/>
                    </a:lnL>
                    <a:lnR>
                      <a:noFill/>
                    </a:lnR>
                    <a:lnT w="6350" cap="flat" cmpd="sng" algn="ctr">
                      <a:noFill/>
                      <a:prstDash val="solid"/>
                      <a:round/>
                      <a:headEnd type="none" w="med" len="med"/>
                      <a:tailEnd type="none" w="med" len="med"/>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37%</a:t>
                      </a:r>
                    </a:p>
                  </a:txBody>
                  <a:tcPr marL="6350" marR="6350" marT="6350" marB="0" anchor="b">
                    <a:lnL>
                      <a:noFill/>
                    </a:lnL>
                    <a:lnR>
                      <a:noFill/>
                    </a:lnR>
                    <a:lnT w="6350" cap="flat" cmpd="sng" algn="ctr">
                      <a:noFill/>
                      <a:prstDash val="solid"/>
                      <a:round/>
                      <a:headEnd type="none" w="med" len="med"/>
                      <a:tailEnd type="none" w="med" len="med"/>
                    </a:lnT>
                    <a:lnB>
                      <a:noFill/>
                    </a:lnB>
                    <a:solidFill>
                      <a:schemeClr val="bg1">
                        <a:lumMod val="85000"/>
                      </a:schemeClr>
                    </a:solidFill>
                  </a:tcPr>
                </a:tc>
                <a:extLst>
                  <a:ext uri="{0D108BD9-81ED-4DB2-BD59-A6C34878D82A}">
                    <a16:rowId xmlns:a16="http://schemas.microsoft.com/office/drawing/2014/main" val="210011725"/>
                  </a:ext>
                </a:extLst>
              </a:tr>
              <a:tr h="216131">
                <a:tc>
                  <a:txBody>
                    <a:bodyPr/>
                    <a:lstStyle/>
                    <a:p>
                      <a:pPr algn="l" fontAlgn="b">
                        <a:buNone/>
                      </a:pPr>
                      <a:r>
                        <a:rPr lang="en-US" sz="1800" kern="1200" dirty="0">
                          <a:solidFill>
                            <a:srgbClr val="000000"/>
                          </a:solidFill>
                          <a:latin typeface="+mn-lt"/>
                          <a:ea typeface="+mn-ea"/>
                          <a:cs typeface="+mn-cs"/>
                        </a:rPr>
                        <a:t>Physician and Other Professional Services</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$26,322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28%</a:t>
                      </a:r>
                    </a:p>
                  </a:txBody>
                  <a:tcPr marL="6350" marR="6350" marT="6350" marB="0" anchor="b">
                    <a:lnL>
                      <a:noFill/>
                    </a:lnL>
                    <a:lnR>
                      <a:noFill/>
                    </a:lnR>
                    <a:lnT>
                      <a:noFill/>
                    </a:lnT>
                    <a:lnB>
                      <a:noFill/>
                    </a:lnB>
                    <a:noFill/>
                  </a:tcPr>
                </a:tc>
                <a:extLst>
                  <a:ext uri="{0D108BD9-81ED-4DB2-BD59-A6C34878D82A}">
                    <a16:rowId xmlns:a16="http://schemas.microsoft.com/office/drawing/2014/main" val="427720963"/>
                  </a:ext>
                </a:extLst>
              </a:tr>
              <a:tr h="216131">
                <a:tc>
                  <a:txBody>
                    <a:bodyPr/>
                    <a:lstStyle/>
                    <a:p>
                      <a:pPr algn="l" fontAlgn="b">
                        <a:buNone/>
                      </a:pPr>
                      <a:r>
                        <a:rPr lang="en-US" sz="1800" kern="1200" dirty="0">
                          <a:solidFill>
                            <a:srgbClr val="000000"/>
                          </a:solidFill>
                          <a:latin typeface="+mn-lt"/>
                          <a:ea typeface="+mn-ea"/>
                          <a:cs typeface="+mn-cs"/>
                        </a:rPr>
                        <a:t>Prescription Drugs and Other Medical Nondurables</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$15,251 </a:t>
                      </a:r>
                    </a:p>
                  </a:txBody>
                  <a:tcPr marL="6350" marR="6350" marT="6350" marB="0" anchor="ctr">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16%</a:t>
                      </a:r>
                    </a:p>
                  </a:txBody>
                  <a:tcPr marL="6350" marR="6350" marT="6350" marB="0" anchor="ctr">
                    <a:lnL>
                      <a:noFill/>
                    </a:lnL>
                    <a:lnR>
                      <a:noFill/>
                    </a:lnR>
                    <a:lnT>
                      <a:noFill/>
                    </a:lnT>
                    <a:lnB>
                      <a:noFill/>
                    </a:lnB>
                    <a:solidFill>
                      <a:schemeClr val="bg1">
                        <a:lumMod val="85000"/>
                      </a:schemeClr>
                    </a:solidFill>
                  </a:tcPr>
                </a:tc>
                <a:extLst>
                  <a:ext uri="{0D108BD9-81ED-4DB2-BD59-A6C34878D82A}">
                    <a16:rowId xmlns:a16="http://schemas.microsoft.com/office/drawing/2014/main" val="552060950"/>
                  </a:ext>
                </a:extLst>
              </a:tr>
              <a:tr h="216131">
                <a:tc>
                  <a:txBody>
                    <a:bodyPr/>
                    <a:lstStyle/>
                    <a:p>
                      <a:pPr algn="l" fontAlgn="b">
                        <a:buNone/>
                      </a:pPr>
                      <a:r>
                        <a:rPr lang="en-US" sz="1800" kern="1200" dirty="0">
                          <a:solidFill>
                            <a:srgbClr val="000000"/>
                          </a:solidFill>
                          <a:latin typeface="+mn-lt"/>
                          <a:ea typeface="+mn-ea"/>
                          <a:cs typeface="+mn-cs"/>
                        </a:rPr>
                        <a:t>Nursing Home Care</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$5,484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6%</a:t>
                      </a:r>
                    </a:p>
                  </a:txBody>
                  <a:tcPr marL="6350" marR="6350" marT="6350" marB="0" anchor="b">
                    <a:lnL>
                      <a:noFill/>
                    </a:lnL>
                    <a:lnR>
                      <a:noFill/>
                    </a:lnR>
                    <a:lnT>
                      <a:noFill/>
                    </a:lnT>
                    <a:lnB>
                      <a:noFill/>
                    </a:lnB>
                    <a:noFill/>
                  </a:tcPr>
                </a:tc>
                <a:extLst>
                  <a:ext uri="{0D108BD9-81ED-4DB2-BD59-A6C34878D82A}">
                    <a16:rowId xmlns:a16="http://schemas.microsoft.com/office/drawing/2014/main" val="265619760"/>
                  </a:ext>
                </a:extLst>
              </a:tr>
              <a:tr h="216131">
                <a:tc>
                  <a:txBody>
                    <a:bodyPr/>
                    <a:lstStyle/>
                    <a:p>
                      <a:pPr algn="l" fontAlgn="b">
                        <a:buNone/>
                      </a:pPr>
                      <a:r>
                        <a:rPr lang="en-US" sz="1800" kern="1200" dirty="0">
                          <a:solidFill>
                            <a:srgbClr val="000000"/>
                          </a:solidFill>
                          <a:latin typeface="+mn-lt"/>
                          <a:ea typeface="+mn-ea"/>
                          <a:cs typeface="+mn-cs"/>
                        </a:rPr>
                        <a:t>Dental Services</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$4,800 </a:t>
                      </a: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5%</a:t>
                      </a:r>
                    </a:p>
                  </a:txBody>
                  <a:tcPr marL="6350" marR="6350" marT="6350" marB="0" anchor="b">
                    <a:lnL>
                      <a:noFill/>
                    </a:lnL>
                    <a:lnR>
                      <a:noFill/>
                    </a:lnR>
                    <a:lnT>
                      <a:noFill/>
                    </a:lnT>
                    <a:lnB>
                      <a:noFill/>
                    </a:lnB>
                    <a:solidFill>
                      <a:schemeClr val="bg1">
                        <a:lumMod val="85000"/>
                      </a:schemeClr>
                    </a:solidFill>
                  </a:tcPr>
                </a:tc>
                <a:extLst>
                  <a:ext uri="{0D108BD9-81ED-4DB2-BD59-A6C34878D82A}">
                    <a16:rowId xmlns:a16="http://schemas.microsoft.com/office/drawing/2014/main" val="2545864717"/>
                  </a:ext>
                </a:extLst>
              </a:tr>
              <a:tr h="216131">
                <a:tc>
                  <a:txBody>
                    <a:bodyPr/>
                    <a:lstStyle/>
                    <a:p>
                      <a:pPr algn="l" fontAlgn="b">
                        <a:buNone/>
                      </a:pPr>
                      <a:r>
                        <a:rPr lang="en-US" sz="1800" kern="1200" dirty="0">
                          <a:solidFill>
                            <a:srgbClr val="000000"/>
                          </a:solidFill>
                          <a:latin typeface="+mn-lt"/>
                          <a:ea typeface="+mn-ea"/>
                          <a:cs typeface="+mn-cs"/>
                        </a:rPr>
                        <a:t>Home Health Care</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$2,715 </a:t>
                      </a:r>
                    </a:p>
                  </a:txBody>
                  <a:tcPr marL="6350" marR="6350" marT="6350" marB="0" anchor="b">
                    <a:lnL>
                      <a:noFill/>
                    </a:lnL>
                    <a:lnR>
                      <a:noFill/>
                    </a:lnR>
                    <a:lnT>
                      <a:noFill/>
                    </a:lnT>
                    <a:lnB>
                      <a:noFill/>
                    </a:lnB>
                    <a:noFill/>
                  </a:tcPr>
                </a:tc>
                <a:tc>
                  <a:txBody>
                    <a:bodyPr/>
                    <a:lstStyle/>
                    <a:p>
                      <a:pPr algn="ctr" fontAlgn="b">
                        <a:buNone/>
                      </a:pPr>
                      <a:r>
                        <a:rPr lang="en-US" sz="1800" kern="1200" dirty="0">
                          <a:solidFill>
                            <a:srgbClr val="000000"/>
                          </a:solidFill>
                          <a:latin typeface="+mn-lt"/>
                          <a:ea typeface="+mn-ea"/>
                          <a:cs typeface="+mn-cs"/>
                        </a:rPr>
                        <a:t>3%</a:t>
                      </a:r>
                    </a:p>
                  </a:txBody>
                  <a:tcPr marL="6350" marR="6350" marT="6350" marB="0" anchor="b">
                    <a:lnL>
                      <a:noFill/>
                    </a:lnL>
                    <a:lnR>
                      <a:noFill/>
                    </a:lnR>
                    <a:lnT>
                      <a:noFill/>
                    </a:lnT>
                    <a:lnB>
                      <a:noFill/>
                    </a:lnB>
                    <a:noFill/>
                  </a:tcPr>
                </a:tc>
                <a:extLst>
                  <a:ext uri="{0D108BD9-81ED-4DB2-BD59-A6C34878D82A}">
                    <a16:rowId xmlns:a16="http://schemas.microsoft.com/office/drawing/2014/main" val="3024652632"/>
                  </a:ext>
                </a:extLst>
              </a:tr>
              <a:tr h="216131">
                <a:tc>
                  <a:txBody>
                    <a:bodyPr/>
                    <a:lstStyle/>
                    <a:p>
                      <a:pPr algn="l" fontAlgn="b">
                        <a:buNone/>
                      </a:pPr>
                      <a:r>
                        <a:rPr lang="en-US" sz="1800" kern="1200">
                          <a:solidFill>
                            <a:srgbClr val="000000"/>
                          </a:solidFill>
                          <a:latin typeface="+mn-lt"/>
                          <a:ea typeface="+mn-ea"/>
                          <a:cs typeface="+mn-cs"/>
                        </a:rPr>
                        <a:t>Medical Durables</a:t>
                      </a:r>
                      <a:endParaRPr lang="en-US" sz="1800" kern="1200" dirty="0">
                        <a:solidFill>
                          <a:srgbClr val="000000"/>
                        </a:solidFill>
                        <a:latin typeface="+mn-lt"/>
                        <a:ea typeface="+mn-ea"/>
                        <a:cs typeface="+mn-cs"/>
                      </a:endParaRP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a:solidFill>
                            <a:srgbClr val="000000"/>
                          </a:solidFill>
                          <a:latin typeface="+mn-lt"/>
                          <a:ea typeface="+mn-ea"/>
                          <a:cs typeface="+mn-cs"/>
                        </a:rPr>
                        <a:t>$1,532 </a:t>
                      </a:r>
                      <a:endParaRPr lang="en-US" sz="1800" kern="1200" dirty="0">
                        <a:solidFill>
                          <a:srgbClr val="000000"/>
                        </a:solidFill>
                        <a:latin typeface="+mn-lt"/>
                        <a:ea typeface="+mn-ea"/>
                        <a:cs typeface="+mn-cs"/>
                      </a:endParaRPr>
                    </a:p>
                  </a:txBody>
                  <a:tcPr marL="6350" marR="6350" marT="6350" marB="0" anchor="b">
                    <a:lnL>
                      <a:noFill/>
                    </a:lnL>
                    <a:lnR>
                      <a:noFill/>
                    </a:lnR>
                    <a:lnT>
                      <a:noFill/>
                    </a:lnT>
                    <a:lnB>
                      <a:noFill/>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2%</a:t>
                      </a:r>
                    </a:p>
                  </a:txBody>
                  <a:tcPr marL="6350" marR="6350" marT="6350" marB="0" anchor="b">
                    <a:lnL>
                      <a:noFill/>
                    </a:lnL>
                    <a:lnR>
                      <a:noFill/>
                    </a:lnR>
                    <a:lnT>
                      <a:noFill/>
                    </a:lnT>
                    <a:lnB>
                      <a:noFill/>
                    </a:lnB>
                    <a:solidFill>
                      <a:schemeClr val="bg1">
                        <a:lumMod val="85000"/>
                      </a:schemeClr>
                    </a:solidFill>
                  </a:tcPr>
                </a:tc>
                <a:extLst>
                  <a:ext uri="{0D108BD9-81ED-4DB2-BD59-A6C34878D82A}">
                    <a16:rowId xmlns:a16="http://schemas.microsoft.com/office/drawing/2014/main" val="1694946714"/>
                  </a:ext>
                </a:extLst>
              </a:tr>
              <a:tr h="216131">
                <a:tc>
                  <a:txBody>
                    <a:bodyPr/>
                    <a:lstStyle/>
                    <a:p>
                      <a:pPr algn="l" fontAlgn="b">
                        <a:buNone/>
                      </a:pPr>
                      <a:r>
                        <a:rPr lang="en-US" sz="1800" kern="1200" dirty="0">
                          <a:solidFill>
                            <a:srgbClr val="000000"/>
                          </a:solidFill>
                          <a:latin typeface="+mn-lt"/>
                          <a:ea typeface="+mn-ea"/>
                          <a:cs typeface="+mn-cs"/>
                        </a:rPr>
                        <a:t>Other Health, Residential, and Personal Care</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800" kern="1200">
                          <a:solidFill>
                            <a:srgbClr val="000000"/>
                          </a:solidFill>
                          <a:latin typeface="+mn-lt"/>
                          <a:ea typeface="+mn-ea"/>
                          <a:cs typeface="+mn-cs"/>
                        </a:rPr>
                        <a:t>$3,185 </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tc>
                  <a:txBody>
                    <a:bodyPr/>
                    <a:lstStyle/>
                    <a:p>
                      <a:pPr algn="ctr" fontAlgn="b">
                        <a:buNone/>
                      </a:pPr>
                      <a:r>
                        <a:rPr lang="en-US" sz="1800" kern="1200" dirty="0">
                          <a:solidFill>
                            <a:srgbClr val="000000"/>
                          </a:solidFill>
                          <a:latin typeface="+mn-lt"/>
                          <a:ea typeface="+mn-ea"/>
                          <a:cs typeface="+mn-cs"/>
                        </a:rPr>
                        <a:t>3%</a:t>
                      </a:r>
                    </a:p>
                  </a:txBody>
                  <a:tcPr marL="6350" marR="6350" marT="6350" marB="0" anchor="b">
                    <a:lnL>
                      <a:noFill/>
                    </a:lnL>
                    <a:lnR>
                      <a:noFill/>
                    </a:lnR>
                    <a:lnT>
                      <a:noFill/>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5915342"/>
                  </a:ext>
                </a:extLst>
              </a:tr>
              <a:tr h="216131">
                <a:tc>
                  <a:txBody>
                    <a:bodyPr/>
                    <a:lstStyle/>
                    <a:p>
                      <a:pPr algn="l" fontAlgn="b">
                        <a:buNone/>
                      </a:pPr>
                      <a:r>
                        <a:rPr lang="en-US" sz="1800" kern="1200" dirty="0">
                          <a:solidFill>
                            <a:srgbClr val="000000"/>
                          </a:solidFill>
                          <a:latin typeface="+mn-lt"/>
                          <a:ea typeface="+mn-ea"/>
                          <a:cs typeface="+mn-cs"/>
                        </a:rPr>
                        <a:t>Total</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$94,532 </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tc>
                  <a:txBody>
                    <a:bodyPr/>
                    <a:lstStyle/>
                    <a:p>
                      <a:pPr algn="ctr" fontAlgn="b">
                        <a:buNone/>
                      </a:pPr>
                      <a:r>
                        <a:rPr lang="en-US" sz="1800" kern="1200" dirty="0">
                          <a:solidFill>
                            <a:srgbClr val="000000"/>
                          </a:solidFill>
                          <a:latin typeface="+mn-lt"/>
                          <a:ea typeface="+mn-ea"/>
                          <a:cs typeface="+mn-cs"/>
                        </a:rPr>
                        <a:t>100%</a:t>
                      </a:r>
                    </a:p>
                  </a:txBody>
                  <a:tcPr marL="6350" marR="6350" marT="6350" marB="0" anchor="b">
                    <a:lnL>
                      <a:noFill/>
                    </a:lnL>
                    <a:lnR>
                      <a:noFill/>
                    </a:lnR>
                    <a:lnT w="6350" cap="flat" cmpd="sng" algn="ctr">
                      <a:solidFill>
                        <a:srgbClr val="000000"/>
                      </a:solidFill>
                      <a:prstDash val="solid"/>
                      <a:round/>
                      <a:headEnd type="none" w="med" len="med"/>
                      <a:tailEnd type="none" w="med" len="med"/>
                    </a:lnT>
                    <a:lnB w="25400" cap="flat" cmpd="dbl" algn="ctr">
                      <a:solidFill>
                        <a:srgbClr val="0000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678311893"/>
                  </a:ext>
                </a:extLst>
              </a:tr>
            </a:tbl>
          </a:graphicData>
        </a:graphic>
      </p:graphicFrame>
    </p:spTree>
    <p:extLst>
      <p:ext uri="{BB962C8B-B14F-4D97-AF65-F5344CB8AC3E}">
        <p14:creationId xmlns:p14="http://schemas.microsoft.com/office/powerpoint/2010/main" val="18786124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5428DF2-0950-4749-6440-BC4368A8562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582E1F-387C-3856-12A8-7EF922E59945}"/>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95576DCB-B433-86DD-727C-2FEF63439E87}"/>
              </a:ext>
            </a:extLst>
          </p:cNvPr>
          <p:cNvSpPr/>
          <p:nvPr/>
        </p:nvSpPr>
        <p:spPr>
          <a:xfrm>
            <a:off x="719328" y="627888"/>
            <a:ext cx="10515600"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High Outpatient and Professional Prices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48C14C0D-013B-9210-ED6D-66C4CA7B4862}"/>
              </a:ext>
            </a:extLst>
          </p:cNvPr>
          <p:cNvSpPr txBox="1"/>
          <p:nvPr/>
        </p:nvSpPr>
        <p:spPr>
          <a:xfrm>
            <a:off x="664645" y="1435417"/>
            <a:ext cx="10887075" cy="4431983"/>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Since 2018, North Carolina has consistently been among the states with the highest outpatient and professional prices, according to RAND</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7">
            <a:extLst>
              <a:ext uri="{FF2B5EF4-FFF2-40B4-BE49-F238E27FC236}">
                <a16:creationId xmlns:a16="http://schemas.microsoft.com/office/drawing/2014/main" id="{2BD42919-3A15-74C6-8B7F-30AB0905768D}"/>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RAND "Nationwide Evaluation of Health Care Prices Paid by Private Health Plans - Round 3, Supplemental Materials" (2018 data, published 2020); RAND "Prices Paid to Hospitals by Private Health Plans - Round 4, Supplemental Materials" (2020 data, published 2022); RAND "Prices Paid to Hospitals by Private Health Plans - Round 5.1, Supplemental Materials" (2022 data, published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BFBC6C9A-ECBD-F362-4877-658FAD883C5C}"/>
              </a:ext>
            </a:extLst>
          </p:cNvPr>
          <p:cNvSpPr txBox="1"/>
          <p:nvPr/>
        </p:nvSpPr>
        <p:spPr>
          <a:xfrm>
            <a:off x="719328" y="3757136"/>
            <a:ext cx="10546080" cy="738664"/>
          </a:xfrm>
          <a:prstGeom prst="rect">
            <a:avLst/>
          </a:prstGeom>
          <a:noFill/>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Carolina's inpatient prices compared more favorably to other states   </a:t>
            </a:r>
          </a:p>
        </p:txBody>
      </p:sp>
      <p:sp>
        <p:nvSpPr>
          <p:cNvPr id="8" name="Rectangle 7">
            <a:hlinkClick r:id="rId3"/>
            <a:extLst>
              <a:ext uri="{FF2B5EF4-FFF2-40B4-BE49-F238E27FC236}">
                <a16:creationId xmlns:a16="http://schemas.microsoft.com/office/drawing/2014/main" id="{F46CAC3B-CAB0-23F4-6B40-10DF86400B30}"/>
              </a:ext>
            </a:extLst>
          </p:cNvPr>
          <p:cNvSpPr/>
          <p:nvPr/>
        </p:nvSpPr>
        <p:spPr>
          <a:xfrm>
            <a:off x="990600" y="6439980"/>
            <a:ext cx="66294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B56A1339-4C98-2044-C209-CD9D61031B18}"/>
              </a:ext>
            </a:extLst>
          </p:cNvPr>
          <p:cNvSpPr/>
          <p:nvPr/>
        </p:nvSpPr>
        <p:spPr>
          <a:xfrm>
            <a:off x="7684570" y="6452616"/>
            <a:ext cx="305963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F2F8C1A1-F3AA-2C3B-C8FF-E25C93A95B24}"/>
              </a:ext>
            </a:extLst>
          </p:cNvPr>
          <p:cNvSpPr/>
          <p:nvPr/>
        </p:nvSpPr>
        <p:spPr>
          <a:xfrm>
            <a:off x="547878" y="6565836"/>
            <a:ext cx="2423922"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5"/>
            <a:extLst>
              <a:ext uri="{FF2B5EF4-FFF2-40B4-BE49-F238E27FC236}">
                <a16:creationId xmlns:a16="http://schemas.microsoft.com/office/drawing/2014/main" id="{EA99F135-99EA-6523-59FF-68762E3AB741}"/>
              </a:ext>
            </a:extLst>
          </p:cNvPr>
          <p:cNvSpPr/>
          <p:nvPr/>
        </p:nvSpPr>
        <p:spPr>
          <a:xfrm>
            <a:off x="3036370" y="6565836"/>
            <a:ext cx="557423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3B30972C-F774-FD2D-D7B1-8E2A32409C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4" name="Table 13">
            <a:extLst>
              <a:ext uri="{FF2B5EF4-FFF2-40B4-BE49-F238E27FC236}">
                <a16:creationId xmlns:a16="http://schemas.microsoft.com/office/drawing/2014/main" id="{CE471C6E-C078-2549-3F88-823822C9F5B3}"/>
              </a:ext>
            </a:extLst>
          </p:cNvPr>
          <p:cNvGraphicFramePr>
            <a:graphicFrameLocks noGrp="1"/>
          </p:cNvGraphicFramePr>
          <p:nvPr/>
        </p:nvGraphicFramePr>
        <p:xfrm>
          <a:off x="2446705" y="2478564"/>
          <a:ext cx="7315199" cy="1244600"/>
        </p:xfrm>
        <a:graphic>
          <a:graphicData uri="http://schemas.openxmlformats.org/drawingml/2006/table">
            <a:tbl>
              <a:tblPr firstRow="1" bandRow="1">
                <a:tableStyleId>{9D7B26C5-4107-4FEC-AEDC-1716B250A1EF}</a:tableStyleId>
              </a:tblPr>
              <a:tblGrid>
                <a:gridCol w="1346369">
                  <a:extLst>
                    <a:ext uri="{9D8B030D-6E8A-4147-A177-3AD203B41FA5}">
                      <a16:colId xmlns:a16="http://schemas.microsoft.com/office/drawing/2014/main" val="4258296926"/>
                    </a:ext>
                  </a:extLst>
                </a:gridCol>
                <a:gridCol w="1989610">
                  <a:extLst>
                    <a:ext uri="{9D8B030D-6E8A-4147-A177-3AD203B41FA5}">
                      <a16:colId xmlns:a16="http://schemas.microsoft.com/office/drawing/2014/main" val="3975006847"/>
                    </a:ext>
                  </a:extLst>
                </a:gridCol>
                <a:gridCol w="1989610">
                  <a:extLst>
                    <a:ext uri="{9D8B030D-6E8A-4147-A177-3AD203B41FA5}">
                      <a16:colId xmlns:a16="http://schemas.microsoft.com/office/drawing/2014/main" val="4079724038"/>
                    </a:ext>
                  </a:extLst>
                </a:gridCol>
                <a:gridCol w="1989610">
                  <a:extLst>
                    <a:ext uri="{9D8B030D-6E8A-4147-A177-3AD203B41FA5}">
                      <a16:colId xmlns:a16="http://schemas.microsoft.com/office/drawing/2014/main" val="1294182598"/>
                    </a:ext>
                  </a:extLst>
                </a:gridCol>
              </a:tblGrid>
              <a:tr h="251460">
                <a:tc>
                  <a:txBody>
                    <a:bodyPr/>
                    <a:lstStyle/>
                    <a:p>
                      <a:pPr algn="ctr" fontAlgn="b">
                        <a:buNone/>
                      </a:pPr>
                      <a:r>
                        <a:rPr lang="en-US" sz="2000" b="1" u="none" strike="noStrike" dirty="0">
                          <a:solidFill>
                            <a:schemeClr val="bg1"/>
                          </a:solidFill>
                          <a:effectLst/>
                        </a:rPr>
                        <a:t>Year</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Outpatient</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Outpatient Facility</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Professional</a:t>
                      </a:r>
                      <a:endParaRPr lang="en-US" sz="2000" b="1"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2004891045"/>
                  </a:ext>
                </a:extLst>
              </a:tr>
              <a:tr h="251460">
                <a:tc>
                  <a:txBody>
                    <a:bodyPr/>
                    <a:lstStyle/>
                    <a:p>
                      <a:pPr algn="ctr" fontAlgn="b">
                        <a:buNone/>
                      </a:pPr>
                      <a:r>
                        <a:rPr lang="en-US" sz="2000" b="0" u="none" strike="noStrike" dirty="0">
                          <a:solidFill>
                            <a:srgbClr val="000000"/>
                          </a:solidFill>
                          <a:effectLst/>
                        </a:rPr>
                        <a:t>2018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ctr"/>
                </a:tc>
                <a:tc>
                  <a:txBody>
                    <a:bodyPr/>
                    <a:lstStyle/>
                    <a:p>
                      <a:pPr algn="ctr" fontAlgn="b">
                        <a:buNone/>
                      </a:pPr>
                      <a:r>
                        <a:rPr lang="en-US" sz="2000" b="0" u="none" strike="noStrike" dirty="0">
                          <a:solidFill>
                            <a:srgbClr val="000000"/>
                          </a:solidFill>
                          <a:effectLst/>
                        </a:rPr>
                        <a:t>4</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3349416006"/>
                  </a:ext>
                </a:extLst>
              </a:tr>
              <a:tr h="251460">
                <a:tc>
                  <a:txBody>
                    <a:bodyPr/>
                    <a:lstStyle/>
                    <a:p>
                      <a:pPr algn="ctr" fontAlgn="b">
                        <a:buNone/>
                      </a:pPr>
                      <a:r>
                        <a:rPr lang="en-US" sz="2000" b="0" u="none" strike="noStrike">
                          <a:solidFill>
                            <a:srgbClr val="000000"/>
                          </a:solidFill>
                          <a:effectLst/>
                        </a:rPr>
                        <a:t>2020</a:t>
                      </a:r>
                      <a:endParaRPr lang="en-US" sz="2000" b="0" i="0" u="none" strike="noStrike">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11</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10</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1417380595"/>
                  </a:ext>
                </a:extLst>
              </a:tr>
              <a:tr h="251460">
                <a:tc>
                  <a:txBody>
                    <a:bodyPr/>
                    <a:lstStyle/>
                    <a:p>
                      <a:pPr algn="ctr" fontAlgn="b">
                        <a:buNone/>
                      </a:pPr>
                      <a:r>
                        <a:rPr lang="en-US" sz="2000" b="0" u="none" strike="noStrike" dirty="0">
                          <a:solidFill>
                            <a:srgbClr val="000000"/>
                          </a:solidFill>
                          <a:effectLst/>
                        </a:rPr>
                        <a:t>2022</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10</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ctr"/>
                </a:tc>
                <a:tc>
                  <a:txBody>
                    <a:bodyPr/>
                    <a:lstStyle/>
                    <a:p>
                      <a:pPr algn="ctr" fontAlgn="b">
                        <a:buNone/>
                      </a:pPr>
                      <a:r>
                        <a:rPr lang="en-US" sz="2000" b="0" u="none" strike="noStrike" dirty="0">
                          <a:solidFill>
                            <a:srgbClr val="000000"/>
                          </a:solidFill>
                          <a:effectLst/>
                        </a:rPr>
                        <a:t>9</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u="none" strike="noStrike" dirty="0">
                          <a:solidFill>
                            <a:srgbClr val="000000"/>
                          </a:solidFill>
                          <a:effectLst/>
                        </a:rPr>
                        <a:t>10</a:t>
                      </a:r>
                      <a:r>
                        <a:rPr lang="en-US" sz="2000" b="0" u="none" strike="noStrike" baseline="30000" dirty="0">
                          <a:solidFill>
                            <a:srgbClr val="000000"/>
                          </a:solidFill>
                          <a:effectLst/>
                        </a:rPr>
                        <a:t>th</a:t>
                      </a:r>
                      <a:r>
                        <a:rPr lang="en-US" sz="2000" b="0" u="none" strike="noStrike" dirty="0">
                          <a:solidFill>
                            <a:srgbClr val="000000"/>
                          </a:solidFill>
                          <a:effectLst/>
                        </a:rPr>
                        <a:t> </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4021980331"/>
                  </a:ext>
                </a:extLst>
              </a:tr>
            </a:tbl>
          </a:graphicData>
        </a:graphic>
      </p:graphicFrame>
      <p:graphicFrame>
        <p:nvGraphicFramePr>
          <p:cNvPr id="18" name="Table 17">
            <a:extLst>
              <a:ext uri="{FF2B5EF4-FFF2-40B4-BE49-F238E27FC236}">
                <a16:creationId xmlns:a16="http://schemas.microsoft.com/office/drawing/2014/main" id="{C74AC74C-D5B6-BB2B-B820-CB9BB7F17509}"/>
              </a:ext>
            </a:extLst>
          </p:cNvPr>
          <p:cNvGraphicFramePr>
            <a:graphicFrameLocks noGrp="1"/>
          </p:cNvGraphicFramePr>
          <p:nvPr/>
        </p:nvGraphicFramePr>
        <p:xfrm>
          <a:off x="2643800" y="4771961"/>
          <a:ext cx="6904400" cy="1244600"/>
        </p:xfrm>
        <a:graphic>
          <a:graphicData uri="http://schemas.openxmlformats.org/drawingml/2006/table">
            <a:tbl>
              <a:tblPr firstRow="1" bandRow="1">
                <a:tableStyleId>{9D7B26C5-4107-4FEC-AEDC-1716B250A1EF}</a:tableStyleId>
              </a:tblPr>
              <a:tblGrid>
                <a:gridCol w="1745508">
                  <a:extLst>
                    <a:ext uri="{9D8B030D-6E8A-4147-A177-3AD203B41FA5}">
                      <a16:colId xmlns:a16="http://schemas.microsoft.com/office/drawing/2014/main" val="4258296926"/>
                    </a:ext>
                  </a:extLst>
                </a:gridCol>
                <a:gridCol w="2579446">
                  <a:extLst>
                    <a:ext uri="{9D8B030D-6E8A-4147-A177-3AD203B41FA5}">
                      <a16:colId xmlns:a16="http://schemas.microsoft.com/office/drawing/2014/main" val="2240057558"/>
                    </a:ext>
                  </a:extLst>
                </a:gridCol>
                <a:gridCol w="2579446">
                  <a:extLst>
                    <a:ext uri="{9D8B030D-6E8A-4147-A177-3AD203B41FA5}">
                      <a16:colId xmlns:a16="http://schemas.microsoft.com/office/drawing/2014/main" val="3975006847"/>
                    </a:ext>
                  </a:extLst>
                </a:gridCol>
              </a:tblGrid>
              <a:tr h="251460">
                <a:tc>
                  <a:txBody>
                    <a:bodyPr/>
                    <a:lstStyle/>
                    <a:p>
                      <a:pPr algn="ctr" fontAlgn="b">
                        <a:buNone/>
                      </a:pPr>
                      <a:r>
                        <a:rPr lang="en-US" sz="2000" b="1" u="none" strike="noStrike" dirty="0">
                          <a:solidFill>
                            <a:schemeClr val="bg1"/>
                          </a:solidFill>
                          <a:effectLst/>
                        </a:rPr>
                        <a:t>Year</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Inpatient</a:t>
                      </a:r>
                      <a:endParaRPr lang="en-US" sz="2000" b="1"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b="1" u="none" strike="noStrike" dirty="0">
                          <a:solidFill>
                            <a:schemeClr val="bg1"/>
                          </a:solidFill>
                          <a:effectLst/>
                        </a:rPr>
                        <a:t>Inpatient Facility</a:t>
                      </a:r>
                      <a:endParaRPr lang="en-US" sz="2000" b="1"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2004891045"/>
                  </a:ext>
                </a:extLst>
              </a:tr>
              <a:tr h="251460">
                <a:tc>
                  <a:txBody>
                    <a:bodyPr/>
                    <a:lstStyle/>
                    <a:p>
                      <a:pPr algn="ctr" fontAlgn="b">
                        <a:buNone/>
                      </a:pPr>
                      <a:r>
                        <a:rPr lang="en-US" sz="2000" b="0" u="none" strike="noStrike" dirty="0">
                          <a:solidFill>
                            <a:srgbClr val="000000"/>
                          </a:solidFill>
                          <a:effectLst/>
                        </a:rPr>
                        <a:t>2018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40</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extLst>
                  <a:ext uri="{0D108BD9-81ED-4DB2-BD59-A6C34878D82A}">
                    <a16:rowId xmlns:a16="http://schemas.microsoft.com/office/drawing/2014/main" val="3349416006"/>
                  </a:ext>
                </a:extLst>
              </a:tr>
              <a:tr h="251460">
                <a:tc>
                  <a:txBody>
                    <a:bodyPr/>
                    <a:lstStyle/>
                    <a:p>
                      <a:pPr algn="ctr" fontAlgn="b">
                        <a:buNone/>
                      </a:pPr>
                      <a:r>
                        <a:rPr lang="en-US" sz="2000" b="0" u="none" strike="noStrike">
                          <a:solidFill>
                            <a:srgbClr val="000000"/>
                          </a:solidFill>
                          <a:effectLst/>
                        </a:rPr>
                        <a:t>2020</a:t>
                      </a:r>
                      <a:endParaRPr lang="en-US" sz="2000" b="0" i="0" u="none" strike="noStrike">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35</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37</a:t>
                      </a:r>
                      <a:r>
                        <a:rPr lang="en-US" sz="2000" b="0" i="0" u="none" strike="noStrike" baseline="30000" dirty="0">
                          <a:solidFill>
                            <a:srgbClr val="000000"/>
                          </a:solidFill>
                          <a:effectLst/>
                          <a:latin typeface="+mj-lt"/>
                        </a:rPr>
                        <a:t>th</a:t>
                      </a:r>
                      <a:r>
                        <a:rPr lang="en-US" sz="2000" b="0" i="0" u="none" strike="noStrike" dirty="0">
                          <a:solidFill>
                            <a:srgbClr val="000000"/>
                          </a:solidFill>
                          <a:effectLst/>
                          <a:latin typeface="+mj-lt"/>
                        </a:rPr>
                        <a:t> </a:t>
                      </a:r>
                    </a:p>
                  </a:txBody>
                  <a:tcPr marL="6350" marR="6350" marT="6350" marB="0" anchor="b"/>
                </a:tc>
                <a:extLst>
                  <a:ext uri="{0D108BD9-81ED-4DB2-BD59-A6C34878D82A}">
                    <a16:rowId xmlns:a16="http://schemas.microsoft.com/office/drawing/2014/main" val="1417380595"/>
                  </a:ext>
                </a:extLst>
              </a:tr>
              <a:tr h="251460">
                <a:tc>
                  <a:txBody>
                    <a:bodyPr/>
                    <a:lstStyle/>
                    <a:p>
                      <a:pPr algn="ctr" fontAlgn="b">
                        <a:buNone/>
                      </a:pPr>
                      <a:r>
                        <a:rPr lang="en-US" sz="2000" b="0" u="none" strike="noStrike" dirty="0">
                          <a:solidFill>
                            <a:srgbClr val="000000"/>
                          </a:solidFill>
                          <a:effectLst/>
                        </a:rPr>
                        <a:t>2022</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b="0" i="0" u="none" strike="noStrike" dirty="0">
                          <a:solidFill>
                            <a:srgbClr val="000000"/>
                          </a:solidFill>
                          <a:effectLst/>
                          <a:latin typeface="+mj-lt"/>
                        </a:rPr>
                        <a:t>32</a:t>
                      </a:r>
                      <a:r>
                        <a:rPr lang="en-US" sz="2000" b="0" i="0" u="none" strike="noStrike" baseline="30000" dirty="0">
                          <a:solidFill>
                            <a:srgbClr val="000000"/>
                          </a:solidFill>
                          <a:effectLst/>
                          <a:latin typeface="+mj-lt"/>
                        </a:rPr>
                        <a:t>nd</a:t>
                      </a:r>
                      <a:r>
                        <a:rPr lang="en-US" sz="2000" b="0" i="0" u="none" strike="noStrike" dirty="0">
                          <a:solidFill>
                            <a:srgbClr val="000000"/>
                          </a:solidFill>
                          <a:effectLst/>
                          <a:latin typeface="+mj-lt"/>
                        </a:rPr>
                        <a:t> </a:t>
                      </a:r>
                    </a:p>
                  </a:txBody>
                  <a:tcPr marL="6350" marR="6350" marT="6350" marB="0" anchor="b"/>
                </a:tc>
                <a:tc>
                  <a:txBody>
                    <a:bodyPr/>
                    <a:lstStyle/>
                    <a:p>
                      <a:pPr algn="ctr" fontAlgn="b">
                        <a:buNone/>
                      </a:pPr>
                      <a:r>
                        <a:rPr lang="en-US" sz="2000" b="0" i="0" u="none" strike="noStrike" dirty="0">
                          <a:solidFill>
                            <a:srgbClr val="000000"/>
                          </a:solidFill>
                          <a:effectLst/>
                          <a:latin typeface="+mj-lt"/>
                        </a:rPr>
                        <a:t>34</a:t>
                      </a:r>
                      <a:r>
                        <a:rPr lang="en-US" sz="2000" b="0" i="0" u="none" strike="noStrike" baseline="30000" dirty="0">
                          <a:solidFill>
                            <a:srgbClr val="000000"/>
                          </a:solidFill>
                          <a:effectLst/>
                          <a:latin typeface="+mj-lt"/>
                        </a:rPr>
                        <a:t>th</a:t>
                      </a:r>
                      <a:endParaRPr lang="en-US" sz="2000" b="0" i="0" u="none" strike="noStrike" dirty="0">
                        <a:solidFill>
                          <a:srgbClr val="000000"/>
                        </a:solidFill>
                        <a:effectLst/>
                        <a:latin typeface="+mj-lt"/>
                      </a:endParaRPr>
                    </a:p>
                  </a:txBody>
                  <a:tcPr marL="6350" marR="6350" marT="6350" marB="0" anchor="b"/>
                </a:tc>
                <a:extLst>
                  <a:ext uri="{0D108BD9-81ED-4DB2-BD59-A6C34878D82A}">
                    <a16:rowId xmlns:a16="http://schemas.microsoft.com/office/drawing/2014/main" val="4021980331"/>
                  </a:ext>
                </a:extLst>
              </a:tr>
            </a:tbl>
          </a:graphicData>
        </a:graphic>
      </p:graphicFrame>
    </p:spTree>
    <p:extLst>
      <p:ext uri="{BB962C8B-B14F-4D97-AF65-F5344CB8AC3E}">
        <p14:creationId xmlns:p14="http://schemas.microsoft.com/office/powerpoint/2010/main" val="38999196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5CF59-4471-2905-7CBE-1BCB68C3497E}"/>
            </a:ext>
          </a:extLst>
        </p:cNvPr>
        <p:cNvGrpSpPr/>
        <p:nvPr/>
      </p:nvGrpSpPr>
      <p:grpSpPr>
        <a:xfrm>
          <a:off x="0" y="0"/>
          <a:ext cx="0" cy="0"/>
          <a:chOff x="0" y="0"/>
          <a:chExt cx="0" cy="0"/>
        </a:xfrm>
      </p:grpSpPr>
      <p:sp>
        <p:nvSpPr>
          <p:cNvPr id="2" name="Text 0">
            <a:extLst>
              <a:ext uri="{FF2B5EF4-FFF2-40B4-BE49-F238E27FC236}">
                <a16:creationId xmlns:a16="http://schemas.microsoft.com/office/drawing/2014/main" id="{F3328509-E871-DCFF-19BD-AE75A5A53415}"/>
              </a:ext>
            </a:extLst>
          </p:cNvPr>
          <p:cNvSpPr/>
          <p:nvPr/>
        </p:nvSpPr>
        <p:spPr>
          <a:xfrm>
            <a:off x="457200" y="292608"/>
            <a:ext cx="11274552" cy="548640"/>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13293D"/>
                </a:solidFill>
                <a:effectLst/>
                <a:uLnTx/>
                <a:uFillTx/>
                <a:latin typeface="Arial" panose="020B0604020202020204" pitchFamily="34" charset="0"/>
                <a:ea typeface="Georgia" pitchFamily="34" charset="-122"/>
                <a:cs typeface="Arial" panose="020B0604020202020204" pitchFamily="34" charset="0"/>
              </a:rPr>
              <a:t>Commission Staff</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8" name="Shape 6">
            <a:extLst>
              <a:ext uri="{FF2B5EF4-FFF2-40B4-BE49-F238E27FC236}">
                <a16:creationId xmlns:a16="http://schemas.microsoft.com/office/drawing/2014/main" id="{C10E9D13-E1CA-D4FD-2ECF-9E760588D4D6}"/>
              </a:ext>
            </a:extLst>
          </p:cNvPr>
          <p:cNvSpPr/>
          <p:nvPr/>
        </p:nvSpPr>
        <p:spPr>
          <a:xfrm>
            <a:off x="688848" y="1371600"/>
            <a:ext cx="10585704" cy="4434840"/>
          </a:xfrm>
          <a:prstGeom prst="roundRect">
            <a:avLst>
              <a:gd name="adj" fmla="val 1649"/>
            </a:avLst>
          </a:prstGeom>
          <a:noFill/>
          <a:ln w="3175">
            <a:solidFill>
              <a:schemeClr val="tx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highlight>
                <a:srgbClr val="733603"/>
              </a:highlight>
              <a:uLnTx/>
              <a:uFillTx/>
              <a:latin typeface="Calibri" panose="020F0502020204030204"/>
              <a:ea typeface="+mn-ea"/>
              <a:cs typeface="+mn-cs"/>
            </a:endParaRPr>
          </a:p>
        </p:txBody>
      </p:sp>
      <p:sp>
        <p:nvSpPr>
          <p:cNvPr id="11" name="Text 9">
            <a:extLst>
              <a:ext uri="{FF2B5EF4-FFF2-40B4-BE49-F238E27FC236}">
                <a16:creationId xmlns:a16="http://schemas.microsoft.com/office/drawing/2014/main" id="{55201D37-6E7B-4974-1CBA-54D6537FC744}"/>
              </a:ext>
            </a:extLst>
          </p:cNvPr>
          <p:cNvSpPr/>
          <p:nvPr/>
        </p:nvSpPr>
        <p:spPr>
          <a:xfrm>
            <a:off x="873203" y="1668780"/>
            <a:ext cx="3442716" cy="3520440"/>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Barak Richman (</a:t>
            </a:r>
            <a:r>
              <a:rPr lang="en-US" sz="1400" b="1" i="1" dirty="0">
                <a:solidFill>
                  <a:srgbClr val="13293D"/>
                </a:solidFill>
                <a:latin typeface="Calibri" panose="020F0502020204030204"/>
                <a:ea typeface="Calibri" pitchFamily="34" charset="-122"/>
                <a:cs typeface="Calibri" pitchFamily="34" charset="-120"/>
              </a:rPr>
              <a:t>Facilitator)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Professor of Business Law and Co-Director, Health Law &amp; Policy Program, George Washington School of Law</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Christie McNeill</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Deputy COS &amp; Chief Operating Officer,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South Moore</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Deputy General Counsel,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Sophie Roth</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Cabinet Operations Manager, Office of the Governor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Madhu Vulimiri</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Senior Advisor for Health and Families Policy, Office of the Governor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13" name="Shape 11">
            <a:extLst>
              <a:ext uri="{FF2B5EF4-FFF2-40B4-BE49-F238E27FC236}">
                <a16:creationId xmlns:a16="http://schemas.microsoft.com/office/drawing/2014/main" id="{57C77109-5661-4158-BD3E-76EA596D74E8}"/>
              </a:ext>
            </a:extLst>
          </p:cNvPr>
          <p:cNvSpPr/>
          <p:nvPr/>
        </p:nvSpPr>
        <p:spPr>
          <a:xfrm>
            <a:off x="1686232" y="5294376"/>
            <a:ext cx="11274552" cy="658368"/>
          </a:xfrm>
          <a:prstGeom prst="roundRect">
            <a:avLst>
              <a:gd name="adj" fmla="val 11111"/>
            </a:avLst>
          </a:prstGeom>
          <a:no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3" name="Text 9">
            <a:extLst>
              <a:ext uri="{FF2B5EF4-FFF2-40B4-BE49-F238E27FC236}">
                <a16:creationId xmlns:a16="http://schemas.microsoft.com/office/drawing/2014/main" id="{CB9278BA-5399-B115-639E-4DEFE8E07133}"/>
              </a:ext>
            </a:extLst>
          </p:cNvPr>
          <p:cNvSpPr/>
          <p:nvPr/>
        </p:nvSpPr>
        <p:spPr>
          <a:xfrm>
            <a:off x="5016940" y="1668780"/>
            <a:ext cx="3442716" cy="3520440"/>
          </a:xfrm>
          <a:prstGeom prst="rect">
            <a:avLst/>
          </a:prstGeom>
          <a:noFill/>
          <a:ln/>
        </p:spPr>
        <p:txBody>
          <a:bodyPr wrap="square" lIns="0" tIns="0" rIns="0" bIns="0" rtlCol="0" anchor="t"/>
          <a:lstStyle/>
          <a:p>
            <a:pPr lvl="0">
              <a:defRPr/>
            </a:pPr>
            <a:r>
              <a:rPr lang="en-US" sz="1400" b="1" dirty="0">
                <a:solidFill>
                  <a:srgbClr val="13293D"/>
                </a:solidFill>
                <a:ea typeface="Calibri" pitchFamily="34" charset="-122"/>
                <a:cs typeface="Calibri" pitchFamily="34" charset="-120"/>
              </a:rPr>
              <a:t>Rukmini Balu</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Chief of Staff, NC Department of Health and Human Services</a:t>
            </a:r>
            <a:endParaRPr lang="en-US" sz="1400" b="1" dirty="0">
              <a:solidFill>
                <a:srgbClr val="13293D"/>
              </a:solidFill>
              <a:ea typeface="Calibri" pitchFamily="34" charset="-122"/>
              <a:cs typeface="Calibri" pitchFamily="34" charset="-120"/>
            </a:endParaRPr>
          </a:p>
          <a:p>
            <a:pPr lvl="0">
              <a:defRPr/>
            </a:pPr>
            <a:r>
              <a:rPr lang="en-US" sz="1400" b="1" dirty="0">
                <a:solidFill>
                  <a:srgbClr val="13293D"/>
                </a:solidFill>
                <a:ea typeface="Calibri" pitchFamily="34" charset="-122"/>
                <a:cs typeface="Calibri" pitchFamily="34" charset="-120"/>
              </a:rPr>
              <a:t>Karen Wade</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Policy Director, NC Department of Health and Human Services</a:t>
            </a:r>
            <a:endParaRPr lang="en-US" sz="1400" dirty="0">
              <a:solidFill>
                <a:srgbClr val="3F3F3F"/>
              </a:solidFill>
            </a:endParaRPr>
          </a:p>
          <a:p>
            <a:pPr lvl="0">
              <a:defRPr/>
            </a:pPr>
            <a:r>
              <a:rPr lang="en-US" sz="1400" b="1" dirty="0">
                <a:solidFill>
                  <a:srgbClr val="13293D"/>
                </a:solidFill>
                <a:ea typeface="Calibri" pitchFamily="34" charset="-122"/>
                <a:cs typeface="Calibri" pitchFamily="34" charset="-120"/>
              </a:rPr>
              <a:t>Julie Cronin</a:t>
            </a:r>
            <a:endParaRPr lang="en-US" sz="1400" dirty="0">
              <a:solidFill>
                <a:srgbClr val="3F3F3F"/>
              </a:solidFill>
            </a:endParaRPr>
          </a:p>
          <a:p>
            <a:pPr>
              <a:spcAft>
                <a:spcPts val="600"/>
              </a:spcAft>
              <a:defRPr/>
            </a:pPr>
            <a:r>
              <a:rPr lang="en-US" sz="1400" dirty="0">
                <a:solidFill>
                  <a:srgbClr val="5B6672"/>
                </a:solidFill>
                <a:ea typeface="Calibri" pitchFamily="34" charset="-122"/>
                <a:cs typeface="Calibri" pitchFamily="34" charset="-120"/>
              </a:rPr>
              <a:t>General Counsel, NC Department of Health and Human Services</a:t>
            </a:r>
            <a:endParaRPr lang="en-US" sz="1400" b="1" dirty="0">
              <a:solidFill>
                <a:srgbClr val="13293D"/>
              </a:solidFill>
              <a:ea typeface="Calibri" pitchFamily="34" charset="-122"/>
              <a:cs typeface="Calibri" pitchFamily="34" charset="-120"/>
            </a:endParaRPr>
          </a:p>
          <a:p>
            <a:pPr lvl="0">
              <a:defRPr/>
            </a:pPr>
            <a:r>
              <a:rPr lang="en-US" sz="1400" b="1" dirty="0">
                <a:solidFill>
                  <a:srgbClr val="13293D"/>
                </a:solidFill>
                <a:ea typeface="Calibri" pitchFamily="34" charset="-122"/>
                <a:cs typeface="Calibri" pitchFamily="34" charset="-120"/>
              </a:rPr>
              <a:t>Todd Baustert</a:t>
            </a:r>
            <a:endParaRPr lang="en-US" sz="1400" dirty="0">
              <a:solidFill>
                <a:srgbClr val="3F3F3F"/>
              </a:solidFill>
            </a:endParaRPr>
          </a:p>
          <a:p>
            <a:pPr lvl="0">
              <a:spcAft>
                <a:spcPts val="600"/>
              </a:spcAft>
              <a:defRPr/>
            </a:pPr>
            <a:r>
              <a:rPr lang="en-US" sz="1400" dirty="0">
                <a:solidFill>
                  <a:srgbClr val="5B6672"/>
                </a:solidFill>
                <a:ea typeface="Calibri" pitchFamily="34" charset="-122"/>
                <a:cs typeface="Calibri" pitchFamily="34" charset="-120"/>
              </a:rPr>
              <a:t>Deputy Director for Strategy, NC Medicaid, NC Department of Health &amp; Human Services</a:t>
            </a:r>
            <a:endParaRPr lang="en-US" sz="1400" b="1" dirty="0">
              <a:solidFill>
                <a:srgbClr val="13293D"/>
              </a:solidFill>
              <a:latin typeface="Calibri" panose="020F0502020204030204"/>
              <a:ea typeface="Calibri" pitchFamily="34" charset="-122"/>
              <a:cs typeface="Calibri" pitchFamily="34" charset="-12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dirty="0">
                <a:solidFill>
                  <a:srgbClr val="13293D"/>
                </a:solidFill>
                <a:latin typeface="Calibri" panose="020F0502020204030204"/>
                <a:ea typeface="Calibri" pitchFamily="34" charset="-122"/>
                <a:cs typeface="Calibri" pitchFamily="34" charset="-120"/>
              </a:rPr>
              <a:t>Eric Naisbitt</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lang="en-US" sz="1400" dirty="0">
                <a:solidFill>
                  <a:srgbClr val="5B6672"/>
                </a:solidFill>
                <a:latin typeface="Calibri" panose="020F0502020204030204"/>
                <a:ea typeface="Calibri" pitchFamily="34" charset="-122"/>
                <a:cs typeface="Calibri" pitchFamily="34" charset="-120"/>
              </a:rPr>
              <a:t>Chief of Staff, Office of the State Treasurer</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293D"/>
                </a:solidFill>
                <a:effectLst/>
                <a:uLnTx/>
                <a:uFillTx/>
                <a:latin typeface="Calibri" panose="020F0502020204030204"/>
                <a:ea typeface="Calibri" pitchFamily="34" charset="-122"/>
                <a:cs typeface="Calibri" pitchFamily="34" charset="-120"/>
              </a:rPr>
              <a:t>Tom Friedman</a:t>
            </a:r>
            <a:endParaRPr kumimoji="0" lang="en-US" sz="14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5B6672"/>
                </a:solidFill>
                <a:effectLst/>
                <a:uLnTx/>
                <a:uFillTx/>
                <a:latin typeface="Calibri" panose="020F0502020204030204"/>
                <a:ea typeface="Calibri" pitchFamily="34" charset="-122"/>
                <a:cs typeface="Calibri" pitchFamily="34" charset="-120"/>
              </a:rPr>
              <a:t>Executive Administrator of the State Health Plan, Office of the State Treasurer</a:t>
            </a:r>
          </a:p>
        </p:txBody>
      </p:sp>
    </p:spTree>
    <p:extLst>
      <p:ext uri="{BB962C8B-B14F-4D97-AF65-F5344CB8AC3E}">
        <p14:creationId xmlns:p14="http://schemas.microsoft.com/office/powerpoint/2010/main" val="12895108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392C5EB-107F-3C0A-040C-8EEBB736E28B}"/>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5" name="Content Placeholder 4">
            <a:extLst>
              <a:ext uri="{FF2B5EF4-FFF2-40B4-BE49-F238E27FC236}">
                <a16:creationId xmlns:a16="http://schemas.microsoft.com/office/drawing/2014/main" id="{345D2ED2-4E1F-5623-E412-B26BB8D93146}"/>
              </a:ext>
            </a:extLst>
          </p:cNvPr>
          <p:cNvSpPr>
            <a:spLocks noGrp="1"/>
          </p:cNvSpPr>
          <p:nvPr>
            <p:ph idx="1"/>
          </p:nvPr>
        </p:nvSpPr>
        <p:spPr>
          <a:xfrm>
            <a:off x="518678" y="1524000"/>
            <a:ext cx="10301722" cy="2362200"/>
          </a:xfrm>
        </p:spPr>
        <p:txBody>
          <a:bodyPr/>
          <a:lstStyle/>
          <a:p>
            <a:pPr>
              <a:buClr>
                <a:srgbClr val="000000"/>
              </a:buClr>
            </a:pPr>
            <a:r>
              <a:rPr lang="en-US" dirty="0">
                <a:solidFill>
                  <a:srgbClr val="000000"/>
                </a:solidFill>
              </a:rPr>
              <a:t>A 2023 study commissioned by the State Health Plan found “too many North Carolina hospitals are violating federal rules to hide their prices from patients”</a:t>
            </a:r>
          </a:p>
          <a:p>
            <a:pPr lvl="1">
              <a:buClr>
                <a:srgbClr val="000000"/>
              </a:buClr>
            </a:pPr>
            <a:r>
              <a:rPr lang="en-US" dirty="0">
                <a:solidFill>
                  <a:srgbClr val="000000"/>
                </a:solidFill>
              </a:rPr>
              <a:t>Only 5 out of 140 hospitals disclosed commercial prices for all 16 shoppable services </a:t>
            </a:r>
          </a:p>
          <a:p>
            <a:pPr lvl="1">
              <a:buClr>
                <a:srgbClr val="000000"/>
              </a:buClr>
            </a:pPr>
            <a:r>
              <a:rPr lang="en-US" dirty="0">
                <a:solidFill>
                  <a:srgbClr val="000000"/>
                </a:solidFill>
              </a:rPr>
              <a:t>Average disclosure rate was 51% for commercial prices and 42% for cash prices </a:t>
            </a:r>
          </a:p>
          <a:p>
            <a:pPr lvl="1">
              <a:buClr>
                <a:srgbClr val="000000"/>
              </a:buClr>
            </a:pPr>
            <a:endParaRPr lang="en-US" dirty="0">
              <a:solidFill>
                <a:srgbClr val="000000"/>
              </a:solidFill>
            </a:endParaRPr>
          </a:p>
          <a:p>
            <a:pPr>
              <a:buClr>
                <a:srgbClr val="000000"/>
              </a:buClr>
            </a:pPr>
            <a:r>
              <a:rPr lang="en-US" dirty="0">
                <a:solidFill>
                  <a:srgbClr val="000000"/>
                </a:solidFill>
              </a:rPr>
              <a:t>When prices are opaque, competition is weakened</a:t>
            </a:r>
          </a:p>
          <a:p>
            <a:pPr lvl="1">
              <a:buClr>
                <a:srgbClr val="000000"/>
              </a:buClr>
            </a:pPr>
            <a:endParaRPr lang="en-US" dirty="0">
              <a:solidFill>
                <a:srgbClr val="000000"/>
              </a:solidFill>
            </a:endParaRPr>
          </a:p>
          <a:p>
            <a:pPr lvl="1">
              <a:buClr>
                <a:srgbClr val="000000"/>
              </a:buClr>
            </a:pPr>
            <a:endParaRPr lang="en-US" dirty="0">
              <a:solidFill>
                <a:srgbClr val="000000"/>
              </a:solidFill>
            </a:endParaRPr>
          </a:p>
          <a:p>
            <a:pPr marL="457200" lvl="1" indent="0">
              <a:buClr>
                <a:srgbClr val="000000"/>
              </a:buClr>
              <a:buNone/>
            </a:pPr>
            <a:endParaRPr lang="en-US" dirty="0">
              <a:solidFill>
                <a:srgbClr val="000000"/>
              </a:solidFill>
            </a:endParaRPr>
          </a:p>
          <a:p>
            <a:pPr marL="914400" lvl="2" indent="0">
              <a:buClr>
                <a:srgbClr val="000000"/>
              </a:buClr>
              <a:buNone/>
            </a:pPr>
            <a:endParaRPr lang="en-US" sz="2000" dirty="0">
              <a:solidFill>
                <a:srgbClr val="000000"/>
              </a:solidFill>
            </a:endParaRPr>
          </a:p>
          <a:p>
            <a:pPr lvl="1">
              <a:buClr>
                <a:srgbClr val="000000"/>
              </a:buClr>
            </a:pPr>
            <a:endParaRPr lang="en-US" dirty="0">
              <a:solidFill>
                <a:srgbClr val="000000"/>
              </a:solidFill>
            </a:endParaRPr>
          </a:p>
        </p:txBody>
      </p:sp>
      <p:sp>
        <p:nvSpPr>
          <p:cNvPr id="8" name="Text 17">
            <a:extLst>
              <a:ext uri="{FF2B5EF4-FFF2-40B4-BE49-F238E27FC236}">
                <a16:creationId xmlns:a16="http://schemas.microsoft.com/office/drawing/2014/main" id="{A525BF5C-7EB6-88D6-E848-7D7328ADD860}"/>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North Carolina Department of State Treasurer “North Carolina Hospitals: Extreme Price Markups, Failures in Transparency for Shoppable Hospital Services” (2023).</a:t>
            </a:r>
          </a:p>
        </p:txBody>
      </p:sp>
      <p:sp>
        <p:nvSpPr>
          <p:cNvPr id="9" name="Text 2">
            <a:extLst>
              <a:ext uri="{FF2B5EF4-FFF2-40B4-BE49-F238E27FC236}">
                <a16:creationId xmlns:a16="http://schemas.microsoft.com/office/drawing/2014/main" id="{CB3EE7FC-4F83-7E91-C09E-59ADB67B81E1}"/>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Price Opacity Weakens Competition</a:t>
            </a:r>
          </a:p>
        </p:txBody>
      </p:sp>
      <p:sp>
        <p:nvSpPr>
          <p:cNvPr id="4" name="Rectangle 3">
            <a:hlinkClick r:id="rId3"/>
            <a:extLst>
              <a:ext uri="{FF2B5EF4-FFF2-40B4-BE49-F238E27FC236}">
                <a16:creationId xmlns:a16="http://schemas.microsoft.com/office/drawing/2014/main" id="{C3485DC9-0306-9A25-9713-252FB0F0798D}"/>
              </a:ext>
            </a:extLst>
          </p:cNvPr>
          <p:cNvSpPr/>
          <p:nvPr/>
        </p:nvSpPr>
        <p:spPr>
          <a:xfrm>
            <a:off x="990600" y="6452616"/>
            <a:ext cx="73914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471B8CAF-FD77-1BC9-B378-B404B1EAF64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1" name="Table 10">
            <a:extLst>
              <a:ext uri="{FF2B5EF4-FFF2-40B4-BE49-F238E27FC236}">
                <a16:creationId xmlns:a16="http://schemas.microsoft.com/office/drawing/2014/main" id="{C1BCD626-C438-11A5-301F-5514B288A9A8}"/>
              </a:ext>
            </a:extLst>
          </p:cNvPr>
          <p:cNvGraphicFramePr>
            <a:graphicFrameLocks noGrp="1"/>
          </p:cNvGraphicFramePr>
          <p:nvPr/>
        </p:nvGraphicFramePr>
        <p:xfrm>
          <a:off x="1615440" y="3810000"/>
          <a:ext cx="8961120" cy="1828800"/>
        </p:xfrm>
        <a:graphic>
          <a:graphicData uri="http://schemas.openxmlformats.org/drawingml/2006/table">
            <a:tbl>
              <a:tblPr firstRow="1" bandRow="1">
                <a:tableStyleId>{9D7B26C5-4107-4FEC-AEDC-1716B250A1EF}</a:tableStyleId>
              </a:tblPr>
              <a:tblGrid>
                <a:gridCol w="2240280">
                  <a:extLst>
                    <a:ext uri="{9D8B030D-6E8A-4147-A177-3AD203B41FA5}">
                      <a16:colId xmlns:a16="http://schemas.microsoft.com/office/drawing/2014/main" val="588860148"/>
                    </a:ext>
                  </a:extLst>
                </a:gridCol>
                <a:gridCol w="2240280">
                  <a:extLst>
                    <a:ext uri="{9D8B030D-6E8A-4147-A177-3AD203B41FA5}">
                      <a16:colId xmlns:a16="http://schemas.microsoft.com/office/drawing/2014/main" val="446029492"/>
                    </a:ext>
                  </a:extLst>
                </a:gridCol>
                <a:gridCol w="2240280">
                  <a:extLst>
                    <a:ext uri="{9D8B030D-6E8A-4147-A177-3AD203B41FA5}">
                      <a16:colId xmlns:a16="http://schemas.microsoft.com/office/drawing/2014/main" val="3818918720"/>
                    </a:ext>
                  </a:extLst>
                </a:gridCol>
                <a:gridCol w="2240280">
                  <a:extLst>
                    <a:ext uri="{9D8B030D-6E8A-4147-A177-3AD203B41FA5}">
                      <a16:colId xmlns:a16="http://schemas.microsoft.com/office/drawing/2014/main" val="1293969280"/>
                    </a:ext>
                  </a:extLst>
                </a:gridCol>
              </a:tblGrid>
              <a:tr h="347472">
                <a:tc>
                  <a:txBody>
                    <a:bodyPr/>
                    <a:lstStyle/>
                    <a:p>
                      <a:pPr algn="ctr"/>
                      <a:r>
                        <a:rPr lang="en-US" dirty="0">
                          <a:solidFill>
                            <a:schemeClr val="bg1"/>
                          </a:solidFill>
                        </a:rPr>
                        <a:t>Service </a:t>
                      </a:r>
                    </a:p>
                  </a:txBody>
                  <a:tcPr>
                    <a:solidFill>
                      <a:srgbClr val="3A4660"/>
                    </a:solidFill>
                  </a:tcPr>
                </a:tc>
                <a:tc>
                  <a:txBody>
                    <a:bodyPr/>
                    <a:lstStyle/>
                    <a:p>
                      <a:pPr algn="ctr"/>
                      <a:r>
                        <a:rPr lang="en-US" dirty="0">
                          <a:solidFill>
                            <a:schemeClr val="bg1"/>
                          </a:solidFill>
                        </a:rPr>
                        <a:t>10</a:t>
                      </a:r>
                      <a:r>
                        <a:rPr lang="en-US" baseline="30000" dirty="0">
                          <a:solidFill>
                            <a:schemeClr val="bg1"/>
                          </a:solidFill>
                        </a:rPr>
                        <a:t>th</a:t>
                      </a:r>
                      <a:r>
                        <a:rPr lang="en-US" dirty="0">
                          <a:solidFill>
                            <a:schemeClr val="bg1"/>
                          </a:solidFill>
                        </a:rPr>
                        <a:t> Most Affordable</a:t>
                      </a:r>
                    </a:p>
                  </a:txBody>
                  <a:tcPr anchor="ctr">
                    <a:solidFill>
                      <a:srgbClr val="3A4660"/>
                    </a:solidFill>
                  </a:tcPr>
                </a:tc>
                <a:tc>
                  <a:txBody>
                    <a:bodyPr/>
                    <a:lstStyle/>
                    <a:p>
                      <a:pPr algn="ctr"/>
                      <a:r>
                        <a:rPr lang="en-US" dirty="0">
                          <a:solidFill>
                            <a:schemeClr val="bg1"/>
                          </a:solidFill>
                        </a:rPr>
                        <a:t>10</a:t>
                      </a:r>
                      <a:r>
                        <a:rPr lang="en-US" baseline="30000" dirty="0">
                          <a:solidFill>
                            <a:schemeClr val="bg1"/>
                          </a:solidFill>
                        </a:rPr>
                        <a:t>th</a:t>
                      </a:r>
                      <a:r>
                        <a:rPr lang="en-US" dirty="0">
                          <a:solidFill>
                            <a:schemeClr val="bg1"/>
                          </a:solidFill>
                        </a:rPr>
                        <a:t> Most Expensive</a:t>
                      </a:r>
                    </a:p>
                  </a:txBody>
                  <a:tcPr anchor="ctr">
                    <a:solidFill>
                      <a:srgbClr val="3A4660"/>
                    </a:solidFill>
                  </a:tcPr>
                </a:tc>
                <a:tc>
                  <a:txBody>
                    <a:bodyPr/>
                    <a:lstStyle/>
                    <a:p>
                      <a:pPr algn="ctr"/>
                      <a:r>
                        <a:rPr lang="en-US" dirty="0">
                          <a:solidFill>
                            <a:schemeClr val="bg1"/>
                          </a:solidFill>
                        </a:rPr>
                        <a:t>Price Difference</a:t>
                      </a:r>
                    </a:p>
                  </a:txBody>
                  <a:tcPr anchor="ctr">
                    <a:solidFill>
                      <a:srgbClr val="3A4660"/>
                    </a:solidFill>
                  </a:tcPr>
                </a:tc>
                <a:extLst>
                  <a:ext uri="{0D108BD9-81ED-4DB2-BD59-A6C34878D82A}">
                    <a16:rowId xmlns:a16="http://schemas.microsoft.com/office/drawing/2014/main" val="3546006476"/>
                  </a:ext>
                </a:extLst>
              </a:tr>
              <a:tr h="347472">
                <a:tc>
                  <a:txBody>
                    <a:bodyPr/>
                    <a:lstStyle/>
                    <a:p>
                      <a:pPr algn="l"/>
                      <a:r>
                        <a:rPr lang="en-US" dirty="0">
                          <a:solidFill>
                            <a:srgbClr val="000000"/>
                          </a:solidFill>
                        </a:rPr>
                        <a:t>Complete Blood Test</a:t>
                      </a:r>
                    </a:p>
                  </a:txBody>
                  <a:tcPr anchor="ctr"/>
                </a:tc>
                <a:tc>
                  <a:txBody>
                    <a:bodyPr/>
                    <a:lstStyle/>
                    <a:p>
                      <a:pPr algn="ctr"/>
                      <a:r>
                        <a:rPr lang="en-US" dirty="0">
                          <a:solidFill>
                            <a:srgbClr val="000000"/>
                          </a:solidFill>
                        </a:rPr>
                        <a:t>$12.05</a:t>
                      </a:r>
                    </a:p>
                  </a:txBody>
                  <a:tcPr anchor="ctr"/>
                </a:tc>
                <a:tc>
                  <a:txBody>
                    <a:bodyPr/>
                    <a:lstStyle/>
                    <a:p>
                      <a:pPr algn="ctr"/>
                      <a:r>
                        <a:rPr lang="en-US" dirty="0">
                          <a:solidFill>
                            <a:srgbClr val="000000"/>
                          </a:solidFill>
                        </a:rPr>
                        <a:t>$88.40</a:t>
                      </a:r>
                    </a:p>
                  </a:txBody>
                  <a:tcPr anchor="ctr"/>
                </a:tc>
                <a:tc>
                  <a:txBody>
                    <a:bodyPr/>
                    <a:lstStyle/>
                    <a:p>
                      <a:pPr algn="ctr"/>
                      <a:r>
                        <a:rPr lang="en-US" dirty="0">
                          <a:solidFill>
                            <a:srgbClr val="000000"/>
                          </a:solidFill>
                        </a:rPr>
                        <a:t>7.3x</a:t>
                      </a:r>
                    </a:p>
                  </a:txBody>
                  <a:tcPr anchor="ctr"/>
                </a:tc>
                <a:extLst>
                  <a:ext uri="{0D108BD9-81ED-4DB2-BD59-A6C34878D82A}">
                    <a16:rowId xmlns:a16="http://schemas.microsoft.com/office/drawing/2014/main" val="3619612524"/>
                  </a:ext>
                </a:extLst>
              </a:tr>
              <a:tr h="347472">
                <a:tc>
                  <a:txBody>
                    <a:bodyPr/>
                    <a:lstStyle/>
                    <a:p>
                      <a:pPr algn="l"/>
                      <a:r>
                        <a:rPr lang="en-US" dirty="0">
                          <a:solidFill>
                            <a:srgbClr val="000000"/>
                          </a:solidFill>
                        </a:rPr>
                        <a:t>Pregnancy Ultrasound</a:t>
                      </a:r>
                    </a:p>
                  </a:txBody>
                  <a:tcPr anchor="ctr"/>
                </a:tc>
                <a:tc>
                  <a:txBody>
                    <a:bodyPr/>
                    <a:lstStyle/>
                    <a:p>
                      <a:pPr algn="ctr"/>
                      <a:r>
                        <a:rPr lang="en-US" dirty="0">
                          <a:solidFill>
                            <a:srgbClr val="000000"/>
                          </a:solidFill>
                        </a:rPr>
                        <a:t>$180.84</a:t>
                      </a:r>
                    </a:p>
                  </a:txBody>
                  <a:tcPr anchor="ctr"/>
                </a:tc>
                <a:tc>
                  <a:txBody>
                    <a:bodyPr/>
                    <a:lstStyle/>
                    <a:p>
                      <a:pPr algn="ctr"/>
                      <a:r>
                        <a:rPr lang="en-US" dirty="0">
                          <a:solidFill>
                            <a:srgbClr val="000000"/>
                          </a:solidFill>
                        </a:rPr>
                        <a:t>$724.08</a:t>
                      </a:r>
                    </a:p>
                  </a:txBody>
                  <a:tcPr anchor="ctr"/>
                </a:tc>
                <a:tc>
                  <a:txBody>
                    <a:bodyPr/>
                    <a:lstStyle/>
                    <a:p>
                      <a:pPr algn="ctr"/>
                      <a:r>
                        <a:rPr lang="en-US" dirty="0">
                          <a:solidFill>
                            <a:srgbClr val="000000"/>
                          </a:solidFill>
                        </a:rPr>
                        <a:t>4.0x</a:t>
                      </a:r>
                    </a:p>
                  </a:txBody>
                  <a:tcPr anchor="ctr"/>
                </a:tc>
                <a:extLst>
                  <a:ext uri="{0D108BD9-81ED-4DB2-BD59-A6C34878D82A}">
                    <a16:rowId xmlns:a16="http://schemas.microsoft.com/office/drawing/2014/main" val="1450686760"/>
                  </a:ext>
                </a:extLst>
              </a:tr>
              <a:tr h="347472">
                <a:tc>
                  <a:txBody>
                    <a:bodyPr/>
                    <a:lstStyle/>
                    <a:p>
                      <a:pPr algn="l"/>
                      <a:r>
                        <a:rPr lang="en-US" dirty="0">
                          <a:solidFill>
                            <a:srgbClr val="000000"/>
                          </a:solidFill>
                        </a:rPr>
                        <a:t>MRI Brain Scan</a:t>
                      </a:r>
                    </a:p>
                  </a:txBody>
                  <a:tcPr anchor="ctr"/>
                </a:tc>
                <a:tc>
                  <a:txBody>
                    <a:bodyPr/>
                    <a:lstStyle/>
                    <a:p>
                      <a:pPr algn="ctr"/>
                      <a:r>
                        <a:rPr lang="en-US" dirty="0">
                          <a:solidFill>
                            <a:srgbClr val="000000"/>
                          </a:solidFill>
                        </a:rPr>
                        <a:t>$837.36</a:t>
                      </a:r>
                    </a:p>
                  </a:txBody>
                  <a:tcPr anchor="ctr"/>
                </a:tc>
                <a:tc>
                  <a:txBody>
                    <a:bodyPr/>
                    <a:lstStyle/>
                    <a:p>
                      <a:pPr algn="ctr"/>
                      <a:r>
                        <a:rPr lang="en-US" dirty="0">
                          <a:solidFill>
                            <a:srgbClr val="000000"/>
                          </a:solidFill>
                        </a:rPr>
                        <a:t>$3,964.42</a:t>
                      </a:r>
                    </a:p>
                  </a:txBody>
                  <a:tcPr anchor="ctr"/>
                </a:tc>
                <a:tc>
                  <a:txBody>
                    <a:bodyPr/>
                    <a:lstStyle/>
                    <a:p>
                      <a:pPr algn="ctr"/>
                      <a:r>
                        <a:rPr lang="en-US" dirty="0">
                          <a:solidFill>
                            <a:srgbClr val="000000"/>
                          </a:solidFill>
                        </a:rPr>
                        <a:t>4.7x</a:t>
                      </a:r>
                    </a:p>
                  </a:txBody>
                  <a:tcPr anchor="ctr"/>
                </a:tc>
                <a:extLst>
                  <a:ext uri="{0D108BD9-81ED-4DB2-BD59-A6C34878D82A}">
                    <a16:rowId xmlns:a16="http://schemas.microsoft.com/office/drawing/2014/main" val="4209744372"/>
                  </a:ext>
                </a:extLst>
              </a:tr>
              <a:tr h="347472">
                <a:tc>
                  <a:txBody>
                    <a:bodyPr/>
                    <a:lstStyle/>
                    <a:p>
                      <a:pPr algn="l"/>
                      <a:r>
                        <a:rPr lang="en-US" dirty="0">
                          <a:solidFill>
                            <a:srgbClr val="000000"/>
                          </a:solidFill>
                        </a:rPr>
                        <a:t>Colonoscopy</a:t>
                      </a:r>
                    </a:p>
                  </a:txBody>
                  <a:tcPr anchor="ctr"/>
                </a:tc>
                <a:tc>
                  <a:txBody>
                    <a:bodyPr/>
                    <a:lstStyle/>
                    <a:p>
                      <a:pPr algn="ctr"/>
                      <a:r>
                        <a:rPr lang="en-US" dirty="0">
                          <a:solidFill>
                            <a:srgbClr val="000000"/>
                          </a:solidFill>
                        </a:rPr>
                        <a:t>$509.41</a:t>
                      </a:r>
                    </a:p>
                  </a:txBody>
                  <a:tcPr anchor="ctr"/>
                </a:tc>
                <a:tc>
                  <a:txBody>
                    <a:bodyPr/>
                    <a:lstStyle/>
                    <a:p>
                      <a:pPr algn="ctr"/>
                      <a:r>
                        <a:rPr lang="en-US" dirty="0">
                          <a:solidFill>
                            <a:srgbClr val="000000"/>
                          </a:solidFill>
                        </a:rPr>
                        <a:t>$3,269.00</a:t>
                      </a:r>
                    </a:p>
                  </a:txBody>
                  <a:tcPr anchor="ctr"/>
                </a:tc>
                <a:tc>
                  <a:txBody>
                    <a:bodyPr/>
                    <a:lstStyle/>
                    <a:p>
                      <a:pPr algn="ctr"/>
                      <a:r>
                        <a:rPr lang="en-US" dirty="0">
                          <a:solidFill>
                            <a:srgbClr val="000000"/>
                          </a:solidFill>
                        </a:rPr>
                        <a:t>6.4x</a:t>
                      </a:r>
                    </a:p>
                  </a:txBody>
                  <a:tcPr anchor="ctr"/>
                </a:tc>
                <a:extLst>
                  <a:ext uri="{0D108BD9-81ED-4DB2-BD59-A6C34878D82A}">
                    <a16:rowId xmlns:a16="http://schemas.microsoft.com/office/drawing/2014/main" val="2529864458"/>
                  </a:ext>
                </a:extLst>
              </a:tr>
            </a:tbl>
          </a:graphicData>
        </a:graphic>
      </p:graphicFrame>
    </p:spTree>
    <p:extLst>
      <p:ext uri="{BB962C8B-B14F-4D97-AF65-F5344CB8AC3E}">
        <p14:creationId xmlns:p14="http://schemas.microsoft.com/office/powerpoint/2010/main" val="27993427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877943B-525F-B60A-1187-BE34A6CA003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EAE3BDC-5751-A331-C4FE-542598F3B85D}"/>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69A098E0-17F6-8F40-6868-2FB33C5A03B3}"/>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HRSA “Area Health Resources Files” (2023 data, published 2025); Sheps Health Workforce NC “Health Professionals by County, 2023” (2023). </a:t>
            </a:r>
          </a:p>
        </p:txBody>
      </p:sp>
      <p:sp>
        <p:nvSpPr>
          <p:cNvPr id="8" name="Rectangle 7">
            <a:extLst>
              <a:ext uri="{FF2B5EF4-FFF2-40B4-BE49-F238E27FC236}">
                <a16:creationId xmlns:a16="http://schemas.microsoft.com/office/drawing/2014/main" id="{BA8AEE80-1E6C-5433-2E5D-38A2A52BE1E9}"/>
              </a:ext>
            </a:extLst>
          </p:cNvPr>
          <p:cNvSpPr/>
          <p:nvPr/>
        </p:nvSpPr>
        <p:spPr>
          <a:xfrm>
            <a:off x="8169349" y="5900928"/>
            <a:ext cx="838200"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833025A5-8309-AEB8-23EF-8DF514A90F66}"/>
              </a:ext>
            </a:extLst>
          </p:cNvPr>
          <p:cNvSpPr txBox="1"/>
          <p:nvPr/>
        </p:nvSpPr>
        <p:spPr>
          <a:xfrm>
            <a:off x="569191" y="1828800"/>
            <a:ext cx="10698480"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on par with national average in overall health care workforce per 100,000 residents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2">
            <a:extLst>
              <a:ext uri="{FF2B5EF4-FFF2-40B4-BE49-F238E27FC236}">
                <a16:creationId xmlns:a16="http://schemas.microsoft.com/office/drawing/2014/main" id="{7E6D9210-E325-9ADF-ADB9-36B7D52E5F76}"/>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Health Care Workforce on Par Statewide, Scarce in Rural Communities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9" name="TextBox 8">
            <a:extLst>
              <a:ext uri="{FF2B5EF4-FFF2-40B4-BE49-F238E27FC236}">
                <a16:creationId xmlns:a16="http://schemas.microsoft.com/office/drawing/2014/main" id="{9C83553A-E1AD-239D-4611-B11956014994}"/>
              </a:ext>
            </a:extLst>
          </p:cNvPr>
          <p:cNvSpPr txBox="1"/>
          <p:nvPr/>
        </p:nvSpPr>
        <p:spPr>
          <a:xfrm>
            <a:off x="540491" y="4267200"/>
            <a:ext cx="5139319" cy="1938992"/>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But there is a sizeable rural-urban gap: rural communities in the state have 50% fewer doctors and 70% fewer psychologists per resident, compared to urban areas</a:t>
            </a:r>
          </a:p>
        </p:txBody>
      </p:sp>
      <p:sp>
        <p:nvSpPr>
          <p:cNvPr id="11" name="TextBox 10">
            <a:extLst>
              <a:ext uri="{FF2B5EF4-FFF2-40B4-BE49-F238E27FC236}">
                <a16:creationId xmlns:a16="http://schemas.microsoft.com/office/drawing/2014/main" id="{BCA491FF-56C2-4F50-484B-DE56500C52C1}"/>
              </a:ext>
            </a:extLst>
          </p:cNvPr>
          <p:cNvSpPr txBox="1"/>
          <p:nvPr/>
        </p:nvSpPr>
        <p:spPr>
          <a:xfrm>
            <a:off x="5679810" y="4068966"/>
            <a:ext cx="555916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Calibri" panose="020F0502020204030204"/>
                <a:ea typeface="+mn-ea"/>
                <a:cs typeface="+mn-cs"/>
              </a:rPr>
              <a:t>Rural workforce per capita, relative to urban</a:t>
            </a:r>
          </a:p>
        </p:txBody>
      </p:sp>
      <p:graphicFrame>
        <p:nvGraphicFramePr>
          <p:cNvPr id="2" name="Chart 1">
            <a:extLst>
              <a:ext uri="{FF2B5EF4-FFF2-40B4-BE49-F238E27FC236}">
                <a16:creationId xmlns:a16="http://schemas.microsoft.com/office/drawing/2014/main" id="{CD34C376-B702-7B7E-FB4E-23CD44929529}"/>
              </a:ext>
            </a:extLst>
          </p:cNvPr>
          <p:cNvGraphicFramePr>
            <a:graphicFrameLocks/>
          </p:cNvGraphicFramePr>
          <p:nvPr/>
        </p:nvGraphicFramePr>
        <p:xfrm>
          <a:off x="5806440" y="4421345"/>
          <a:ext cx="5394960" cy="2011680"/>
        </p:xfrm>
        <a:graphic>
          <a:graphicData uri="http://schemas.openxmlformats.org/drawingml/2006/chart">
            <c:chart xmlns:c="http://schemas.openxmlformats.org/drawingml/2006/chart" xmlns:r="http://schemas.openxmlformats.org/officeDocument/2006/relationships" r:id="rId3"/>
          </a:graphicData>
        </a:graphic>
      </p:graphicFrame>
      <p:sp>
        <p:nvSpPr>
          <p:cNvPr id="10" name="Rectangle 9">
            <a:hlinkClick r:id="rId4"/>
            <a:extLst>
              <a:ext uri="{FF2B5EF4-FFF2-40B4-BE49-F238E27FC236}">
                <a16:creationId xmlns:a16="http://schemas.microsoft.com/office/drawing/2014/main" id="{7DCBB255-429A-5C9F-96BE-0CCED6FECD8C}"/>
              </a:ext>
            </a:extLst>
          </p:cNvPr>
          <p:cNvSpPr/>
          <p:nvPr/>
        </p:nvSpPr>
        <p:spPr>
          <a:xfrm>
            <a:off x="990600" y="6452616"/>
            <a:ext cx="29718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5"/>
            <a:extLst>
              <a:ext uri="{FF2B5EF4-FFF2-40B4-BE49-F238E27FC236}">
                <a16:creationId xmlns:a16="http://schemas.microsoft.com/office/drawing/2014/main" id="{C9234E98-1DBF-7375-7DC0-446B96BC2F67}"/>
              </a:ext>
            </a:extLst>
          </p:cNvPr>
          <p:cNvSpPr/>
          <p:nvPr/>
        </p:nvSpPr>
        <p:spPr>
          <a:xfrm>
            <a:off x="4033340" y="6463933"/>
            <a:ext cx="3434259"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509139D1-ABE1-A85E-0611-38EEBEAA71F8}"/>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5" name="Table 14">
            <a:extLst>
              <a:ext uri="{FF2B5EF4-FFF2-40B4-BE49-F238E27FC236}">
                <a16:creationId xmlns:a16="http://schemas.microsoft.com/office/drawing/2014/main" id="{8286F295-B94B-97BB-5AE6-FD2212D9EE27}"/>
              </a:ext>
            </a:extLst>
          </p:cNvPr>
          <p:cNvGraphicFramePr>
            <a:graphicFrameLocks noGrp="1"/>
          </p:cNvGraphicFramePr>
          <p:nvPr/>
        </p:nvGraphicFramePr>
        <p:xfrm>
          <a:off x="1066800" y="2669457"/>
          <a:ext cx="10058400" cy="1292943"/>
        </p:xfrm>
        <a:graphic>
          <a:graphicData uri="http://schemas.openxmlformats.org/drawingml/2006/table">
            <a:tbl>
              <a:tblPr firstRow="1" bandRow="1">
                <a:tableStyleId>{9D7B26C5-4107-4FEC-AEDC-1716B250A1EF}</a:tableStyleId>
              </a:tblPr>
              <a:tblGrid>
                <a:gridCol w="1377132">
                  <a:extLst>
                    <a:ext uri="{9D8B030D-6E8A-4147-A177-3AD203B41FA5}">
                      <a16:colId xmlns:a16="http://schemas.microsoft.com/office/drawing/2014/main" val="3831149497"/>
                    </a:ext>
                  </a:extLst>
                </a:gridCol>
                <a:gridCol w="1632375">
                  <a:extLst>
                    <a:ext uri="{9D8B030D-6E8A-4147-A177-3AD203B41FA5}">
                      <a16:colId xmlns:a16="http://schemas.microsoft.com/office/drawing/2014/main" val="4074560378"/>
                    </a:ext>
                  </a:extLst>
                </a:gridCol>
                <a:gridCol w="2019693">
                  <a:extLst>
                    <a:ext uri="{9D8B030D-6E8A-4147-A177-3AD203B41FA5}">
                      <a16:colId xmlns:a16="http://schemas.microsoft.com/office/drawing/2014/main" val="1911992281"/>
                    </a:ext>
                  </a:extLst>
                </a:gridCol>
                <a:gridCol w="1676400">
                  <a:extLst>
                    <a:ext uri="{9D8B030D-6E8A-4147-A177-3AD203B41FA5}">
                      <a16:colId xmlns:a16="http://schemas.microsoft.com/office/drawing/2014/main" val="4062117190"/>
                    </a:ext>
                  </a:extLst>
                </a:gridCol>
                <a:gridCol w="1676400">
                  <a:extLst>
                    <a:ext uri="{9D8B030D-6E8A-4147-A177-3AD203B41FA5}">
                      <a16:colId xmlns:a16="http://schemas.microsoft.com/office/drawing/2014/main" val="702736311"/>
                    </a:ext>
                  </a:extLst>
                </a:gridCol>
                <a:gridCol w="1676400">
                  <a:extLst>
                    <a:ext uri="{9D8B030D-6E8A-4147-A177-3AD203B41FA5}">
                      <a16:colId xmlns:a16="http://schemas.microsoft.com/office/drawing/2014/main" val="2604464527"/>
                    </a:ext>
                  </a:extLst>
                </a:gridCol>
              </a:tblGrid>
              <a:tr h="430981">
                <a:tc>
                  <a:txBody>
                    <a:bodyPr/>
                    <a:lstStyle/>
                    <a:p>
                      <a:pPr algn="l" fontAlgn="b">
                        <a:buNone/>
                      </a:pPr>
                      <a:endParaRPr lang="en-US" sz="1800" b="1" i="0" u="none" strike="noStrike" dirty="0">
                        <a:solidFill>
                          <a:schemeClr val="bg1"/>
                        </a:solidFill>
                        <a:effectLst/>
                        <a:latin typeface="Calibri" panose="020F0502020204030204" pitchFamily="34" charset="0"/>
                      </a:endParaRP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Physicians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Registered Nurses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Dentists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Pharmacists</a:t>
                      </a:r>
                    </a:p>
                  </a:txBody>
                  <a:tcPr marL="6350" marR="6350" marT="6350" marB="0" anchor="ctr">
                    <a:solidFill>
                      <a:srgbClr val="3A4660"/>
                    </a:solidFill>
                  </a:tcPr>
                </a:tc>
                <a:tc>
                  <a:txBody>
                    <a:bodyPr/>
                    <a:lstStyle/>
                    <a:p>
                      <a:pPr algn="ctr" fontAlgn="b">
                        <a:buNone/>
                      </a:pPr>
                      <a:r>
                        <a:rPr lang="en-US" sz="1800" b="1" i="0" u="none" strike="noStrike" dirty="0">
                          <a:solidFill>
                            <a:schemeClr val="bg1"/>
                          </a:solidFill>
                          <a:effectLst/>
                          <a:latin typeface="Calibri" panose="020F0502020204030204" pitchFamily="34" charset="0"/>
                        </a:rPr>
                        <a:t>Psychologists</a:t>
                      </a:r>
                    </a:p>
                  </a:txBody>
                  <a:tcPr marL="6350" marR="6350" marT="6350" marB="0" anchor="ctr">
                    <a:solidFill>
                      <a:srgbClr val="3A4660"/>
                    </a:solidFill>
                  </a:tcPr>
                </a:tc>
                <a:extLst>
                  <a:ext uri="{0D108BD9-81ED-4DB2-BD59-A6C34878D82A}">
                    <a16:rowId xmlns:a16="http://schemas.microsoft.com/office/drawing/2014/main" val="1592933399"/>
                  </a:ext>
                </a:extLst>
              </a:tr>
              <a:tr h="430981">
                <a:tc>
                  <a:txBody>
                    <a:bodyPr/>
                    <a:lstStyle/>
                    <a:p>
                      <a:pPr algn="l" fontAlgn="b">
                        <a:buNone/>
                      </a:pPr>
                      <a:r>
                        <a:rPr lang="en-US" sz="1800" b="0" i="0" u="none" strike="noStrike">
                          <a:solidFill>
                            <a:srgbClr val="000000"/>
                          </a:solidFill>
                          <a:effectLst/>
                          <a:latin typeface="Calibri" panose="020F0502020204030204" pitchFamily="34" charset="0"/>
                        </a:rPr>
                        <a:t>North Carolina</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290.6</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1,062.7</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55.1</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107.6</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65.2</a:t>
                      </a:r>
                    </a:p>
                  </a:txBody>
                  <a:tcPr marL="6350" marR="6350" marT="6350" marB="0" anchor="ctr"/>
                </a:tc>
                <a:extLst>
                  <a:ext uri="{0D108BD9-81ED-4DB2-BD59-A6C34878D82A}">
                    <a16:rowId xmlns:a16="http://schemas.microsoft.com/office/drawing/2014/main" val="874372257"/>
                  </a:ext>
                </a:extLst>
              </a:tr>
              <a:tr h="430981">
                <a:tc>
                  <a:txBody>
                    <a:bodyPr/>
                    <a:lstStyle/>
                    <a:p>
                      <a:pPr algn="l" fontAlgn="b">
                        <a:buNone/>
                      </a:pPr>
                      <a:r>
                        <a:rPr lang="en-US" sz="1800" b="0" i="0" u="none" strike="noStrike">
                          <a:solidFill>
                            <a:srgbClr val="000000"/>
                          </a:solidFill>
                          <a:effectLst/>
                          <a:latin typeface="Calibri" panose="020F0502020204030204" pitchFamily="34" charset="0"/>
                        </a:rPr>
                        <a:t>U.S.  </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303.9</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1,052.5</a:t>
                      </a:r>
                    </a:p>
                  </a:txBody>
                  <a:tcPr marL="6350" marR="6350" marT="6350" marB="0" anchor="ctr"/>
                </a:tc>
                <a:tc>
                  <a:txBody>
                    <a:bodyPr/>
                    <a:lstStyle/>
                    <a:p>
                      <a:pPr algn="ctr" fontAlgn="b">
                        <a:buNone/>
                      </a:pPr>
                      <a:r>
                        <a:rPr lang="en-US" sz="1800" b="0" i="0" u="none" strike="noStrike">
                          <a:solidFill>
                            <a:srgbClr val="000000"/>
                          </a:solidFill>
                          <a:effectLst/>
                          <a:latin typeface="Calibri" panose="020F0502020204030204" pitchFamily="34" charset="0"/>
                        </a:rPr>
                        <a:t>55.1</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108.5</a:t>
                      </a:r>
                    </a:p>
                  </a:txBody>
                  <a:tcPr marL="6350" marR="6350" marT="6350" marB="0" anchor="ctr"/>
                </a:tc>
                <a:tc>
                  <a:txBody>
                    <a:bodyPr/>
                    <a:lstStyle/>
                    <a:p>
                      <a:pPr algn="ctr" fontAlgn="b">
                        <a:buNone/>
                      </a:pPr>
                      <a:r>
                        <a:rPr lang="en-US" sz="1800" b="0" i="0" u="none" strike="noStrike" dirty="0">
                          <a:solidFill>
                            <a:srgbClr val="000000"/>
                          </a:solidFill>
                          <a:effectLst/>
                          <a:latin typeface="Calibri" panose="020F0502020204030204" pitchFamily="34" charset="0"/>
                        </a:rPr>
                        <a:t>76.6</a:t>
                      </a:r>
                    </a:p>
                  </a:txBody>
                  <a:tcPr marL="6350" marR="6350" marT="6350" marB="0" anchor="ctr"/>
                </a:tc>
                <a:extLst>
                  <a:ext uri="{0D108BD9-81ED-4DB2-BD59-A6C34878D82A}">
                    <a16:rowId xmlns:a16="http://schemas.microsoft.com/office/drawing/2014/main" val="3919979967"/>
                  </a:ext>
                </a:extLst>
              </a:tr>
            </a:tbl>
          </a:graphicData>
        </a:graphic>
      </p:graphicFrame>
    </p:spTree>
    <p:extLst>
      <p:ext uri="{BB962C8B-B14F-4D97-AF65-F5344CB8AC3E}">
        <p14:creationId xmlns:p14="http://schemas.microsoft.com/office/powerpoint/2010/main" val="1713230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D011E7-C0FC-0FA9-B61C-7DB2D0FCC87C}"/>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5" name="Content Placeholder 4">
            <a:extLst>
              <a:ext uri="{FF2B5EF4-FFF2-40B4-BE49-F238E27FC236}">
                <a16:creationId xmlns:a16="http://schemas.microsoft.com/office/drawing/2014/main" id="{2FD18E2C-1B7B-324F-4D48-7DF1E57DB077}"/>
              </a:ext>
            </a:extLst>
          </p:cNvPr>
          <p:cNvSpPr>
            <a:spLocks noGrp="1"/>
          </p:cNvSpPr>
          <p:nvPr>
            <p:ph idx="1"/>
          </p:nvPr>
        </p:nvSpPr>
        <p:spPr>
          <a:xfrm>
            <a:off x="695220" y="1524000"/>
            <a:ext cx="10810980" cy="4505039"/>
          </a:xfrm>
        </p:spPr>
        <p:txBody>
          <a:bodyPr/>
          <a:lstStyle/>
          <a:p>
            <a:pPr>
              <a:buClr>
                <a:srgbClr val="000000"/>
              </a:buClr>
            </a:pPr>
            <a:r>
              <a:rPr lang="en-US" dirty="0">
                <a:solidFill>
                  <a:srgbClr val="000000"/>
                </a:solidFill>
              </a:rPr>
              <a:t>North Carolinians increasingly have no choice but to get care in hospital-owned facilities</a:t>
            </a:r>
          </a:p>
          <a:p>
            <a:pPr lvl="1">
              <a:buClr>
                <a:srgbClr val="000000"/>
              </a:buClr>
            </a:pPr>
            <a:r>
              <a:rPr lang="en-US" dirty="0">
                <a:solidFill>
                  <a:srgbClr val="000000"/>
                </a:solidFill>
              </a:rPr>
              <a:t>78% of physicians worked for hospital systems in 2023, up from 25% in 2012</a:t>
            </a:r>
          </a:p>
          <a:p>
            <a:pPr lvl="1">
              <a:buClr>
                <a:srgbClr val="000000"/>
              </a:buClr>
            </a:pPr>
            <a:r>
              <a:rPr lang="en-US" dirty="0">
                <a:solidFill>
                  <a:srgbClr val="000000"/>
                </a:solidFill>
              </a:rPr>
              <a:t>85% of cardiologists worked for hospital systems in 2019, up from 55% in 2009</a:t>
            </a:r>
          </a:p>
          <a:p>
            <a:pPr lvl="1">
              <a:buClr>
                <a:srgbClr val="000000"/>
              </a:buClr>
            </a:pPr>
            <a:r>
              <a:rPr lang="en-US" dirty="0">
                <a:solidFill>
                  <a:srgbClr val="000000"/>
                </a:solidFill>
              </a:rPr>
              <a:t>92% of oncologists worked for hospital systems in 2024, up from 55% in 2014</a:t>
            </a:r>
          </a:p>
          <a:p>
            <a:pPr lvl="1">
              <a:buClr>
                <a:srgbClr val="000000"/>
              </a:buClr>
            </a:pPr>
            <a:endParaRPr lang="en-US" dirty="0">
              <a:solidFill>
                <a:srgbClr val="000000"/>
              </a:solidFill>
            </a:endParaRPr>
          </a:p>
          <a:p>
            <a:pPr>
              <a:buClr>
                <a:srgbClr val="000000"/>
              </a:buClr>
            </a:pPr>
            <a:r>
              <a:rPr lang="en-US" dirty="0">
                <a:solidFill>
                  <a:srgbClr val="000000"/>
                </a:solidFill>
              </a:rPr>
              <a:t>When physician practices were acquired by hospitals, prices increased by 14.1% on average (Dranove et al., 2018) </a:t>
            </a:r>
          </a:p>
          <a:p>
            <a:pPr>
              <a:buClr>
                <a:srgbClr val="000000"/>
              </a:buClr>
            </a:pPr>
            <a:endParaRPr lang="en-US" dirty="0">
              <a:solidFill>
                <a:srgbClr val="000000"/>
              </a:solidFill>
            </a:endParaRPr>
          </a:p>
          <a:p>
            <a:pPr>
              <a:buClr>
                <a:srgbClr val="000000"/>
              </a:buClr>
            </a:pPr>
            <a:r>
              <a:rPr lang="en-US" dirty="0">
                <a:solidFill>
                  <a:srgbClr val="000000"/>
                </a:solidFill>
              </a:rPr>
              <a:t>Hospitals commonly charge facility fees, which raise prices of care for patients </a:t>
            </a:r>
          </a:p>
          <a:p>
            <a:pPr lvl="1">
              <a:buClr>
                <a:srgbClr val="000000"/>
              </a:buClr>
            </a:pPr>
            <a:r>
              <a:rPr lang="en-US" dirty="0">
                <a:solidFill>
                  <a:srgbClr val="000000"/>
                </a:solidFill>
              </a:rPr>
              <a:t>71% of chemotherapy-visit bills in North Carolina include a facility fee</a:t>
            </a:r>
          </a:p>
          <a:p>
            <a:pPr lvl="1">
              <a:buClr>
                <a:srgbClr val="000000"/>
              </a:buClr>
            </a:pPr>
            <a:r>
              <a:rPr lang="en-US" dirty="0">
                <a:solidFill>
                  <a:srgbClr val="000000"/>
                </a:solidFill>
              </a:rPr>
              <a:t>Nine states prohibit or limit hospitals charging facility fees for outpatient services (Washington, Texas, Mississippi, Indiana, Ohio, Maryland, New York, Connecticut, Maine)</a:t>
            </a:r>
          </a:p>
          <a:p>
            <a:pPr marL="457200" lvl="1" indent="0">
              <a:buClr>
                <a:srgbClr val="000000"/>
              </a:buClr>
              <a:buNone/>
            </a:pPr>
            <a:endParaRPr lang="en-US" sz="2400" dirty="0">
              <a:solidFill>
                <a:srgbClr val="000000"/>
              </a:solidFill>
            </a:endParaRPr>
          </a:p>
          <a:p>
            <a:pPr marL="0" indent="0">
              <a:buClr>
                <a:srgbClr val="000000"/>
              </a:buClr>
              <a:buNone/>
            </a:pPr>
            <a:r>
              <a:rPr lang="en-US" dirty="0">
                <a:solidFill>
                  <a:srgbClr val="000000"/>
                </a:solidFill>
              </a:rPr>
              <a:t> </a:t>
            </a:r>
          </a:p>
          <a:p>
            <a:pPr>
              <a:buClr>
                <a:srgbClr val="000000"/>
              </a:buClr>
            </a:pPr>
            <a:endParaRPr lang="en-US" dirty="0">
              <a:solidFill>
                <a:srgbClr val="000000"/>
              </a:solidFill>
            </a:endParaRPr>
          </a:p>
          <a:p>
            <a:pPr>
              <a:buClr>
                <a:srgbClr val="000000"/>
              </a:buClr>
            </a:pPr>
            <a:endParaRPr lang="en-US" sz="2000" dirty="0">
              <a:solidFill>
                <a:srgbClr val="000000"/>
              </a:solidFill>
            </a:endParaRPr>
          </a:p>
          <a:p>
            <a:pPr>
              <a:buClr>
                <a:srgbClr val="000000"/>
              </a:buClr>
            </a:pPr>
            <a:endParaRPr lang="en-US" sz="2000" dirty="0">
              <a:solidFill>
                <a:srgbClr val="000000"/>
              </a:solidFill>
            </a:endParaRPr>
          </a:p>
        </p:txBody>
      </p:sp>
      <p:sp>
        <p:nvSpPr>
          <p:cNvPr id="6" name="Text 17">
            <a:extLst>
              <a:ext uri="{FF2B5EF4-FFF2-40B4-BE49-F238E27FC236}">
                <a16:creationId xmlns:a16="http://schemas.microsoft.com/office/drawing/2014/main" id="{EEE3791A-1307-07E1-8D2C-C51DD0CB2BCE}"/>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NC Health News “When your doctor’s visit comes with a hospital fee — but no hospital” (2024); Georgetown University Center on Health Insurance Reforms “Prohibitions on Outpatient Facility Fee Billing in the Commercial Health Insurance Market” (2026); Dranove et al. “The effect of hospital acquisitions of physician practices on prices and spending.” (2018) </a:t>
            </a:r>
          </a:p>
        </p:txBody>
      </p:sp>
      <p:sp>
        <p:nvSpPr>
          <p:cNvPr id="11" name="Text 2">
            <a:extLst>
              <a:ext uri="{FF2B5EF4-FFF2-40B4-BE49-F238E27FC236}">
                <a16:creationId xmlns:a16="http://schemas.microsoft.com/office/drawing/2014/main" id="{7A1FB086-AC0F-E666-B071-A0669438DA1F}"/>
              </a:ext>
            </a:extLst>
          </p:cNvPr>
          <p:cNvSpPr/>
          <p:nvPr/>
        </p:nvSpPr>
        <p:spPr>
          <a:xfrm>
            <a:off x="722376"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n-ea"/>
                <a:cs typeface="Arial" panose="020B0604020202020204" pitchFamily="34" charset="0"/>
              </a:rPr>
              <a:t>Shifting of Care to Hospitals</a:t>
            </a:r>
          </a:p>
        </p:txBody>
      </p:sp>
      <p:sp>
        <p:nvSpPr>
          <p:cNvPr id="4" name="Rectangle 3">
            <a:hlinkClick r:id="rId2"/>
            <a:extLst>
              <a:ext uri="{FF2B5EF4-FFF2-40B4-BE49-F238E27FC236}">
                <a16:creationId xmlns:a16="http://schemas.microsoft.com/office/drawing/2014/main" id="{C8770C07-D2EF-6D6F-586F-A8BE6077689D}"/>
              </a:ext>
            </a:extLst>
          </p:cNvPr>
          <p:cNvSpPr/>
          <p:nvPr/>
        </p:nvSpPr>
        <p:spPr>
          <a:xfrm>
            <a:off x="990600" y="6452616"/>
            <a:ext cx="42672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3"/>
            <a:extLst>
              <a:ext uri="{FF2B5EF4-FFF2-40B4-BE49-F238E27FC236}">
                <a16:creationId xmlns:a16="http://schemas.microsoft.com/office/drawing/2014/main" id="{C9D0AEDB-71CB-14BE-7329-B6AE08BEA3C2}"/>
              </a:ext>
            </a:extLst>
          </p:cNvPr>
          <p:cNvSpPr/>
          <p:nvPr/>
        </p:nvSpPr>
        <p:spPr>
          <a:xfrm>
            <a:off x="5334000" y="6452616"/>
            <a:ext cx="56388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3"/>
            <a:extLst>
              <a:ext uri="{FF2B5EF4-FFF2-40B4-BE49-F238E27FC236}">
                <a16:creationId xmlns:a16="http://schemas.microsoft.com/office/drawing/2014/main" id="{C4DBE330-B1E1-51AB-66A9-2C353925D189}"/>
              </a:ext>
            </a:extLst>
          </p:cNvPr>
          <p:cNvSpPr/>
          <p:nvPr/>
        </p:nvSpPr>
        <p:spPr>
          <a:xfrm>
            <a:off x="547878" y="6566932"/>
            <a:ext cx="1509522"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4"/>
            <a:extLst>
              <a:ext uri="{FF2B5EF4-FFF2-40B4-BE49-F238E27FC236}">
                <a16:creationId xmlns:a16="http://schemas.microsoft.com/office/drawing/2014/main" id="{9820FCDF-5F4C-3FA1-5D13-14E25EBA39A7}"/>
              </a:ext>
            </a:extLst>
          </p:cNvPr>
          <p:cNvSpPr/>
          <p:nvPr/>
        </p:nvSpPr>
        <p:spPr>
          <a:xfrm>
            <a:off x="2076450" y="6599158"/>
            <a:ext cx="462915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59B41794-60D8-79EC-B669-C325005C42C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18546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18D3F690-EEB7-5DA0-C473-0BB83DB268FC}"/>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602F46-C437-CE2B-E0B7-51EDA6BEA4D2}"/>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D7A7095C-E630-5DAA-13D0-2FE601EFAE89}"/>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Sheps Health Workforce NC “Is Access to Primary Care Clinicians Improving in North Carolina? A 2025 Update” (2026); Milbank "2026 Primary Care Scorecard Data Dashboard, Percentage of Adult Population in North Carolina Without a Usual Source of Care (BRFSS)" (2023).</a:t>
            </a:r>
          </a:p>
        </p:txBody>
      </p:sp>
      <p:sp>
        <p:nvSpPr>
          <p:cNvPr id="8" name="Rectangle 7">
            <a:extLst>
              <a:ext uri="{FF2B5EF4-FFF2-40B4-BE49-F238E27FC236}">
                <a16:creationId xmlns:a16="http://schemas.microsoft.com/office/drawing/2014/main" id="{C301E347-8421-E934-C700-B97A73CA7E30}"/>
              </a:ext>
            </a:extLst>
          </p:cNvPr>
          <p:cNvSpPr/>
          <p:nvPr/>
        </p:nvSpPr>
        <p:spPr>
          <a:xfrm>
            <a:off x="8169349" y="5900928"/>
            <a:ext cx="838200" cy="32918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07E98B26-ED70-58E3-4778-E3DA450B5A25}"/>
              </a:ext>
            </a:extLst>
          </p:cNvPr>
          <p:cNvSpPr txBox="1"/>
          <p:nvPr/>
        </p:nvSpPr>
        <p:spPr>
          <a:xfrm>
            <a:off x="609601" y="1568166"/>
            <a:ext cx="10698480" cy="120032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21% of North Carolina adults lacked a usual source of care in 2023, compared to the national average of 17%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mc:AlternateContent xmlns:mc="http://schemas.openxmlformats.org/markup-compatibility/2006" xmlns:cx4="http://schemas.microsoft.com/office/drawing/2016/5/10/chartex">
        <mc:Choice Requires="cx4">
          <p:graphicFrame>
            <p:nvGraphicFramePr>
              <p:cNvPr id="10" name="Chart 9">
                <a:extLst>
                  <a:ext uri="{FF2B5EF4-FFF2-40B4-BE49-F238E27FC236}">
                    <a16:creationId xmlns:a16="http://schemas.microsoft.com/office/drawing/2014/main" id="{F0865BE5-3142-5A3D-C711-60B80F4FFF71}"/>
                  </a:ext>
                </a:extLst>
              </p:cNvPr>
              <p:cNvGraphicFramePr/>
              <p:nvPr/>
            </p:nvGraphicFramePr>
            <p:xfrm>
              <a:off x="3200400" y="2895600"/>
              <a:ext cx="9601200" cy="3276599"/>
            </p:xfrm>
            <a:graphic>
              <a:graphicData uri="http://schemas.microsoft.com/office/drawing/2014/chartex">
                <cx:chart xmlns:cx="http://schemas.microsoft.com/office/drawing/2014/chartex" xmlns:r="http://schemas.openxmlformats.org/officeDocument/2006/relationships" r:id="rId3"/>
              </a:graphicData>
            </a:graphic>
          </p:graphicFrame>
        </mc:Choice>
        <mc:Fallback xmlns="">
          <p:pic>
            <p:nvPicPr>
              <p:cNvPr id="10" name="Chart 9">
                <a:extLst>
                  <a:ext uri="{FF2B5EF4-FFF2-40B4-BE49-F238E27FC236}">
                    <a16:creationId xmlns:a16="http://schemas.microsoft.com/office/drawing/2014/main" id="{F0865BE5-3142-5A3D-C711-60B80F4FFF71}"/>
                  </a:ext>
                </a:extLst>
              </p:cNvPr>
              <p:cNvPicPr>
                <a:picLocks noGrp="1" noRot="1" noChangeAspect="1" noMove="1" noResize="1" noEditPoints="1" noAdjustHandles="1" noChangeArrowheads="1" noChangeShapeType="1"/>
              </p:cNvPicPr>
              <p:nvPr/>
            </p:nvPicPr>
            <p:blipFill>
              <a:blip r:embed="rId4"/>
              <a:stretch>
                <a:fillRect/>
              </a:stretch>
            </p:blipFill>
            <p:spPr>
              <a:xfrm>
                <a:off x="3200400" y="2895600"/>
                <a:ext cx="9601200" cy="3276599"/>
              </a:xfrm>
              <a:prstGeom prst="rect">
                <a:avLst/>
              </a:prstGeom>
            </p:spPr>
          </p:pic>
        </mc:Fallback>
      </mc:AlternateContent>
      <p:sp>
        <p:nvSpPr>
          <p:cNvPr id="5" name="Text 2">
            <a:extLst>
              <a:ext uri="{FF2B5EF4-FFF2-40B4-BE49-F238E27FC236}">
                <a16:creationId xmlns:a16="http://schemas.microsoft.com/office/drawing/2014/main" id="{E06FA6F5-9682-5273-B095-6030DEC42F6F}"/>
              </a:ext>
            </a:extLst>
          </p:cNvPr>
          <p:cNvSpPr/>
          <p:nvPr/>
        </p:nvSpPr>
        <p:spPr>
          <a:xfrm>
            <a:off x="719328" y="630936"/>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North Carolina Has a Primary Care Shortage</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1E3F83E3-B67A-BA99-EC87-4B6C042BDCED}"/>
              </a:ext>
            </a:extLst>
          </p:cNvPr>
          <p:cNvSpPr txBox="1"/>
          <p:nvPr/>
        </p:nvSpPr>
        <p:spPr>
          <a:xfrm>
            <a:off x="609601" y="2949476"/>
            <a:ext cx="3733800" cy="2308324"/>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In 2025, more than one in five North Carolina counties fell below the federal benchmark of one primary care clinician per 1,500 residents</a:t>
            </a:r>
          </a:p>
        </p:txBody>
      </p:sp>
      <p:sp>
        <p:nvSpPr>
          <p:cNvPr id="9" name="Rectangle 8">
            <a:hlinkClick r:id="rId5"/>
            <a:extLst>
              <a:ext uri="{FF2B5EF4-FFF2-40B4-BE49-F238E27FC236}">
                <a16:creationId xmlns:a16="http://schemas.microsoft.com/office/drawing/2014/main" id="{6127662D-41EC-E687-4853-D20CA9B850D4}"/>
              </a:ext>
            </a:extLst>
          </p:cNvPr>
          <p:cNvSpPr/>
          <p:nvPr/>
        </p:nvSpPr>
        <p:spPr>
          <a:xfrm>
            <a:off x="990600" y="6452616"/>
            <a:ext cx="54102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6"/>
            <a:extLst>
              <a:ext uri="{FF2B5EF4-FFF2-40B4-BE49-F238E27FC236}">
                <a16:creationId xmlns:a16="http://schemas.microsoft.com/office/drawing/2014/main" id="{62020CBA-0BB6-C62C-3411-06E97444ACE3}"/>
              </a:ext>
            </a:extLst>
          </p:cNvPr>
          <p:cNvSpPr/>
          <p:nvPr/>
        </p:nvSpPr>
        <p:spPr>
          <a:xfrm>
            <a:off x="6476998" y="6463334"/>
            <a:ext cx="4724402"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2440958B-2DFB-F959-CC3F-F7A163171F49}"/>
              </a:ext>
            </a:extLst>
          </p:cNvPr>
          <p:cNvSpPr/>
          <p:nvPr/>
        </p:nvSpPr>
        <p:spPr>
          <a:xfrm>
            <a:off x="553348" y="6597385"/>
            <a:ext cx="2266052"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91E59FF8-E439-77A3-509F-10EE7411B16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7B79988-5AC6-9D8C-E906-D746E84FEC4A}"/>
              </a:ext>
            </a:extLst>
          </p:cNvPr>
          <p:cNvSpPr/>
          <p:nvPr/>
        </p:nvSpPr>
        <p:spPr>
          <a:xfrm>
            <a:off x="10903684" y="5726455"/>
            <a:ext cx="1295400" cy="48768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5251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807DFCA-7393-53E8-6E86-3BCC187E3EE4}"/>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57F2080A-59B8-F97F-D533-624F42EDE02C}"/>
              </a:ext>
            </a:extLst>
          </p:cNvPr>
          <p:cNvSpPr txBox="1"/>
          <p:nvPr/>
        </p:nvSpPr>
        <p:spPr>
          <a:xfrm>
            <a:off x="594637" y="1382522"/>
            <a:ext cx="10005822" cy="4862870"/>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Primary care can provide significant cost savings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For adults with chronic diseases, those with a usual source of primary care lowered their odds of going to the emergency department by 11%, and of hospitalization by 20% (Milbank, 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On average, each additional in-person PC visit was associated with a total cost reduction of $721 (per patient per year). The first PC visit was associated with the largest savings, $3,976 on average (Gao et al., 2022)</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North Carolina’s HOP program, which provides non-medical preventive care, is found to reduce Medicaid costs by $164 per beneficiary per month</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Without access to primary care, patients may turn to expensive ED visits for routine care</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has the 13th highest “potentially avoidable ER visits” among working age employees (Commonwealth Fund, 2023)</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195FD01B-4877-B0F4-B691-9A3BE8CFB0B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EF9C982A-48FD-C53B-1EA8-FEFFC258A8BC}"/>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Lack of Primary Care Drives Up Costs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Text 17">
            <a:extLst>
              <a:ext uri="{FF2B5EF4-FFF2-40B4-BE49-F238E27FC236}">
                <a16:creationId xmlns:a16="http://schemas.microsoft.com/office/drawing/2014/main" id="{9F4852B9-8FE2-9725-E46F-D7ECCC9CC9B5}"/>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Sources: Gao et al. “The Effect of Primary Care Visits on Total Patient Care Cost: Evidence From the Veterans Health Administration.” (2022); Milbank “Investing in Primary Care: The Missing Strategy in America’s Fight Against Chronic Disease.” (2026); </a:t>
            </a: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Commonwealth Fund “Potentially Avoidable ED Visits Ages 18–64, per 1,000 Employer Coverage Enrollees” (2023)</a:t>
            </a: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 NC HOP “Healthy Opportunities Pilots” (2026),</a:t>
            </a:r>
          </a:p>
          <a:p>
            <a:pPr marL="0" marR="0" lvl="0" indent="0" algn="l" defTabSz="914400" rtl="0" eaLnBrk="1" fontAlgn="auto" latinLnBrk="0" hangingPunct="1">
              <a:lnSpc>
                <a:spcPct val="104000"/>
              </a:lnSpc>
              <a:spcBef>
                <a:spcPts val="0"/>
              </a:spcBef>
              <a:spcAft>
                <a:spcPts val="0"/>
              </a:spcAft>
              <a:buClrTx/>
              <a:buSzTx/>
              <a:buFontTx/>
              <a:buNone/>
              <a:tabLst/>
              <a:defRPr/>
            </a:pPr>
            <a:r>
              <a:rPr kumimoji="0" lang="en-US" sz="800" b="0" i="1" u="none" strike="noStrike" kern="0" cap="none" spc="0" normalizeH="0" baseline="0" noProof="0" dirty="0">
                <a:ln>
                  <a:noFill/>
                </a:ln>
                <a:solidFill>
                  <a:srgbClr val="8FA3AB"/>
                </a:solidFill>
                <a:effectLst/>
                <a:uLnTx/>
                <a:uFillTx/>
                <a:latin typeface="Arial" panose="020B0604020202020204" pitchFamily="34" charset="0"/>
                <a:ea typeface="Calibri"/>
                <a:cs typeface="Arial" panose="020B0604020202020204" pitchFamily="34" charset="0"/>
              </a:rPr>
              <a:t> </a:t>
            </a:r>
          </a:p>
        </p:txBody>
      </p:sp>
      <p:sp>
        <p:nvSpPr>
          <p:cNvPr id="5" name="Rectangle 4">
            <a:hlinkClick r:id="rId3"/>
            <a:extLst>
              <a:ext uri="{FF2B5EF4-FFF2-40B4-BE49-F238E27FC236}">
                <a16:creationId xmlns:a16="http://schemas.microsoft.com/office/drawing/2014/main" id="{B8EBF868-06DB-0AEC-6130-F065C015B104}"/>
              </a:ext>
            </a:extLst>
          </p:cNvPr>
          <p:cNvSpPr/>
          <p:nvPr/>
        </p:nvSpPr>
        <p:spPr>
          <a:xfrm>
            <a:off x="990600" y="6452616"/>
            <a:ext cx="5943600"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4"/>
            <a:extLst>
              <a:ext uri="{FF2B5EF4-FFF2-40B4-BE49-F238E27FC236}">
                <a16:creationId xmlns:a16="http://schemas.microsoft.com/office/drawing/2014/main" id="{004FA48A-11E9-DBB3-579B-BC8A4ED8FADD}"/>
              </a:ext>
            </a:extLst>
          </p:cNvPr>
          <p:cNvSpPr/>
          <p:nvPr/>
        </p:nvSpPr>
        <p:spPr>
          <a:xfrm>
            <a:off x="7011680" y="6452616"/>
            <a:ext cx="4135291" cy="10055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BA813551-D55C-C0A6-97F9-381F97FC4118}"/>
              </a:ext>
            </a:extLst>
          </p:cNvPr>
          <p:cNvSpPr/>
          <p:nvPr/>
        </p:nvSpPr>
        <p:spPr>
          <a:xfrm>
            <a:off x="566929" y="6599157"/>
            <a:ext cx="740228" cy="1223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hlinkClick r:id="rId5"/>
            <a:extLst>
              <a:ext uri="{FF2B5EF4-FFF2-40B4-BE49-F238E27FC236}">
                <a16:creationId xmlns:a16="http://schemas.microsoft.com/office/drawing/2014/main" id="{DFC2EF16-A9E0-C180-123D-E8677155D370}"/>
              </a:ext>
            </a:extLst>
          </p:cNvPr>
          <p:cNvSpPr/>
          <p:nvPr/>
        </p:nvSpPr>
        <p:spPr>
          <a:xfrm>
            <a:off x="1371600" y="6599157"/>
            <a:ext cx="5257800" cy="1294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4" name="Rectangle 13">
            <a:hlinkClick r:id="rId6"/>
            <a:extLst>
              <a:ext uri="{FF2B5EF4-FFF2-40B4-BE49-F238E27FC236}">
                <a16:creationId xmlns:a16="http://schemas.microsoft.com/office/drawing/2014/main" id="{B747F33A-968C-B5DD-B8D2-E82597EF9B90}"/>
              </a:ext>
            </a:extLst>
          </p:cNvPr>
          <p:cNvSpPr/>
          <p:nvPr/>
        </p:nvSpPr>
        <p:spPr>
          <a:xfrm>
            <a:off x="6629401" y="6599157"/>
            <a:ext cx="2057400" cy="10055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CC57BEE6-7498-9ADB-E1BE-D416C50FA34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20168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241557C-7259-3A37-496B-1CD4B02A081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8FF1CF6-7134-13D3-7D26-6454D3FEAE86}"/>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FF41584C-2716-9EF2-A5DF-22D1026DFAFE}"/>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Hospitals Operate in Concentrated Markets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A363066B-6C18-E011-395E-4FC8197CCBAB}"/>
              </a:ext>
            </a:extLst>
          </p:cNvPr>
          <p:cNvSpPr txBox="1"/>
          <p:nvPr/>
        </p:nvSpPr>
        <p:spPr>
          <a:xfrm>
            <a:off x="585978" y="1676400"/>
            <a:ext cx="4595622" cy="427809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is among the states with highly concentrated hospital markets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71.2% of North Carolina hospitals are in markets with Herfindahl-Hirschman Index (HHI) &gt;= 5,000, 12</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highest in U.S.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RAND notes that “most variation in prices is explained by hospital market power”</a:t>
            </a: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59668DA-6310-B80C-4B93-F951CD9EBFBE}"/>
              </a:ext>
            </a:extLst>
          </p:cNvPr>
          <p:cNvPicPr>
            <a:picLocks noChangeAspect="1"/>
          </p:cNvPicPr>
          <p:nvPr/>
        </p:nvPicPr>
        <p:blipFill>
          <a:blip r:embed="rId3"/>
          <a:stretch>
            <a:fillRect/>
          </a:stretch>
        </p:blipFill>
        <p:spPr>
          <a:xfrm>
            <a:off x="5257800" y="1392147"/>
            <a:ext cx="6934200" cy="4419615"/>
          </a:xfrm>
          <a:prstGeom prst="rect">
            <a:avLst/>
          </a:prstGeom>
        </p:spPr>
      </p:pic>
      <p:sp>
        <p:nvSpPr>
          <p:cNvPr id="4" name="Text 17">
            <a:extLst>
              <a:ext uri="{FF2B5EF4-FFF2-40B4-BE49-F238E27FC236}">
                <a16:creationId xmlns:a16="http://schemas.microsoft.com/office/drawing/2014/main" id="{F088E747-BAE9-A435-6015-FA897FC498D1}"/>
              </a:ext>
            </a:extLst>
          </p:cNvPr>
          <p:cNvSpPr/>
          <p:nvPr/>
        </p:nvSpPr>
        <p:spPr>
          <a:xfrm>
            <a:off x="566928" y="645261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Yale Healthcare Affordability Lab “A Ranking of All 50 States by Hospital Consolidation” (2025 data, published 2026); RAND "Prices Paid to Hospitals by Private Health Plans - Round 5.1 Results" (2024).</a:t>
            </a:r>
            <a:endParaRPr kumimoji="0" lang="en-US" sz="8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7" name="Rectangle 6">
            <a:hlinkClick r:id="rId4"/>
            <a:extLst>
              <a:ext uri="{FF2B5EF4-FFF2-40B4-BE49-F238E27FC236}">
                <a16:creationId xmlns:a16="http://schemas.microsoft.com/office/drawing/2014/main" id="{2C60EE4D-AD9B-8945-CCE3-CE76BD406894}"/>
              </a:ext>
            </a:extLst>
          </p:cNvPr>
          <p:cNvSpPr/>
          <p:nvPr/>
        </p:nvSpPr>
        <p:spPr>
          <a:xfrm>
            <a:off x="1066800" y="6452616"/>
            <a:ext cx="4953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5"/>
            <a:extLst>
              <a:ext uri="{FF2B5EF4-FFF2-40B4-BE49-F238E27FC236}">
                <a16:creationId xmlns:a16="http://schemas.microsoft.com/office/drawing/2014/main" id="{2B8182DF-B701-55C4-A10D-968BCC4BEDE2}"/>
              </a:ext>
            </a:extLst>
          </p:cNvPr>
          <p:cNvSpPr/>
          <p:nvPr/>
        </p:nvSpPr>
        <p:spPr>
          <a:xfrm>
            <a:off x="6324600" y="6452616"/>
            <a:ext cx="3789807" cy="10852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FA7A2BC3-C04C-EFDB-B9D2-F8443BEF1241}"/>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61043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4954BCB-C540-823E-CED2-5C27B8A975B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F2A57C-57BA-3C3E-3132-3E74E52E4963}"/>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C76C973F-B4FD-45FA-3457-84D52DAD1C9A}"/>
              </a:ext>
            </a:extLst>
          </p:cNvPr>
          <p:cNvSpPr txBox="1"/>
          <p:nvPr/>
        </p:nvSpPr>
        <p:spPr>
          <a:xfrm>
            <a:off x="722376" y="1371600"/>
            <a:ext cx="10744200" cy="2062103"/>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insurance markets have had HHI above the U.S. DOJ’s “Highly Concentrated” threshold since 2013</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 2024, BCBS North Carolina accounted for 85% of large group enrollment, the 6</a:t>
            </a:r>
            <a:r>
              <a:rPr kumimoji="0" lang="en-US" sz="2000" b="0" i="0" u="none" strike="noStrike" kern="1200" cap="none" spc="0" normalizeH="0" baseline="30000" noProof="0" dirty="0">
                <a:ln>
                  <a:noFill/>
                </a:ln>
                <a:solidFill>
                  <a:srgbClr val="000000"/>
                </a:solidFill>
                <a:effectLst/>
                <a:uLnTx/>
                <a:uFillTx/>
                <a:latin typeface="Calibri" panose="020F0502020204030204"/>
                <a:ea typeface="+mn-ea"/>
                <a:cs typeface="+mn-cs"/>
              </a:rPr>
              <a:t>th</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largest market share by a single insurer across all states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1"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aphicFrame>
        <p:nvGraphicFramePr>
          <p:cNvPr id="4" name="Chart 3">
            <a:extLst>
              <a:ext uri="{FF2B5EF4-FFF2-40B4-BE49-F238E27FC236}">
                <a16:creationId xmlns:a16="http://schemas.microsoft.com/office/drawing/2014/main" id="{ACE5F53D-0902-DC89-941F-BF0EB257EA6D}"/>
              </a:ext>
            </a:extLst>
          </p:cNvPr>
          <p:cNvGraphicFramePr>
            <a:graphicFrameLocks noGrp="1"/>
          </p:cNvGraphicFramePr>
          <p:nvPr/>
        </p:nvGraphicFramePr>
        <p:xfrm>
          <a:off x="1371600" y="2971800"/>
          <a:ext cx="9144000" cy="350520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 15">
            <a:extLst>
              <a:ext uri="{FF2B5EF4-FFF2-40B4-BE49-F238E27FC236}">
                <a16:creationId xmlns:a16="http://schemas.microsoft.com/office/drawing/2014/main" id="{2EC4451E-88C4-ECAD-8D26-51B5A36F3739}"/>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KFF "Market Share and Enrollment of Largest Three Insurers – Large Group Market" (2024); KFF "Individual Insurance Market Competition" (2013-2024); KFF "Small Group Insurance Market Competition" (2013-2024);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KFF "Large Group Insurance Market Competition" (2013-2024); DOJ "2023 Merger Guidelines" (2023).</a:t>
            </a:r>
          </a:p>
        </p:txBody>
      </p:sp>
      <p:sp>
        <p:nvSpPr>
          <p:cNvPr id="2" name="Title 3">
            <a:extLst>
              <a:ext uri="{FF2B5EF4-FFF2-40B4-BE49-F238E27FC236}">
                <a16:creationId xmlns:a16="http://schemas.microsoft.com/office/drawing/2014/main" id="{BAAEBA3E-D2CB-A664-D5FB-CBD5CB413405}"/>
              </a:ext>
            </a:extLst>
          </p:cNvPr>
          <p:cNvSpPr>
            <a:spLocks noGrp="1"/>
          </p:cNvSpPr>
          <p:nvPr>
            <p:ph type="title"/>
          </p:nvPr>
        </p:nvSpPr>
        <p:spPr>
          <a:xfrm>
            <a:off x="722376" y="630937"/>
            <a:ext cx="11444722" cy="512064"/>
          </a:xfrm>
        </p:spPr>
        <p:txBody>
          <a:bodyPr anchor="ctr">
            <a:noAutofit/>
          </a:bodyPr>
          <a:lstStyle/>
          <a:p>
            <a:r>
              <a:rPr lang="en-US" sz="4000" dirty="0">
                <a:latin typeface="Arial" panose="020B0604020202020204" pitchFamily="34" charset="0"/>
                <a:cs typeface="Arial" panose="020B0604020202020204" pitchFamily="34" charset="0"/>
              </a:rPr>
              <a:t>Large Insurers Dominate the Markets</a:t>
            </a:r>
          </a:p>
        </p:txBody>
      </p:sp>
      <p:sp>
        <p:nvSpPr>
          <p:cNvPr id="7" name="TextBox 6">
            <a:extLst>
              <a:ext uri="{FF2B5EF4-FFF2-40B4-BE49-F238E27FC236}">
                <a16:creationId xmlns:a16="http://schemas.microsoft.com/office/drawing/2014/main" id="{61A3B47B-3568-C571-AB23-EE14A60B11F9}"/>
              </a:ext>
            </a:extLst>
          </p:cNvPr>
          <p:cNvSpPr txBox="1"/>
          <p:nvPr/>
        </p:nvSpPr>
        <p:spPr>
          <a:xfrm>
            <a:off x="4038600" y="5562600"/>
            <a:ext cx="2667000"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a:ea typeface="+mn-ea"/>
                <a:cs typeface="+mn-cs"/>
              </a:rPr>
              <a:t>DOJ “Highly Concentrated” Threshold</a:t>
            </a:r>
          </a:p>
        </p:txBody>
      </p:sp>
      <p:sp>
        <p:nvSpPr>
          <p:cNvPr id="9" name="Rectangle 8">
            <a:hlinkClick r:id="rId4"/>
            <a:extLst>
              <a:ext uri="{FF2B5EF4-FFF2-40B4-BE49-F238E27FC236}">
                <a16:creationId xmlns:a16="http://schemas.microsoft.com/office/drawing/2014/main" id="{414C5500-782A-AE21-666B-D9972B77A3B0}"/>
              </a:ext>
            </a:extLst>
          </p:cNvPr>
          <p:cNvSpPr/>
          <p:nvPr/>
        </p:nvSpPr>
        <p:spPr>
          <a:xfrm>
            <a:off x="990600" y="6452616"/>
            <a:ext cx="41148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45A9A252-B2ED-B7AB-727C-73BD5D78261D}"/>
              </a:ext>
            </a:extLst>
          </p:cNvPr>
          <p:cNvSpPr/>
          <p:nvPr/>
        </p:nvSpPr>
        <p:spPr>
          <a:xfrm>
            <a:off x="566928" y="6568694"/>
            <a:ext cx="2785872"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D6DAB1F3-CAE8-C1BF-B85C-A105CCAC0D91}"/>
              </a:ext>
            </a:extLst>
          </p:cNvPr>
          <p:cNvSpPr/>
          <p:nvPr/>
        </p:nvSpPr>
        <p:spPr>
          <a:xfrm>
            <a:off x="8001000" y="6443726"/>
            <a:ext cx="28194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5" name="Rectangle 14">
            <a:hlinkClick r:id="rId7"/>
            <a:extLst>
              <a:ext uri="{FF2B5EF4-FFF2-40B4-BE49-F238E27FC236}">
                <a16:creationId xmlns:a16="http://schemas.microsoft.com/office/drawing/2014/main" id="{9ADED514-4956-E6A9-1621-910F295727F3}"/>
              </a:ext>
            </a:extLst>
          </p:cNvPr>
          <p:cNvSpPr/>
          <p:nvPr/>
        </p:nvSpPr>
        <p:spPr>
          <a:xfrm>
            <a:off x="3505200" y="6568694"/>
            <a:ext cx="16764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8"/>
            <a:extLst>
              <a:ext uri="{FF2B5EF4-FFF2-40B4-BE49-F238E27FC236}">
                <a16:creationId xmlns:a16="http://schemas.microsoft.com/office/drawing/2014/main" id="{7DFA896B-928B-EFF5-EE91-1840320034EC}"/>
              </a:ext>
            </a:extLst>
          </p:cNvPr>
          <p:cNvSpPr/>
          <p:nvPr/>
        </p:nvSpPr>
        <p:spPr>
          <a:xfrm>
            <a:off x="5181600" y="6443726"/>
            <a:ext cx="2667000" cy="10541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A2301A28-6B49-9B95-6B2F-F36912E27DC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3415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C449153-6E84-1E25-32A8-8E8341D46C6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F6E128-CE03-B207-87AC-83E5D54AB0D7}"/>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5CFA1EEB-1FD1-F69C-160E-0EEC91E65A18}"/>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Rising Prescription Drug Spending</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6" name="Text 15">
            <a:extLst>
              <a:ext uri="{FF2B5EF4-FFF2-40B4-BE49-F238E27FC236}">
                <a16:creationId xmlns:a16="http://schemas.microsoft.com/office/drawing/2014/main" id="{6A91DFDE-6BD0-3230-73BF-875B8138EBBB}"/>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CMS “NHE Fact Sheet“ (2024 data, published 2026); NCDHHS “State Fiscal Year 2025 Annual Report” (2025); NCDHHS “State Fiscal Year 2024 Annual Report” (2025); NC State Health Plan “Board of Trustees Meeting" (June 5, 2026).</a:t>
            </a:r>
          </a:p>
        </p:txBody>
      </p:sp>
      <p:sp>
        <p:nvSpPr>
          <p:cNvPr id="8" name="TextBox 7">
            <a:extLst>
              <a:ext uri="{FF2B5EF4-FFF2-40B4-BE49-F238E27FC236}">
                <a16:creationId xmlns:a16="http://schemas.microsoft.com/office/drawing/2014/main" id="{3722401D-65B5-5754-DE3C-930C99715483}"/>
              </a:ext>
            </a:extLst>
          </p:cNvPr>
          <p:cNvSpPr txBox="1"/>
          <p:nvPr/>
        </p:nvSpPr>
        <p:spPr>
          <a:xfrm>
            <a:off x="719328" y="1676400"/>
            <a:ext cx="10744200" cy="4216539"/>
          </a:xfrm>
          <a:prstGeom prst="rect">
            <a:avLst/>
          </a:prstGeom>
          <a:noFill/>
        </p:spPr>
        <p:txBody>
          <a:bodyPr wrap="square" rtlCol="0">
            <a:spAutoFit/>
          </a:body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Nationally, retail prescription drug spending is forecasted to be the fastest growing health expenditure category from 2025 to 2034</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 Medicaid’s net pharmacy spending increased by 28.6% between SFY2025 and SFY2026.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Cost inflation, particularly for pharmaceuticals, was identified as a driver of increased expenditures in SFY2025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The State Health Plan’s pharmacy expense rose 40% between Q1 2025 and Q1 2026</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Representing 42% of the increase in overall expenses</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Pharmacy expenses projected to be 18.2% of total expenses in CY2026</a:t>
            </a:r>
          </a:p>
        </p:txBody>
      </p:sp>
      <p:sp>
        <p:nvSpPr>
          <p:cNvPr id="10" name="Rectangle 9">
            <a:hlinkClick r:id="rId3"/>
            <a:extLst>
              <a:ext uri="{FF2B5EF4-FFF2-40B4-BE49-F238E27FC236}">
                <a16:creationId xmlns:a16="http://schemas.microsoft.com/office/drawing/2014/main" id="{D3D6B730-8755-C17C-2E9F-28C4CAF1345D}"/>
              </a:ext>
            </a:extLst>
          </p:cNvPr>
          <p:cNvSpPr/>
          <p:nvPr/>
        </p:nvSpPr>
        <p:spPr>
          <a:xfrm>
            <a:off x="990600" y="6452616"/>
            <a:ext cx="2286000" cy="8096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4" name="Rectangle 3">
            <a:hlinkClick r:id="rId4"/>
            <a:extLst>
              <a:ext uri="{FF2B5EF4-FFF2-40B4-BE49-F238E27FC236}">
                <a16:creationId xmlns:a16="http://schemas.microsoft.com/office/drawing/2014/main" id="{F1A8761B-E197-10CD-B240-EBB423C2B97A}"/>
              </a:ext>
            </a:extLst>
          </p:cNvPr>
          <p:cNvSpPr/>
          <p:nvPr/>
        </p:nvSpPr>
        <p:spPr>
          <a:xfrm>
            <a:off x="3439886" y="6452616"/>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5"/>
            <a:extLst>
              <a:ext uri="{FF2B5EF4-FFF2-40B4-BE49-F238E27FC236}">
                <a16:creationId xmlns:a16="http://schemas.microsoft.com/office/drawing/2014/main" id="{1580CC00-B7C9-1025-B539-DE75176DEFCA}"/>
              </a:ext>
            </a:extLst>
          </p:cNvPr>
          <p:cNvSpPr/>
          <p:nvPr/>
        </p:nvSpPr>
        <p:spPr>
          <a:xfrm>
            <a:off x="8646622" y="6464462"/>
            <a:ext cx="2514600" cy="648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hlinkClick r:id="rId5"/>
            <a:extLst>
              <a:ext uri="{FF2B5EF4-FFF2-40B4-BE49-F238E27FC236}">
                <a16:creationId xmlns:a16="http://schemas.microsoft.com/office/drawing/2014/main" id="{C44FAD52-9B43-05BE-5C9D-61BA392B78F0}"/>
              </a:ext>
            </a:extLst>
          </p:cNvPr>
          <p:cNvSpPr/>
          <p:nvPr/>
        </p:nvSpPr>
        <p:spPr>
          <a:xfrm>
            <a:off x="566928" y="6584853"/>
            <a:ext cx="359664"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6"/>
            <a:extLst>
              <a:ext uri="{FF2B5EF4-FFF2-40B4-BE49-F238E27FC236}">
                <a16:creationId xmlns:a16="http://schemas.microsoft.com/office/drawing/2014/main" id="{24831309-8957-2BA3-B3D7-B2C712A48D80}"/>
              </a:ext>
            </a:extLst>
          </p:cNvPr>
          <p:cNvSpPr/>
          <p:nvPr/>
        </p:nvSpPr>
        <p:spPr>
          <a:xfrm>
            <a:off x="6036128" y="643649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841A9A86-7B0B-FF61-36DC-F176EFD0F00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127017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98B30A-9BD6-363C-FBA3-F171CB12C09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EDA8115-43F3-A95C-4C79-F3223076577E}"/>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extBox 5">
            <a:extLst>
              <a:ext uri="{FF2B5EF4-FFF2-40B4-BE49-F238E27FC236}">
                <a16:creationId xmlns:a16="http://schemas.microsoft.com/office/drawing/2014/main" id="{BE7AF235-A83B-F4BC-D747-0217C989F8A5}"/>
              </a:ext>
            </a:extLst>
          </p:cNvPr>
          <p:cNvSpPr txBox="1"/>
          <p:nvPr/>
        </p:nvSpPr>
        <p:spPr>
          <a:xfrm>
            <a:off x="722376" y="1683127"/>
            <a:ext cx="10896600" cy="5139869"/>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North Carolina’s employer-based health insurance features more PPO plans and fewer HMO plans, compared to the total U.S. market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Enrollees in plans sold through North Carolina’s ACA marketplace have access to 47% of local doctors </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This is higher than the national average of 40%</a:t>
            </a:r>
          </a:p>
          <a:p>
            <a:pPr marL="800100" marR="0" lvl="1"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Narrow networks can lower health care costs (Gruber &amp; McKnight, 2016) and are supported by consumers when savings are shared transparently (Kaplan et al., 2026)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 name="Text 15">
            <a:extLst>
              <a:ext uri="{FF2B5EF4-FFF2-40B4-BE49-F238E27FC236}">
                <a16:creationId xmlns:a16="http://schemas.microsoft.com/office/drawing/2014/main" id="{6C7A6D91-7313-AD54-A138-F452FE22F15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KFF “How Narrow or Broad Are ACA Marketplace Physician Networks?” (2024); U.S. Department of Labor "Health Insurance Coverage Bulletin" (2023 data, published 2025); Gruber &amp; McKnight "Controlling Health Care Costs through Limited Network Insurance Plans: Evidence from Massachusetts State Employees" (2016); Kaplan et al. "Employee preferences in health plan design: results from a national survey" (2026).</a:t>
            </a:r>
          </a:p>
        </p:txBody>
      </p:sp>
      <p:sp>
        <p:nvSpPr>
          <p:cNvPr id="2" name="Title 3">
            <a:extLst>
              <a:ext uri="{FF2B5EF4-FFF2-40B4-BE49-F238E27FC236}">
                <a16:creationId xmlns:a16="http://schemas.microsoft.com/office/drawing/2014/main" id="{5201D929-E391-C547-C47C-A110E21299EB}"/>
              </a:ext>
            </a:extLst>
          </p:cNvPr>
          <p:cNvSpPr>
            <a:spLocks noGrp="1"/>
          </p:cNvSpPr>
          <p:nvPr>
            <p:ph type="title"/>
          </p:nvPr>
        </p:nvSpPr>
        <p:spPr>
          <a:xfrm>
            <a:off x="722376" y="630936"/>
            <a:ext cx="11444722" cy="671191"/>
          </a:xfrm>
        </p:spPr>
        <p:txBody>
          <a:bodyPr anchor="ctr">
            <a:noAutofit/>
          </a:bodyPr>
          <a:lstStyle/>
          <a:p>
            <a:r>
              <a:rPr lang="en-US" sz="4000" dirty="0">
                <a:latin typeface="Arial" panose="020B0604020202020204" pitchFamily="34" charset="0"/>
                <a:cs typeface="Arial" panose="020B0604020202020204" pitchFamily="34" charset="0"/>
              </a:rPr>
              <a:t>North Carolina Has Broader Networks Than National Average</a:t>
            </a:r>
          </a:p>
        </p:txBody>
      </p:sp>
      <p:sp>
        <p:nvSpPr>
          <p:cNvPr id="7" name="Rectangle 6">
            <a:hlinkClick r:id="rId3"/>
            <a:extLst>
              <a:ext uri="{FF2B5EF4-FFF2-40B4-BE49-F238E27FC236}">
                <a16:creationId xmlns:a16="http://schemas.microsoft.com/office/drawing/2014/main" id="{9F97CDE6-5FFD-8DA9-651C-6E31EA930FA7}"/>
              </a:ext>
            </a:extLst>
          </p:cNvPr>
          <p:cNvSpPr/>
          <p:nvPr/>
        </p:nvSpPr>
        <p:spPr>
          <a:xfrm>
            <a:off x="990600" y="6452616"/>
            <a:ext cx="35052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0" name="Rectangle 9">
            <a:hlinkClick r:id="rId4"/>
            <a:extLst>
              <a:ext uri="{FF2B5EF4-FFF2-40B4-BE49-F238E27FC236}">
                <a16:creationId xmlns:a16="http://schemas.microsoft.com/office/drawing/2014/main" id="{F4780268-D238-44E3-B1AD-0DB4FB6BBCE1}"/>
              </a:ext>
            </a:extLst>
          </p:cNvPr>
          <p:cNvSpPr/>
          <p:nvPr/>
        </p:nvSpPr>
        <p:spPr>
          <a:xfrm>
            <a:off x="4572000" y="6438328"/>
            <a:ext cx="4191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5"/>
            <a:extLst>
              <a:ext uri="{FF2B5EF4-FFF2-40B4-BE49-F238E27FC236}">
                <a16:creationId xmlns:a16="http://schemas.microsoft.com/office/drawing/2014/main" id="{A0564E34-7398-C652-982D-D7F602F9830D}"/>
              </a:ext>
            </a:extLst>
          </p:cNvPr>
          <p:cNvSpPr/>
          <p:nvPr/>
        </p:nvSpPr>
        <p:spPr>
          <a:xfrm>
            <a:off x="8835362" y="6452616"/>
            <a:ext cx="2311609"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5"/>
            <a:extLst>
              <a:ext uri="{FF2B5EF4-FFF2-40B4-BE49-F238E27FC236}">
                <a16:creationId xmlns:a16="http://schemas.microsoft.com/office/drawing/2014/main" id="{122316A1-50A6-5F26-32B9-315F48191AB4}"/>
              </a:ext>
            </a:extLst>
          </p:cNvPr>
          <p:cNvSpPr/>
          <p:nvPr/>
        </p:nvSpPr>
        <p:spPr>
          <a:xfrm>
            <a:off x="566613" y="6701983"/>
            <a:ext cx="881187" cy="7469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8" name="Rectangle 7">
            <a:hlinkClick r:id="rId5"/>
            <a:extLst>
              <a:ext uri="{FF2B5EF4-FFF2-40B4-BE49-F238E27FC236}">
                <a16:creationId xmlns:a16="http://schemas.microsoft.com/office/drawing/2014/main" id="{E916717D-7881-7AAE-6621-005A9A825E58}"/>
              </a:ext>
            </a:extLst>
          </p:cNvPr>
          <p:cNvSpPr/>
          <p:nvPr/>
        </p:nvSpPr>
        <p:spPr>
          <a:xfrm>
            <a:off x="566613" y="6711103"/>
            <a:ext cx="881187" cy="849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6"/>
            <a:extLst>
              <a:ext uri="{FF2B5EF4-FFF2-40B4-BE49-F238E27FC236}">
                <a16:creationId xmlns:a16="http://schemas.microsoft.com/office/drawing/2014/main" id="{AB181C51-B2C3-FBE1-B08F-3A0C550488E6}"/>
              </a:ext>
            </a:extLst>
          </p:cNvPr>
          <p:cNvSpPr/>
          <p:nvPr/>
        </p:nvSpPr>
        <p:spPr>
          <a:xfrm>
            <a:off x="5079647" y="6583347"/>
            <a:ext cx="4369153" cy="9458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1" name="Rectangle 10">
            <a:hlinkClick r:id="rId5"/>
            <a:extLst>
              <a:ext uri="{FF2B5EF4-FFF2-40B4-BE49-F238E27FC236}">
                <a16:creationId xmlns:a16="http://schemas.microsoft.com/office/drawing/2014/main" id="{E315457F-1049-4312-B02A-D74483266E35}"/>
              </a:ext>
            </a:extLst>
          </p:cNvPr>
          <p:cNvSpPr/>
          <p:nvPr/>
        </p:nvSpPr>
        <p:spPr>
          <a:xfrm>
            <a:off x="566613" y="6559295"/>
            <a:ext cx="4462587" cy="11863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DC2BF8C8-9040-32E0-54C8-D3D56BBF26F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15" name="Table 14">
            <a:extLst>
              <a:ext uri="{FF2B5EF4-FFF2-40B4-BE49-F238E27FC236}">
                <a16:creationId xmlns:a16="http://schemas.microsoft.com/office/drawing/2014/main" id="{A096C43A-7932-7DA1-E532-EA64CD7DCAAE}"/>
              </a:ext>
            </a:extLst>
          </p:cNvPr>
          <p:cNvGraphicFramePr>
            <a:graphicFrameLocks noGrp="1"/>
          </p:cNvGraphicFramePr>
          <p:nvPr/>
        </p:nvGraphicFramePr>
        <p:xfrm>
          <a:off x="3032760" y="2743200"/>
          <a:ext cx="6126480" cy="1005840"/>
        </p:xfrm>
        <a:graphic>
          <a:graphicData uri="http://schemas.openxmlformats.org/drawingml/2006/table">
            <a:tbl>
              <a:tblPr firstRow="1" bandRow="1">
                <a:tableStyleId>{9D7B26C5-4107-4FEC-AEDC-1716B250A1EF}</a:tableStyleId>
              </a:tblPr>
              <a:tblGrid>
                <a:gridCol w="1531620">
                  <a:extLst>
                    <a:ext uri="{9D8B030D-6E8A-4147-A177-3AD203B41FA5}">
                      <a16:colId xmlns:a16="http://schemas.microsoft.com/office/drawing/2014/main" val="3296596875"/>
                    </a:ext>
                  </a:extLst>
                </a:gridCol>
                <a:gridCol w="1531620">
                  <a:extLst>
                    <a:ext uri="{9D8B030D-6E8A-4147-A177-3AD203B41FA5}">
                      <a16:colId xmlns:a16="http://schemas.microsoft.com/office/drawing/2014/main" val="526480580"/>
                    </a:ext>
                  </a:extLst>
                </a:gridCol>
                <a:gridCol w="1531620">
                  <a:extLst>
                    <a:ext uri="{9D8B030D-6E8A-4147-A177-3AD203B41FA5}">
                      <a16:colId xmlns:a16="http://schemas.microsoft.com/office/drawing/2014/main" val="3045428596"/>
                    </a:ext>
                  </a:extLst>
                </a:gridCol>
                <a:gridCol w="1531620">
                  <a:extLst>
                    <a:ext uri="{9D8B030D-6E8A-4147-A177-3AD203B41FA5}">
                      <a16:colId xmlns:a16="http://schemas.microsoft.com/office/drawing/2014/main" val="1750792235"/>
                    </a:ext>
                  </a:extLst>
                </a:gridCol>
              </a:tblGrid>
              <a:tr h="335280">
                <a:tc>
                  <a:txBody>
                    <a:bodyPr/>
                    <a:lstStyle/>
                    <a:p>
                      <a:pPr algn="ctr" fontAlgn="b">
                        <a:buNone/>
                      </a:pP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HMO</a:t>
                      </a: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PPO</a:t>
                      </a:r>
                      <a:endParaRPr lang="en-US" sz="2000" b="0" i="0" u="none" strike="noStrike" dirty="0">
                        <a:solidFill>
                          <a:schemeClr val="bg1"/>
                        </a:solidFill>
                        <a:effectLst/>
                        <a:latin typeface="+mj-lt"/>
                      </a:endParaRPr>
                    </a:p>
                  </a:txBody>
                  <a:tcPr marL="6350" marR="6350" marT="6350" marB="0" anchor="ctr">
                    <a:solidFill>
                      <a:srgbClr val="3A4660"/>
                    </a:solidFill>
                  </a:tcPr>
                </a:tc>
                <a:tc>
                  <a:txBody>
                    <a:bodyPr/>
                    <a:lstStyle/>
                    <a:p>
                      <a:pPr algn="ctr" fontAlgn="b">
                        <a:buNone/>
                      </a:pPr>
                      <a:r>
                        <a:rPr lang="en-US" sz="2000" u="none" strike="noStrike" dirty="0">
                          <a:solidFill>
                            <a:schemeClr val="bg1"/>
                          </a:solidFill>
                          <a:effectLst/>
                          <a:latin typeface="+mj-lt"/>
                        </a:rPr>
                        <a:t>POS</a:t>
                      </a:r>
                      <a:endParaRPr lang="en-US" sz="2000" b="0" i="0" u="none" strike="noStrike" dirty="0">
                        <a:solidFill>
                          <a:schemeClr val="bg1"/>
                        </a:solidFill>
                        <a:effectLst/>
                        <a:latin typeface="+mj-lt"/>
                      </a:endParaRPr>
                    </a:p>
                  </a:txBody>
                  <a:tcPr marL="6350" marR="6350" marT="6350" marB="0" anchor="ctr">
                    <a:solidFill>
                      <a:srgbClr val="3A4660"/>
                    </a:solidFill>
                  </a:tcPr>
                </a:tc>
                <a:extLst>
                  <a:ext uri="{0D108BD9-81ED-4DB2-BD59-A6C34878D82A}">
                    <a16:rowId xmlns:a16="http://schemas.microsoft.com/office/drawing/2014/main" val="1524212560"/>
                  </a:ext>
                </a:extLst>
              </a:tr>
              <a:tr h="335280">
                <a:tc>
                  <a:txBody>
                    <a:bodyPr/>
                    <a:lstStyle/>
                    <a:p>
                      <a:pPr algn="l" fontAlgn="b">
                        <a:buNone/>
                      </a:pPr>
                      <a:r>
                        <a:rPr lang="en-US" sz="2000" u="none" strike="noStrike" dirty="0">
                          <a:solidFill>
                            <a:srgbClr val="000000"/>
                          </a:solidFill>
                          <a:effectLst/>
                          <a:latin typeface="+mj-lt"/>
                        </a:rPr>
                        <a:t>North Carolina</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10%</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48%</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13%</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2803030564"/>
                  </a:ext>
                </a:extLst>
              </a:tr>
              <a:tr h="335280">
                <a:tc>
                  <a:txBody>
                    <a:bodyPr/>
                    <a:lstStyle/>
                    <a:p>
                      <a:pPr algn="l" fontAlgn="b">
                        <a:buNone/>
                      </a:pPr>
                      <a:r>
                        <a:rPr lang="en-US" sz="2000" u="none" strike="noStrike" dirty="0">
                          <a:solidFill>
                            <a:srgbClr val="000000"/>
                          </a:solidFill>
                          <a:effectLst/>
                          <a:latin typeface="+mj-lt"/>
                        </a:rPr>
                        <a:t>U.S. </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13%</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46%</a:t>
                      </a:r>
                      <a:endParaRPr lang="en-US" sz="2000" b="0" i="0" u="none" strike="noStrike" dirty="0">
                        <a:solidFill>
                          <a:srgbClr val="000000"/>
                        </a:solidFill>
                        <a:effectLst/>
                        <a:latin typeface="+mj-lt"/>
                      </a:endParaRPr>
                    </a:p>
                  </a:txBody>
                  <a:tcPr marL="6350" marR="6350" marT="6350" marB="0" anchor="ctr"/>
                </a:tc>
                <a:tc>
                  <a:txBody>
                    <a:bodyPr/>
                    <a:lstStyle/>
                    <a:p>
                      <a:pPr algn="ctr" fontAlgn="b">
                        <a:buNone/>
                      </a:pPr>
                      <a:r>
                        <a:rPr lang="en-US" sz="2000" u="none" strike="noStrike" dirty="0">
                          <a:solidFill>
                            <a:srgbClr val="000000"/>
                          </a:solidFill>
                          <a:effectLst/>
                          <a:latin typeface="+mj-lt"/>
                        </a:rPr>
                        <a:t>11%</a:t>
                      </a:r>
                      <a:endParaRPr lang="en-US" sz="2000" b="0" i="0" u="none" strike="noStrike" dirty="0">
                        <a:solidFill>
                          <a:srgbClr val="000000"/>
                        </a:solidFill>
                        <a:effectLst/>
                        <a:latin typeface="+mj-lt"/>
                      </a:endParaRPr>
                    </a:p>
                  </a:txBody>
                  <a:tcPr marL="6350" marR="6350" marT="6350" marB="0" anchor="ctr"/>
                </a:tc>
                <a:extLst>
                  <a:ext uri="{0D108BD9-81ED-4DB2-BD59-A6C34878D82A}">
                    <a16:rowId xmlns:a16="http://schemas.microsoft.com/office/drawing/2014/main" val="3772301809"/>
                  </a:ext>
                </a:extLst>
              </a:tr>
            </a:tbl>
          </a:graphicData>
        </a:graphic>
      </p:graphicFrame>
    </p:spTree>
    <p:extLst>
      <p:ext uri="{BB962C8B-B14F-4D97-AF65-F5344CB8AC3E}">
        <p14:creationId xmlns:p14="http://schemas.microsoft.com/office/powerpoint/2010/main" val="407738902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A3FB0EC-28F8-487D-BE65-1FD376B61480}"/>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CA8E53C-234E-5246-5D09-A0AA8E2CF131}"/>
              </a:ext>
            </a:extLst>
          </p:cNvPr>
          <p:cNvSpPr txBox="1"/>
          <p:nvPr/>
        </p:nvSpPr>
        <p:spPr>
          <a:xfrm>
            <a:off x="719328" y="1351811"/>
            <a:ext cx="8847858" cy="4832092"/>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High overall hospital prices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High outpatient &amp; professional prices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Price opacity</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Shifting of care to hospitals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Primary care shortage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Hospital concentration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Insurer concentration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Prescription drug costs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Broad provider networks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Many others…</a:t>
            </a:r>
          </a:p>
          <a:p>
            <a:pPr marL="914400" marR="0" lvl="1"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Slide Number Placeholder 2">
            <a:extLst>
              <a:ext uri="{FF2B5EF4-FFF2-40B4-BE49-F238E27FC236}">
                <a16:creationId xmlns:a16="http://schemas.microsoft.com/office/drawing/2014/main" id="{50270E1A-C14E-D684-D101-66136A811C24}"/>
              </a:ext>
            </a:extLst>
          </p:cNvPr>
          <p:cNvSpPr>
            <a:spLocks noGrp="1"/>
          </p:cNvSpPr>
          <p:nvPr>
            <p:ph type="sldNum" sz="quarter" idx="18"/>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7" name="Text 2">
            <a:extLst>
              <a:ext uri="{FF2B5EF4-FFF2-40B4-BE49-F238E27FC236}">
                <a16:creationId xmlns:a16="http://schemas.microsoft.com/office/drawing/2014/main" id="{ACD4C048-6B31-D06E-7ADA-87E095B94BAA}"/>
              </a:ext>
            </a:extLst>
          </p:cNvPr>
          <p:cNvSpPr/>
          <p:nvPr/>
        </p:nvSpPr>
        <p:spPr>
          <a:xfrm>
            <a:off x="719328" y="627888"/>
            <a:ext cx="11320272" cy="65836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Calibri" pitchFamily="34" charset="-122"/>
                <a:cs typeface="Arial" panose="020B0604020202020204" pitchFamily="34" charset="0"/>
              </a:rPr>
              <a:t>Summary of Health Care Cost “Drivers”</a:t>
            </a:r>
            <a:endParaRPr kumimoji="0" lang="en-US" sz="4000" b="0" i="0" u="none" strike="noStrike" kern="1200" cap="none" spc="0" normalizeH="0" baseline="0" noProof="0" dirty="0">
              <a:ln>
                <a:noFill/>
              </a:ln>
              <a:solidFill>
                <a:srgbClr val="3F3F3F"/>
              </a:solidFill>
              <a:effectLst/>
              <a:uLnTx/>
              <a:uFillTx/>
              <a:latin typeface="Arial" panose="020B0604020202020204" pitchFamily="34" charset="0"/>
              <a:ea typeface="+mn-ea"/>
              <a:cs typeface="Arial" panose="020B0604020202020204" pitchFamily="34" charset="0"/>
            </a:endParaRPr>
          </a:p>
        </p:txBody>
      </p:sp>
      <p:sp>
        <p:nvSpPr>
          <p:cNvPr id="4" name="Rectangle 3">
            <a:extLst>
              <a:ext uri="{FF2B5EF4-FFF2-40B4-BE49-F238E27FC236}">
                <a16:creationId xmlns:a16="http://schemas.microsoft.com/office/drawing/2014/main" id="{CBD13998-AFD0-E88C-8899-4B9503A525F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6292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891E7A5-0FD7-9E13-D4A1-BE65730D60A2}"/>
              </a:ext>
            </a:extLst>
          </p:cNvPr>
          <p:cNvSpPr>
            <a:spLocks noGrp="1"/>
          </p:cNvSpPr>
          <p:nvPr>
            <p:ph type="title"/>
          </p:nvPr>
        </p:nvSpPr>
        <p:spPr/>
        <p:txBody>
          <a:bodyPr/>
          <a:lstStyle/>
          <a:p>
            <a:r>
              <a:rPr lang="en-US" b="1" dirty="0"/>
              <a:t>Ethics, Open Meetings, and Public Records Compliance</a:t>
            </a:r>
          </a:p>
        </p:txBody>
      </p:sp>
      <p:sp>
        <p:nvSpPr>
          <p:cNvPr id="4" name="TextBox 3">
            <a:extLst>
              <a:ext uri="{FF2B5EF4-FFF2-40B4-BE49-F238E27FC236}">
                <a16:creationId xmlns:a16="http://schemas.microsoft.com/office/drawing/2014/main" id="{C9DA896F-C496-700C-BFF5-8E69B7891187}"/>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South Moore</a:t>
            </a:r>
          </a:p>
        </p:txBody>
      </p:sp>
    </p:spTree>
    <p:extLst>
      <p:ext uri="{BB962C8B-B14F-4D97-AF65-F5344CB8AC3E}">
        <p14:creationId xmlns:p14="http://schemas.microsoft.com/office/powerpoint/2010/main" val="11915802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MasterSp="0">
  <p:cSld>
    <p:bg>
      <p:bgPr>
        <a:solidFill>
          <a:srgbClr val="0C344C"/>
        </a:solidFill>
        <a:effectLst/>
      </p:bgPr>
    </p:bg>
    <p:spTree>
      <p:nvGrpSpPr>
        <p:cNvPr id="1" name="">
          <a:extLst>
            <a:ext uri="{FF2B5EF4-FFF2-40B4-BE49-F238E27FC236}">
              <a16:creationId xmlns:a16="http://schemas.microsoft.com/office/drawing/2014/main" id="{6ADAA5DC-997A-24B1-1F59-A458870EAD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D11BA6-ED3F-A731-A57F-193114029F90}"/>
              </a:ext>
            </a:extLst>
          </p:cNvPr>
          <p:cNvSpPr>
            <a:spLocks noGrp="1"/>
          </p:cNvSpPr>
          <p:nvPr>
            <p:ph type="ctrTitle"/>
          </p:nvPr>
        </p:nvSpPr>
        <p:spPr>
          <a:xfrm>
            <a:off x="1762498" y="2133600"/>
            <a:ext cx="10438064" cy="1562100"/>
          </a:xfrm>
        </p:spPr>
        <p:txBody>
          <a:bodyPr>
            <a:normAutofit/>
          </a:bodyPr>
          <a:lstStyle/>
          <a:p>
            <a:r>
              <a:rPr lang="en-US" sz="4400" dirty="0">
                <a:solidFill>
                  <a:schemeClr val="bg1"/>
                </a:solidFill>
                <a:latin typeface="Arial" panose="020B0604020202020204" pitchFamily="34" charset="0"/>
                <a:cs typeface="Arial" panose="020B0604020202020204" pitchFamily="34" charset="0"/>
              </a:rPr>
              <a:t>What Can North Carolina Learn from Other States?</a:t>
            </a:r>
          </a:p>
        </p:txBody>
      </p:sp>
      <p:sp>
        <p:nvSpPr>
          <p:cNvPr id="4" name="Title 1">
            <a:extLst>
              <a:ext uri="{FF2B5EF4-FFF2-40B4-BE49-F238E27FC236}">
                <a16:creationId xmlns:a16="http://schemas.microsoft.com/office/drawing/2014/main" id="{ED693CFC-55FA-2549-1FD1-F69BBEE68DA8}"/>
              </a:ext>
            </a:extLst>
          </p:cNvPr>
          <p:cNvSpPr txBox="1">
            <a:spLocks/>
          </p:cNvSpPr>
          <p:nvPr/>
        </p:nvSpPr>
        <p:spPr>
          <a:xfrm>
            <a:off x="381000" y="2590800"/>
            <a:ext cx="1143000" cy="952500"/>
          </a:xfrm>
          <a:prstGeom prst="rect">
            <a:avLst/>
          </a:prstGeom>
        </p:spPr>
        <p:txBody>
          <a:bodyPr vert="horz" lIns="91440" tIns="45720" rIns="91440" bIns="0" rtlCol="0" anchor="b">
            <a:normAutofit fontScale="92500" lnSpcReduction="10000"/>
          </a:bodyPr>
          <a:lstStyle>
            <a:lvl1pPr algn="l" defTabSz="914400" rtl="0" eaLnBrk="1" latinLnBrk="0" hangingPunct="1">
              <a:lnSpc>
                <a:spcPct val="90000"/>
              </a:lnSpc>
              <a:spcBef>
                <a:spcPct val="0"/>
              </a:spcBef>
              <a:buNone/>
              <a:defRPr lang="en-IN" sz="4300" b="1" kern="1200">
                <a:solidFill>
                  <a:schemeClr val="accent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7200" b="1" i="0" u="none" strike="noStrike" kern="1200" cap="none" spc="0" normalizeH="0" baseline="0" noProof="0" dirty="0">
                <a:ln>
                  <a:noFill/>
                </a:ln>
                <a:solidFill>
                  <a:srgbClr val="FFFFFF"/>
                </a:solidFill>
                <a:effectLst/>
                <a:uLnTx/>
                <a:uFillTx/>
                <a:latin typeface="Arial" panose="020B0604020202020204" pitchFamily="34" charset="0"/>
                <a:ea typeface="+mj-ea"/>
                <a:cs typeface="Arial" panose="020B0604020202020204" pitchFamily="34" charset="0"/>
              </a:rPr>
              <a:t>5</a:t>
            </a:r>
          </a:p>
        </p:txBody>
      </p:sp>
      <p:sp>
        <p:nvSpPr>
          <p:cNvPr id="6" name="Rectangle 5">
            <a:extLst>
              <a:ext uri="{FF2B5EF4-FFF2-40B4-BE49-F238E27FC236}">
                <a16:creationId xmlns:a16="http://schemas.microsoft.com/office/drawing/2014/main" id="{EFBBA049-0BCB-CBC3-F06C-855ABBB72FD9}"/>
              </a:ext>
            </a:extLst>
          </p:cNvPr>
          <p:cNvSpPr/>
          <p:nvPr/>
        </p:nvSpPr>
        <p:spPr>
          <a:xfrm flipH="1">
            <a:off x="1524000" y="1904999"/>
            <a:ext cx="57091" cy="2133601"/>
          </a:xfrm>
          <a:prstGeom prst="rect">
            <a:avLst/>
          </a:prstGeom>
          <a:solidFill>
            <a:srgbClr val="207C8F"/>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512870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D3DE491-CF34-7624-3350-0A0A0E5AA658}"/>
              </a:ext>
            </a:extLst>
          </p:cNvPr>
          <p:cNvGraphicFramePr>
            <a:graphicFrameLocks noGrp="1"/>
          </p:cNvGraphicFramePr>
          <p:nvPr>
            <p:ph idx="1"/>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EB71A797-3F21-E884-D61D-7F2AA159D5DA}"/>
              </a:ext>
            </a:extLst>
          </p:cNvPr>
          <p:cNvSpPr txBox="1"/>
          <p:nvPr/>
        </p:nvSpPr>
        <p:spPr>
          <a:xfrm>
            <a:off x="1792224" y="4065302"/>
            <a:ext cx="151790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2004-2011</a:t>
            </a:r>
          </a:p>
        </p:txBody>
      </p:sp>
      <p:sp>
        <p:nvSpPr>
          <p:cNvPr id="7" name="TextBox 6">
            <a:extLst>
              <a:ext uri="{FF2B5EF4-FFF2-40B4-BE49-F238E27FC236}">
                <a16:creationId xmlns:a16="http://schemas.microsoft.com/office/drawing/2014/main" id="{9F9E1978-653B-7D76-5854-ADED94E0AE25}"/>
              </a:ext>
            </a:extLst>
          </p:cNvPr>
          <p:cNvSpPr txBox="1"/>
          <p:nvPr/>
        </p:nvSpPr>
        <p:spPr>
          <a:xfrm>
            <a:off x="4956048" y="3631962"/>
            <a:ext cx="136245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2011-2018</a:t>
            </a:r>
          </a:p>
        </p:txBody>
      </p:sp>
      <p:sp>
        <p:nvSpPr>
          <p:cNvPr id="8" name="TextBox 7">
            <a:extLst>
              <a:ext uri="{FF2B5EF4-FFF2-40B4-BE49-F238E27FC236}">
                <a16:creationId xmlns:a16="http://schemas.microsoft.com/office/drawing/2014/main" id="{BE899588-3E35-9C04-3204-46F64F3D9A6B}"/>
              </a:ext>
            </a:extLst>
          </p:cNvPr>
          <p:cNvSpPr txBox="1"/>
          <p:nvPr/>
        </p:nvSpPr>
        <p:spPr>
          <a:xfrm>
            <a:off x="8129016" y="4065302"/>
            <a:ext cx="164592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alibri" panose="020F0502020204030204"/>
                <a:ea typeface="+mn-ea"/>
                <a:cs typeface="+mn-cs"/>
              </a:rPr>
              <a:t>2019-Present</a:t>
            </a:r>
          </a:p>
        </p:txBody>
      </p:sp>
      <p:sp>
        <p:nvSpPr>
          <p:cNvPr id="3" name="Slide Number Placeholder 2">
            <a:extLst>
              <a:ext uri="{FF2B5EF4-FFF2-40B4-BE49-F238E27FC236}">
                <a16:creationId xmlns:a16="http://schemas.microsoft.com/office/drawing/2014/main" id="{240E1948-9EE2-9F74-48E9-72C5D8E4273B}"/>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6" name="Title 3">
            <a:extLst>
              <a:ext uri="{FF2B5EF4-FFF2-40B4-BE49-F238E27FC236}">
                <a16:creationId xmlns:a16="http://schemas.microsoft.com/office/drawing/2014/main" id="{A746B9DE-D151-E12C-6621-A85635EA1F90}"/>
              </a:ext>
            </a:extLst>
          </p:cNvPr>
          <p:cNvSpPr txBox="1">
            <a:spLocks/>
          </p:cNvSpPr>
          <p:nvPr/>
        </p:nvSpPr>
        <p:spPr>
          <a:xfrm>
            <a:off x="722376" y="630937"/>
            <a:ext cx="11368520" cy="664464"/>
          </a:xfrm>
          <a:prstGeom prst="rect">
            <a:avLst/>
          </a:prstGeom>
        </p:spPr>
        <p:txBody>
          <a:bodyPr vert="horz" lIns="91440" tIns="45720" rIns="91440" bIns="0" rtlCol="0"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The Shifting Focus of State Initiatives</a:t>
            </a:r>
          </a:p>
        </p:txBody>
      </p:sp>
      <p:sp>
        <p:nvSpPr>
          <p:cNvPr id="9" name="Rectangle 8">
            <a:extLst>
              <a:ext uri="{FF2B5EF4-FFF2-40B4-BE49-F238E27FC236}">
                <a16:creationId xmlns:a16="http://schemas.microsoft.com/office/drawing/2014/main" id="{30E57FB9-08FA-1826-29B2-2F99B324FFA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793359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66E9D74D-5FF1-834E-84B4-12372BAD01C2}"/>
              </a:ext>
            </a:extLst>
          </p:cNvPr>
          <p:cNvGraphicFramePr>
            <a:graphicFrameLocks noGrp="1"/>
          </p:cNvGraphicFramePr>
          <p:nvPr>
            <p:ph idx="1"/>
          </p:nvPr>
        </p:nvGraphicFramePr>
        <p:xfrm>
          <a:off x="216693" y="1508471"/>
          <a:ext cx="11758613" cy="534952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C03AF630-8099-9B5F-47CC-9828A2F3042A}"/>
              </a:ext>
            </a:extLst>
          </p:cNvPr>
          <p:cNvSpPr txBox="1"/>
          <p:nvPr/>
        </p:nvSpPr>
        <p:spPr>
          <a:xfrm>
            <a:off x="316429" y="4228100"/>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2019</a:t>
            </a:r>
          </a:p>
        </p:txBody>
      </p:sp>
      <p:sp>
        <p:nvSpPr>
          <p:cNvPr id="6" name="TextBox 5">
            <a:extLst>
              <a:ext uri="{FF2B5EF4-FFF2-40B4-BE49-F238E27FC236}">
                <a16:creationId xmlns:a16="http://schemas.microsoft.com/office/drawing/2014/main" id="{046324E6-6108-D106-AA78-3D74806898AF}"/>
              </a:ext>
            </a:extLst>
          </p:cNvPr>
          <p:cNvSpPr txBox="1"/>
          <p:nvPr/>
        </p:nvSpPr>
        <p:spPr>
          <a:xfrm>
            <a:off x="1664210" y="3692088"/>
            <a:ext cx="85953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2020</a:t>
            </a:r>
          </a:p>
        </p:txBody>
      </p:sp>
      <p:sp>
        <p:nvSpPr>
          <p:cNvPr id="7" name="TextBox 6">
            <a:extLst>
              <a:ext uri="{FF2B5EF4-FFF2-40B4-BE49-F238E27FC236}">
                <a16:creationId xmlns:a16="http://schemas.microsoft.com/office/drawing/2014/main" id="{1B3521C5-218E-CF5E-2297-567D773254B0}"/>
              </a:ext>
            </a:extLst>
          </p:cNvPr>
          <p:cNvSpPr txBox="1"/>
          <p:nvPr/>
        </p:nvSpPr>
        <p:spPr>
          <a:xfrm>
            <a:off x="4584766" y="3688395"/>
            <a:ext cx="724277" cy="3730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2021</a:t>
            </a:r>
          </a:p>
        </p:txBody>
      </p:sp>
      <p:sp>
        <p:nvSpPr>
          <p:cNvPr id="8" name="TextBox 7">
            <a:extLst>
              <a:ext uri="{FF2B5EF4-FFF2-40B4-BE49-F238E27FC236}">
                <a16:creationId xmlns:a16="http://schemas.microsoft.com/office/drawing/2014/main" id="{904C9297-41A1-1772-5AAA-A393C1760784}"/>
              </a:ext>
            </a:extLst>
          </p:cNvPr>
          <p:cNvSpPr txBox="1"/>
          <p:nvPr/>
        </p:nvSpPr>
        <p:spPr>
          <a:xfrm>
            <a:off x="6095999" y="4285919"/>
            <a:ext cx="108204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2022</a:t>
            </a:r>
          </a:p>
        </p:txBody>
      </p:sp>
      <p:sp>
        <p:nvSpPr>
          <p:cNvPr id="9" name="TextBox 8">
            <a:extLst>
              <a:ext uri="{FF2B5EF4-FFF2-40B4-BE49-F238E27FC236}">
                <a16:creationId xmlns:a16="http://schemas.microsoft.com/office/drawing/2014/main" id="{9E695AD8-099C-C372-BBE5-5365585B16D7}"/>
              </a:ext>
            </a:extLst>
          </p:cNvPr>
          <p:cNvSpPr txBox="1"/>
          <p:nvPr/>
        </p:nvSpPr>
        <p:spPr>
          <a:xfrm>
            <a:off x="7555759" y="3688395"/>
            <a:ext cx="72427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2023</a:t>
            </a:r>
          </a:p>
        </p:txBody>
      </p:sp>
      <p:sp>
        <p:nvSpPr>
          <p:cNvPr id="10" name="Text 15">
            <a:extLst>
              <a:ext uri="{FF2B5EF4-FFF2-40B4-BE49-F238E27FC236}">
                <a16:creationId xmlns:a16="http://schemas.microsoft.com/office/drawing/2014/main" id="{8DD1F84E-64AF-FBC2-3508-B0FEAD4BD9A2}"/>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800" b="0" i="1" u="none" strike="noStrike" kern="1200" cap="none" spc="0" normalizeH="0" baseline="0" noProof="0" dirty="0">
              <a:ln>
                <a:noFill/>
              </a:ln>
              <a:solidFill>
                <a:srgbClr val="000000"/>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8FB846F4-5E3B-FCE0-F8B7-F9956BAC0366}"/>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3" name="Title 3">
            <a:extLst>
              <a:ext uri="{FF2B5EF4-FFF2-40B4-BE49-F238E27FC236}">
                <a16:creationId xmlns:a16="http://schemas.microsoft.com/office/drawing/2014/main" id="{FC4F5D39-7193-AE1D-99B5-3C0905475CAA}"/>
              </a:ext>
            </a:extLst>
          </p:cNvPr>
          <p:cNvSpPr txBox="1">
            <a:spLocks/>
          </p:cNvSpPr>
          <p:nvPr/>
        </p:nvSpPr>
        <p:spPr>
          <a:xfrm>
            <a:off x="673045" y="453910"/>
            <a:ext cx="11368520" cy="664464"/>
          </a:xfrm>
          <a:prstGeom prst="rect">
            <a:avLst/>
          </a:prstGeom>
        </p:spPr>
        <p:txBody>
          <a:bodyPr vert="horz" lIns="91440" tIns="45720" rIns="91440" bIns="0" rtlCol="0" anchor="t">
            <a:no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Recent State Initiatives on Cost and Affordability </a:t>
            </a:r>
          </a:p>
        </p:txBody>
      </p:sp>
      <p:sp>
        <p:nvSpPr>
          <p:cNvPr id="11" name="Rectangle 10">
            <a:extLst>
              <a:ext uri="{FF2B5EF4-FFF2-40B4-BE49-F238E27FC236}">
                <a16:creationId xmlns:a16="http://schemas.microsoft.com/office/drawing/2014/main" id="{35260967-10EA-FC9C-5328-C8E18EF7743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989397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B120FF-2E1A-C31D-ED8D-AEF71BF0FD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4A4B353-3123-D172-C9F4-0967E88E620A}"/>
              </a:ext>
            </a:extLst>
          </p:cNvPr>
          <p:cNvSpPr txBox="1">
            <a:spLocks/>
          </p:cNvSpPr>
          <p:nvPr/>
        </p:nvSpPr>
        <p:spPr>
          <a:xfrm>
            <a:off x="876300" y="1130422"/>
            <a:ext cx="10439400" cy="507892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Set cost growth benchmarks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srgbClr val="000000"/>
                </a:solidFill>
                <a:effectLst/>
                <a:uLnTx/>
                <a:uFillTx/>
                <a:latin typeface="Calibri" panose="020F0502020204030204"/>
                <a:ea typeface="+mn-ea"/>
                <a:cs typeface="+mn-cs"/>
              </a:rPr>
              <a:t>Establish offices </a:t>
            </a: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to promote affordability, monitor progress and identify gaps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Build health care data infrastructure and improve price transparency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Enhance market oversight authorities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dirty="0">
              <a:ln>
                <a:noFill/>
              </a:ln>
              <a:solidFill>
                <a:srgbClr val="3F3F3F"/>
              </a:solidFill>
              <a:effectLst/>
              <a:uLnTx/>
              <a:uFillTx/>
              <a:latin typeface="Calibri" panose="020F0502020204030204"/>
              <a:ea typeface="+mn-ea"/>
              <a:cs typeface="+mn-cs"/>
            </a:endParaRPr>
          </a:p>
        </p:txBody>
      </p:sp>
      <p:sp>
        <p:nvSpPr>
          <p:cNvPr id="6" name="Slide Number Placeholder 2">
            <a:extLst>
              <a:ext uri="{FF2B5EF4-FFF2-40B4-BE49-F238E27FC236}">
                <a16:creationId xmlns:a16="http://schemas.microsoft.com/office/drawing/2014/main" id="{41FDF12E-939A-A6FC-EE85-BB8313319D97}"/>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2" name="Title 3">
            <a:extLst>
              <a:ext uri="{FF2B5EF4-FFF2-40B4-BE49-F238E27FC236}">
                <a16:creationId xmlns:a16="http://schemas.microsoft.com/office/drawing/2014/main" id="{770E20DC-F37A-EA90-7EDC-2B0817618714}"/>
              </a:ext>
            </a:extLst>
          </p:cNvPr>
          <p:cNvSpPr>
            <a:spLocks noGrp="1"/>
          </p:cNvSpPr>
          <p:nvPr>
            <p:ph type="title"/>
          </p:nvPr>
        </p:nvSpPr>
        <p:spPr>
          <a:xfrm>
            <a:off x="722376" y="630937"/>
            <a:ext cx="11444722" cy="664464"/>
          </a:xfrm>
        </p:spPr>
        <p:txBody>
          <a:bodyPr anchor="t">
            <a:normAutofit/>
          </a:bodyPr>
          <a:lstStyle/>
          <a:p>
            <a:r>
              <a:rPr lang="en-US" sz="4000" dirty="0">
                <a:latin typeface="Arial" panose="020B0604020202020204" pitchFamily="34" charset="0"/>
                <a:cs typeface="Arial" panose="020B0604020202020204" pitchFamily="34" charset="0"/>
              </a:rPr>
              <a:t>Common Themes in State Initiatives</a:t>
            </a:r>
          </a:p>
        </p:txBody>
      </p:sp>
      <p:sp>
        <p:nvSpPr>
          <p:cNvPr id="5" name="Rectangle 4">
            <a:extLst>
              <a:ext uri="{FF2B5EF4-FFF2-40B4-BE49-F238E27FC236}">
                <a16:creationId xmlns:a16="http://schemas.microsoft.com/office/drawing/2014/main" id="{A76657DA-4352-FC9D-F9F3-B1BA34BEA1C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912012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46980DC-E355-86A2-C209-E65029C1B6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F346EE4-CB48-646B-9544-6E78A2F17626}"/>
              </a:ext>
            </a:extLst>
          </p:cNvPr>
          <p:cNvSpPr txBox="1">
            <a:spLocks/>
          </p:cNvSpPr>
          <p:nvPr/>
        </p:nvSpPr>
        <p:spPr>
          <a:xfrm>
            <a:off x="795882" y="1150412"/>
            <a:ext cx="10439400" cy="507892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Set primary care spending targets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RI, OR, DE, CO, CA, CT, VA, OK</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2"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Enhance Medicaid reimbursement for primary care</a:t>
            </a:r>
          </a:p>
          <a:p>
            <a:pPr marL="6858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NM, MT, AK, ND, WY, MD, IN, VT, AZ, TN</a:t>
            </a:r>
          </a:p>
          <a:p>
            <a:pPr marL="685800" marR="0" lvl="3"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Support primary care provision in underserved areas through grants or loans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CO, RI, NY</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1"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r>
              <a:rPr kumimoji="0" lang="en-US" sz="3000" b="0" i="0" u="none" strike="noStrike" kern="1200" cap="none" spc="0" normalizeH="0" baseline="0" noProof="0" dirty="0">
                <a:ln>
                  <a:noFill/>
                </a:ln>
                <a:solidFill>
                  <a:srgbClr val="000000"/>
                </a:solidFill>
                <a:effectLst/>
                <a:uLnTx/>
                <a:uFillTx/>
                <a:latin typeface="Calibri" panose="020F0502020204030204"/>
                <a:ea typeface="+mn-ea"/>
                <a:cs typeface="+mn-cs"/>
              </a:rPr>
              <a:t>Expand and support the primary care workforce</a:t>
            </a:r>
          </a:p>
          <a:p>
            <a:pPr marL="685800" marR="0" lvl="1" indent="-228600" algn="l" defTabSz="914400" rtl="0" eaLnBrk="1" fontAlgn="auto" latinLnBrk="0" hangingPunct="1">
              <a:lnSpc>
                <a:spcPct val="100000"/>
              </a:lnSpc>
              <a:spcBef>
                <a:spcPts val="5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MN, CA, OH, MI, OR, MA, RI, VA, Washington D.C.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1" name="Text 15">
            <a:extLst>
              <a:ext uri="{FF2B5EF4-FFF2-40B4-BE49-F238E27FC236}">
                <a16:creationId xmlns:a16="http://schemas.microsoft.com/office/drawing/2014/main" id="{664A3FCF-0862-6138-E9AC-8A0A1C53D264}"/>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Georgetown Center on Health Insurance Reforms “States Increasingly Use Power Over Commercial Health Insurance to Boost Primary Care Investment” (2024); NASHP “Implementing High-Quality Primary Care: A Policy Menu for States” (2025); Milbank “Five States Leading Efforts to Increase Primary Care Spending” (2025).</a:t>
            </a:r>
          </a:p>
        </p:txBody>
      </p:sp>
      <p:sp>
        <p:nvSpPr>
          <p:cNvPr id="12" name="Slide Number Placeholder 2">
            <a:extLst>
              <a:ext uri="{FF2B5EF4-FFF2-40B4-BE49-F238E27FC236}">
                <a16:creationId xmlns:a16="http://schemas.microsoft.com/office/drawing/2014/main" id="{E86025E4-EFB4-20AA-9417-10CA14E9CFC2}"/>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4" name="Title 3">
            <a:extLst>
              <a:ext uri="{FF2B5EF4-FFF2-40B4-BE49-F238E27FC236}">
                <a16:creationId xmlns:a16="http://schemas.microsoft.com/office/drawing/2014/main" id="{F4AD3700-978B-6EFB-C3B4-7DDC47AB165C}"/>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Many States Prioritize Primary Care</a:t>
            </a:r>
          </a:p>
        </p:txBody>
      </p:sp>
      <p:sp>
        <p:nvSpPr>
          <p:cNvPr id="5" name="Rectangle 4">
            <a:hlinkClick r:id="rId2"/>
            <a:extLst>
              <a:ext uri="{FF2B5EF4-FFF2-40B4-BE49-F238E27FC236}">
                <a16:creationId xmlns:a16="http://schemas.microsoft.com/office/drawing/2014/main" id="{E2F30588-A352-B4F7-C6B7-5383E641A7C9}"/>
              </a:ext>
            </a:extLst>
          </p:cNvPr>
          <p:cNvSpPr/>
          <p:nvPr/>
        </p:nvSpPr>
        <p:spPr>
          <a:xfrm>
            <a:off x="990600" y="6452616"/>
            <a:ext cx="7239000" cy="10058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hlinkClick r:id="rId3"/>
            <a:extLst>
              <a:ext uri="{FF2B5EF4-FFF2-40B4-BE49-F238E27FC236}">
                <a16:creationId xmlns:a16="http://schemas.microsoft.com/office/drawing/2014/main" id="{AF929DD1-9366-92C1-270D-A259851EF7E5}"/>
              </a:ext>
            </a:extLst>
          </p:cNvPr>
          <p:cNvSpPr/>
          <p:nvPr/>
        </p:nvSpPr>
        <p:spPr>
          <a:xfrm>
            <a:off x="8305800" y="6452616"/>
            <a:ext cx="2959608" cy="8629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3"/>
            <a:extLst>
              <a:ext uri="{FF2B5EF4-FFF2-40B4-BE49-F238E27FC236}">
                <a16:creationId xmlns:a16="http://schemas.microsoft.com/office/drawing/2014/main" id="{52548ACE-613C-67F1-8D8B-F9BE9395A074}"/>
              </a:ext>
            </a:extLst>
          </p:cNvPr>
          <p:cNvSpPr/>
          <p:nvPr/>
        </p:nvSpPr>
        <p:spPr>
          <a:xfrm>
            <a:off x="550330" y="6568439"/>
            <a:ext cx="740227" cy="1005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3934D11F-9C30-A3FD-9DFC-CB1AF0499842}"/>
              </a:ext>
            </a:extLst>
          </p:cNvPr>
          <p:cNvSpPr/>
          <p:nvPr/>
        </p:nvSpPr>
        <p:spPr>
          <a:xfrm>
            <a:off x="1447800" y="6568438"/>
            <a:ext cx="3581400" cy="10058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F68F244E-8A3F-9A05-AD3B-094563C9F77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4223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
          <p:cNvSpPr/>
          <p:nvPr/>
        </p:nvSpPr>
        <p:spPr>
          <a:xfrm>
            <a:off x="2007108" y="3655436"/>
            <a:ext cx="1310640" cy="292608"/>
          </a:xfrm>
          <a:prstGeom prst="roundRect">
            <a:avLst>
              <a:gd name="adj" fmla="val 18750"/>
            </a:avLst>
          </a:prstGeom>
          <a:solidFill>
            <a:srgbClr val="CFE0FB"/>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5" name="Shape 3"/>
          <p:cNvSpPr/>
          <p:nvPr/>
        </p:nvSpPr>
        <p:spPr>
          <a:xfrm>
            <a:off x="3390900" y="3655436"/>
            <a:ext cx="1310640" cy="292608"/>
          </a:xfrm>
          <a:prstGeom prst="roundRect">
            <a:avLst>
              <a:gd name="adj" fmla="val 18750"/>
            </a:avLst>
          </a:prstGeom>
          <a:solidFill>
            <a:srgbClr val="A9C2F0"/>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6" name="Shape 4"/>
          <p:cNvSpPr/>
          <p:nvPr/>
        </p:nvSpPr>
        <p:spPr>
          <a:xfrm>
            <a:off x="4774692" y="3655436"/>
            <a:ext cx="1310640" cy="292608"/>
          </a:xfrm>
          <a:prstGeom prst="roundRect">
            <a:avLst>
              <a:gd name="adj" fmla="val 18750"/>
            </a:avLst>
          </a:prstGeom>
          <a:solidFill>
            <a:srgbClr val="8AA6E2"/>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7" name="Shape 5"/>
          <p:cNvSpPr/>
          <p:nvPr/>
        </p:nvSpPr>
        <p:spPr>
          <a:xfrm>
            <a:off x="6158484" y="3655436"/>
            <a:ext cx="1310640" cy="292608"/>
          </a:xfrm>
          <a:prstGeom prst="roundRect">
            <a:avLst>
              <a:gd name="adj" fmla="val 18750"/>
            </a:avLst>
          </a:prstGeom>
          <a:solidFill>
            <a:srgbClr val="6D8AD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8" name="Shape 6"/>
          <p:cNvSpPr/>
          <p:nvPr/>
        </p:nvSpPr>
        <p:spPr>
          <a:xfrm>
            <a:off x="7542276" y="3655436"/>
            <a:ext cx="1310640" cy="292608"/>
          </a:xfrm>
          <a:prstGeom prst="roundRect">
            <a:avLst>
              <a:gd name="adj" fmla="val 18750"/>
            </a:avLst>
          </a:prstGeom>
          <a:solidFill>
            <a:srgbClr val="4C68B8"/>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9" name="Shape 7"/>
          <p:cNvSpPr/>
          <p:nvPr/>
        </p:nvSpPr>
        <p:spPr>
          <a:xfrm>
            <a:off x="8926068" y="3655436"/>
            <a:ext cx="1310640" cy="292608"/>
          </a:xfrm>
          <a:prstGeom prst="roundRect">
            <a:avLst>
              <a:gd name="adj" fmla="val 18750"/>
            </a:avLst>
          </a:prstGeom>
          <a:solidFill>
            <a:srgbClr val="1E2761"/>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0" name="Text 8"/>
          <p:cNvSpPr/>
          <p:nvPr/>
        </p:nvSpPr>
        <p:spPr>
          <a:xfrm>
            <a:off x="498348" y="3426836"/>
            <a:ext cx="1463040" cy="7498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LESS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INTERVENTION</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1" name="Text 9"/>
          <p:cNvSpPr/>
          <p:nvPr/>
        </p:nvSpPr>
        <p:spPr>
          <a:xfrm>
            <a:off x="10386928" y="3387211"/>
            <a:ext cx="1645920" cy="749808"/>
          </a:xfrm>
          <a:prstGeom prst="rect">
            <a:avLst/>
          </a:prstGeom>
          <a:noFill/>
          <a:ln/>
        </p:spPr>
        <p:txBody>
          <a:bodyPr wrap="square"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MORE</a:t>
            </a:r>
            <a:endParaRPr kumimoji="0" lang="en-US" sz="1600" b="1"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0" cap="none" spc="100" normalizeH="0" baseline="0" noProof="0" dirty="0">
                <a:ln>
                  <a:noFill/>
                </a:ln>
                <a:solidFill>
                  <a:srgbClr val="000000"/>
                </a:solidFill>
                <a:effectLst/>
                <a:uLnTx/>
                <a:uFillTx/>
                <a:latin typeface="Calibri (Body)"/>
                <a:ea typeface="Calibri" pitchFamily="34" charset="-122"/>
                <a:cs typeface="Calibri" pitchFamily="34" charset="-120"/>
              </a:rPr>
              <a:t>INTERVENTION</a:t>
            </a:r>
            <a:endParaRPr kumimoji="0" lang="en-US" sz="1600" b="1"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2" name="Shape 10"/>
          <p:cNvSpPr/>
          <p:nvPr/>
        </p:nvSpPr>
        <p:spPr>
          <a:xfrm flipV="1">
            <a:off x="2007108" y="4069965"/>
            <a:ext cx="8494234" cy="6095"/>
          </a:xfrm>
          <a:prstGeom prst="line">
            <a:avLst/>
          </a:prstGeom>
          <a:noFill/>
          <a:ln w="15875">
            <a:solidFill>
              <a:srgbClr val="AEB8D6"/>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3" name="Shape 11"/>
          <p:cNvSpPr/>
          <p:nvPr/>
        </p:nvSpPr>
        <p:spPr>
          <a:xfrm rot="5400000">
            <a:off x="10437669" y="4005263"/>
            <a:ext cx="137160" cy="137160"/>
          </a:xfrm>
          <a:prstGeom prst="triangle">
            <a:avLst/>
          </a:prstGeom>
          <a:solidFill>
            <a:srgbClr val="AEB8D6"/>
          </a:solidFill>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4" name="Shape 12"/>
          <p:cNvSpPr/>
          <p:nvPr/>
        </p:nvSpPr>
        <p:spPr>
          <a:xfrm>
            <a:off x="1496568" y="1579748"/>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5" name="Text 13"/>
          <p:cNvSpPr/>
          <p:nvPr/>
        </p:nvSpPr>
        <p:spPr>
          <a:xfrm>
            <a:off x="1661160" y="1689476"/>
            <a:ext cx="210312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Health Care Data Infrastructure (APCD)</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25 states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16" name="Shape 14"/>
          <p:cNvSpPr/>
          <p:nvPr/>
        </p:nvSpPr>
        <p:spPr>
          <a:xfrm>
            <a:off x="2662428" y="3317108"/>
            <a:ext cx="0" cy="338328"/>
          </a:xfrm>
          <a:prstGeom prst="line">
            <a:avLst/>
          </a:prstGeom>
          <a:noFill/>
          <a:ln w="22225">
            <a:solidFill>
              <a:srgbClr val="CFE0FB"/>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7" name="Shape 15"/>
          <p:cNvSpPr/>
          <p:nvPr/>
        </p:nvSpPr>
        <p:spPr>
          <a:xfrm>
            <a:off x="2621280" y="3614288"/>
            <a:ext cx="82296" cy="82296"/>
          </a:xfrm>
          <a:prstGeom prst="ellipse">
            <a:avLst/>
          </a:prstGeom>
          <a:solidFill>
            <a:srgbClr val="CFE0FB"/>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8" name="Shape 16"/>
          <p:cNvSpPr/>
          <p:nvPr/>
        </p:nvSpPr>
        <p:spPr>
          <a:xfrm>
            <a:off x="2880360" y="4258940"/>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19" name="Text 17"/>
          <p:cNvSpPr/>
          <p:nvPr/>
        </p:nvSpPr>
        <p:spPr>
          <a:xfrm>
            <a:off x="3044952" y="4368668"/>
            <a:ext cx="2002536"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Health Care Cost Commission</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17 states</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0" name="Shape 18"/>
          <p:cNvSpPr/>
          <p:nvPr/>
        </p:nvSpPr>
        <p:spPr>
          <a:xfrm>
            <a:off x="4046220" y="3948044"/>
            <a:ext cx="0" cy="310896"/>
          </a:xfrm>
          <a:prstGeom prst="line">
            <a:avLst/>
          </a:prstGeom>
          <a:noFill/>
          <a:ln w="22225">
            <a:solidFill>
              <a:srgbClr val="A9C2F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1" name="Shape 19"/>
          <p:cNvSpPr/>
          <p:nvPr/>
        </p:nvSpPr>
        <p:spPr>
          <a:xfrm>
            <a:off x="4005072" y="3906896"/>
            <a:ext cx="82296" cy="82296"/>
          </a:xfrm>
          <a:prstGeom prst="ellipse">
            <a:avLst/>
          </a:prstGeom>
          <a:solidFill>
            <a:srgbClr val="A9C2F0"/>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2" name="Shape 20"/>
          <p:cNvSpPr/>
          <p:nvPr/>
        </p:nvSpPr>
        <p:spPr>
          <a:xfrm>
            <a:off x="4264152" y="1579748"/>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3" name="Text 21"/>
          <p:cNvSpPr/>
          <p:nvPr/>
        </p:nvSpPr>
        <p:spPr>
          <a:xfrm>
            <a:off x="4428744" y="1689476"/>
            <a:ext cx="2002536"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Cost Growth Targets</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CA, CT, DE, MA, NJ, OR, RI, WA</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4" name="Shape 22"/>
          <p:cNvSpPr/>
          <p:nvPr/>
        </p:nvSpPr>
        <p:spPr>
          <a:xfrm>
            <a:off x="5430012" y="3317108"/>
            <a:ext cx="0" cy="338328"/>
          </a:xfrm>
          <a:prstGeom prst="line">
            <a:avLst/>
          </a:prstGeom>
          <a:noFill/>
          <a:ln w="22225">
            <a:solidFill>
              <a:srgbClr val="8AA6E2"/>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5" name="Shape 23"/>
          <p:cNvSpPr/>
          <p:nvPr/>
        </p:nvSpPr>
        <p:spPr>
          <a:xfrm>
            <a:off x="5388864" y="3614288"/>
            <a:ext cx="82296" cy="82296"/>
          </a:xfrm>
          <a:prstGeom prst="ellipse">
            <a:avLst/>
          </a:prstGeom>
          <a:solidFill>
            <a:srgbClr val="8AA6E2"/>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6" name="Shape 24"/>
          <p:cNvSpPr/>
          <p:nvPr/>
        </p:nvSpPr>
        <p:spPr>
          <a:xfrm>
            <a:off x="5647944" y="4258940"/>
            <a:ext cx="2549652"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7" name="Text 25"/>
          <p:cNvSpPr/>
          <p:nvPr/>
        </p:nvSpPr>
        <p:spPr>
          <a:xfrm>
            <a:off x="5812536" y="4368668"/>
            <a:ext cx="228600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State Health Plan / Public Option Reference-Based Pricing</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CA, CO, MT, NV, NM, OK, OR, SC, WA, WV</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28" name="Shape 26"/>
          <p:cNvSpPr/>
          <p:nvPr/>
        </p:nvSpPr>
        <p:spPr>
          <a:xfrm>
            <a:off x="6813804" y="3948044"/>
            <a:ext cx="0" cy="310896"/>
          </a:xfrm>
          <a:prstGeom prst="line">
            <a:avLst/>
          </a:prstGeom>
          <a:noFill/>
          <a:ln w="22225">
            <a:solidFill>
              <a:srgbClr val="6D8AD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29" name="Shape 27"/>
          <p:cNvSpPr/>
          <p:nvPr/>
        </p:nvSpPr>
        <p:spPr>
          <a:xfrm>
            <a:off x="6772656" y="3906896"/>
            <a:ext cx="82296" cy="82296"/>
          </a:xfrm>
          <a:prstGeom prst="ellipse">
            <a:avLst/>
          </a:prstGeom>
          <a:solidFill>
            <a:srgbClr val="6D8AD1"/>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0" name="Shape 28"/>
          <p:cNvSpPr/>
          <p:nvPr/>
        </p:nvSpPr>
        <p:spPr>
          <a:xfrm>
            <a:off x="7031736" y="1579748"/>
            <a:ext cx="2375916"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1" name="Text 29"/>
          <p:cNvSpPr/>
          <p:nvPr/>
        </p:nvSpPr>
        <p:spPr>
          <a:xfrm>
            <a:off x="7196328" y="1686428"/>
            <a:ext cx="2167128"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Reference-Based Pricing for Commercial  Plans</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DE, IN, VT</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32" name="Shape 30"/>
          <p:cNvSpPr/>
          <p:nvPr/>
        </p:nvSpPr>
        <p:spPr>
          <a:xfrm>
            <a:off x="8197596" y="3317108"/>
            <a:ext cx="0" cy="338328"/>
          </a:xfrm>
          <a:prstGeom prst="line">
            <a:avLst/>
          </a:prstGeom>
          <a:noFill/>
          <a:ln w="22225">
            <a:solidFill>
              <a:srgbClr val="4C68B8"/>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3" name="Shape 31"/>
          <p:cNvSpPr/>
          <p:nvPr/>
        </p:nvSpPr>
        <p:spPr>
          <a:xfrm>
            <a:off x="8156448" y="3614288"/>
            <a:ext cx="82296" cy="82296"/>
          </a:xfrm>
          <a:prstGeom prst="ellipse">
            <a:avLst/>
          </a:prstGeom>
          <a:solidFill>
            <a:srgbClr val="4C68B8"/>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4" name="Shape 32"/>
          <p:cNvSpPr/>
          <p:nvPr/>
        </p:nvSpPr>
        <p:spPr>
          <a:xfrm>
            <a:off x="8415528" y="4258940"/>
            <a:ext cx="2331720" cy="1737360"/>
          </a:xfrm>
          <a:prstGeom prst="roundRect">
            <a:avLst>
              <a:gd name="adj" fmla="val 3684"/>
            </a:avLst>
          </a:prstGeom>
          <a:solidFill>
            <a:schemeClr val="bg2">
              <a:lumMod val="20000"/>
              <a:lumOff val="80000"/>
            </a:schemeClr>
          </a:solidFill>
          <a:ln w="25400">
            <a:noFill/>
          </a:ln>
          <a:effectLst>
            <a:outerShdw blurRad="63500" dist="12700" dir="5400000" algn="bl" rotWithShape="0">
              <a:srgbClr val="1E2761">
                <a:alpha val="8000"/>
              </a:srgbClr>
            </a:outerShdw>
          </a:effectLst>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5" name="Text 33"/>
          <p:cNvSpPr/>
          <p:nvPr/>
        </p:nvSpPr>
        <p:spPr>
          <a:xfrm>
            <a:off x="8580120" y="4368668"/>
            <a:ext cx="2103120" cy="1517904"/>
          </a:xfrm>
          <a:prstGeom prst="rect">
            <a:avLst/>
          </a:prstGeom>
          <a:noFill/>
          <a:ln/>
        </p:spPr>
        <p:txBody>
          <a:bodyPr wrap="square" lIns="0" tIns="0" rIns="0" bIns="0" rtlCol="0" anchor="ctr"/>
          <a:lstStyle/>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Global Budgets / All-Payer Models (CMS AHEAD program)</a:t>
            </a:r>
            <a:endParaRPr kumimoji="0" lang="en-US" sz="1800" b="0" i="0" u="none" strike="noStrike" kern="1200" cap="none" spc="0" normalizeH="0" baseline="0" noProof="0" dirty="0">
              <a:ln>
                <a:noFill/>
              </a:ln>
              <a:solidFill>
                <a:srgbClr val="000000"/>
              </a:solidFill>
              <a:effectLst/>
              <a:uLnTx/>
              <a:uFillTx/>
              <a:latin typeface="Calibri (Body)"/>
              <a:ea typeface="+mn-ea"/>
              <a:cs typeface="+mn-cs"/>
            </a:endParaRPr>
          </a:p>
          <a:p>
            <a:pPr marL="0" marR="0" lvl="0" indent="0" algn="l" defTabSz="914400" rtl="0" eaLnBrk="1" fontAlgn="auto" latinLnBrk="0" hangingPunct="1">
              <a:lnSpc>
                <a:spcPct val="112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alibri (Body)"/>
                <a:ea typeface="Calibri" pitchFamily="34" charset="-122"/>
                <a:cs typeface="Calibri" pitchFamily="34" charset="-120"/>
              </a:rPr>
              <a:t>CT, HI, MD, RI, VT</a:t>
            </a:r>
            <a:endParaRPr kumimoji="0" lang="en-US" sz="1600" b="0" i="0" u="none" strike="noStrike" kern="1200" cap="none" spc="0" normalizeH="0" baseline="0" noProof="0" dirty="0">
              <a:ln>
                <a:noFill/>
              </a:ln>
              <a:solidFill>
                <a:srgbClr val="000000"/>
              </a:solidFill>
              <a:effectLst/>
              <a:uLnTx/>
              <a:uFillTx/>
              <a:latin typeface="Calibri (Body)"/>
              <a:ea typeface="+mn-ea"/>
              <a:cs typeface="+mn-cs"/>
            </a:endParaRPr>
          </a:p>
        </p:txBody>
      </p:sp>
      <p:sp>
        <p:nvSpPr>
          <p:cNvPr id="36" name="Shape 34"/>
          <p:cNvSpPr/>
          <p:nvPr/>
        </p:nvSpPr>
        <p:spPr>
          <a:xfrm>
            <a:off x="9581388" y="3948044"/>
            <a:ext cx="0" cy="310896"/>
          </a:xfrm>
          <a:prstGeom prst="line">
            <a:avLst/>
          </a:prstGeom>
          <a:noFill/>
          <a:ln w="22225">
            <a:solidFill>
              <a:srgbClr val="1E2761"/>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7" name="Shape 35"/>
          <p:cNvSpPr/>
          <p:nvPr/>
        </p:nvSpPr>
        <p:spPr>
          <a:xfrm>
            <a:off x="9540240" y="3906896"/>
            <a:ext cx="82296" cy="82296"/>
          </a:xfrm>
          <a:prstGeom prst="ellipse">
            <a:avLst/>
          </a:prstGeom>
          <a:solidFill>
            <a:srgbClr val="1E2761"/>
          </a:solidFill>
          <a:ln w="12700">
            <a:solidFill>
              <a:srgbClr val="FFFFFF"/>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3F3F3F"/>
              </a:solidFill>
              <a:effectLst/>
              <a:uLnTx/>
              <a:uFillTx/>
              <a:latin typeface="Calibri" panose="020F0502020204030204"/>
              <a:ea typeface="+mn-ea"/>
              <a:cs typeface="+mn-cs"/>
            </a:endParaRPr>
          </a:p>
        </p:txBody>
      </p:sp>
      <p:sp>
        <p:nvSpPr>
          <p:cNvPr id="38" name="Text 36"/>
          <p:cNvSpPr/>
          <p:nvPr/>
        </p:nvSpPr>
        <p:spPr>
          <a:xfrm>
            <a:off x="457200" y="6492240"/>
            <a:ext cx="11125200" cy="292608"/>
          </a:xfrm>
          <a:prstGeom prst="rect">
            <a:avLst/>
          </a:prstGeom>
          <a:noFill/>
          <a:ln/>
        </p:spPr>
        <p:txBody>
          <a:bodyPr wrap="square"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Calibri" pitchFamily="34" charset="-122"/>
                <a:cs typeface="Arial" panose="020B0604020202020204" pitchFamily="34" charset="0"/>
              </a:rPr>
              <a:t>Sources: ACPD Council “Interactive State Report Map”;  Milbank Memorial Fund “State Health Care Cost Commissions: Their Priorities and How States’ Political Leanings, Commercial Hospital Prices, and Medicaid Spending Predict Their Establishment” (2025); Bipartisan Policy Center “State Capsule Case Study: Cost Growth Targets.” (2026); United States of Care. “State Laws to Lower Costs Through Reference Based Pricing” (2026); Healthcare Dive. “CMS tweaks AHEAD all-payer model for states.” (2025)</a:t>
            </a:r>
            <a:endParaRPr kumimoji="0" lang="en-US" sz="800" b="0" i="1" u="none" strike="noStrike" kern="1200" cap="none" spc="0" normalizeH="0" baseline="0" noProof="0" dirty="0">
              <a:ln>
                <a:noFill/>
              </a:ln>
              <a:solidFill>
                <a:srgbClr val="8FA3AB"/>
              </a:solidFill>
              <a:effectLst/>
              <a:uLnTx/>
              <a:uFillTx/>
              <a:latin typeface="Arial" panose="020B0604020202020204" pitchFamily="34" charset="0"/>
              <a:ea typeface="+mn-ea"/>
              <a:cs typeface="Arial" panose="020B0604020202020204" pitchFamily="34" charset="0"/>
            </a:endParaRPr>
          </a:p>
        </p:txBody>
      </p:sp>
      <p:sp>
        <p:nvSpPr>
          <p:cNvPr id="3" name="Title 3">
            <a:extLst>
              <a:ext uri="{FF2B5EF4-FFF2-40B4-BE49-F238E27FC236}">
                <a16:creationId xmlns:a16="http://schemas.microsoft.com/office/drawing/2014/main" id="{3DF7C51A-6C2D-AAE1-D46A-BB09CD46D412}"/>
              </a:ext>
            </a:extLst>
          </p:cNvPr>
          <p:cNvSpPr txBox="1">
            <a:spLocks/>
          </p:cNvSpPr>
          <p:nvPr/>
        </p:nvSpPr>
        <p:spPr>
          <a:xfrm>
            <a:off x="722376" y="630936"/>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State Actions Differ in Degree of Intervention</a:t>
            </a:r>
          </a:p>
        </p:txBody>
      </p:sp>
      <p:sp>
        <p:nvSpPr>
          <p:cNvPr id="40" name="Rectangle 39">
            <a:hlinkClick r:id="rId3"/>
            <a:extLst>
              <a:ext uri="{FF2B5EF4-FFF2-40B4-BE49-F238E27FC236}">
                <a16:creationId xmlns:a16="http://schemas.microsoft.com/office/drawing/2014/main" id="{DFDFD48D-C0C5-9727-124E-D730EAD45102}"/>
              </a:ext>
            </a:extLst>
          </p:cNvPr>
          <p:cNvSpPr/>
          <p:nvPr/>
        </p:nvSpPr>
        <p:spPr>
          <a:xfrm>
            <a:off x="913638" y="6470904"/>
            <a:ext cx="2013204"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2" name="Rectangle 41">
            <a:hlinkClick r:id="rId4"/>
            <a:extLst>
              <a:ext uri="{FF2B5EF4-FFF2-40B4-BE49-F238E27FC236}">
                <a16:creationId xmlns:a16="http://schemas.microsoft.com/office/drawing/2014/main" id="{692798EE-6CB1-9CF9-1B7F-C522A6BD99B3}"/>
              </a:ext>
            </a:extLst>
          </p:cNvPr>
          <p:cNvSpPr/>
          <p:nvPr/>
        </p:nvSpPr>
        <p:spPr>
          <a:xfrm>
            <a:off x="3003804" y="6479772"/>
            <a:ext cx="8212836" cy="8943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4" name="Rectangle 43">
            <a:hlinkClick r:id="rId4"/>
            <a:extLst>
              <a:ext uri="{FF2B5EF4-FFF2-40B4-BE49-F238E27FC236}">
                <a16:creationId xmlns:a16="http://schemas.microsoft.com/office/drawing/2014/main" id="{07A9803A-7B7E-FAFF-E80A-6F959DB53F9E}"/>
              </a:ext>
            </a:extLst>
          </p:cNvPr>
          <p:cNvSpPr/>
          <p:nvPr/>
        </p:nvSpPr>
        <p:spPr>
          <a:xfrm>
            <a:off x="457200" y="6584409"/>
            <a:ext cx="998220"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6" name="Rectangle 45">
            <a:hlinkClick r:id="rId5"/>
            <a:extLst>
              <a:ext uri="{FF2B5EF4-FFF2-40B4-BE49-F238E27FC236}">
                <a16:creationId xmlns:a16="http://schemas.microsoft.com/office/drawing/2014/main" id="{ABDF9A02-EA06-E19B-F172-99A7D1AD3CEF}"/>
              </a:ext>
            </a:extLst>
          </p:cNvPr>
          <p:cNvSpPr/>
          <p:nvPr/>
        </p:nvSpPr>
        <p:spPr>
          <a:xfrm>
            <a:off x="1491614" y="6601586"/>
            <a:ext cx="3766185" cy="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8" name="Rectangle 47">
            <a:hlinkClick r:id="rId6"/>
            <a:extLst>
              <a:ext uri="{FF2B5EF4-FFF2-40B4-BE49-F238E27FC236}">
                <a16:creationId xmlns:a16="http://schemas.microsoft.com/office/drawing/2014/main" id="{E02081A3-7B4D-1ADB-7ABF-65695840EDDF}"/>
              </a:ext>
            </a:extLst>
          </p:cNvPr>
          <p:cNvSpPr/>
          <p:nvPr/>
        </p:nvSpPr>
        <p:spPr>
          <a:xfrm>
            <a:off x="5308283" y="6589585"/>
            <a:ext cx="4190809" cy="9791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0" name="Rectangle 49">
            <a:hlinkClick r:id="rId7"/>
            <a:extLst>
              <a:ext uri="{FF2B5EF4-FFF2-40B4-BE49-F238E27FC236}">
                <a16:creationId xmlns:a16="http://schemas.microsoft.com/office/drawing/2014/main" id="{71F15772-7295-57EE-1BDF-A77B29ED3475}"/>
              </a:ext>
            </a:extLst>
          </p:cNvPr>
          <p:cNvSpPr/>
          <p:nvPr/>
        </p:nvSpPr>
        <p:spPr>
          <a:xfrm>
            <a:off x="9581388" y="6589584"/>
            <a:ext cx="1894332" cy="79163"/>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2" name="Rectangle 51">
            <a:hlinkClick r:id="rId7"/>
            <a:extLst>
              <a:ext uri="{FF2B5EF4-FFF2-40B4-BE49-F238E27FC236}">
                <a16:creationId xmlns:a16="http://schemas.microsoft.com/office/drawing/2014/main" id="{78D7F2EC-C745-3536-1ACE-0CB20D9CBD16}"/>
              </a:ext>
            </a:extLst>
          </p:cNvPr>
          <p:cNvSpPr/>
          <p:nvPr/>
        </p:nvSpPr>
        <p:spPr>
          <a:xfrm>
            <a:off x="457200" y="6722659"/>
            <a:ext cx="1371600" cy="8839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C96ADED9-5F77-2FAF-AADB-988A7DA3ADA7}"/>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43" name="Slide Number Placeholder 2">
            <a:extLst>
              <a:ext uri="{FF2B5EF4-FFF2-40B4-BE49-F238E27FC236}">
                <a16:creationId xmlns:a16="http://schemas.microsoft.com/office/drawing/2014/main" id="{AA1BEAD3-14BF-A38E-A43B-8445E8D99E7C}"/>
              </a:ext>
            </a:extLst>
          </p:cNvPr>
          <p:cNvSpPr txBox="1">
            <a:spLocks/>
          </p:cNvSpPr>
          <p:nvPr/>
        </p:nvSpPr>
        <p:spPr>
          <a:xfrm>
            <a:off x="11125200" y="6400800"/>
            <a:ext cx="7402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1F77927-2F69-D4BA-6170-03E6B862AC05}"/>
            </a:ext>
          </a:extLst>
        </p:cNvPr>
        <p:cNvGrpSpPr/>
        <p:nvPr/>
      </p:nvGrpSpPr>
      <p:grpSpPr>
        <a:xfrm>
          <a:off x="0" y="0"/>
          <a:ext cx="0" cy="0"/>
          <a:chOff x="0" y="0"/>
          <a:chExt cx="0" cy="0"/>
        </a:xfrm>
      </p:grpSpPr>
      <p:sp>
        <p:nvSpPr>
          <p:cNvPr id="5" name="Slide Number Placeholder 2">
            <a:extLst>
              <a:ext uri="{FF2B5EF4-FFF2-40B4-BE49-F238E27FC236}">
                <a16:creationId xmlns:a16="http://schemas.microsoft.com/office/drawing/2014/main" id="{072A5409-D8E2-A4DC-334A-0B35B2700228}"/>
              </a:ext>
            </a:extLst>
          </p:cNvPr>
          <p:cNvSpPr txBox="1">
            <a:spLocks/>
          </p:cNvSpPr>
          <p:nvPr/>
        </p:nvSpPr>
        <p:spPr>
          <a:xfrm>
            <a:off x="11125200" y="6400800"/>
            <a:ext cx="740227"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FFFFFF">
                    <a:lumMod val="6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srgbClr val="FFFFFF">
                  <a:lumMod val="65000"/>
                </a:srgbClr>
              </a:solidFill>
              <a:effectLst/>
              <a:uLnTx/>
              <a:uFillTx/>
              <a:latin typeface="Arial" panose="020B0604020202020204" pitchFamily="34" charset="0"/>
              <a:ea typeface="+mn-ea"/>
              <a:cs typeface="Arial" panose="020B0604020202020204" pitchFamily="34" charset="0"/>
            </a:endParaRPr>
          </a:p>
        </p:txBody>
      </p:sp>
      <p:graphicFrame>
        <p:nvGraphicFramePr>
          <p:cNvPr id="2" name="Diagram 1">
            <a:extLst>
              <a:ext uri="{FF2B5EF4-FFF2-40B4-BE49-F238E27FC236}">
                <a16:creationId xmlns:a16="http://schemas.microsoft.com/office/drawing/2014/main" id="{2C32A425-4A39-6D14-B604-66296D37A124}"/>
              </a:ext>
            </a:extLst>
          </p:cNvPr>
          <p:cNvGraphicFramePr/>
          <p:nvPr/>
        </p:nvGraphicFramePr>
        <p:xfrm>
          <a:off x="850397" y="1217806"/>
          <a:ext cx="104648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4D586A05-B5B2-EB2B-BEA9-8545240319BB}"/>
              </a:ext>
            </a:extLst>
          </p:cNvPr>
          <p:cNvSpPr txBox="1"/>
          <p:nvPr/>
        </p:nvSpPr>
        <p:spPr>
          <a:xfrm>
            <a:off x="850397" y="4038600"/>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2019</a:t>
            </a:r>
          </a:p>
        </p:txBody>
      </p:sp>
      <p:sp>
        <p:nvSpPr>
          <p:cNvPr id="4" name="TextBox 3">
            <a:extLst>
              <a:ext uri="{FF2B5EF4-FFF2-40B4-BE49-F238E27FC236}">
                <a16:creationId xmlns:a16="http://schemas.microsoft.com/office/drawing/2014/main" id="{43A21F06-32A8-2BCA-0EC9-BFF48289CAE0}"/>
              </a:ext>
            </a:extLst>
          </p:cNvPr>
          <p:cNvSpPr txBox="1"/>
          <p:nvPr/>
        </p:nvSpPr>
        <p:spPr>
          <a:xfrm>
            <a:off x="2971800" y="3430509"/>
            <a:ext cx="71323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2023</a:t>
            </a:r>
          </a:p>
        </p:txBody>
      </p:sp>
      <p:sp>
        <p:nvSpPr>
          <p:cNvPr id="6" name="TextBox 5">
            <a:extLst>
              <a:ext uri="{FF2B5EF4-FFF2-40B4-BE49-F238E27FC236}">
                <a16:creationId xmlns:a16="http://schemas.microsoft.com/office/drawing/2014/main" id="{D908CEC0-45A0-8576-E583-0701ADF8AC56}"/>
              </a:ext>
            </a:extLst>
          </p:cNvPr>
          <p:cNvSpPr txBox="1"/>
          <p:nvPr/>
        </p:nvSpPr>
        <p:spPr>
          <a:xfrm>
            <a:off x="4987433" y="4044636"/>
            <a:ext cx="1081029"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Jan. 2025</a:t>
            </a:r>
          </a:p>
        </p:txBody>
      </p:sp>
      <p:sp>
        <p:nvSpPr>
          <p:cNvPr id="7" name="TextBox 6">
            <a:extLst>
              <a:ext uri="{FF2B5EF4-FFF2-40B4-BE49-F238E27FC236}">
                <a16:creationId xmlns:a16="http://schemas.microsoft.com/office/drawing/2014/main" id="{D6F0EA73-2ACD-9869-305B-E36E486CB05A}"/>
              </a:ext>
            </a:extLst>
          </p:cNvPr>
          <p:cNvSpPr txBox="1"/>
          <p:nvPr/>
        </p:nvSpPr>
        <p:spPr>
          <a:xfrm>
            <a:off x="7010400" y="3417683"/>
            <a:ext cx="12700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Apr. 2025</a:t>
            </a:r>
          </a:p>
        </p:txBody>
      </p:sp>
      <p:sp>
        <p:nvSpPr>
          <p:cNvPr id="9" name="Title 3">
            <a:extLst>
              <a:ext uri="{FF2B5EF4-FFF2-40B4-BE49-F238E27FC236}">
                <a16:creationId xmlns:a16="http://schemas.microsoft.com/office/drawing/2014/main" id="{376C3674-DF24-5BCD-EE3D-934ECA24E525}"/>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Indiana’s Experience</a:t>
            </a:r>
          </a:p>
        </p:txBody>
      </p:sp>
      <p:sp>
        <p:nvSpPr>
          <p:cNvPr id="10" name="Rectangle 9">
            <a:extLst>
              <a:ext uri="{FF2B5EF4-FFF2-40B4-BE49-F238E27FC236}">
                <a16:creationId xmlns:a16="http://schemas.microsoft.com/office/drawing/2014/main" id="{093C6B7E-0E89-E569-D96F-501861796042}"/>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4078491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F819D7A-6C6F-697E-367F-EF04629F2251}"/>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E4B8C0A5-5A06-E7B3-15EE-AC54BE30282A}"/>
              </a:ext>
            </a:extLst>
          </p:cNvPr>
          <p:cNvSpPr txBox="1">
            <a:spLocks/>
          </p:cNvSpPr>
          <p:nvPr/>
        </p:nvSpPr>
        <p:spPr>
          <a:xfrm>
            <a:off x="478970" y="1371600"/>
            <a:ext cx="11636830" cy="4754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Established in 2023 by act of legislature to “review and make recommendations” concerning health care costs, cost drivers, and affordability reforms</a:t>
            </a:r>
          </a:p>
          <a:p>
            <a:pPr marL="457200" marR="0" lvl="1"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Comprised of six members of the state legislature; met four times in Fall 2023</a:t>
            </a:r>
          </a:p>
          <a:p>
            <a:pPr marL="457200" marR="0" lvl="1" indent="0" algn="l" defTabSz="914400" rtl="0" eaLnBrk="1" fontAlgn="auto" latinLnBrk="0" hangingPunct="1">
              <a:lnSpc>
                <a:spcPct val="8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(Note: major input from</a:t>
            </a:r>
            <a:r>
              <a:rPr kumimoji="0" lang="en-US" sz="2000" b="0" i="1"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 </a:t>
            </a:r>
            <a:r>
              <a:rPr kumimoji="0" lang="en-US" sz="20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Employers Forum of Indiana</a:t>
            </a:r>
            <a:r>
              <a:rPr kumimoji="0" lang="en-US" sz="2000" b="0" i="1"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 and the </a:t>
            </a:r>
            <a:r>
              <a:rPr kumimoji="0" lang="en-US" sz="2000" b="0" i="1" u="sng" strike="noStrike" kern="1200" cap="none" spc="0" normalizeH="0" baseline="0" noProof="0" dirty="0">
                <a:ln>
                  <a:noFill/>
                </a:ln>
                <a:solidFill>
                  <a:srgbClr val="3F3F3F">
                    <a:lumMod val="50000"/>
                  </a:srgbClr>
                </a:solidFill>
                <a:effectLst/>
                <a:uLnTx/>
                <a:uFillTx/>
                <a:latin typeface="Calibri" panose="020F0502020204030204"/>
                <a:ea typeface="+mn-ea"/>
                <a:cs typeface="+mn-cs"/>
              </a:rPr>
              <a:t>Employer Price Transparency Project</a:t>
            </a: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a:t>
            </a: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Issued six-page report in November 2023 with recommendations: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Give employer ownership and control of health claims data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Permit employers to obtain third-party audits of health claims and provider payment data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Ban spread pricing by PBMs, TPAs, and Insurers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advance notice of merger &amp; acquisition to state legislature </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Standardize prior authorization and enhance prior authorization transparency</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PBMs, TPAs, employee benefit consultants, and insurance brokers to act as fiduciaries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Require reporting of commercial physician reimbursement rates relative to a statewide benchmark</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FBF994D3-A01D-79A0-8DF6-8A1032642E31}"/>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48C2BFFE-B839-1607-BCA9-A8C9094B77DA}"/>
              </a:ext>
            </a:extLst>
          </p:cNvPr>
          <p:cNvSpPr txBox="1">
            <a:spLocks/>
          </p:cNvSpPr>
          <p:nvPr/>
        </p:nvSpPr>
        <p:spPr>
          <a:xfrm>
            <a:off x="381000" y="533399"/>
            <a:ext cx="11713029" cy="1066801"/>
          </a:xfrm>
          <a:prstGeom prst="rect">
            <a:avLst/>
          </a:prstGeom>
        </p:spPr>
        <p:txBody>
          <a:bodyPr anchor="t">
            <a:normAutofit lnSpcReduction="10000"/>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A Closer Look at Indiana’s Health Care Cost Oversight Task Force</a:t>
            </a:r>
          </a:p>
        </p:txBody>
      </p:sp>
      <p:sp>
        <p:nvSpPr>
          <p:cNvPr id="3" name="Text 15">
            <a:extLst>
              <a:ext uri="{FF2B5EF4-FFF2-40B4-BE49-F238E27FC236}">
                <a16:creationId xmlns:a16="http://schemas.microsoft.com/office/drawing/2014/main" id="{C0E76DFF-C730-9A4C-BFFD-9DDAA0FD0C60}"/>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KSM “New Indiana Healthcare Laws From the 2023 Legislative Session” (2023); Georgetown University Center on Health Insurance Reforms “Indiana’s Extraordinary Legislative Session Exemplifies How Incremental Efforts Can Improve Health Care Affordability” (2025)</a:t>
            </a:r>
          </a:p>
        </p:txBody>
      </p:sp>
      <p:sp>
        <p:nvSpPr>
          <p:cNvPr id="6" name="Rectangle 5">
            <a:hlinkClick r:id="rId3"/>
            <a:extLst>
              <a:ext uri="{FF2B5EF4-FFF2-40B4-BE49-F238E27FC236}">
                <a16:creationId xmlns:a16="http://schemas.microsoft.com/office/drawing/2014/main" id="{03EDE636-9AEE-5E59-2C6F-C1C9BA93D71C}"/>
              </a:ext>
            </a:extLst>
          </p:cNvPr>
          <p:cNvSpPr/>
          <p:nvPr/>
        </p:nvSpPr>
        <p:spPr>
          <a:xfrm>
            <a:off x="1066800" y="6450520"/>
            <a:ext cx="35052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4"/>
            <a:extLst>
              <a:ext uri="{FF2B5EF4-FFF2-40B4-BE49-F238E27FC236}">
                <a16:creationId xmlns:a16="http://schemas.microsoft.com/office/drawing/2014/main" id="{7627FDCC-0573-C9F9-0479-FED1FC52E0BC}"/>
              </a:ext>
            </a:extLst>
          </p:cNvPr>
          <p:cNvSpPr/>
          <p:nvPr/>
        </p:nvSpPr>
        <p:spPr>
          <a:xfrm>
            <a:off x="4648200" y="6437376"/>
            <a:ext cx="64008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2D65E0F3-EBA6-C469-4058-AE01E6D1F442}"/>
              </a:ext>
            </a:extLst>
          </p:cNvPr>
          <p:cNvSpPr/>
          <p:nvPr/>
        </p:nvSpPr>
        <p:spPr>
          <a:xfrm>
            <a:off x="566928" y="6578600"/>
            <a:ext cx="2100072"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7095081C-EF1D-783F-9869-44EA2E2E597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660804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36AD5384-E34A-6267-0746-E8505479C0C8}"/>
            </a:ext>
          </a:extLst>
        </p:cNvPr>
        <p:cNvGrpSpPr/>
        <p:nvPr/>
      </p:nvGrpSpPr>
      <p:grpSpPr>
        <a:xfrm>
          <a:off x="0" y="0"/>
          <a:ext cx="0" cy="0"/>
          <a:chOff x="0" y="0"/>
          <a:chExt cx="0" cy="0"/>
        </a:xfrm>
      </p:grpSpPr>
      <p:sp>
        <p:nvSpPr>
          <p:cNvPr id="4" name="Slide Number Placeholder 2">
            <a:extLst>
              <a:ext uri="{FF2B5EF4-FFF2-40B4-BE49-F238E27FC236}">
                <a16:creationId xmlns:a16="http://schemas.microsoft.com/office/drawing/2014/main" id="{A7B6A441-DEFA-89CF-FAC5-BCE4D1694E8D}"/>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01CE5B80-F3B1-6E08-D8DF-B78E064FC068}"/>
              </a:ext>
            </a:extLst>
          </p:cNvPr>
          <p:cNvSpPr txBox="1">
            <a:spLocks/>
          </p:cNvSpPr>
          <p:nvPr/>
        </p:nvSpPr>
        <p:spPr>
          <a:xfrm>
            <a:off x="228600" y="152399"/>
            <a:ext cx="11713029" cy="1066801"/>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From Recommendations to Actions </a:t>
            </a:r>
          </a:p>
        </p:txBody>
      </p:sp>
      <p:sp>
        <p:nvSpPr>
          <p:cNvPr id="3" name="Text 15">
            <a:extLst>
              <a:ext uri="{FF2B5EF4-FFF2-40B4-BE49-F238E27FC236}">
                <a16:creationId xmlns:a16="http://schemas.microsoft.com/office/drawing/2014/main" id="{5F2C2595-6225-B402-403F-469F0EFCF24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Indiana General Assembly, IC 2-5-47 (HEA 1004-2023); Indiana Legislative Services Agency “Health Care Cost Oversight Task Force Final Report” (2023); Indiana General Assembly “House Bill 1259” (2024); State of Indiana Executive Department “EO 25-24” (2025); Georgetown University Center on Health Insurance Reforms “Indiana’s Extraordinary Legislative Session Exemplifies How Incremental Efforts Can Improve Health Care Affordability” (2025); Indiana General Assembly “Senate Bill 9” (2024); Indiana General Assembly “Senate Bill 480” (2025); State of Indiana Executive Department “EO 25-23” (2025).</a:t>
            </a:r>
          </a:p>
        </p:txBody>
      </p:sp>
      <p:graphicFrame>
        <p:nvGraphicFramePr>
          <p:cNvPr id="11" name="Table 10">
            <a:extLst>
              <a:ext uri="{FF2B5EF4-FFF2-40B4-BE49-F238E27FC236}">
                <a16:creationId xmlns:a16="http://schemas.microsoft.com/office/drawing/2014/main" id="{A8BEB481-367C-314E-CAF4-91C5EAA8F005}"/>
              </a:ext>
            </a:extLst>
          </p:cNvPr>
          <p:cNvGraphicFramePr>
            <a:graphicFrameLocks noGrp="1"/>
          </p:cNvGraphicFramePr>
          <p:nvPr/>
        </p:nvGraphicFramePr>
        <p:xfrm>
          <a:off x="304802" y="1052647"/>
          <a:ext cx="11673838" cy="5132606"/>
        </p:xfrm>
        <a:graphic>
          <a:graphicData uri="http://schemas.openxmlformats.org/drawingml/2006/table">
            <a:tbl>
              <a:tblPr/>
              <a:tblGrid>
                <a:gridCol w="2377440">
                  <a:extLst>
                    <a:ext uri="{9D8B030D-6E8A-4147-A177-3AD203B41FA5}">
                      <a16:colId xmlns:a16="http://schemas.microsoft.com/office/drawing/2014/main" val="182015135"/>
                    </a:ext>
                  </a:extLst>
                </a:gridCol>
                <a:gridCol w="3733800">
                  <a:extLst>
                    <a:ext uri="{9D8B030D-6E8A-4147-A177-3AD203B41FA5}">
                      <a16:colId xmlns:a16="http://schemas.microsoft.com/office/drawing/2014/main" val="2148469606"/>
                    </a:ext>
                  </a:extLst>
                </a:gridCol>
                <a:gridCol w="5562598">
                  <a:extLst>
                    <a:ext uri="{9D8B030D-6E8A-4147-A177-3AD203B41FA5}">
                      <a16:colId xmlns:a16="http://schemas.microsoft.com/office/drawing/2014/main" val="1219429793"/>
                    </a:ext>
                  </a:extLst>
                </a:gridCol>
              </a:tblGrid>
              <a:tr h="175063">
                <a:tc>
                  <a:txBody>
                    <a:bodyPr/>
                    <a:lstStyle/>
                    <a:p>
                      <a:pPr algn="ctr" rtl="0" fontAlgn="ctr">
                        <a:buNone/>
                      </a:pPr>
                      <a:r>
                        <a:rPr lang="en-US" sz="1400" b="1" i="0" u="none" strike="noStrike" dirty="0">
                          <a:solidFill>
                            <a:srgbClr val="000000"/>
                          </a:solidFill>
                          <a:effectLst/>
                          <a:latin typeface="Calibri" panose="020F0502020204030204" pitchFamily="34" charset="0"/>
                        </a:rPr>
                        <a:t>Task Force Recommendation</a:t>
                      </a: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n-US" sz="1400" b="1" i="0" u="none" strike="noStrike" dirty="0">
                          <a:solidFill>
                            <a:srgbClr val="000000"/>
                          </a:solidFill>
                          <a:effectLst/>
                          <a:latin typeface="Calibri" panose="020F0502020204030204" pitchFamily="34" charset="0"/>
                        </a:rPr>
                        <a:t>Executive or Agency Action</a:t>
                      </a:r>
                      <a:endParaRPr lang="en-US" sz="1100" b="1" i="0" u="none" strike="noStrike" dirty="0">
                        <a:solidFill>
                          <a:srgbClr val="000000"/>
                        </a:solidFill>
                        <a:effectLst/>
                        <a:latin typeface="Calibri" panose="020F0502020204030204" pitchFamily="34" charset="0"/>
                      </a:endParaRP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rtl="0" fontAlgn="ctr">
                        <a:buNone/>
                      </a:pPr>
                      <a:r>
                        <a:rPr lang="en-US" sz="1400" b="1" i="0" u="none" strike="noStrike" dirty="0">
                          <a:solidFill>
                            <a:srgbClr val="000000"/>
                          </a:solidFill>
                          <a:effectLst/>
                          <a:latin typeface="Calibri" panose="020F0502020204030204" pitchFamily="34" charset="0"/>
                        </a:rPr>
                        <a:t>Legislation Enacted</a:t>
                      </a:r>
                    </a:p>
                  </a:txBody>
                  <a:tcPr marL="3931" marR="3931" marT="3931" marB="0" anchor="ctr">
                    <a:lnL>
                      <a:noFill/>
                    </a:lnL>
                    <a:lnR>
                      <a:noFill/>
                    </a:lnR>
                    <a:lnT w="12700" cap="flat" cmpd="sng" algn="ctr">
                      <a:solidFill>
                        <a:srgbClr val="3F3F3F"/>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86249031"/>
                  </a:ext>
                </a:extLst>
              </a:tr>
              <a:tr h="707386">
                <a:tc>
                  <a:txBody>
                    <a:bodyPr/>
                    <a:lstStyle/>
                    <a:p>
                      <a:pPr algn="l" rtl="0" fontAlgn="ctr">
                        <a:buNone/>
                      </a:pPr>
                      <a:r>
                        <a:rPr lang="en-US" sz="1200" b="0" i="0" u="none" strike="noStrike" dirty="0">
                          <a:solidFill>
                            <a:srgbClr val="000000"/>
                          </a:solidFill>
                          <a:effectLst/>
                          <a:latin typeface="Calibri" panose="020F0502020204030204" pitchFamily="34" charset="0"/>
                        </a:rPr>
                        <a:t>Give employers ownership and control of their health-plan claims data</a:t>
                      </a: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audits Medicaid managed-care entities and State Employee Health Plan administrators using detailed claims and payment information.</a:t>
                      </a: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1259 (2024)</a:t>
                      </a:r>
                      <a:r>
                        <a:rPr lang="en-US" sz="1200" b="0" i="0" u="none" strike="noStrike" dirty="0">
                          <a:solidFill>
                            <a:srgbClr val="000000"/>
                          </a:solidFill>
                          <a:effectLst/>
                          <a:latin typeface="Calibri" panose="020F0502020204030204" pitchFamily="34" charset="0"/>
                        </a:rPr>
                        <a:t>: established employer/plan-sponsor rights to claims data. </a:t>
                      </a:r>
                    </a:p>
                    <a:p>
                      <a:pPr algn="l" rtl="0" fontAlgn="ctr">
                        <a:buNone/>
                      </a:pPr>
                      <a:r>
                        <a:rPr lang="en-US" sz="1200" b="1" i="0" u="none" strike="noStrike" dirty="0">
                          <a:solidFill>
                            <a:srgbClr val="000000"/>
                          </a:solidFill>
                          <a:effectLst/>
                          <a:latin typeface="Calibri" panose="020F0502020204030204" pitchFamily="34" charset="0"/>
                        </a:rPr>
                        <a:t>HEA 1003 and 1004 (2025): </a:t>
                      </a:r>
                      <a:r>
                        <a:rPr lang="en-US" sz="1200" b="0" i="0" u="none" strike="noStrike" dirty="0">
                          <a:solidFill>
                            <a:srgbClr val="000000"/>
                          </a:solidFill>
                          <a:effectLst/>
                          <a:latin typeface="Calibri" panose="020F0502020204030204" pitchFamily="34" charset="0"/>
                        </a:rPr>
                        <a:t>further restricted claims-data redaction and required TPAs to provide detailed claims and payment files upon request.</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w="6350" cap="flat" cmpd="sng" algn="ctr">
                      <a:solidFill>
                        <a:srgbClr val="000000"/>
                      </a:solidFill>
                      <a:prstDash val="solid"/>
                      <a:round/>
                      <a:headEnd type="none" w="med" len="med"/>
                      <a:tailEnd type="none" w="med" len="med"/>
                    </a:lnT>
                    <a:lnB>
                      <a:noFill/>
                    </a:lnB>
                    <a:solidFill>
                      <a:srgbClr val="E8E8E8"/>
                    </a:solidFill>
                  </a:tcPr>
                </a:tc>
                <a:extLst>
                  <a:ext uri="{0D108BD9-81ED-4DB2-BD59-A6C34878D82A}">
                    <a16:rowId xmlns:a16="http://schemas.microsoft.com/office/drawing/2014/main" val="3817942869"/>
                  </a:ext>
                </a:extLst>
              </a:tr>
              <a:tr h="175063">
                <a:tc rowSpan="2">
                  <a:txBody>
                    <a:bodyPr/>
                    <a:lstStyle/>
                    <a:p>
                      <a:pPr algn="l" rtl="0" fontAlgn="ctr">
                        <a:buNone/>
                      </a:pPr>
                      <a:r>
                        <a:rPr lang="en-US" sz="1200" b="0" i="0" u="none" strike="noStrike" dirty="0">
                          <a:solidFill>
                            <a:srgbClr val="000000"/>
                          </a:solidFill>
                          <a:effectLst/>
                          <a:latin typeface="Calibri" panose="020F0502020204030204" pitchFamily="34" charset="0"/>
                        </a:rPr>
                        <a:t>Allow employers to audit claims and provider payments without additional TPA, insurer, or PBM fees</a:t>
                      </a:r>
                    </a:p>
                  </a:txBody>
                  <a:tcPr marL="3931" marR="3931" marT="3931" marB="0" anchor="ctr">
                    <a:lnL>
                      <a:noFill/>
                    </a:lnL>
                    <a:lnR>
                      <a:noFill/>
                    </a:lnR>
                    <a:lnT>
                      <a:noFill/>
                    </a:lnT>
                    <a:lnB>
                      <a:noFill/>
                    </a:lnB>
                    <a:noFill/>
                  </a:tcPr>
                </a:tc>
                <a:tc rowSpan="2">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audits Medicaid managed-care entities and State Employee Health Plan administrators using detailed claims and payment information.</a:t>
                      </a:r>
                    </a:p>
                  </a:txBody>
                  <a:tcPr marL="3931" marR="3931" marT="3931" marB="0" anchor="ctr">
                    <a:lnL>
                      <a:noFill/>
                    </a:lnL>
                    <a:lnR>
                      <a:noFill/>
                    </a:lnR>
                    <a:lnT>
                      <a:noFill/>
                    </a:lnT>
                    <a:lnB>
                      <a:noFill/>
                    </a:lnB>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1259 (2024)</a:t>
                      </a:r>
                      <a:r>
                        <a:rPr lang="en-US" sz="1200" b="0" i="0" u="none" strike="noStrike" dirty="0">
                          <a:solidFill>
                            <a:srgbClr val="000000"/>
                          </a:solidFill>
                          <a:effectLst/>
                          <a:latin typeface="Calibri" panose="020F0502020204030204" pitchFamily="34" charset="0"/>
                        </a:rPr>
                        <a:t>: established annual audit rights and limited fees.</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noFill/>
                  </a:tcPr>
                </a:tc>
                <a:extLst>
                  <a:ext uri="{0D108BD9-81ED-4DB2-BD59-A6C34878D82A}">
                    <a16:rowId xmlns:a16="http://schemas.microsoft.com/office/drawing/2014/main" val="4086843813"/>
                  </a:ext>
                </a:extLst>
              </a:tr>
              <a:tr h="520270">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1004 (2025):</a:t>
                      </a:r>
                      <a:r>
                        <a:rPr lang="en-US" sz="1200" b="0" i="0" u="none" strike="noStrike" dirty="0">
                          <a:solidFill>
                            <a:srgbClr val="000000"/>
                          </a:solidFill>
                          <a:effectLst/>
                          <a:latin typeface="Calibri" panose="020F0502020204030204" pitchFamily="34" charset="0"/>
                        </a:rPr>
                        <a:t> added claims-data and compensation disclosures.</a:t>
                      </a:r>
                    </a:p>
                  </a:txBody>
                  <a:tcPr marL="3931" marR="3931" marT="3931" marB="0" anchor="ctr">
                    <a:lnL>
                      <a:noFill/>
                    </a:lnL>
                    <a:lnR>
                      <a:noFill/>
                    </a:lnR>
                    <a:lnT>
                      <a:noFill/>
                    </a:lnT>
                    <a:lnB>
                      <a:noFill/>
                    </a:lnB>
                    <a:noFill/>
                  </a:tcPr>
                </a:tc>
                <a:extLst>
                  <a:ext uri="{0D108BD9-81ED-4DB2-BD59-A6C34878D82A}">
                    <a16:rowId xmlns:a16="http://schemas.microsoft.com/office/drawing/2014/main" val="515113312"/>
                  </a:ext>
                </a:extLst>
              </a:tr>
              <a:tr h="282954">
                <a:tc rowSpan="3">
                  <a:txBody>
                    <a:bodyPr/>
                    <a:lstStyle/>
                    <a:p>
                      <a:pPr algn="l" rtl="0" fontAlgn="ctr">
                        <a:buNone/>
                      </a:pPr>
                      <a:r>
                        <a:rPr lang="en-US" sz="1200" b="0" i="0" u="none" strike="noStrike" dirty="0">
                          <a:solidFill>
                            <a:srgbClr val="000000"/>
                          </a:solidFill>
                          <a:effectLst/>
                          <a:latin typeface="Calibri" panose="020F0502020204030204" pitchFamily="34" charset="0"/>
                        </a:rPr>
                        <a:t>Require advance notice and review of significant health-care mergers and acquisitions</a:t>
                      </a:r>
                    </a:p>
                  </a:txBody>
                  <a:tcPr marL="3931" marR="3931" marT="3931" marB="0" anchor="ctr">
                    <a:lnL>
                      <a:noFill/>
                    </a:lnL>
                    <a:lnR>
                      <a:noFill/>
                    </a:lnR>
                    <a:lnT>
                      <a:noFill/>
                    </a:lnT>
                    <a:lnB>
                      <a:noFill/>
                    </a:lnB>
                    <a:solidFill>
                      <a:srgbClr val="E8E8E8"/>
                    </a:solidFill>
                  </a:tcPr>
                </a:tc>
                <a:tc rowSpan="3">
                  <a:txBody>
                    <a:bodyPr/>
                    <a:lstStyle/>
                    <a:p>
                      <a:pPr algn="l" rtl="0" fontAlgn="ctr">
                        <a:buNone/>
                      </a:pPr>
                      <a:r>
                        <a:rPr lang="en-US" sz="1200" b="0" i="0" u="none" strike="noStrike" dirty="0">
                          <a:solidFill>
                            <a:srgbClr val="000000"/>
                          </a:solidFill>
                          <a:effectLst/>
                          <a:latin typeface="Calibri" panose="020F0502020204030204" pitchFamily="34" charset="0"/>
                        </a:rPr>
                        <a:t>The Attorney General received authority to analyze proposed transactions, issue investigative demands, and evaluate potential competition concerns.</a:t>
                      </a:r>
                    </a:p>
                  </a:txBody>
                  <a:tcPr marL="3931" marR="3931" marT="3931" marB="0" anchor="ctr">
                    <a:lnL>
                      <a:noFill/>
                    </a:lnL>
                    <a:lnR>
                      <a:noFill/>
                    </a:lnR>
                    <a:lnT>
                      <a:noFill/>
                    </a:lnT>
                    <a:lnB>
                      <a:noFill/>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SEA 9 (2024)</a:t>
                      </a:r>
                      <a:r>
                        <a:rPr lang="en-US" sz="1200" b="0" i="0" u="none" strike="noStrike" dirty="0">
                          <a:solidFill>
                            <a:srgbClr val="000000"/>
                          </a:solidFill>
                          <a:effectLst/>
                          <a:latin typeface="Calibri" panose="020F0502020204030204" pitchFamily="34" charset="0"/>
                        </a:rPr>
                        <a:t>: required 90 days notice to the Attorney General for qualifying transactions. </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2912874063"/>
                  </a:ext>
                </a:extLst>
              </a:tr>
              <a:tr h="345929">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1666 (2025): </a:t>
                      </a:r>
                      <a:r>
                        <a:rPr lang="en-US" sz="1200" b="0" i="0" u="none" strike="noStrike" dirty="0">
                          <a:solidFill>
                            <a:srgbClr val="000000"/>
                          </a:solidFill>
                          <a:effectLst/>
                          <a:latin typeface="Calibri" panose="020F0502020204030204" pitchFamily="34" charset="0"/>
                        </a:rPr>
                        <a:t>expanded ownership reporting and the Attorney General’s investigative authority.</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1628548362"/>
                  </a:ext>
                </a:extLst>
              </a:tr>
              <a:tr h="175063">
                <a:tc vMerge="1">
                  <a:txBody>
                    <a:bodyPr/>
                    <a:lstStyle/>
                    <a:p>
                      <a:endParaRPr lang="en-US"/>
                    </a:p>
                  </a:txBody>
                  <a:tcPr/>
                </a:tc>
                <a:tc vMerge="1">
                  <a:txBody>
                    <a:bodyPr/>
                    <a:lstStyle/>
                    <a:p>
                      <a:endParaRPr lang="en-US"/>
                    </a:p>
                  </a:txBody>
                  <a:tcPr/>
                </a:tc>
                <a:tc>
                  <a:txBody>
                    <a:bodyPr/>
                    <a:lstStyle/>
                    <a:p>
                      <a:pPr algn="l" rtl="0" fontAlgn="ctr">
                        <a:buNone/>
                      </a:pPr>
                      <a:r>
                        <a:rPr lang="en-US" sz="1200" b="1" i="0" u="none" strike="noStrike" dirty="0">
                          <a:solidFill>
                            <a:srgbClr val="000000"/>
                          </a:solidFill>
                          <a:effectLst/>
                          <a:latin typeface="Calibri" panose="020F0502020204030204" pitchFamily="34" charset="0"/>
                        </a:rPr>
                        <a:t>SEA 119 (2025):</a:t>
                      </a:r>
                      <a:r>
                        <a:rPr lang="en-US" sz="1200" b="0" i="0" u="none" strike="noStrike" dirty="0">
                          <a:solidFill>
                            <a:srgbClr val="000000"/>
                          </a:solidFill>
                          <a:effectLst/>
                          <a:latin typeface="Calibri" panose="020F0502020204030204" pitchFamily="34" charset="0"/>
                        </a:rPr>
                        <a:t> prohibited new certificates of public advantage.</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a:noFill/>
                    </a:lnB>
                    <a:solidFill>
                      <a:srgbClr val="E8E8E8"/>
                    </a:solidFill>
                  </a:tcPr>
                </a:tc>
                <a:extLst>
                  <a:ext uri="{0D108BD9-81ED-4DB2-BD59-A6C34878D82A}">
                    <a16:rowId xmlns:a16="http://schemas.microsoft.com/office/drawing/2014/main" val="311496132"/>
                  </a:ext>
                </a:extLst>
              </a:tr>
              <a:tr h="565909">
                <a:tc>
                  <a:txBody>
                    <a:bodyPr/>
                    <a:lstStyle/>
                    <a:p>
                      <a:pPr algn="l" rtl="0" fontAlgn="ctr">
                        <a:buNone/>
                      </a:pPr>
                      <a:r>
                        <a:rPr lang="en-US" sz="1200" b="0" i="0" u="none" strike="noStrike" dirty="0">
                          <a:solidFill>
                            <a:srgbClr val="000000"/>
                          </a:solidFill>
                          <a:effectLst/>
                          <a:latin typeface="Calibri" panose="020F0502020204030204" pitchFamily="34" charset="0"/>
                        </a:rPr>
                        <a:t>Improve prior-authorization transparency, standardization, response times, and accountability</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0" i="0" u="none" strike="noStrike" dirty="0">
                          <a:solidFill>
                            <a:srgbClr val="000000"/>
                          </a:solidFill>
                          <a:effectLst/>
                          <a:latin typeface="Calibri" panose="020F0502020204030204" pitchFamily="34" charset="0"/>
                        </a:rPr>
                        <a:t>Implementation and enforcement principally fall to the Indiana Department of Insurance and affected state programs.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SB 480 / Public Law 144 (2025)</a:t>
                      </a:r>
                      <a:r>
                        <a:rPr lang="en-US" sz="1200" b="0" i="0" u="none" strike="noStrike" dirty="0">
                          <a:solidFill>
                            <a:srgbClr val="000000"/>
                          </a:solidFill>
                          <a:effectLst/>
                          <a:latin typeface="Calibri" panose="020F0502020204030204" pitchFamily="34" charset="0"/>
                        </a:rPr>
                        <a:t>: established prior-authorization requirements, expedited-review timelines, medical-necessity standards and specialty-matched review. It also limited prior authorization for certain initial therapy services.</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61505007"/>
                  </a:ext>
                </a:extLst>
              </a:tr>
              <a:tr h="565909">
                <a:tc rowSpan="2">
                  <a:txBody>
                    <a:bodyPr/>
                    <a:lstStyle/>
                    <a:p>
                      <a:pPr algn="l" rtl="0" fontAlgn="ctr">
                        <a:buNone/>
                      </a:pPr>
                      <a:r>
                        <a:rPr lang="en-US" sz="1200" b="0" i="0" u="none" strike="noStrike" dirty="0">
                          <a:solidFill>
                            <a:srgbClr val="000000"/>
                          </a:solidFill>
                          <a:effectLst/>
                          <a:latin typeface="Calibri" panose="020F0502020204030204" pitchFamily="34" charset="0"/>
                        </a:rPr>
                        <a:t>Prohibit PBM spread pricing</a:t>
                      </a: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25-23</a:t>
                      </a:r>
                      <a:r>
                        <a:rPr lang="en-US" sz="1200" b="0" i="0" u="none" strike="noStrike" dirty="0">
                          <a:solidFill>
                            <a:srgbClr val="000000"/>
                          </a:solidFill>
                          <a:effectLst/>
                          <a:latin typeface="Calibri" panose="020F0502020204030204" pitchFamily="34" charset="0"/>
                        </a:rPr>
                        <a:t>: directed DOI to investigate harmful PBM practices and recommend legislative or regulatory prohibitions. </a:t>
                      </a: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tc rowSpan="2">
                  <a:txBody>
                    <a:bodyPr/>
                    <a:lstStyle/>
                    <a:p>
                      <a:pPr algn="l" rtl="0" fontAlgn="ctr">
                        <a:buNone/>
                      </a:pP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w="6350" cap="flat" cmpd="sng" algn="ctr">
                      <a:noFill/>
                      <a:prstDash val="solid"/>
                      <a:round/>
                      <a:headEnd type="none" w="med" len="med"/>
                      <a:tailEnd type="none" w="med" len="med"/>
                    </a:lnT>
                    <a:lnB>
                      <a:noFill/>
                    </a:lnB>
                    <a:lnTlToBr w="12700" cmpd="sng">
                      <a:noFill/>
                      <a:prstDash val="solid"/>
                    </a:lnTlToBr>
                    <a:lnBlToTr w="12700" cmpd="sng">
                      <a:noFill/>
                      <a:prstDash val="solid"/>
                    </a:lnBlToTr>
                    <a:solidFill>
                      <a:srgbClr val="E8E8E8"/>
                    </a:solidFill>
                  </a:tcPr>
                </a:tc>
                <a:extLst>
                  <a:ext uri="{0D108BD9-81ED-4DB2-BD59-A6C34878D82A}">
                    <a16:rowId xmlns:a16="http://schemas.microsoft.com/office/drawing/2014/main" val="3693368348"/>
                  </a:ext>
                </a:extLst>
              </a:tr>
              <a:tr h="424432">
                <a:tc vMerge="1">
                  <a:txBody>
                    <a:bodyPr/>
                    <a:lstStyle/>
                    <a:p>
                      <a:endParaRPr lang="en-US"/>
                    </a:p>
                  </a:txBody>
                  <a:tcPr/>
                </a:tc>
                <a:tc>
                  <a:txBody>
                    <a:bodyPr/>
                    <a:lstStyle/>
                    <a:p>
                      <a:r>
                        <a:rPr lang="en-US" sz="1200" b="1" i="0" u="none" strike="noStrike" dirty="0">
                          <a:solidFill>
                            <a:srgbClr val="000000"/>
                          </a:solidFill>
                          <a:effectLst/>
                          <a:latin typeface="Calibri" panose="020F0502020204030204" pitchFamily="34" charset="0"/>
                        </a:rPr>
                        <a:t>EO 25-24:</a:t>
                      </a:r>
                      <a:r>
                        <a:rPr lang="en-US" sz="1200" b="0" i="0" u="none" strike="noStrike" dirty="0">
                          <a:solidFill>
                            <a:srgbClr val="000000"/>
                          </a:solidFill>
                          <a:effectLst/>
                          <a:latin typeface="Calibri" panose="020F0502020204030204" pitchFamily="34" charset="0"/>
                        </a:rPr>
                        <a:t> directed Medicaid to evaluate more cost-efficient PBM arrangements.</a:t>
                      </a:r>
                      <a:endParaRPr lang="en-US" sz="2800" dirty="0">
                        <a:solidFill>
                          <a:srgbClr val="000000"/>
                        </a:solidFill>
                      </a:endParaRPr>
                    </a:p>
                  </a:txBody>
                  <a:tcPr marL="3931" marR="3931" marT="3931" marB="0" anchor="ctr">
                    <a:lnL>
                      <a:noFill/>
                    </a:lnL>
                    <a:lnR>
                      <a:noFill/>
                    </a:lnR>
                    <a:lnT>
                      <a:noFill/>
                    </a:lnT>
                    <a:lnB>
                      <a:noFill/>
                    </a:lnB>
                    <a:lnTlToBr w="12700" cmpd="sng">
                      <a:noFill/>
                      <a:prstDash val="solid"/>
                    </a:lnTlToBr>
                    <a:lnBlToTr w="12700" cmpd="sng">
                      <a:noFill/>
                      <a:prstDash val="solid"/>
                    </a:lnBlToTr>
                    <a:solidFill>
                      <a:srgbClr val="E8E8E8"/>
                    </a:solidFill>
                  </a:tcPr>
                </a:tc>
                <a:tc vMerge="1">
                  <a:txBody>
                    <a:bodyPr/>
                    <a:lstStyle/>
                    <a:p>
                      <a:endParaRPr lang="en-US"/>
                    </a:p>
                  </a:txBody>
                  <a:tcPr/>
                </a:tc>
                <a:extLst>
                  <a:ext uri="{0D108BD9-81ED-4DB2-BD59-A6C34878D82A}">
                    <a16:rowId xmlns:a16="http://schemas.microsoft.com/office/drawing/2014/main" val="3301891491"/>
                  </a:ext>
                </a:extLst>
              </a:tr>
              <a:tr h="424432">
                <a:tc>
                  <a:txBody>
                    <a:bodyPr/>
                    <a:lstStyle/>
                    <a:p>
                      <a:pPr algn="l" rtl="0" fontAlgn="ctr">
                        <a:buNone/>
                      </a:pPr>
                      <a:r>
                        <a:rPr lang="en-US" sz="1200" b="0" i="0" u="none" strike="noStrike" dirty="0">
                          <a:solidFill>
                            <a:srgbClr val="000000"/>
                          </a:solidFill>
                          <a:effectLst/>
                          <a:latin typeface="Calibri" panose="020F0502020204030204" pitchFamily="34" charset="0"/>
                        </a:rPr>
                        <a:t>Impose fiduciary duties on PBMs, TPAs, benefit consultants and insurance brokers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EO 25-24: </a:t>
                      </a:r>
                      <a:r>
                        <a:rPr lang="en-US" sz="1200" b="0" i="0" u="none" strike="noStrike" dirty="0">
                          <a:solidFill>
                            <a:srgbClr val="000000"/>
                          </a:solidFill>
                          <a:effectLst/>
                          <a:latin typeface="Calibri" panose="020F0502020204030204" pitchFamily="34" charset="0"/>
                        </a:rPr>
                        <a:t>ordered audits of state health-plan TPAs and development of contracting best practices.</a:t>
                      </a: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rtl="0" fontAlgn="ctr">
                        <a:buNone/>
                      </a:pPr>
                      <a:r>
                        <a:rPr lang="en-US" sz="1200" b="1" i="0" u="none" strike="noStrike" dirty="0">
                          <a:solidFill>
                            <a:srgbClr val="000000"/>
                          </a:solidFill>
                          <a:effectLst/>
                          <a:latin typeface="Calibri" panose="020F0502020204030204" pitchFamily="34" charset="0"/>
                        </a:rPr>
                        <a:t>SEA 3 (2025)</a:t>
                      </a:r>
                      <a:r>
                        <a:rPr lang="en-US" sz="1200" b="0" i="0" u="none" strike="noStrike" dirty="0">
                          <a:solidFill>
                            <a:srgbClr val="000000"/>
                          </a:solidFill>
                          <a:effectLst/>
                          <a:latin typeface="Calibri" panose="020F0502020204030204" pitchFamily="34" charset="0"/>
                        </a:rPr>
                        <a:t>: required PBMs and TPAs to act as fiduciaries. </a:t>
                      </a:r>
                      <a:endParaRPr lang="en-US" sz="1200" b="1" i="0" u="none" strike="noStrike" dirty="0">
                        <a:solidFill>
                          <a:srgbClr val="000000"/>
                        </a:solidFill>
                        <a:effectLst/>
                        <a:latin typeface="Calibri" panose="020F0502020204030204" pitchFamily="34" charset="0"/>
                      </a:endParaRPr>
                    </a:p>
                  </a:txBody>
                  <a:tcPr marL="3931" marR="3931" marT="3931" marB="0" anchor="ctr">
                    <a:lnL>
                      <a:noFill/>
                    </a:lnL>
                    <a:lnR>
                      <a:noFill/>
                    </a:lnR>
                    <a:lnT>
                      <a:noFill/>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170901"/>
                  </a:ext>
                </a:extLst>
              </a:tr>
              <a:tr h="516795">
                <a:tc>
                  <a:txBody>
                    <a:bodyPr/>
                    <a:lstStyle/>
                    <a:p>
                      <a:pPr algn="l" rtl="0" fontAlgn="ctr">
                        <a:buNone/>
                      </a:pPr>
                      <a:r>
                        <a:rPr lang="en-US" sz="1200" b="0" i="0" u="none" strike="noStrike" dirty="0">
                          <a:solidFill>
                            <a:srgbClr val="000000"/>
                          </a:solidFill>
                          <a:effectLst/>
                          <a:latin typeface="Calibri" panose="020F0502020204030204" pitchFamily="34" charset="0"/>
                        </a:rPr>
                        <a:t>Develop a statewide comparison of commercial physician reimbursement against a benchmark</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tc>
                  <a:txBody>
                    <a:bodyPr/>
                    <a:lstStyle/>
                    <a:p>
                      <a:pPr algn="l" rtl="0" fontAlgn="ctr">
                        <a:buNone/>
                      </a:pPr>
                      <a:r>
                        <a:rPr lang="en-US" sz="1200" b="0" i="0" u="none" strike="noStrike" dirty="0">
                          <a:solidFill>
                            <a:srgbClr val="000000"/>
                          </a:solidFill>
                          <a:effectLst/>
                          <a:latin typeface="Calibri" panose="020F0502020204030204" pitchFamily="34" charset="0"/>
                        </a:rPr>
                        <a:t>The Office of Management and Budget was directed to calculate average commercial hospital prices.</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tc>
                  <a:txBody>
                    <a:bodyPr/>
                    <a:lstStyle/>
                    <a:p>
                      <a:pPr algn="l" rtl="0" fontAlgn="ctr">
                        <a:buNone/>
                      </a:pPr>
                      <a:r>
                        <a:rPr lang="en-US" sz="1200" b="1" i="0" u="none" strike="noStrike" dirty="0">
                          <a:solidFill>
                            <a:srgbClr val="000000"/>
                          </a:solidFill>
                          <a:effectLst/>
                          <a:latin typeface="Calibri" panose="020F0502020204030204" pitchFamily="34" charset="0"/>
                        </a:rPr>
                        <a:t>HEA 1004 (2025)</a:t>
                      </a:r>
                      <a:r>
                        <a:rPr lang="en-US" sz="1200" b="0" i="0" u="none" strike="noStrike" dirty="0">
                          <a:solidFill>
                            <a:srgbClr val="000000"/>
                          </a:solidFill>
                          <a:effectLst/>
                          <a:latin typeface="Calibri" panose="020F0502020204030204" pitchFamily="34" charset="0"/>
                        </a:rPr>
                        <a:t>: established benchmarking and price limits focused primarily on hospital inpatient and outpatient prices.</a:t>
                      </a:r>
                    </a:p>
                  </a:txBody>
                  <a:tcPr marL="3931" marR="3931" marT="3931" marB="0" anchor="ctr">
                    <a:lnL>
                      <a:noFill/>
                    </a:lnL>
                    <a:lnR>
                      <a:noFill/>
                    </a:lnR>
                    <a:lnT w="6350" cap="flat" cmpd="sng" algn="ctr">
                      <a:noFill/>
                      <a:prstDash val="solid"/>
                      <a:round/>
                      <a:headEnd type="none" w="med" len="med"/>
                      <a:tailEnd type="none" w="med" len="med"/>
                    </a:lnT>
                    <a:lnB w="12700" cap="flat" cmpd="sng" algn="ctr">
                      <a:solidFill>
                        <a:srgbClr val="3F3F3F"/>
                      </a:solidFill>
                      <a:prstDash val="solid"/>
                      <a:round/>
                      <a:headEnd type="none" w="med" len="med"/>
                      <a:tailEnd type="none" w="med" len="med"/>
                    </a:lnB>
                    <a:solidFill>
                      <a:srgbClr val="E8E8E8"/>
                    </a:solidFill>
                  </a:tcPr>
                </a:tc>
                <a:extLst>
                  <a:ext uri="{0D108BD9-81ED-4DB2-BD59-A6C34878D82A}">
                    <a16:rowId xmlns:a16="http://schemas.microsoft.com/office/drawing/2014/main" val="1924991883"/>
                  </a:ext>
                </a:extLst>
              </a:tr>
            </a:tbl>
          </a:graphicData>
        </a:graphic>
      </p:graphicFrame>
      <p:sp>
        <p:nvSpPr>
          <p:cNvPr id="14" name="Rectangle 13">
            <a:hlinkClick r:id="rId2"/>
            <a:extLst>
              <a:ext uri="{FF2B5EF4-FFF2-40B4-BE49-F238E27FC236}">
                <a16:creationId xmlns:a16="http://schemas.microsoft.com/office/drawing/2014/main" id="{3A3AE86B-6BC1-7A11-A662-CAEAE35A0E9F}"/>
              </a:ext>
            </a:extLst>
          </p:cNvPr>
          <p:cNvSpPr/>
          <p:nvPr/>
        </p:nvSpPr>
        <p:spPr>
          <a:xfrm>
            <a:off x="1066800" y="6450520"/>
            <a:ext cx="24384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6" name="Rectangle 15">
            <a:hlinkClick r:id="rId3"/>
            <a:extLst>
              <a:ext uri="{FF2B5EF4-FFF2-40B4-BE49-F238E27FC236}">
                <a16:creationId xmlns:a16="http://schemas.microsoft.com/office/drawing/2014/main" id="{29A939BC-0DAD-EBB0-2A6F-1D65F199B000}"/>
              </a:ext>
            </a:extLst>
          </p:cNvPr>
          <p:cNvSpPr/>
          <p:nvPr/>
        </p:nvSpPr>
        <p:spPr>
          <a:xfrm>
            <a:off x="3581260" y="6450520"/>
            <a:ext cx="4419739" cy="8839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8" name="Rectangle 17">
            <a:hlinkClick r:id="rId4"/>
            <a:extLst>
              <a:ext uri="{FF2B5EF4-FFF2-40B4-BE49-F238E27FC236}">
                <a16:creationId xmlns:a16="http://schemas.microsoft.com/office/drawing/2014/main" id="{E3BC950B-E62D-BD0D-EBE7-2F332497FFA9}"/>
              </a:ext>
            </a:extLst>
          </p:cNvPr>
          <p:cNvSpPr/>
          <p:nvPr/>
        </p:nvSpPr>
        <p:spPr>
          <a:xfrm>
            <a:off x="8077059" y="6491685"/>
            <a:ext cx="2286141" cy="4804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0" name="Rectangle 19">
            <a:hlinkClick r:id="rId5"/>
            <a:extLst>
              <a:ext uri="{FF2B5EF4-FFF2-40B4-BE49-F238E27FC236}">
                <a16:creationId xmlns:a16="http://schemas.microsoft.com/office/drawing/2014/main" id="{745962FD-1D23-B6C1-A324-DA75B31773A0}"/>
              </a:ext>
            </a:extLst>
          </p:cNvPr>
          <p:cNvSpPr/>
          <p:nvPr/>
        </p:nvSpPr>
        <p:spPr>
          <a:xfrm>
            <a:off x="10437625" y="6450520"/>
            <a:ext cx="740228" cy="8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2" name="Rectangle 21">
            <a:hlinkClick r:id="rId5"/>
            <a:extLst>
              <a:ext uri="{FF2B5EF4-FFF2-40B4-BE49-F238E27FC236}">
                <a16:creationId xmlns:a16="http://schemas.microsoft.com/office/drawing/2014/main" id="{561C5854-F417-EA56-6E55-71C8763CC806}"/>
              </a:ext>
            </a:extLst>
          </p:cNvPr>
          <p:cNvSpPr/>
          <p:nvPr/>
        </p:nvSpPr>
        <p:spPr>
          <a:xfrm>
            <a:off x="556478" y="6589221"/>
            <a:ext cx="1881922"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4" name="Rectangle 23">
            <a:hlinkClick r:id="rId6"/>
            <a:extLst>
              <a:ext uri="{FF2B5EF4-FFF2-40B4-BE49-F238E27FC236}">
                <a16:creationId xmlns:a16="http://schemas.microsoft.com/office/drawing/2014/main" id="{75662D87-9FE1-3D8B-814A-6DEE2C0A619F}"/>
              </a:ext>
            </a:extLst>
          </p:cNvPr>
          <p:cNvSpPr/>
          <p:nvPr/>
        </p:nvSpPr>
        <p:spPr>
          <a:xfrm>
            <a:off x="2514600" y="6579813"/>
            <a:ext cx="8458199" cy="89211"/>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6" name="Rectangle 25">
            <a:hlinkClick r:id="rId7"/>
            <a:extLst>
              <a:ext uri="{FF2B5EF4-FFF2-40B4-BE49-F238E27FC236}">
                <a16:creationId xmlns:a16="http://schemas.microsoft.com/office/drawing/2014/main" id="{0818661B-3476-1286-73A5-E694D7620E9F}"/>
              </a:ext>
            </a:extLst>
          </p:cNvPr>
          <p:cNvSpPr/>
          <p:nvPr/>
        </p:nvSpPr>
        <p:spPr>
          <a:xfrm>
            <a:off x="596778" y="6684431"/>
            <a:ext cx="2146422" cy="8330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28" name="Rectangle 27">
            <a:hlinkClick r:id="rId8"/>
            <a:extLst>
              <a:ext uri="{FF2B5EF4-FFF2-40B4-BE49-F238E27FC236}">
                <a16:creationId xmlns:a16="http://schemas.microsoft.com/office/drawing/2014/main" id="{18E69B88-3420-79E5-05AA-84C4F2BF6DD4}"/>
              </a:ext>
            </a:extLst>
          </p:cNvPr>
          <p:cNvSpPr/>
          <p:nvPr/>
        </p:nvSpPr>
        <p:spPr>
          <a:xfrm>
            <a:off x="2809972" y="6718513"/>
            <a:ext cx="2295428" cy="492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30" name="Rectangle 29">
            <a:hlinkClick r:id="rId9"/>
            <a:extLst>
              <a:ext uri="{FF2B5EF4-FFF2-40B4-BE49-F238E27FC236}">
                <a16:creationId xmlns:a16="http://schemas.microsoft.com/office/drawing/2014/main" id="{F448C701-EA38-B11A-61CB-A90780CB59EB}"/>
              </a:ext>
            </a:extLst>
          </p:cNvPr>
          <p:cNvSpPr/>
          <p:nvPr/>
        </p:nvSpPr>
        <p:spPr>
          <a:xfrm>
            <a:off x="5208308" y="6701472"/>
            <a:ext cx="2564092" cy="4571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837E0AED-3AED-F5FB-7912-4FE90086A38E}"/>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59063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4A3E1227-AC40-FCE6-7C64-78F3C5D5183A}"/>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B5EF2A79-6CD2-B1B5-17DE-0D6552635F11}"/>
              </a:ext>
            </a:extLst>
          </p:cNvPr>
          <p:cNvSpPr txBox="1">
            <a:spLocks/>
          </p:cNvSpPr>
          <p:nvPr/>
        </p:nvSpPr>
        <p:spPr>
          <a:xfrm>
            <a:off x="381000" y="1469136"/>
            <a:ext cx="11179628" cy="475488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The state legislature passed six bills to contain health care costs: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1004: Mandating reference-based price ceiling with penalties for non-compliance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1003: Codifying into state law the federal hospital price transparency rule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HEA 1666: Requiring financial and ownership reporting by providers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3: Requiring third party administrators and pharmacy benefit managers to act as fiduciaries</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119: Banning certificates of public advantage</a:t>
            </a:r>
          </a:p>
          <a:p>
            <a:pPr marL="914400" marR="0" lvl="1" indent="-457200" algn="l" defTabSz="914400" rtl="0" eaLnBrk="1" fontAlgn="auto" latinLnBrk="0" hangingPunct="1">
              <a:lnSpc>
                <a:spcPct val="90000"/>
              </a:lnSpc>
              <a:spcBef>
                <a:spcPts val="500"/>
              </a:spcBef>
              <a:spcAft>
                <a:spcPts val="0"/>
              </a:spcAft>
              <a:buClrTx/>
              <a:buSzTx/>
              <a:buFont typeface="+mj-lt"/>
              <a:buAutoNum type="arabicParen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SEA 475: Banning non-compete agreements between physicians and hospitals</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Plus two Executive Orders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EO 25-21: Penalizes providers and payers that do not comply with transparency requirements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rPr>
              <a:t>EO 25-22: Denies tax exemptions to hospitals that provide less charity care than amount received in state tax breaks</a:t>
            </a:r>
          </a:p>
        </p:txBody>
      </p:sp>
      <p:sp>
        <p:nvSpPr>
          <p:cNvPr id="4" name="Slide Number Placeholder 2">
            <a:extLst>
              <a:ext uri="{FF2B5EF4-FFF2-40B4-BE49-F238E27FC236}">
                <a16:creationId xmlns:a16="http://schemas.microsoft.com/office/drawing/2014/main" id="{297C0871-CA05-A8AA-6EBB-6B5BC11A5F00}"/>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6C46F6EE-D578-9A1D-D425-12D1768A32E9}"/>
              </a:ext>
            </a:extLst>
          </p:cNvPr>
          <p:cNvSpPr txBox="1">
            <a:spLocks/>
          </p:cNvSpPr>
          <p:nvPr/>
        </p:nvSpPr>
        <p:spPr>
          <a:xfrm>
            <a:off x="381000" y="533399"/>
            <a:ext cx="11713029" cy="1066801"/>
          </a:xfrm>
          <a:prstGeom prst="rect">
            <a:avLst/>
          </a:prstGeom>
        </p:spPr>
        <p:txBody>
          <a:bodyPr anchor="t">
            <a:normAutofit lnSpcReduction="10000"/>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Indiana’s “Extraordinary Legislative Session” in 2025</a:t>
            </a:r>
          </a:p>
        </p:txBody>
      </p:sp>
      <p:sp>
        <p:nvSpPr>
          <p:cNvPr id="3" name="Text 15">
            <a:extLst>
              <a:ext uri="{FF2B5EF4-FFF2-40B4-BE49-F238E27FC236}">
                <a16:creationId xmlns:a16="http://schemas.microsoft.com/office/drawing/2014/main" id="{84737588-28FA-E63E-CE50-2FBB84370F5F}"/>
              </a:ext>
            </a:extLst>
          </p:cNvPr>
          <p:cNvSpPr/>
          <p:nvPr/>
        </p:nvSpPr>
        <p:spPr>
          <a:xfrm>
            <a:off x="566928" y="6437376"/>
            <a:ext cx="10698480" cy="329184"/>
          </a:xfrm>
          <a:prstGeom prst="rect">
            <a:avLst/>
          </a:prstGeom>
          <a:noFill/>
          <a:ln/>
        </p:spPr>
        <p:txBody>
          <a:bodyPr wrap="square" lIns="0" tIns="0" rIns="0" bIns="0" rtlCol="0" anchor="t"/>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1" u="none" strike="noStrike" kern="1200" cap="none" spc="0" normalizeH="0" baseline="0" noProof="0" dirty="0">
                <a:ln>
                  <a:noFill/>
                </a:ln>
                <a:solidFill>
                  <a:srgbClr val="8FA3AB"/>
                </a:solidFill>
                <a:effectLst/>
                <a:uLnTx/>
                <a:uFillTx/>
                <a:latin typeface="Arial"/>
                <a:ea typeface="+mn-ea"/>
                <a:cs typeface="+mn-cs"/>
              </a:rPr>
              <a:t>Sources: KSM “New Indiana Healthcare Laws From the 2023 Legislative Session” (2023); Georgetown University Center on Health Insurance Reforms “Indiana’s Extraordinary Legislative Session Exemplifies How Incremental Efforts Can Improve Health Care Affordability” (2025)</a:t>
            </a:r>
          </a:p>
        </p:txBody>
      </p:sp>
      <p:sp>
        <p:nvSpPr>
          <p:cNvPr id="6" name="Rectangle 5">
            <a:hlinkClick r:id="rId3"/>
            <a:extLst>
              <a:ext uri="{FF2B5EF4-FFF2-40B4-BE49-F238E27FC236}">
                <a16:creationId xmlns:a16="http://schemas.microsoft.com/office/drawing/2014/main" id="{B672B7A0-75A6-6CF7-4B46-89013608E5A5}"/>
              </a:ext>
            </a:extLst>
          </p:cNvPr>
          <p:cNvSpPr/>
          <p:nvPr/>
        </p:nvSpPr>
        <p:spPr>
          <a:xfrm>
            <a:off x="1066800" y="6450520"/>
            <a:ext cx="3505200"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Rectangle 8">
            <a:hlinkClick r:id="rId4"/>
            <a:extLst>
              <a:ext uri="{FF2B5EF4-FFF2-40B4-BE49-F238E27FC236}">
                <a16:creationId xmlns:a16="http://schemas.microsoft.com/office/drawing/2014/main" id="{DCF0B4AE-0ED0-6570-5531-7FB9F53FEA93}"/>
              </a:ext>
            </a:extLst>
          </p:cNvPr>
          <p:cNvSpPr/>
          <p:nvPr/>
        </p:nvSpPr>
        <p:spPr>
          <a:xfrm>
            <a:off x="4648200" y="6437376"/>
            <a:ext cx="6400800" cy="11582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13" name="Rectangle 12">
            <a:hlinkClick r:id="rId4"/>
            <a:extLst>
              <a:ext uri="{FF2B5EF4-FFF2-40B4-BE49-F238E27FC236}">
                <a16:creationId xmlns:a16="http://schemas.microsoft.com/office/drawing/2014/main" id="{0B8AC46C-6B32-E330-A378-B68DB174B3C7}"/>
              </a:ext>
            </a:extLst>
          </p:cNvPr>
          <p:cNvSpPr/>
          <p:nvPr/>
        </p:nvSpPr>
        <p:spPr>
          <a:xfrm>
            <a:off x="566928" y="6578600"/>
            <a:ext cx="2100072" cy="10268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401F0723-7A62-088E-D50A-2B3EACBAB49A}"/>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56046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929D9EE-148D-C518-B013-C316945C7706}"/>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Conflict of Interest</a:t>
            </a:r>
          </a:p>
        </p:txBody>
      </p:sp>
      <p:sp>
        <p:nvSpPr>
          <p:cNvPr id="5" name="TextBox 4">
            <a:extLst>
              <a:ext uri="{FF2B5EF4-FFF2-40B4-BE49-F238E27FC236}">
                <a16:creationId xmlns:a16="http://schemas.microsoft.com/office/drawing/2014/main" id="{1609F59E-4010-5079-48EB-B17AA87417B6}"/>
              </a:ext>
            </a:extLst>
          </p:cNvPr>
          <p:cNvSpPr txBox="1"/>
          <p:nvPr/>
        </p:nvSpPr>
        <p:spPr>
          <a:xfrm>
            <a:off x="630000" y="1172161"/>
            <a:ext cx="10933350" cy="4154984"/>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In accordance with the State Government Ethics Act, it is the duty of every commission member to avoid both conflicts of interest and the appearance of conflicts of interest. </a:t>
            </a:r>
          </a:p>
          <a:p>
            <a:endParaRPr lang="en-US" sz="2400" dirty="0">
              <a:solidFill>
                <a:schemeClr val="tx1"/>
              </a:solidFill>
            </a:endParaRPr>
          </a:p>
          <a:p>
            <a:r>
              <a:rPr lang="en-US" sz="2400" dirty="0">
                <a:solidFill>
                  <a:schemeClr val="tx1"/>
                </a:solidFill>
              </a:rPr>
              <a:t>If any member has any known conflict of interest or is aware of facts that might create the appearance of such conflict with respect to any matters coming before the commission today, please identify the conflict or facts that might create the appearance of conflict to ensure that any inappropriate participation in that matter be avoided.</a:t>
            </a:r>
          </a:p>
          <a:p>
            <a:endParaRPr lang="en-US" sz="2400" dirty="0">
              <a:solidFill>
                <a:schemeClr val="tx1"/>
              </a:solidFill>
            </a:endParaRPr>
          </a:p>
          <a:p>
            <a:r>
              <a:rPr lang="en-US" sz="2400" dirty="0">
                <a:solidFill>
                  <a:schemeClr val="tx1"/>
                </a:solidFill>
              </a:rPr>
              <a:t>If at any time, any new matter raises a conflict during the meeting, please be sure to identify it at that time.</a:t>
            </a:r>
          </a:p>
        </p:txBody>
      </p:sp>
    </p:spTree>
    <p:extLst>
      <p:ext uri="{BB962C8B-B14F-4D97-AF65-F5344CB8AC3E}">
        <p14:creationId xmlns:p14="http://schemas.microsoft.com/office/powerpoint/2010/main" val="7821362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ubtitle 2">
            <a:extLst>
              <a:ext uri="{FF2B5EF4-FFF2-40B4-BE49-F238E27FC236}">
                <a16:creationId xmlns:a16="http://schemas.microsoft.com/office/drawing/2014/main" id="{546C085B-C03F-2948-C5CE-8214D3861270}"/>
              </a:ext>
            </a:extLst>
          </p:cNvPr>
          <p:cNvSpPr txBox="1">
            <a:spLocks/>
          </p:cNvSpPr>
          <p:nvPr/>
        </p:nvSpPr>
        <p:spPr>
          <a:xfrm>
            <a:off x="722376" y="1474932"/>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Department of Health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Collect hospital ownership information, examine hospitals in 340B program to ensure eligibility, nonprofit hospital reporting and compliance monitoring</a:t>
            </a:r>
          </a:p>
          <a:p>
            <a:pPr marL="457200" marR="0" lvl="1" indent="0" algn="l" defTabSz="914400" rtl="0" eaLnBrk="1" fontAlgn="auto" latinLnBrk="0" hangingPunct="1">
              <a:lnSpc>
                <a:spcPct val="8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Department of Insurance</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Collect ownership information from insurers, TPAs, and PBMs, review surprise billing protections and harmful practices of PBMs, encourage effective use of prior authorization through partnerships, collect commercial pricing data </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Attorney General </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Investigate market concentration of health care entities, Medicaid Fraud Unit to include provider fraud and duplicate billing in investigations</a:t>
            </a:r>
          </a:p>
        </p:txBody>
      </p:sp>
      <p:sp>
        <p:nvSpPr>
          <p:cNvPr id="4" name="Slide Number Placeholder 2">
            <a:extLst>
              <a:ext uri="{FF2B5EF4-FFF2-40B4-BE49-F238E27FC236}">
                <a16:creationId xmlns:a16="http://schemas.microsoft.com/office/drawing/2014/main" id="{B1E37DDD-A0DE-D8B3-F484-0D177E765493}"/>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8" name="Title 3">
            <a:extLst>
              <a:ext uri="{FF2B5EF4-FFF2-40B4-BE49-F238E27FC236}">
                <a16:creationId xmlns:a16="http://schemas.microsoft.com/office/drawing/2014/main" id="{A2EA848E-2B47-DA69-68B6-DE83E4BE1A29}"/>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New Indiana Agency Authorities</a:t>
            </a:r>
          </a:p>
        </p:txBody>
      </p:sp>
      <p:sp>
        <p:nvSpPr>
          <p:cNvPr id="3" name="Rectangle 2">
            <a:extLst>
              <a:ext uri="{FF2B5EF4-FFF2-40B4-BE49-F238E27FC236}">
                <a16:creationId xmlns:a16="http://schemas.microsoft.com/office/drawing/2014/main" id="{266DCC84-D066-584C-FFF3-DD43F3EB29C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34164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CAD5325-C595-591A-A7FE-DA4A4B363B09}"/>
            </a:ext>
          </a:extLst>
        </p:cNvPr>
        <p:cNvGrpSpPr/>
        <p:nvPr/>
      </p:nvGrpSpPr>
      <p:grpSpPr>
        <a:xfrm>
          <a:off x="0" y="0"/>
          <a:ext cx="0" cy="0"/>
          <a:chOff x="0" y="0"/>
          <a:chExt cx="0" cy="0"/>
        </a:xfrm>
      </p:grpSpPr>
      <p:sp>
        <p:nvSpPr>
          <p:cNvPr id="5" name="Subtitle 2">
            <a:extLst>
              <a:ext uri="{FF2B5EF4-FFF2-40B4-BE49-F238E27FC236}">
                <a16:creationId xmlns:a16="http://schemas.microsoft.com/office/drawing/2014/main" id="{5D4BE504-53C4-7FCF-64C4-5445BC7A6481}"/>
              </a:ext>
            </a:extLst>
          </p:cNvPr>
          <p:cNvSpPr txBox="1">
            <a:spLocks/>
          </p:cNvSpPr>
          <p:nvPr/>
        </p:nvSpPr>
        <p:spPr>
          <a:xfrm>
            <a:off x="593756" y="1219200"/>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B7BAEF5C-2ACF-963E-04BD-BCCC771CE1FD}"/>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7" name="TextBox 6">
            <a:extLst>
              <a:ext uri="{FF2B5EF4-FFF2-40B4-BE49-F238E27FC236}">
                <a16:creationId xmlns:a16="http://schemas.microsoft.com/office/drawing/2014/main" id="{2B1F9306-EC94-2A36-9850-76DE367C5155}"/>
              </a:ext>
            </a:extLst>
          </p:cNvPr>
          <p:cNvSpPr txBox="1"/>
          <p:nvPr/>
        </p:nvSpPr>
        <p:spPr>
          <a:xfrm>
            <a:off x="785819" y="1524000"/>
            <a:ext cx="10055274" cy="3531736"/>
          </a:xfrm>
          <a:prstGeom prst="rect">
            <a:avLst/>
          </a:prstGeom>
          <a:noFill/>
        </p:spPr>
        <p:txBody>
          <a:bodyPr wrap="square">
            <a:spAutoFit/>
          </a:bodyPr>
          <a:lstStyle/>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Family and Social Services Administration (Indiana Medicaid)</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Develop prescription drug affordability strategies and quality and transparency metrics, audit Medicaid managed care entities</a:t>
            </a:r>
          </a:p>
          <a:p>
            <a:pPr marL="457200" marR="0" lvl="1" indent="0" algn="l" defTabSz="914400" rtl="0" eaLnBrk="1" fontAlgn="auto" latinLnBrk="0" hangingPunct="1">
              <a:lnSpc>
                <a:spcPct val="80000"/>
              </a:lnSpc>
              <a:spcBef>
                <a:spcPts val="5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Body)"/>
              <a:ea typeface="+mn-ea"/>
              <a:cs typeface="+mn-cs"/>
            </a:endParaRPr>
          </a:p>
          <a:p>
            <a:pPr marL="228600" marR="0" lvl="0"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Office of Management and Budget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Develop a methodology and conduct a study to determine average commercial inpatient hospital prices and outpatient hospital prices </a:t>
            </a:r>
          </a:p>
          <a:p>
            <a:pPr marL="457200" marR="0" lvl="1" indent="0" algn="l" defTabSz="914400" rtl="0" eaLnBrk="1" fontAlgn="auto" latinLnBrk="0" hangingPunct="1">
              <a:lnSpc>
                <a:spcPct val="80000"/>
              </a:lnSpc>
              <a:spcBef>
                <a:spcPts val="500"/>
              </a:spcBef>
              <a:spcAft>
                <a:spcPts val="0"/>
              </a:spcAft>
              <a:buClrTx/>
              <a:buSzTx/>
              <a:buFontTx/>
              <a:buNone/>
              <a:tabLst/>
              <a:defRPr/>
            </a:pPr>
            <a:endParaRPr kumimoji="0" lang="en-US" sz="2000" b="0" i="0" u="none" strike="noStrike" kern="1200" cap="none" spc="0" normalizeH="0" baseline="0" noProof="0" dirty="0">
              <a:ln>
                <a:noFill/>
              </a:ln>
              <a:solidFill>
                <a:srgbClr val="000000"/>
              </a:solidFill>
              <a:effectLst/>
              <a:uLnTx/>
              <a:uFillTx/>
              <a:latin typeface="Calibri (Body)"/>
              <a:ea typeface="+mn-ea"/>
              <a:cs typeface="+mn-cs"/>
            </a:endParaRPr>
          </a:p>
          <a:p>
            <a:pPr marL="228600" marR="0" lvl="1" indent="-228600" algn="l" defTabSz="914400" rtl="0" eaLnBrk="1" fontAlgn="auto" latinLnBrk="0" hangingPunct="1">
              <a:lnSpc>
                <a:spcPct val="80000"/>
              </a:lnSpc>
              <a:spcBef>
                <a:spcPts val="1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a:ln>
                  <a:noFill/>
                </a:ln>
                <a:solidFill>
                  <a:srgbClr val="000000"/>
                </a:solidFill>
                <a:effectLst/>
                <a:uLnTx/>
                <a:uFillTx/>
                <a:latin typeface="Calibri (Body)"/>
                <a:ea typeface="+mn-ea"/>
                <a:cs typeface="+mn-cs"/>
              </a:rPr>
              <a:t>Indiana State Personnel Department </a:t>
            </a:r>
          </a:p>
          <a:p>
            <a:pPr marL="685800" marR="0" lvl="1" indent="-228600" algn="l" defTabSz="914400" rtl="0" eaLnBrk="1" fontAlgn="auto" latinLnBrk="0" hangingPunct="1">
              <a:lnSpc>
                <a:spcPct val="8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0000"/>
                </a:solidFill>
                <a:effectLst/>
                <a:uLnTx/>
                <a:uFillTx/>
                <a:latin typeface="Calibri (Body)"/>
                <a:ea typeface="+mn-ea"/>
                <a:cs typeface="+mn-cs"/>
              </a:rPr>
              <a:t>Conduct a comprehensive audit of third-party administrators for the State Employee Health Plan and use the results to develop best practices</a:t>
            </a:r>
          </a:p>
        </p:txBody>
      </p:sp>
      <p:sp>
        <p:nvSpPr>
          <p:cNvPr id="9" name="Title 3">
            <a:extLst>
              <a:ext uri="{FF2B5EF4-FFF2-40B4-BE49-F238E27FC236}">
                <a16:creationId xmlns:a16="http://schemas.microsoft.com/office/drawing/2014/main" id="{04936383-0874-9ADE-3F3C-B33C85159F62}"/>
              </a:ext>
            </a:extLst>
          </p:cNvPr>
          <p:cNvSpPr txBox="1">
            <a:spLocks/>
          </p:cNvSpPr>
          <p:nvPr/>
        </p:nvSpPr>
        <p:spPr>
          <a:xfrm>
            <a:off x="722376" y="630937"/>
            <a:ext cx="11444722" cy="664464"/>
          </a:xfrm>
          <a:prstGeom prst="rect">
            <a:avLst/>
          </a:prstGeom>
        </p:spPr>
        <p:txBody>
          <a:bodyPr anchor="t">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New Indiana Agency Authorities, cont.</a:t>
            </a:r>
          </a:p>
        </p:txBody>
      </p:sp>
      <p:sp>
        <p:nvSpPr>
          <p:cNvPr id="3" name="Rectangle 2">
            <a:extLst>
              <a:ext uri="{FF2B5EF4-FFF2-40B4-BE49-F238E27FC236}">
                <a16:creationId xmlns:a16="http://schemas.microsoft.com/office/drawing/2014/main" id="{8AD6CD84-1240-B471-35F0-26353C00371C}"/>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9759450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A5009-B926-2F49-C35F-78AB082C717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78D37-16CD-1C47-869D-AAB3783D5A6F}"/>
              </a:ext>
            </a:extLst>
          </p:cNvPr>
          <p:cNvSpPr>
            <a:spLocks noGrp="1"/>
          </p:cNvSpPr>
          <p:nvPr>
            <p:ph type="title"/>
          </p:nvPr>
        </p:nvSpPr>
        <p:spPr/>
        <p:txBody>
          <a:bodyPr/>
          <a:lstStyle/>
          <a:p>
            <a:r>
              <a:rPr lang="en-US" b="1" dirty="0"/>
              <a:t>Break</a:t>
            </a:r>
          </a:p>
        </p:txBody>
      </p:sp>
      <p:sp>
        <p:nvSpPr>
          <p:cNvPr id="4" name="TextBox 3">
            <a:extLst>
              <a:ext uri="{FF2B5EF4-FFF2-40B4-BE49-F238E27FC236}">
                <a16:creationId xmlns:a16="http://schemas.microsoft.com/office/drawing/2014/main" id="{1CEB1590-18C3-96D2-A191-F3A40EAE6934}"/>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endParaRPr lang="en-US" sz="3000" i="1" dirty="0">
              <a:solidFill>
                <a:schemeClr val="tx2"/>
              </a:solidFill>
            </a:endParaRPr>
          </a:p>
        </p:txBody>
      </p:sp>
    </p:spTree>
    <p:extLst>
      <p:ext uri="{BB962C8B-B14F-4D97-AF65-F5344CB8AC3E}">
        <p14:creationId xmlns:p14="http://schemas.microsoft.com/office/powerpoint/2010/main" val="408385701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08838-DD80-E1CA-8B35-2B08DC28BC7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273427-E349-BD1B-65D2-7FF20F6E570A}"/>
              </a:ext>
            </a:extLst>
          </p:cNvPr>
          <p:cNvSpPr>
            <a:spLocks noGrp="1"/>
          </p:cNvSpPr>
          <p:nvPr>
            <p:ph type="title"/>
          </p:nvPr>
        </p:nvSpPr>
        <p:spPr/>
        <p:txBody>
          <a:bodyPr/>
          <a:lstStyle/>
          <a:p>
            <a:r>
              <a:rPr lang="en-US" b="1" dirty="0"/>
              <a:t>Discussion</a:t>
            </a:r>
          </a:p>
        </p:txBody>
      </p:sp>
      <p:sp>
        <p:nvSpPr>
          <p:cNvPr id="4" name="TextBox 3">
            <a:extLst>
              <a:ext uri="{FF2B5EF4-FFF2-40B4-BE49-F238E27FC236}">
                <a16:creationId xmlns:a16="http://schemas.microsoft.com/office/drawing/2014/main" id="{5CF7E8AD-9A93-F08C-50D0-834E204CACD4}"/>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Barak Richman</a:t>
            </a:r>
          </a:p>
        </p:txBody>
      </p:sp>
    </p:spTree>
    <p:extLst>
      <p:ext uri="{BB962C8B-B14F-4D97-AF65-F5344CB8AC3E}">
        <p14:creationId xmlns:p14="http://schemas.microsoft.com/office/powerpoint/2010/main" val="428852943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5A6A2C22-7122-13BC-A15A-81EA4F3FC5FB}"/>
            </a:ext>
          </a:extLst>
        </p:cNvPr>
        <p:cNvGrpSpPr/>
        <p:nvPr/>
      </p:nvGrpSpPr>
      <p:grpSpPr>
        <a:xfrm>
          <a:off x="0" y="0"/>
          <a:ext cx="0" cy="0"/>
          <a:chOff x="0" y="0"/>
          <a:chExt cx="0" cy="0"/>
        </a:xfrm>
      </p:grpSpPr>
      <p:sp>
        <p:nvSpPr>
          <p:cNvPr id="12" name="Slide Number Placeholder 2">
            <a:extLst>
              <a:ext uri="{FF2B5EF4-FFF2-40B4-BE49-F238E27FC236}">
                <a16:creationId xmlns:a16="http://schemas.microsoft.com/office/drawing/2014/main" id="{B2909AFD-436C-B644-E6F7-C7560EB2D185}"/>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
        <p:nvSpPr>
          <p:cNvPr id="14" name="Title 3">
            <a:extLst>
              <a:ext uri="{FF2B5EF4-FFF2-40B4-BE49-F238E27FC236}">
                <a16:creationId xmlns:a16="http://schemas.microsoft.com/office/drawing/2014/main" id="{1232653A-B9DA-718D-E3B7-482DB8EFB2E3}"/>
              </a:ext>
            </a:extLst>
          </p:cNvPr>
          <p:cNvSpPr txBox="1">
            <a:spLocks/>
          </p:cNvSpPr>
          <p:nvPr/>
        </p:nvSpPr>
        <p:spPr>
          <a:xfrm>
            <a:off x="722376" y="630936"/>
            <a:ext cx="11393424" cy="1147969"/>
          </a:xfrm>
          <a:prstGeom prst="rect">
            <a:avLst/>
          </a:prstGeom>
        </p:spPr>
        <p:txBody>
          <a:bodyPr vert="horz" lIns="91440" tIns="45720" rIns="91440" bIns="0" rtlCol="0" anchor="ctr">
            <a:normAutofit/>
          </a:bodyPr>
          <a:lst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00194C"/>
                </a:solidFill>
                <a:effectLst/>
                <a:uLnTx/>
                <a:uFillTx/>
                <a:latin typeface="Arial" panose="020B0604020202020204" pitchFamily="34" charset="0"/>
                <a:ea typeface="+mj-ea"/>
                <a:cs typeface="Arial" panose="020B0604020202020204" pitchFamily="34" charset="0"/>
              </a:rPr>
              <a:t>Next Steps, Next Questions</a:t>
            </a:r>
          </a:p>
        </p:txBody>
      </p:sp>
      <p:sp>
        <p:nvSpPr>
          <p:cNvPr id="4" name="TextBox 3">
            <a:extLst>
              <a:ext uri="{FF2B5EF4-FFF2-40B4-BE49-F238E27FC236}">
                <a16:creationId xmlns:a16="http://schemas.microsoft.com/office/drawing/2014/main" id="{781CA6AE-3596-4C9F-0733-7F41255BE3AB}"/>
              </a:ext>
            </a:extLst>
          </p:cNvPr>
          <p:cNvSpPr txBox="1"/>
          <p:nvPr/>
        </p:nvSpPr>
        <p:spPr>
          <a:xfrm>
            <a:off x="914400" y="1981200"/>
            <a:ext cx="9701022" cy="2677656"/>
          </a:xfrm>
          <a:prstGeom prst="rect">
            <a:avLst/>
          </a:prstGeom>
          <a:noFill/>
        </p:spPr>
        <p:txBody>
          <a:bodyPr wrap="square" rtlCol="0">
            <a:spAutoFit/>
          </a:bodyPr>
          <a:lstStyle/>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Which topics deserve priority for our next two meetings?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What data do we need to refine our assessments?</a:t>
            </a: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457200" marR="0" lvl="0" indent="-4572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2800" b="0" i="0" u="none" strike="noStrike" kern="1200" cap="none" spc="0" normalizeH="0" baseline="0" noProof="0" dirty="0">
                <a:ln>
                  <a:noFill/>
                </a:ln>
                <a:solidFill>
                  <a:srgbClr val="000000"/>
                </a:solidFill>
                <a:effectLst/>
                <a:uLnTx/>
                <a:uFillTx/>
                <a:latin typeface="Calibri" panose="020F0502020204030204"/>
                <a:ea typeface="+mn-ea"/>
                <a:cs typeface="+mn-cs"/>
              </a:rPr>
              <a:t>How can we drive consensus and common cause?  </a:t>
            </a:r>
          </a:p>
          <a:p>
            <a:pPr marL="800100" marR="0" lvl="1"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en-US" sz="2800" b="0" i="0" u="none" strike="noStrike" kern="1200" cap="none" spc="0" normalizeH="0" baseline="0" noProof="0" dirty="0">
              <a:ln>
                <a:noFill/>
              </a:ln>
              <a:solidFill>
                <a:srgbClr val="3F3F3F">
                  <a:lumMod val="50000"/>
                </a:srgbClr>
              </a:solidFill>
              <a:effectLst/>
              <a:uLnTx/>
              <a:uFillTx/>
              <a:latin typeface="Calibri" panose="020F0502020204030204"/>
              <a:ea typeface="+mn-ea"/>
              <a:cs typeface="+mn-cs"/>
            </a:endParaRPr>
          </a:p>
        </p:txBody>
      </p:sp>
      <p:sp>
        <p:nvSpPr>
          <p:cNvPr id="3" name="Rectangle 2">
            <a:extLst>
              <a:ext uri="{FF2B5EF4-FFF2-40B4-BE49-F238E27FC236}">
                <a16:creationId xmlns:a16="http://schemas.microsoft.com/office/drawing/2014/main" id="{57237529-96A7-25FC-0160-0E28DCA1160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4875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29795-9CCF-C764-86BC-F5EA79BDE33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8721972-5564-50DA-29EA-EAA1C5524E75}"/>
              </a:ext>
            </a:extLst>
          </p:cNvPr>
          <p:cNvSpPr>
            <a:spLocks noGrp="1"/>
          </p:cNvSpPr>
          <p:nvPr>
            <p:ph type="title"/>
          </p:nvPr>
        </p:nvSpPr>
        <p:spPr/>
        <p:txBody>
          <a:bodyPr/>
          <a:lstStyle/>
          <a:p>
            <a:r>
              <a:rPr lang="en-US" b="1" dirty="0"/>
              <a:t>Adjournment</a:t>
            </a:r>
          </a:p>
        </p:txBody>
      </p:sp>
      <p:sp>
        <p:nvSpPr>
          <p:cNvPr id="4" name="TextBox 3">
            <a:extLst>
              <a:ext uri="{FF2B5EF4-FFF2-40B4-BE49-F238E27FC236}">
                <a16:creationId xmlns:a16="http://schemas.microsoft.com/office/drawing/2014/main" id="{AC865926-0992-597F-40CF-DE5CD1F1E5BD}"/>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r>
              <a:rPr lang="en-US" sz="3000" i="1" dirty="0">
                <a:solidFill>
                  <a:schemeClr val="tx2"/>
                </a:solidFill>
              </a:rPr>
              <a:t> </a:t>
            </a:r>
          </a:p>
        </p:txBody>
      </p:sp>
    </p:spTree>
    <p:extLst>
      <p:ext uri="{BB962C8B-B14F-4D97-AF65-F5344CB8AC3E}">
        <p14:creationId xmlns:p14="http://schemas.microsoft.com/office/powerpoint/2010/main" val="235744952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37EFD6-AB2E-6D95-9744-C86088BCBB65}"/>
              </a:ext>
            </a:extLst>
          </p:cNvPr>
          <p:cNvSpPr>
            <a:spLocks noGrp="1"/>
          </p:cNvSpPr>
          <p:nvPr>
            <p:ph type="title"/>
          </p:nvPr>
        </p:nvSpPr>
        <p:spPr/>
        <p:txBody>
          <a:bodyPr/>
          <a:lstStyle/>
          <a:p>
            <a:endParaRPr lang="en-US"/>
          </a:p>
        </p:txBody>
      </p:sp>
      <p:sp>
        <p:nvSpPr>
          <p:cNvPr id="3" name="Footer Placeholder 2">
            <a:extLst>
              <a:ext uri="{FF2B5EF4-FFF2-40B4-BE49-F238E27FC236}">
                <a16:creationId xmlns:a16="http://schemas.microsoft.com/office/drawing/2014/main" id="{F508DE8A-DFB2-815B-6555-2AEBCE9AAC3D}"/>
              </a:ext>
            </a:extLst>
          </p:cNvPr>
          <p:cNvSpPr>
            <a:spLocks noGrp="1"/>
          </p:cNvSpPr>
          <p:nvPr>
            <p:ph type="ftr" sz="quarter" idx="10"/>
          </p:nvPr>
        </p:nvSpPr>
        <p:spPr/>
        <p:txBody>
          <a:bodyPr/>
          <a:lstStyle/>
          <a:p>
            <a:r>
              <a:rPr lang="en-US" noProof="0"/>
              <a:t>Privileged and Confidential</a:t>
            </a:r>
            <a:endParaRPr lang="en-US" noProof="0" dirty="0"/>
          </a:p>
        </p:txBody>
      </p:sp>
      <p:sp>
        <p:nvSpPr>
          <p:cNvPr id="4" name="Slide Number Placeholder 3">
            <a:extLst>
              <a:ext uri="{FF2B5EF4-FFF2-40B4-BE49-F238E27FC236}">
                <a16:creationId xmlns:a16="http://schemas.microsoft.com/office/drawing/2014/main" id="{FE409F79-BA64-B53C-7592-8B9A558C8636}"/>
              </a:ext>
            </a:extLst>
          </p:cNvPr>
          <p:cNvSpPr>
            <a:spLocks noGrp="1"/>
          </p:cNvSpPr>
          <p:nvPr>
            <p:ph type="sldNum" sz="quarter" idx="11"/>
          </p:nvPr>
        </p:nvSpPr>
        <p:spPr/>
        <p:txBody>
          <a:bodyPr/>
          <a:lstStyle/>
          <a:p>
            <a:fld id="{8699F50C-BE38-4BD0-BA84-9B090E1F2B9B}" type="slidenum">
              <a:rPr lang="en-US" noProof="0" smtClean="0"/>
              <a:pPr/>
              <a:t>65</a:t>
            </a:fld>
            <a:endParaRPr lang="en-US" noProof="0" dirty="0"/>
          </a:p>
        </p:txBody>
      </p:sp>
      <p:sp>
        <p:nvSpPr>
          <p:cNvPr id="5" name="Rectangle 4">
            <a:extLst>
              <a:ext uri="{FF2B5EF4-FFF2-40B4-BE49-F238E27FC236}">
                <a16:creationId xmlns:a16="http://schemas.microsoft.com/office/drawing/2014/main" id="{5224593E-1D43-A2ED-8BE1-E4F6FAA9F3A6}"/>
              </a:ext>
            </a:extLst>
          </p:cNvPr>
          <p:cNvSpPr/>
          <p:nvPr/>
        </p:nvSpPr>
        <p:spPr>
          <a:xfrm>
            <a:off x="0" y="2921000"/>
            <a:ext cx="12192000" cy="1016000"/>
          </a:xfrm>
          <a:prstGeom prst="rect">
            <a:avLst/>
          </a:prstGeom>
          <a:solidFill>
            <a:srgbClr val="BFBFBF"/>
          </a:solidFill>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lIns="635000" rtlCol="0" anchor="ctr"/>
          <a:lstStyle/>
          <a:p>
            <a:r>
              <a:rPr lang="en-US" b="1"/>
              <a:t>Appendix</a:t>
            </a:r>
          </a:p>
        </p:txBody>
      </p:sp>
    </p:spTree>
    <p:custDataLst>
      <p:tags r:id="rId1"/>
    </p:custDataLst>
    <p:extLst>
      <p:ext uri="{BB962C8B-B14F-4D97-AF65-F5344CB8AC3E}">
        <p14:creationId xmlns:p14="http://schemas.microsoft.com/office/powerpoint/2010/main" val="322556918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6EBCADB-1085-4240-BA60-CDDF19881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2B77F59-608C-1368-EE25-4BDD3A69B556}"/>
              </a:ext>
            </a:extLst>
          </p:cNvPr>
          <p:cNvSpPr>
            <a:spLocks noGrp="1"/>
          </p:cNvSpPr>
          <p:nvPr>
            <p:ph type="title"/>
          </p:nvPr>
        </p:nvSpPr>
        <p:spPr>
          <a:xfrm>
            <a:off x="564139" y="2133600"/>
            <a:ext cx="11063722" cy="705372"/>
          </a:xfrm>
        </p:spPr>
        <p:txBody>
          <a:bodyPr>
            <a:normAutofit/>
          </a:bodyPr>
          <a:lstStyle/>
          <a:p>
            <a:pPr algn="ctr"/>
            <a:r>
              <a:rPr lang="en-US" dirty="0">
                <a:latin typeface="Arial" panose="020B0604020202020204" pitchFamily="34" charset="0"/>
                <a:cs typeface="Arial" panose="020B0604020202020204" pitchFamily="34" charset="0"/>
              </a:rPr>
              <a:t>Extra Background Slides</a:t>
            </a:r>
          </a:p>
        </p:txBody>
      </p:sp>
      <p:sp>
        <p:nvSpPr>
          <p:cNvPr id="5" name="Subtitle 2">
            <a:extLst>
              <a:ext uri="{FF2B5EF4-FFF2-40B4-BE49-F238E27FC236}">
                <a16:creationId xmlns:a16="http://schemas.microsoft.com/office/drawing/2014/main" id="{D8949088-94BE-763A-1241-5CC1B38A4EB8}"/>
              </a:ext>
            </a:extLst>
          </p:cNvPr>
          <p:cNvSpPr txBox="1">
            <a:spLocks/>
          </p:cNvSpPr>
          <p:nvPr/>
        </p:nvSpPr>
        <p:spPr>
          <a:xfrm>
            <a:off x="593756" y="1219200"/>
            <a:ext cx="10439400" cy="487680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1"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4" name="Slide Number Placeholder 2">
            <a:extLst>
              <a:ext uri="{FF2B5EF4-FFF2-40B4-BE49-F238E27FC236}">
                <a16:creationId xmlns:a16="http://schemas.microsoft.com/office/drawing/2014/main" id="{9D77D382-9A49-CD24-494C-D8ECB6FF3F64}"/>
              </a:ext>
            </a:extLst>
          </p:cNvPr>
          <p:cNvSpPr>
            <a:spLocks noGrp="1"/>
          </p:cNvSpPr>
          <p:nvPr>
            <p:ph type="sldNum" sz="quarter" idx="18"/>
          </p:nvPr>
        </p:nvSpPr>
        <p:spPr>
          <a:xfrm>
            <a:off x="11146971" y="6356350"/>
            <a:ext cx="740227"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99F50C-BE38-4BD0-BA84-9B090E1F2B9B}" type="slidenum">
              <a:rPr kumimoji="0" lang="en-US" sz="1200" b="0" i="0" u="none" strike="noStrike" kern="1200" cap="none" spc="0" normalizeH="0" baseline="0" noProof="0" smtClean="0">
                <a:ln>
                  <a:noFill/>
                </a:ln>
                <a:solidFill>
                  <a:srgbClr val="A5A5A5"/>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dirty="0">
              <a:ln>
                <a:noFill/>
              </a:ln>
              <a:solidFill>
                <a:srgbClr val="A5A5A5"/>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8829889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BE599-2AF8-982A-0C77-ACAF80C87983}"/>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4918950-33BC-84D2-332F-3491B0B7F6D8}"/>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67</a:t>
            </a:fld>
            <a:endParaRPr lang="en-US" noProof="0" dirty="0">
              <a:latin typeface="Arial" panose="020B0604020202020204" pitchFamily="34" charset="0"/>
              <a:cs typeface="Arial" panose="020B0604020202020204" pitchFamily="34" charset="0"/>
            </a:endParaRPr>
          </a:p>
        </p:txBody>
      </p:sp>
      <p:sp>
        <p:nvSpPr>
          <p:cNvPr id="5" name="Text 15">
            <a:extLst>
              <a:ext uri="{FF2B5EF4-FFF2-40B4-BE49-F238E27FC236}">
                <a16:creationId xmlns:a16="http://schemas.microsoft.com/office/drawing/2014/main" id="{EB7E8CE8-37A1-2818-73C4-9F9D923DECD9}"/>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2" name="Title 3">
            <a:extLst>
              <a:ext uri="{FF2B5EF4-FFF2-40B4-BE49-F238E27FC236}">
                <a16:creationId xmlns:a16="http://schemas.microsoft.com/office/drawing/2014/main" id="{BA997DD7-2582-8C3A-FF73-29FD15455A27}"/>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Access and Affordability</a:t>
            </a:r>
          </a:p>
        </p:txBody>
      </p:sp>
      <p:sp>
        <p:nvSpPr>
          <p:cNvPr id="4" name="Rectangle 3">
            <a:extLst>
              <a:ext uri="{FF2B5EF4-FFF2-40B4-BE49-F238E27FC236}">
                <a16:creationId xmlns:a16="http://schemas.microsoft.com/office/drawing/2014/main" id="{89C15C0E-211A-2D6D-68A7-F7AA0233B654}"/>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Table 5">
            <a:extLst>
              <a:ext uri="{FF2B5EF4-FFF2-40B4-BE49-F238E27FC236}">
                <a16:creationId xmlns:a16="http://schemas.microsoft.com/office/drawing/2014/main" id="{8BDAE469-894E-8C05-908E-E578FC12099A}"/>
              </a:ext>
            </a:extLst>
          </p:cNvPr>
          <p:cNvGraphicFramePr>
            <a:graphicFrameLocks noGrp="1"/>
          </p:cNvGraphicFramePr>
          <p:nvPr/>
        </p:nvGraphicFramePr>
        <p:xfrm>
          <a:off x="566928" y="2055408"/>
          <a:ext cx="10515600" cy="3211536"/>
        </p:xfrm>
        <a:graphic>
          <a:graphicData uri="http://schemas.openxmlformats.org/drawingml/2006/table">
            <a:tbl>
              <a:tblPr firstRow="1" bandRow="1">
                <a:tableStyleId>{9D7B26C5-4107-4FEC-AEDC-1716B250A1EF}</a:tableStyleId>
              </a:tblPr>
              <a:tblGrid>
                <a:gridCol w="3458957">
                  <a:extLst>
                    <a:ext uri="{9D8B030D-6E8A-4147-A177-3AD203B41FA5}">
                      <a16:colId xmlns:a16="http://schemas.microsoft.com/office/drawing/2014/main" val="3592605381"/>
                    </a:ext>
                  </a:extLst>
                </a:gridCol>
                <a:gridCol w="1091329">
                  <a:extLst>
                    <a:ext uri="{9D8B030D-6E8A-4147-A177-3AD203B41FA5}">
                      <a16:colId xmlns:a16="http://schemas.microsoft.com/office/drawing/2014/main" val="2750031599"/>
                    </a:ext>
                  </a:extLst>
                </a:gridCol>
                <a:gridCol w="5965314">
                  <a:extLst>
                    <a:ext uri="{9D8B030D-6E8A-4147-A177-3AD203B41FA5}">
                      <a16:colId xmlns:a16="http://schemas.microsoft.com/office/drawing/2014/main" val="1819358201"/>
                    </a:ext>
                  </a:extLst>
                </a:gridCol>
              </a:tblGrid>
              <a:tr h="171098">
                <a:tc>
                  <a:txBody>
                    <a:bodyPr/>
                    <a:lstStyle/>
                    <a:p>
                      <a:pPr algn="ctr" fontAlgn="t">
                        <a:buNone/>
                      </a:pPr>
                      <a:r>
                        <a:rPr lang="en-US" sz="1600" u="none" strike="noStrike" dirty="0">
                          <a:solidFill>
                            <a:srgbClr val="000000"/>
                          </a:solidFill>
                          <a:effectLst/>
                        </a:rPr>
                        <a:t>Indicator</a:t>
                      </a:r>
                      <a:endParaRPr lang="en-US" sz="16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600" u="none" strike="noStrike" dirty="0">
                          <a:solidFill>
                            <a:srgbClr val="000000"/>
                          </a:solidFill>
                          <a:effectLst/>
                        </a:rPr>
                        <a:t>Current Year</a:t>
                      </a:r>
                      <a:endParaRPr lang="en-US" sz="16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600" u="none" strike="noStrike" dirty="0">
                          <a:solidFill>
                            <a:srgbClr val="000000"/>
                          </a:solidFill>
                          <a:effectLst/>
                        </a:rPr>
                        <a:t>Database</a:t>
                      </a:r>
                      <a:endParaRPr lang="en-US" sz="16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2343644634"/>
                  </a:ext>
                </a:extLst>
              </a:tr>
              <a:tr h="171098">
                <a:tc>
                  <a:txBody>
                    <a:bodyPr/>
                    <a:lstStyle/>
                    <a:p>
                      <a:pPr algn="l" fontAlgn="t">
                        <a:buNone/>
                      </a:pPr>
                      <a:r>
                        <a:rPr lang="en-US" sz="1600" u="none" strike="noStrike" dirty="0">
                          <a:solidFill>
                            <a:srgbClr val="000000"/>
                          </a:solidFill>
                          <a:effectLst/>
                        </a:rPr>
                        <a:t>Uninsured adults</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American Community Survey, Public Use Microdata Sample (ACS PUMS)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939464391"/>
                  </a:ext>
                </a:extLst>
              </a:tr>
              <a:tr h="171098">
                <a:tc>
                  <a:txBody>
                    <a:bodyPr/>
                    <a:lstStyle/>
                    <a:p>
                      <a:pPr algn="l" fontAlgn="t">
                        <a:buNone/>
                      </a:pPr>
                      <a:r>
                        <a:rPr lang="en-US" sz="1600" u="none" strike="noStrike" dirty="0">
                          <a:solidFill>
                            <a:srgbClr val="000000"/>
                          </a:solidFill>
                          <a:effectLst/>
                        </a:rPr>
                        <a:t>Uninsured children</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American Community Survey, Public Use Microdata Sample (ACS PUMS)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260101038"/>
                  </a:ext>
                </a:extLst>
              </a:tr>
              <a:tr h="171098">
                <a:tc>
                  <a:txBody>
                    <a:bodyPr/>
                    <a:lstStyle/>
                    <a:p>
                      <a:pPr algn="l" fontAlgn="t">
                        <a:buNone/>
                      </a:pPr>
                      <a:r>
                        <a:rPr lang="en-US" sz="1600" u="none" strike="noStrike" dirty="0">
                          <a:solidFill>
                            <a:srgbClr val="000000"/>
                          </a:solidFill>
                          <a:effectLst/>
                        </a:rPr>
                        <a:t>Adults who went without care because of cost</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04024462"/>
                  </a:ext>
                </a:extLst>
              </a:tr>
              <a:tr h="171098">
                <a:tc>
                  <a:txBody>
                    <a:bodyPr/>
                    <a:lstStyle/>
                    <a:p>
                      <a:pPr algn="l" fontAlgn="t">
                        <a:buNone/>
                      </a:pPr>
                      <a:r>
                        <a:rPr lang="en-US" sz="1600" u="none" strike="noStrike" dirty="0">
                          <a:solidFill>
                            <a:srgbClr val="000000"/>
                          </a:solidFill>
                          <a:effectLst/>
                        </a:rPr>
                        <a:t>Adults without a usual source of care</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79099047"/>
                  </a:ext>
                </a:extLst>
              </a:tr>
              <a:tr h="171098">
                <a:tc>
                  <a:txBody>
                    <a:bodyPr/>
                    <a:lstStyle/>
                    <a:p>
                      <a:pPr algn="l" fontAlgn="t">
                        <a:buNone/>
                      </a:pPr>
                      <a:r>
                        <a:rPr lang="en-US" sz="1600" u="none" strike="noStrike" dirty="0">
                          <a:solidFill>
                            <a:srgbClr val="000000"/>
                          </a:solidFill>
                          <a:effectLst/>
                        </a:rPr>
                        <a:t>High out-of-pocket medical spending</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2022–23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Current Population Survey Annual Social and Economic Supplement (CPS ASEC)</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32834934"/>
                  </a:ext>
                </a:extLst>
              </a:tr>
              <a:tr h="171098">
                <a:tc>
                  <a:txBody>
                    <a:bodyPr/>
                    <a:lstStyle/>
                    <a:p>
                      <a:pPr algn="l" fontAlgn="t">
                        <a:buNone/>
                      </a:pPr>
                      <a:r>
                        <a:rPr lang="en-US" sz="1600" u="none" strike="noStrike" dirty="0">
                          <a:solidFill>
                            <a:srgbClr val="000000"/>
                          </a:solidFill>
                          <a:effectLst/>
                        </a:rPr>
                        <a:t>Employee total potential out-of-pocket medical costs as a share of state median income</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Medical Expenditure Panel Survey Insurance Component (MEPS-IC)</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038617288"/>
                  </a:ext>
                </a:extLst>
              </a:tr>
              <a:tr h="171098">
                <a:tc>
                  <a:txBody>
                    <a:bodyPr/>
                    <a:lstStyle/>
                    <a:p>
                      <a:pPr algn="l" fontAlgn="t">
                        <a:buNone/>
                      </a:pPr>
                      <a:r>
                        <a:rPr lang="en-US" sz="1600" u="none" strike="noStrike" dirty="0">
                          <a:solidFill>
                            <a:srgbClr val="000000"/>
                          </a:solidFill>
                          <a:effectLst/>
                        </a:rPr>
                        <a:t>People with medical debt in collections</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2023</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Urban Institute: Debt in America dashboard</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51464031"/>
                  </a:ext>
                </a:extLst>
              </a:tr>
              <a:tr h="171098">
                <a:tc>
                  <a:txBody>
                    <a:bodyPr/>
                    <a:lstStyle/>
                    <a:p>
                      <a:pPr algn="l" fontAlgn="t">
                        <a:buNone/>
                      </a:pPr>
                      <a:r>
                        <a:rPr lang="en-US" sz="1600" u="none" strike="noStrike" dirty="0">
                          <a:solidFill>
                            <a:srgbClr val="000000"/>
                          </a:solidFill>
                          <a:effectLst/>
                        </a:rPr>
                        <a:t>Adults without a dental visit</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600" u="none" strike="noStrike" dirty="0">
                          <a:solidFill>
                            <a:srgbClr val="000000"/>
                          </a:solidFill>
                          <a:effectLst/>
                        </a:rPr>
                        <a:t>2022</a:t>
                      </a:r>
                      <a:endParaRPr lang="en-US" sz="16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600" u="none" strike="noStrike" dirty="0">
                          <a:solidFill>
                            <a:srgbClr val="000000"/>
                          </a:solidFill>
                          <a:effectLst/>
                        </a:rPr>
                        <a:t>Behavioral Risk Factor Surveillance System (BRFSS)</a:t>
                      </a:r>
                      <a:endParaRPr lang="en-US" sz="16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430401457"/>
                  </a:ext>
                </a:extLst>
              </a:tr>
            </a:tbl>
          </a:graphicData>
        </a:graphic>
      </p:graphicFrame>
      <p:sp>
        <p:nvSpPr>
          <p:cNvPr id="8" name="Rectangle 7">
            <a:hlinkClick r:id="rId3"/>
            <a:extLst>
              <a:ext uri="{FF2B5EF4-FFF2-40B4-BE49-F238E27FC236}">
                <a16:creationId xmlns:a16="http://schemas.microsoft.com/office/drawing/2014/main" id="{64C920E5-A478-2586-32A6-06AF5D027E45}"/>
              </a:ext>
            </a:extLst>
          </p:cNvPr>
          <p:cNvSpPr/>
          <p:nvPr/>
        </p:nvSpPr>
        <p:spPr>
          <a:xfrm>
            <a:off x="990600" y="6444920"/>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3CBD95D2-C1E8-82C1-3F04-C8929152C56F}"/>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22725340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C8435-A581-A21D-EF6C-3327C6566C6D}"/>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EF6FE9-FBA4-4C34-3E89-FAE749F06694}"/>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68</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D8D4D5EC-7F80-2420-34EB-D4DD934434F0}"/>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Prevention and Treatment</a:t>
            </a:r>
          </a:p>
        </p:txBody>
      </p:sp>
      <p:sp>
        <p:nvSpPr>
          <p:cNvPr id="4" name="Rectangle 3">
            <a:extLst>
              <a:ext uri="{FF2B5EF4-FFF2-40B4-BE49-F238E27FC236}">
                <a16:creationId xmlns:a16="http://schemas.microsoft.com/office/drawing/2014/main" id="{77DB23CC-D534-7547-2664-18446955FF53}"/>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760BAE5E-F8C7-EB65-6576-791565AD8458}"/>
              </a:ext>
            </a:extLst>
          </p:cNvPr>
          <p:cNvGraphicFramePr>
            <a:graphicFrameLocks noGrp="1"/>
          </p:cNvGraphicFramePr>
          <p:nvPr/>
        </p:nvGraphicFramePr>
        <p:xfrm>
          <a:off x="526038" y="1780684"/>
          <a:ext cx="11338560" cy="4636724"/>
        </p:xfrm>
        <a:graphic>
          <a:graphicData uri="http://schemas.openxmlformats.org/drawingml/2006/table">
            <a:tbl>
              <a:tblPr firstRow="1" bandRow="1">
                <a:tableStyleId>{9D7B26C5-4107-4FEC-AEDC-1716B250A1EF}</a:tableStyleId>
              </a:tblPr>
              <a:tblGrid>
                <a:gridCol w="3729658">
                  <a:extLst>
                    <a:ext uri="{9D8B030D-6E8A-4147-A177-3AD203B41FA5}">
                      <a16:colId xmlns:a16="http://schemas.microsoft.com/office/drawing/2014/main" val="2675338895"/>
                    </a:ext>
                  </a:extLst>
                </a:gridCol>
                <a:gridCol w="1176738">
                  <a:extLst>
                    <a:ext uri="{9D8B030D-6E8A-4147-A177-3AD203B41FA5}">
                      <a16:colId xmlns:a16="http://schemas.microsoft.com/office/drawing/2014/main" val="3001722130"/>
                    </a:ext>
                  </a:extLst>
                </a:gridCol>
                <a:gridCol w="6432164">
                  <a:extLst>
                    <a:ext uri="{9D8B030D-6E8A-4147-A177-3AD203B41FA5}">
                      <a16:colId xmlns:a16="http://schemas.microsoft.com/office/drawing/2014/main" val="3237889638"/>
                    </a:ext>
                  </a:extLst>
                </a:gridCol>
              </a:tblGrid>
              <a:tr h="214226">
                <a:tc>
                  <a:txBody>
                    <a:bodyPr/>
                    <a:lstStyle/>
                    <a:p>
                      <a:pPr algn="ctr" fontAlgn="t">
                        <a:buNone/>
                      </a:pPr>
                      <a:r>
                        <a:rPr lang="en-US" sz="1200" u="none" strike="noStrike" dirty="0">
                          <a:solidFill>
                            <a:srgbClr val="000000"/>
                          </a:solidFill>
                          <a:effectLst/>
                        </a:rPr>
                        <a:t>Indicator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Current Year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Database</a:t>
                      </a:r>
                      <a:endParaRPr lang="en-US" sz="12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2707671460"/>
                  </a:ext>
                </a:extLst>
              </a:tr>
              <a:tr h="214226">
                <a:tc>
                  <a:txBody>
                    <a:bodyPr/>
                    <a:lstStyle/>
                    <a:p>
                      <a:pPr algn="l" fontAlgn="ctr">
                        <a:buNone/>
                      </a:pPr>
                      <a:r>
                        <a:rPr lang="en-US" sz="1200" u="none" strike="noStrike" dirty="0">
                          <a:solidFill>
                            <a:srgbClr val="000000"/>
                          </a:solidFill>
                          <a:effectLst/>
                        </a:rPr>
                        <a:t>Adults with all recommended cancer screenings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Behavioral Risk Factor Surveillance System (BRFSS)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711209073"/>
                  </a:ext>
                </a:extLst>
              </a:tr>
              <a:tr h="214226">
                <a:tc>
                  <a:txBody>
                    <a:bodyPr/>
                    <a:lstStyle/>
                    <a:p>
                      <a:pPr algn="l" fontAlgn="t">
                        <a:buNone/>
                      </a:pPr>
                      <a:r>
                        <a:rPr lang="en-US" sz="1200" u="none" strike="noStrike" dirty="0">
                          <a:solidFill>
                            <a:srgbClr val="000000"/>
                          </a:solidFill>
                          <a:effectLst/>
                        </a:rPr>
                        <a:t>Adults with age-appropriate vaccines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Behavioral Risk Factor Surveillance System (BRFSS)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4732109"/>
                  </a:ext>
                </a:extLst>
              </a:tr>
              <a:tr h="214226">
                <a:tc>
                  <a:txBody>
                    <a:bodyPr/>
                    <a:lstStyle/>
                    <a:p>
                      <a:pPr algn="l" fontAlgn="t">
                        <a:buNone/>
                      </a:pPr>
                      <a:r>
                        <a:rPr lang="en-US" sz="1200" u="none" strike="noStrike" dirty="0">
                          <a:solidFill>
                            <a:srgbClr val="000000"/>
                          </a:solidFill>
                          <a:effectLst/>
                        </a:rPr>
                        <a:t>Adults with up-to-date COVID-19 vaccination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Weekly Cumulative COVID-19 Vaccinations and Intent, by Selected Demographics and Jurisdictions (CDC)</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056424324"/>
                  </a:ext>
                </a:extLst>
              </a:tr>
              <a:tr h="214226">
                <a:tc>
                  <a:txBody>
                    <a:bodyPr/>
                    <a:lstStyle/>
                    <a:p>
                      <a:pPr algn="l" fontAlgn="b">
                        <a:buNone/>
                      </a:pPr>
                      <a:r>
                        <a:rPr lang="en-US" sz="1200" u="none" strike="noStrike" dirty="0">
                          <a:solidFill>
                            <a:srgbClr val="000000"/>
                          </a:solidFill>
                          <a:effectLst/>
                        </a:rPr>
                        <a:t>Diabetic adults without an annual hemoglobin A1c test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719136369"/>
                  </a:ext>
                </a:extLst>
              </a:tr>
              <a:tr h="214226">
                <a:tc>
                  <a:txBody>
                    <a:bodyPr/>
                    <a:lstStyle/>
                    <a:p>
                      <a:pPr algn="l" fontAlgn="t">
                        <a:buNone/>
                      </a:pPr>
                      <a:r>
                        <a:rPr lang="en-US" sz="1200" u="none" strike="noStrike" dirty="0">
                          <a:solidFill>
                            <a:srgbClr val="000000"/>
                          </a:solidFill>
                          <a:effectLst/>
                        </a:rPr>
                        <a:t>Children without all recommended vaccines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Immunization Survey (NIS)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19250017"/>
                  </a:ext>
                </a:extLst>
              </a:tr>
              <a:tr h="214226">
                <a:tc>
                  <a:txBody>
                    <a:bodyPr/>
                    <a:lstStyle/>
                    <a:p>
                      <a:pPr algn="l" fontAlgn="t">
                        <a:buNone/>
                      </a:pPr>
                      <a:r>
                        <a:rPr lang="en-US" sz="1200" u="none" strike="noStrike" dirty="0">
                          <a:solidFill>
                            <a:srgbClr val="000000"/>
                          </a:solidFill>
                          <a:effectLst/>
                        </a:rPr>
                        <a:t>Children with a medical home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36385516"/>
                  </a:ext>
                </a:extLst>
              </a:tr>
              <a:tr h="214226">
                <a:tc>
                  <a:txBody>
                    <a:bodyPr/>
                    <a:lstStyle/>
                    <a:p>
                      <a:pPr algn="l" fontAlgn="b">
                        <a:buNone/>
                      </a:pPr>
                      <a:r>
                        <a:rPr lang="en-US" sz="1200" u="none" strike="noStrike" dirty="0">
                          <a:solidFill>
                            <a:srgbClr val="000000"/>
                          </a:solidFill>
                          <a:effectLst/>
                        </a:rPr>
                        <a:t>Children without a medical and dental preventive care visit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22314121"/>
                  </a:ext>
                </a:extLst>
              </a:tr>
              <a:tr h="214226">
                <a:tc>
                  <a:txBody>
                    <a:bodyPr/>
                    <a:lstStyle/>
                    <a:p>
                      <a:pPr algn="l" fontAlgn="t">
                        <a:buNone/>
                      </a:pPr>
                      <a:r>
                        <a:rPr lang="en-US" sz="1200" u="none" strike="noStrike" dirty="0">
                          <a:solidFill>
                            <a:srgbClr val="000000"/>
                          </a:solidFill>
                          <a:effectLst/>
                        </a:rPr>
                        <a:t>Children who did not receive needed mental health care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2022-23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of Children’s Health (NSCH)</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821057681"/>
                  </a:ext>
                </a:extLst>
              </a:tr>
              <a:tr h="423907">
                <a:tc>
                  <a:txBody>
                    <a:bodyPr/>
                    <a:lstStyle/>
                    <a:p>
                      <a:pPr algn="l" fontAlgn="b">
                        <a:buNone/>
                      </a:pPr>
                      <a:r>
                        <a:rPr lang="en-US" sz="1200" u="none" strike="noStrike" dirty="0">
                          <a:solidFill>
                            <a:srgbClr val="000000"/>
                          </a:solidFill>
                          <a:effectLst/>
                        </a:rPr>
                        <a:t>Adults with substance use disorder who did not receive treatment</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on Drug Use and Health (NSDUH), via State of Mental Health in America</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373244005"/>
                  </a:ext>
                </a:extLst>
              </a:tr>
              <a:tr h="423907">
                <a:tc>
                  <a:txBody>
                    <a:bodyPr/>
                    <a:lstStyle/>
                    <a:p>
                      <a:pPr algn="l" fontAlgn="ctr">
                        <a:buNone/>
                      </a:pPr>
                      <a:r>
                        <a:rPr lang="en-US" sz="1200" u="none" strike="noStrike" dirty="0">
                          <a:solidFill>
                            <a:srgbClr val="000000"/>
                          </a:solidFill>
                          <a:effectLst/>
                        </a:rPr>
                        <a:t>Youth with depression who did not receive mental health services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2021-22</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National Survey on Drug Use and Health (NSDUH), via State of Mental Health in America</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916659379"/>
                  </a:ext>
                </a:extLst>
              </a:tr>
              <a:tr h="423907">
                <a:tc>
                  <a:txBody>
                    <a:bodyPr/>
                    <a:lstStyle/>
                    <a:p>
                      <a:pPr algn="l" fontAlgn="b">
                        <a:buNone/>
                      </a:pPr>
                      <a:r>
                        <a:rPr lang="en-US" sz="1200" u="none" strike="noStrike" dirty="0">
                          <a:solidFill>
                            <a:srgbClr val="000000"/>
                          </a:solidFill>
                          <a:effectLst/>
                        </a:rPr>
                        <a:t>Hospitals with better-than-average patient experience ratings</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Hospital Consumer Assessment of Healthcare Providers and Systems (HCAHPS), via CMS Hospital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35637605"/>
                  </a:ext>
                </a:extLst>
              </a:tr>
              <a:tr h="214226">
                <a:tc>
                  <a:txBody>
                    <a:bodyPr/>
                    <a:lstStyle/>
                    <a:p>
                      <a:pPr algn="l" fontAlgn="b">
                        <a:buNone/>
                      </a:pPr>
                      <a:r>
                        <a:rPr lang="en-US" sz="1200" u="none" strike="noStrike" dirty="0">
                          <a:solidFill>
                            <a:srgbClr val="000000"/>
                          </a:solidFill>
                          <a:effectLst/>
                        </a:rPr>
                        <a:t>Hospital 30-day mortality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07/2020 -06/2023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Hospital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908887360"/>
                  </a:ext>
                </a:extLst>
              </a:tr>
              <a:tr h="214226">
                <a:tc>
                  <a:txBody>
                    <a:bodyPr/>
                    <a:lstStyle/>
                    <a:p>
                      <a:pPr algn="l" fontAlgn="t">
                        <a:buNone/>
                      </a:pPr>
                      <a:r>
                        <a:rPr lang="en-US" sz="1200" u="none" strike="noStrike" dirty="0">
                          <a:solidFill>
                            <a:srgbClr val="000000"/>
                          </a:solidFill>
                          <a:effectLst/>
                        </a:rPr>
                        <a:t>Central line-associated blood stream infection (CLABSI)</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CDC Healthcare-Associated Infections (HAI) Progress Report</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14968169"/>
                  </a:ext>
                </a:extLst>
              </a:tr>
              <a:tr h="214226">
                <a:tc>
                  <a:txBody>
                    <a:bodyPr/>
                    <a:lstStyle/>
                    <a:p>
                      <a:pPr algn="l" fontAlgn="ctr">
                        <a:buNone/>
                      </a:pPr>
                      <a:r>
                        <a:rPr lang="en-US" sz="1200" u="none" strike="noStrike" dirty="0">
                          <a:solidFill>
                            <a:srgbClr val="000000"/>
                          </a:solidFill>
                          <a:effectLst/>
                        </a:rPr>
                        <a:t>Nursing home residents with an antipsychotic medication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Nursing Home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600532227"/>
                  </a:ext>
                </a:extLst>
              </a:tr>
              <a:tr h="214226">
                <a:tc>
                  <a:txBody>
                    <a:bodyPr/>
                    <a:lstStyle/>
                    <a:p>
                      <a:pPr algn="l" fontAlgn="t">
                        <a:buNone/>
                      </a:pPr>
                      <a:r>
                        <a:rPr lang="en-US" sz="1200" u="none" strike="noStrike" dirty="0">
                          <a:solidFill>
                            <a:srgbClr val="000000"/>
                          </a:solidFill>
                          <a:effectLst/>
                        </a:rPr>
                        <a:t>Home health patients with improved mobility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Home Health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2770968"/>
                  </a:ext>
                </a:extLst>
              </a:tr>
              <a:tr h="423907">
                <a:tc>
                  <a:txBody>
                    <a:bodyPr/>
                    <a:lstStyle/>
                    <a:p>
                      <a:pPr algn="l" fontAlgn="b">
                        <a:buNone/>
                      </a:pPr>
                      <a:r>
                        <a:rPr lang="en-US" sz="1200" u="none" strike="noStrike" dirty="0">
                          <a:solidFill>
                            <a:srgbClr val="000000"/>
                          </a:solidFill>
                          <a:effectLst/>
                        </a:rPr>
                        <a:t>Home health patients who got better at taking their drugs correctly by mouth</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Home Health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43289631"/>
                  </a:ext>
                </a:extLst>
              </a:tr>
            </a:tbl>
          </a:graphicData>
        </a:graphic>
      </p:graphicFrame>
      <p:sp>
        <p:nvSpPr>
          <p:cNvPr id="7" name="Text 15">
            <a:extLst>
              <a:ext uri="{FF2B5EF4-FFF2-40B4-BE49-F238E27FC236}">
                <a16:creationId xmlns:a16="http://schemas.microsoft.com/office/drawing/2014/main" id="{037326AC-CF61-2BF1-DB5A-5A886DE183C4}"/>
              </a:ext>
            </a:extLst>
          </p:cNvPr>
          <p:cNvSpPr/>
          <p:nvPr/>
        </p:nvSpPr>
        <p:spPr>
          <a:xfrm>
            <a:off x="536601" y="6556883"/>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8" name="Rectangle 7">
            <a:hlinkClick r:id="rId3"/>
            <a:extLst>
              <a:ext uri="{FF2B5EF4-FFF2-40B4-BE49-F238E27FC236}">
                <a16:creationId xmlns:a16="http://schemas.microsoft.com/office/drawing/2014/main" id="{2C542B97-2CC0-D43E-58C8-0F3CE98D76D2}"/>
              </a:ext>
            </a:extLst>
          </p:cNvPr>
          <p:cNvSpPr/>
          <p:nvPr/>
        </p:nvSpPr>
        <p:spPr>
          <a:xfrm>
            <a:off x="956919" y="6559193"/>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930C2D78-5BB6-75AF-1D07-8EADA34A79C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31964079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17634-C633-C1BA-5B2C-029846D7E88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C32124A-A180-297A-7F0F-9382EF88F8D0}"/>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Public Records</a:t>
            </a:r>
          </a:p>
        </p:txBody>
      </p:sp>
      <p:sp>
        <p:nvSpPr>
          <p:cNvPr id="5" name="TextBox 4">
            <a:extLst>
              <a:ext uri="{FF2B5EF4-FFF2-40B4-BE49-F238E27FC236}">
                <a16:creationId xmlns:a16="http://schemas.microsoft.com/office/drawing/2014/main" id="{0E6E5C07-F0ED-CC01-DCF8-584E81651351}"/>
              </a:ext>
            </a:extLst>
          </p:cNvPr>
          <p:cNvSpPr txBox="1"/>
          <p:nvPr/>
        </p:nvSpPr>
        <p:spPr>
          <a:xfrm>
            <a:off x="630000" y="1324561"/>
            <a:ext cx="10933350" cy="477053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1900" dirty="0">
                <a:solidFill>
                  <a:schemeClr val="tx1"/>
                </a:solidFill>
              </a:rPr>
              <a:t>N.C. Gen. Stat. §132-1(b): “Public records and public information compiled by the </a:t>
            </a:r>
          </a:p>
          <a:p>
            <a:r>
              <a:rPr lang="en-US" sz="1900" dirty="0">
                <a:solidFill>
                  <a:schemeClr val="tx1"/>
                </a:solidFill>
              </a:rPr>
              <a:t>agencies of North Carolina Government or its subdivisions are the property of the </a:t>
            </a:r>
          </a:p>
          <a:p>
            <a:r>
              <a:rPr lang="en-US" sz="1900" dirty="0">
                <a:solidFill>
                  <a:schemeClr val="tx1"/>
                </a:solidFill>
              </a:rPr>
              <a:t>people.”</a:t>
            </a:r>
          </a:p>
          <a:p>
            <a:r>
              <a:rPr lang="en-US" sz="1900" dirty="0">
                <a:solidFill>
                  <a:schemeClr val="tx1"/>
                </a:solidFill>
              </a:rPr>
              <a:t>Providing access to government records in accordance with state law is an important part of the everyday duties of office holders, government employees, and appointed and elected members of government boards and commissions. </a:t>
            </a:r>
          </a:p>
          <a:p>
            <a:endParaRPr lang="en-US" sz="1900" dirty="0">
              <a:solidFill>
                <a:schemeClr val="tx1"/>
              </a:solidFill>
            </a:endParaRPr>
          </a:p>
          <a:p>
            <a:r>
              <a:rPr lang="en-US" sz="1900" dirty="0">
                <a:solidFill>
                  <a:schemeClr val="tx1"/>
                </a:solidFill>
              </a:rPr>
              <a:t>The Public Records Act defines public records broadly: </a:t>
            </a:r>
          </a:p>
          <a:p>
            <a:pPr marL="342900" indent="-342900">
              <a:buFont typeface="Arial" panose="020B0604020202020204" pitchFamily="34" charset="0"/>
              <a:buChar char="•"/>
            </a:pPr>
            <a:r>
              <a:rPr lang="en-US" sz="1900" dirty="0">
                <a:solidFill>
                  <a:schemeClr val="tx1"/>
                </a:solidFill>
              </a:rPr>
              <a:t>Public records are any type of document “made or received pursuant to law or ordinance in connection with the transaction of public business by any agency of North Carolina government or its subdivisions.” </a:t>
            </a:r>
          </a:p>
          <a:p>
            <a:pPr marL="342900" indent="-342900">
              <a:buFont typeface="Arial" panose="020B0604020202020204" pitchFamily="34" charset="0"/>
              <a:buChar char="•"/>
            </a:pPr>
            <a:r>
              <a:rPr lang="en-US" sz="1900" dirty="0">
                <a:solidFill>
                  <a:schemeClr val="tx1"/>
                </a:solidFill>
              </a:rPr>
              <a:t>Records created or received in the transaction of public business by cabinet agencies, their appointed leadership, employees, commissions and committee members, or contractors are covered by the Act. </a:t>
            </a:r>
          </a:p>
          <a:p>
            <a:pPr marL="342900" indent="-342900">
              <a:buFont typeface="Arial" panose="020B0604020202020204" pitchFamily="34" charset="0"/>
              <a:buChar char="•"/>
            </a:pPr>
            <a:r>
              <a:rPr lang="en-US" sz="1900" dirty="0">
                <a:solidFill>
                  <a:schemeClr val="tx1"/>
                </a:solidFill>
              </a:rPr>
              <a:t>Records related to public business that are created or transmitted through non-governmental accounts may nevertheless be public records. </a:t>
            </a:r>
          </a:p>
          <a:p>
            <a:pPr marL="800100" lvl="1" indent="-342900">
              <a:buFont typeface="Arial" panose="020B0604020202020204" pitchFamily="34" charset="0"/>
              <a:buChar char="•"/>
            </a:pPr>
            <a:r>
              <a:rPr lang="en-US" sz="1900" dirty="0">
                <a:solidFill>
                  <a:schemeClr val="tx1"/>
                </a:solidFill>
              </a:rPr>
              <a:t>Thus, public business conducted using text messages from a commission member’s personal mobile phone or emails from a personal email account may be public records</a:t>
            </a:r>
          </a:p>
        </p:txBody>
      </p:sp>
    </p:spTree>
    <p:extLst>
      <p:ext uri="{BB962C8B-B14F-4D97-AF65-F5344CB8AC3E}">
        <p14:creationId xmlns:p14="http://schemas.microsoft.com/office/powerpoint/2010/main" val="38129075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31D65-C2D0-D660-1782-56E7E160C145}"/>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8517E6C-7DED-DF86-2AA9-FFD0E5C05986}"/>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69</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0DF71C98-01C8-9280-6B20-E1F30176663B}"/>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Avoidable Use and Cost </a:t>
            </a:r>
          </a:p>
        </p:txBody>
      </p:sp>
      <p:sp>
        <p:nvSpPr>
          <p:cNvPr id="4" name="Rectangle 3">
            <a:extLst>
              <a:ext uri="{FF2B5EF4-FFF2-40B4-BE49-F238E27FC236}">
                <a16:creationId xmlns:a16="http://schemas.microsoft.com/office/drawing/2014/main" id="{EC2EB7A8-2D6D-BA72-EAF9-10A1F8E6D295}"/>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6" name="Table 5">
            <a:extLst>
              <a:ext uri="{FF2B5EF4-FFF2-40B4-BE49-F238E27FC236}">
                <a16:creationId xmlns:a16="http://schemas.microsoft.com/office/drawing/2014/main" id="{CBFC7657-2E64-0D92-B36D-E8BFDD5B71C5}"/>
              </a:ext>
            </a:extLst>
          </p:cNvPr>
          <p:cNvGraphicFramePr>
            <a:graphicFrameLocks noGrp="1"/>
          </p:cNvGraphicFramePr>
          <p:nvPr/>
        </p:nvGraphicFramePr>
        <p:xfrm>
          <a:off x="526039" y="1905000"/>
          <a:ext cx="10620932" cy="2803312"/>
        </p:xfrm>
        <a:graphic>
          <a:graphicData uri="http://schemas.openxmlformats.org/drawingml/2006/table">
            <a:tbl>
              <a:tblPr firstRow="1" bandRow="1">
                <a:tableStyleId>{9D7B26C5-4107-4FEC-AEDC-1716B250A1EF}</a:tableStyleId>
              </a:tblPr>
              <a:tblGrid>
                <a:gridCol w="3664961">
                  <a:extLst>
                    <a:ext uri="{9D8B030D-6E8A-4147-A177-3AD203B41FA5}">
                      <a16:colId xmlns:a16="http://schemas.microsoft.com/office/drawing/2014/main" val="3542696730"/>
                    </a:ext>
                  </a:extLst>
                </a:gridCol>
                <a:gridCol w="1143000">
                  <a:extLst>
                    <a:ext uri="{9D8B030D-6E8A-4147-A177-3AD203B41FA5}">
                      <a16:colId xmlns:a16="http://schemas.microsoft.com/office/drawing/2014/main" val="4102359977"/>
                    </a:ext>
                  </a:extLst>
                </a:gridCol>
                <a:gridCol w="5812971">
                  <a:extLst>
                    <a:ext uri="{9D8B030D-6E8A-4147-A177-3AD203B41FA5}">
                      <a16:colId xmlns:a16="http://schemas.microsoft.com/office/drawing/2014/main" val="772703012"/>
                    </a:ext>
                  </a:extLst>
                </a:gridCol>
              </a:tblGrid>
              <a:tr h="171251">
                <a:tc>
                  <a:txBody>
                    <a:bodyPr/>
                    <a:lstStyle/>
                    <a:p>
                      <a:pPr algn="ctr" fontAlgn="t">
                        <a:buNone/>
                      </a:pPr>
                      <a:r>
                        <a:rPr lang="en-US" sz="1200" u="none" strike="noStrike" dirty="0">
                          <a:solidFill>
                            <a:srgbClr val="000000"/>
                          </a:solidFill>
                          <a:effectLst/>
                        </a:rPr>
                        <a:t>Indicator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Current Year</a:t>
                      </a:r>
                      <a:endParaRPr lang="en-US" sz="1200" b="1" i="0" u="none" strike="noStrike" dirty="0">
                        <a:solidFill>
                          <a:srgbClr val="000000"/>
                        </a:solidFill>
                        <a:effectLst/>
                        <a:latin typeface="Calibri" panose="020F0502020204030204" pitchFamily="34" charset="0"/>
                      </a:endParaRPr>
                    </a:p>
                  </a:txBody>
                  <a:tcPr marL="4624" marR="4624" marT="4624" marB="0"/>
                </a:tc>
                <a:tc>
                  <a:txBody>
                    <a:bodyPr/>
                    <a:lstStyle/>
                    <a:p>
                      <a:pPr algn="ctr" fontAlgn="t">
                        <a:buNone/>
                      </a:pPr>
                      <a:r>
                        <a:rPr lang="en-US" sz="1200" u="none" strike="noStrike" dirty="0">
                          <a:solidFill>
                            <a:srgbClr val="000000"/>
                          </a:solidFill>
                          <a:effectLst/>
                        </a:rPr>
                        <a:t>Database</a:t>
                      </a:r>
                      <a:endParaRPr lang="en-US" sz="1200" b="1" i="0" u="none" strike="noStrike" dirty="0">
                        <a:solidFill>
                          <a:srgbClr val="000000"/>
                        </a:solidFill>
                        <a:effectLst/>
                        <a:latin typeface="Calibri" panose="020F0502020204030204" pitchFamily="34" charset="0"/>
                      </a:endParaRPr>
                    </a:p>
                  </a:txBody>
                  <a:tcPr marL="4624" marR="4624" marT="4624" marB="0"/>
                </a:tc>
                <a:extLst>
                  <a:ext uri="{0D108BD9-81ED-4DB2-BD59-A6C34878D82A}">
                    <a16:rowId xmlns:a16="http://schemas.microsoft.com/office/drawing/2014/main" val="172795903"/>
                  </a:ext>
                </a:extLst>
              </a:tr>
              <a:tr h="338279">
                <a:tc>
                  <a:txBody>
                    <a:bodyPr/>
                    <a:lstStyle/>
                    <a:p>
                      <a:pPr algn="l" fontAlgn="t">
                        <a:buNone/>
                      </a:pPr>
                      <a:r>
                        <a:rPr lang="en-US" sz="1200" u="none" strike="noStrike" dirty="0">
                          <a:solidFill>
                            <a:srgbClr val="000000"/>
                          </a:solidFill>
                          <a:effectLst/>
                        </a:rPr>
                        <a:t>Potentially avoidable emergency department visits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58205237"/>
                  </a:ext>
                </a:extLst>
              </a:tr>
              <a:tr h="338279">
                <a:tc>
                  <a:txBody>
                    <a:bodyPr/>
                    <a:lstStyle/>
                    <a:p>
                      <a:pPr algn="l" fontAlgn="b">
                        <a:buNone/>
                      </a:pPr>
                      <a:r>
                        <a:rPr lang="en-US" sz="1200" u="none" strike="noStrike" dirty="0">
                          <a:solidFill>
                            <a:srgbClr val="000000"/>
                          </a:solidFill>
                          <a:effectLst/>
                        </a:rPr>
                        <a:t>Potentially avoidable emergency department visits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Limited Data Set (LDS)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976774236"/>
                  </a:ext>
                </a:extLst>
              </a:tr>
              <a:tr h="171251">
                <a:tc>
                  <a:txBody>
                    <a:bodyPr/>
                    <a:lstStyle/>
                    <a:p>
                      <a:pPr algn="l" fontAlgn="t">
                        <a:buNone/>
                      </a:pPr>
                      <a:r>
                        <a:rPr lang="en-US" sz="1200" u="none" strike="noStrike" dirty="0">
                          <a:solidFill>
                            <a:srgbClr val="000000"/>
                          </a:solidFill>
                          <a:effectLst/>
                        </a:rPr>
                        <a:t>Preventable hospitalizations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575828170"/>
                  </a:ext>
                </a:extLst>
              </a:tr>
              <a:tr h="171251">
                <a:tc>
                  <a:txBody>
                    <a:bodyPr/>
                    <a:lstStyle/>
                    <a:p>
                      <a:pPr algn="l" fontAlgn="t">
                        <a:buNone/>
                      </a:pPr>
                      <a:r>
                        <a:rPr lang="en-US" sz="1200" u="none" strike="noStrike" dirty="0">
                          <a:solidFill>
                            <a:srgbClr val="000000"/>
                          </a:solidFill>
                          <a:effectLst/>
                        </a:rPr>
                        <a:t>Preventable hospitalizations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675527915"/>
                  </a:ext>
                </a:extLst>
              </a:tr>
              <a:tr h="171251">
                <a:tc>
                  <a:txBody>
                    <a:bodyPr/>
                    <a:lstStyle/>
                    <a:p>
                      <a:pPr algn="l" fontAlgn="t">
                        <a:buNone/>
                      </a:pPr>
                      <a:r>
                        <a:rPr lang="en-US" sz="1200" u="none" strike="noStrike" dirty="0">
                          <a:solidFill>
                            <a:srgbClr val="000000"/>
                          </a:solidFill>
                          <a:effectLst/>
                        </a:rPr>
                        <a:t>Hospital 30-day readmission rate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76882032"/>
                  </a:ext>
                </a:extLst>
              </a:tr>
              <a:tr h="171251">
                <a:tc>
                  <a:txBody>
                    <a:bodyPr/>
                    <a:lstStyle/>
                    <a:p>
                      <a:pPr algn="l" fontAlgn="b">
                        <a:buNone/>
                      </a:pPr>
                      <a:r>
                        <a:rPr lang="en-US" sz="1200" u="none" strike="noStrike" dirty="0">
                          <a:solidFill>
                            <a:srgbClr val="000000"/>
                          </a:solidFill>
                          <a:effectLst/>
                        </a:rPr>
                        <a:t>Hospital 30-day readmission rate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b">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822286902"/>
                  </a:ext>
                </a:extLst>
              </a:tr>
              <a:tr h="171251">
                <a:tc>
                  <a:txBody>
                    <a:bodyPr/>
                    <a:lstStyle/>
                    <a:p>
                      <a:pPr algn="l" fontAlgn="ctr">
                        <a:buNone/>
                      </a:pPr>
                      <a:r>
                        <a:rPr lang="en-US" sz="1200" u="none" strike="noStrike" dirty="0">
                          <a:solidFill>
                            <a:srgbClr val="000000"/>
                          </a:solidFill>
                          <a:effectLst/>
                        </a:rPr>
                        <a:t>Skilled nursing facility patients with a hospital readmission</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ctr">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Nursing Home Compare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298576126"/>
                  </a:ext>
                </a:extLst>
              </a:tr>
              <a:tr h="171251">
                <a:tc>
                  <a:txBody>
                    <a:bodyPr/>
                    <a:lstStyle/>
                    <a:p>
                      <a:pPr algn="l" fontAlgn="t">
                        <a:buNone/>
                      </a:pPr>
                      <a:r>
                        <a:rPr lang="en-US" sz="1200" u="none" strike="noStrike" dirty="0">
                          <a:solidFill>
                            <a:srgbClr val="000000"/>
                          </a:solidFill>
                          <a:effectLst/>
                        </a:rPr>
                        <a:t>Adults with inappropriate lower back imaging</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32775640"/>
                  </a:ext>
                </a:extLst>
              </a:tr>
              <a:tr h="171251">
                <a:tc>
                  <a:txBody>
                    <a:bodyPr/>
                    <a:lstStyle/>
                    <a:p>
                      <a:pPr algn="l" fontAlgn="t">
                        <a:buNone/>
                      </a:pPr>
                      <a:r>
                        <a:rPr lang="en-US" sz="1200" u="none" strike="noStrike" dirty="0">
                          <a:solidFill>
                            <a:srgbClr val="000000"/>
                          </a:solidFill>
                          <a:effectLst/>
                        </a:rPr>
                        <a:t>Employer-sponsored insurance spending per enrollee</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49559429"/>
                  </a:ext>
                </a:extLst>
              </a:tr>
              <a:tr h="171251">
                <a:tc>
                  <a:txBody>
                    <a:bodyPr/>
                    <a:lstStyle/>
                    <a:p>
                      <a:pPr algn="l" fontAlgn="t">
                        <a:buNone/>
                      </a:pPr>
                      <a:r>
                        <a:rPr lang="en-US" sz="1200" u="none" strike="noStrike" dirty="0">
                          <a:solidFill>
                            <a:srgbClr val="000000"/>
                          </a:solidFill>
                          <a:effectLst/>
                        </a:rPr>
                        <a:t>Medicare spending per beneficiary</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Chronic Conditions Data Warehouse (CCW), via CMS Geographic Variation Public Use File</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19582"/>
                  </a:ext>
                </a:extLst>
              </a:tr>
              <a:tr h="171251">
                <a:tc>
                  <a:txBody>
                    <a:bodyPr/>
                    <a:lstStyle/>
                    <a:p>
                      <a:pPr algn="l" fontAlgn="t">
                        <a:buNone/>
                      </a:pPr>
                      <a:r>
                        <a:rPr lang="en-US" sz="1200" u="none" strike="noStrike" dirty="0">
                          <a:solidFill>
                            <a:srgbClr val="000000"/>
                          </a:solidFill>
                          <a:effectLst/>
                        </a:rPr>
                        <a:t>Primary care spending as share of total ages 18-64</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Merative MarketScan</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399771159"/>
                  </a:ext>
                </a:extLst>
              </a:tr>
              <a:tr h="171251">
                <a:tc>
                  <a:txBody>
                    <a:bodyPr/>
                    <a:lstStyle/>
                    <a:p>
                      <a:pPr algn="l" fontAlgn="t">
                        <a:buNone/>
                      </a:pPr>
                      <a:r>
                        <a:rPr lang="en-US" sz="1200" u="none" strike="noStrike" dirty="0">
                          <a:solidFill>
                            <a:srgbClr val="000000"/>
                          </a:solidFill>
                          <a:effectLst/>
                        </a:rPr>
                        <a:t>Primary care spending as share of total age 65 and older</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rgbClr val="000000"/>
                          </a:solidFill>
                          <a:effectLst/>
                        </a:rPr>
                        <a:t>2023</a:t>
                      </a:r>
                      <a:endParaRPr lang="en-US" sz="1200" b="0" i="0" u="none" strike="noStrike" dirty="0">
                        <a:solidFill>
                          <a:srgbClr val="000000"/>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rgbClr val="000000"/>
                          </a:solidFill>
                          <a:effectLst/>
                        </a:rPr>
                        <a:t>CMS Limited Data Set (LDS)</a:t>
                      </a:r>
                      <a:endParaRPr lang="en-US" sz="1200" b="0" i="0" u="none" strike="noStrike" dirty="0">
                        <a:solidFill>
                          <a:srgbClr val="000000"/>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175778830"/>
                  </a:ext>
                </a:extLst>
              </a:tr>
            </a:tbl>
          </a:graphicData>
        </a:graphic>
      </p:graphicFrame>
      <p:sp>
        <p:nvSpPr>
          <p:cNvPr id="8" name="Text 15">
            <a:extLst>
              <a:ext uri="{FF2B5EF4-FFF2-40B4-BE49-F238E27FC236}">
                <a16:creationId xmlns:a16="http://schemas.microsoft.com/office/drawing/2014/main" id="{A7D58E36-EAE7-7E70-D269-F674577A5751}"/>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7" name="Rectangle 6">
            <a:hlinkClick r:id="rId3"/>
            <a:extLst>
              <a:ext uri="{FF2B5EF4-FFF2-40B4-BE49-F238E27FC236}">
                <a16:creationId xmlns:a16="http://schemas.microsoft.com/office/drawing/2014/main" id="{40CFA5BA-003D-5339-27DD-49CA25C50AAA}"/>
              </a:ext>
            </a:extLst>
          </p:cNvPr>
          <p:cNvSpPr/>
          <p:nvPr/>
        </p:nvSpPr>
        <p:spPr>
          <a:xfrm>
            <a:off x="926592" y="6437376"/>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B17507B2-B858-2774-A353-DCFFE911BE1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107350713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F4A89E-217B-2551-FF7C-9B9442B6951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B85D1C-6F43-CA90-042E-11A46D99EE14}"/>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70</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78D0986C-D28C-470A-092E-F81830B4D2ED}"/>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Healthy Lives</a:t>
            </a:r>
          </a:p>
        </p:txBody>
      </p:sp>
      <p:sp>
        <p:nvSpPr>
          <p:cNvPr id="4" name="Rectangle 3">
            <a:extLst>
              <a:ext uri="{FF2B5EF4-FFF2-40B4-BE49-F238E27FC236}">
                <a16:creationId xmlns:a16="http://schemas.microsoft.com/office/drawing/2014/main" id="{6275686B-F9AD-783F-232B-2F3AB37311B0}"/>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7ADFC5FF-C380-BD2E-A114-05A8686A9106}"/>
              </a:ext>
            </a:extLst>
          </p:cNvPr>
          <p:cNvGraphicFramePr>
            <a:graphicFrameLocks noGrp="1"/>
          </p:cNvGraphicFramePr>
          <p:nvPr/>
        </p:nvGraphicFramePr>
        <p:xfrm>
          <a:off x="532074" y="1948808"/>
          <a:ext cx="10614897" cy="2843040"/>
        </p:xfrm>
        <a:graphic>
          <a:graphicData uri="http://schemas.openxmlformats.org/drawingml/2006/table">
            <a:tbl>
              <a:tblPr firstRow="1" bandRow="1">
                <a:tableStyleId>{9D7B26C5-4107-4FEC-AEDC-1716B250A1EF}</a:tableStyleId>
              </a:tblPr>
              <a:tblGrid>
                <a:gridCol w="3491620">
                  <a:extLst>
                    <a:ext uri="{9D8B030D-6E8A-4147-A177-3AD203B41FA5}">
                      <a16:colId xmlns:a16="http://schemas.microsoft.com/office/drawing/2014/main" val="1758262015"/>
                    </a:ext>
                  </a:extLst>
                </a:gridCol>
                <a:gridCol w="1101634">
                  <a:extLst>
                    <a:ext uri="{9D8B030D-6E8A-4147-A177-3AD203B41FA5}">
                      <a16:colId xmlns:a16="http://schemas.microsoft.com/office/drawing/2014/main" val="1201478296"/>
                    </a:ext>
                  </a:extLst>
                </a:gridCol>
                <a:gridCol w="6021643">
                  <a:extLst>
                    <a:ext uri="{9D8B030D-6E8A-4147-A177-3AD203B41FA5}">
                      <a16:colId xmlns:a16="http://schemas.microsoft.com/office/drawing/2014/main" val="164714498"/>
                    </a:ext>
                  </a:extLst>
                </a:gridCol>
              </a:tblGrid>
              <a:tr h="171098">
                <a:tc>
                  <a:txBody>
                    <a:bodyPr/>
                    <a:lstStyle/>
                    <a:p>
                      <a:pPr algn="ctr" fontAlgn="t">
                        <a:buNone/>
                      </a:pPr>
                      <a:r>
                        <a:rPr lang="en-US" sz="1400" u="none" strike="noStrike" dirty="0">
                          <a:solidFill>
                            <a:schemeClr val="tx1">
                              <a:lumMod val="50000"/>
                            </a:schemeClr>
                          </a:solidFill>
                          <a:effectLst/>
                        </a:rPr>
                        <a:t>Indicator</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400" u="none" strike="noStrike" dirty="0">
                          <a:solidFill>
                            <a:schemeClr val="tx1">
                              <a:lumMod val="50000"/>
                            </a:schemeClr>
                          </a:solidFill>
                          <a:effectLst/>
                        </a:rPr>
                        <a:t>Current Year</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400" u="none" strike="noStrike" dirty="0">
                          <a:solidFill>
                            <a:schemeClr val="tx1">
                              <a:lumMod val="50000"/>
                            </a:schemeClr>
                          </a:solidFill>
                          <a:effectLst/>
                        </a:rPr>
                        <a:t>Database</a:t>
                      </a:r>
                      <a:endParaRPr lang="en-US" sz="1400" b="1"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022743332"/>
                  </a:ext>
                </a:extLst>
              </a:tr>
              <a:tr h="171098">
                <a:tc>
                  <a:txBody>
                    <a:bodyPr/>
                    <a:lstStyle/>
                    <a:p>
                      <a:pPr algn="l" fontAlgn="t">
                        <a:buNone/>
                      </a:pPr>
                      <a:r>
                        <a:rPr lang="en-US" sz="1200" u="none" strike="noStrike" dirty="0">
                          <a:solidFill>
                            <a:schemeClr val="tx1">
                              <a:lumMod val="50000"/>
                            </a:schemeClr>
                          </a:solidFill>
                          <a:effectLst/>
                        </a:rPr>
                        <a:t>Premature deaths from treatable causes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Restricted Use Mortality Microdata</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818509180"/>
                  </a:ext>
                </a:extLst>
              </a:tr>
              <a:tr h="171098">
                <a:tc>
                  <a:txBody>
                    <a:bodyPr/>
                    <a:lstStyle/>
                    <a:p>
                      <a:pPr algn="l" fontAlgn="t">
                        <a:buNone/>
                      </a:pPr>
                      <a:r>
                        <a:rPr lang="en-US" sz="1200" u="none" strike="noStrike" dirty="0">
                          <a:solidFill>
                            <a:schemeClr val="tx1">
                              <a:lumMod val="50000"/>
                            </a:schemeClr>
                          </a:solidFill>
                          <a:effectLst/>
                        </a:rPr>
                        <a:t>Premature deaths from preventable causes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Restricted Use Mortality Microdata</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095649282"/>
                  </a:ext>
                </a:extLst>
              </a:tr>
              <a:tr h="171098">
                <a:tc>
                  <a:txBody>
                    <a:bodyPr/>
                    <a:lstStyle/>
                    <a:p>
                      <a:pPr algn="l" fontAlgn="t">
                        <a:buNone/>
                      </a:pPr>
                      <a:r>
                        <a:rPr lang="en-US" sz="1200" u="none" strike="noStrike" dirty="0">
                          <a:solidFill>
                            <a:schemeClr val="tx1">
                              <a:lumMod val="50000"/>
                            </a:schemeClr>
                          </a:solidFill>
                          <a:effectLst/>
                        </a:rPr>
                        <a:t>Infant mortality</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714528625"/>
                  </a:ext>
                </a:extLst>
              </a:tr>
              <a:tr h="171098">
                <a:tc>
                  <a:txBody>
                    <a:bodyPr/>
                    <a:lstStyle/>
                    <a:p>
                      <a:pPr algn="l" fontAlgn="t">
                        <a:buNone/>
                      </a:pPr>
                      <a:r>
                        <a:rPr lang="en-US" sz="1200" u="none" strike="noStrike" dirty="0">
                          <a:solidFill>
                            <a:schemeClr val="tx1">
                              <a:lumMod val="50000"/>
                            </a:schemeClr>
                          </a:solidFill>
                          <a:effectLst/>
                        </a:rPr>
                        <a:t>Drug overdose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809341002"/>
                  </a:ext>
                </a:extLst>
              </a:tr>
              <a:tr h="171098">
                <a:tc>
                  <a:txBody>
                    <a:bodyPr/>
                    <a:lstStyle/>
                    <a:p>
                      <a:pPr algn="l" fontAlgn="t">
                        <a:buNone/>
                      </a:pPr>
                      <a:r>
                        <a:rPr lang="en-US" sz="1200" u="none" strike="noStrike" dirty="0">
                          <a:solidFill>
                            <a:schemeClr val="tx1">
                              <a:lumMod val="50000"/>
                            </a:schemeClr>
                          </a:solidFill>
                          <a:effectLst/>
                        </a:rPr>
                        <a:t>Suicide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1448449646"/>
                  </a:ext>
                </a:extLst>
              </a:tr>
              <a:tr h="171098">
                <a:tc>
                  <a:txBody>
                    <a:bodyPr/>
                    <a:lstStyle/>
                    <a:p>
                      <a:pPr algn="l" fontAlgn="t">
                        <a:buNone/>
                      </a:pPr>
                      <a:r>
                        <a:rPr lang="en-US" sz="1200" u="none" strike="noStrike" dirty="0">
                          <a:solidFill>
                            <a:schemeClr val="tx1">
                              <a:lumMod val="50000"/>
                            </a:schemeClr>
                          </a:solidFill>
                          <a:effectLst/>
                        </a:rPr>
                        <a:t>Alcohol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98308131"/>
                  </a:ext>
                </a:extLst>
              </a:tr>
              <a:tr h="171098">
                <a:tc>
                  <a:txBody>
                    <a:bodyPr/>
                    <a:lstStyle/>
                    <a:p>
                      <a:pPr algn="l" fontAlgn="t">
                        <a:buNone/>
                      </a:pPr>
                      <a:r>
                        <a:rPr lang="en-US" sz="1200" u="none" strike="noStrike" dirty="0">
                          <a:solidFill>
                            <a:schemeClr val="tx1">
                              <a:lumMod val="50000"/>
                            </a:schemeClr>
                          </a:solidFill>
                          <a:effectLst/>
                        </a:rPr>
                        <a:t>Firearm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518223183"/>
                  </a:ext>
                </a:extLst>
              </a:tr>
              <a:tr h="171098">
                <a:tc>
                  <a:txBody>
                    <a:bodyPr/>
                    <a:lstStyle/>
                    <a:p>
                      <a:pPr algn="l" fontAlgn="t">
                        <a:buNone/>
                      </a:pPr>
                      <a:r>
                        <a:rPr lang="en-US" sz="1200" u="none" strike="noStrike" dirty="0">
                          <a:solidFill>
                            <a:schemeClr val="tx1">
                              <a:lumMod val="50000"/>
                            </a:schemeClr>
                          </a:solidFill>
                          <a:effectLst/>
                        </a:rPr>
                        <a:t>Breast cancer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78157044"/>
                  </a:ext>
                </a:extLst>
              </a:tr>
              <a:tr h="171098">
                <a:tc>
                  <a:txBody>
                    <a:bodyPr/>
                    <a:lstStyle/>
                    <a:p>
                      <a:pPr algn="l" fontAlgn="t">
                        <a:buNone/>
                      </a:pPr>
                      <a:r>
                        <a:rPr lang="en-US" sz="1200" u="none" strike="noStrike" dirty="0">
                          <a:solidFill>
                            <a:schemeClr val="tx1">
                              <a:lumMod val="50000"/>
                            </a:schemeClr>
                          </a:solidFill>
                          <a:effectLst/>
                        </a:rPr>
                        <a:t>Colorectal cancer deaths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CDC National Vital Statistics System (NVSS): WONDER</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146785346"/>
                  </a:ext>
                </a:extLst>
              </a:tr>
              <a:tr h="171098">
                <a:tc>
                  <a:txBody>
                    <a:bodyPr/>
                    <a:lstStyle/>
                    <a:p>
                      <a:pPr algn="l" fontAlgn="t">
                        <a:buNone/>
                      </a:pPr>
                      <a:r>
                        <a:rPr lang="en-US" sz="1200" u="none" strike="noStrike" dirty="0">
                          <a:solidFill>
                            <a:schemeClr val="tx1">
                              <a:lumMod val="50000"/>
                            </a:schemeClr>
                          </a:solidFill>
                          <a:effectLst/>
                        </a:rPr>
                        <a:t>Adults who report fair or poor health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4278950257"/>
                  </a:ext>
                </a:extLst>
              </a:tr>
              <a:tr h="171098">
                <a:tc>
                  <a:txBody>
                    <a:bodyPr/>
                    <a:lstStyle/>
                    <a:p>
                      <a:pPr algn="l" fontAlgn="t">
                        <a:buNone/>
                      </a:pPr>
                      <a:r>
                        <a:rPr lang="en-US" sz="1200" u="none" strike="noStrike" dirty="0">
                          <a:solidFill>
                            <a:schemeClr val="tx1">
                              <a:lumMod val="50000"/>
                            </a:schemeClr>
                          </a:solidFill>
                          <a:effectLst/>
                        </a:rPr>
                        <a:t>Adults who smoke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967884209"/>
                  </a:ext>
                </a:extLst>
              </a:tr>
              <a:tr h="171098">
                <a:tc>
                  <a:txBody>
                    <a:bodyPr/>
                    <a:lstStyle/>
                    <a:p>
                      <a:pPr algn="l" fontAlgn="t">
                        <a:buNone/>
                      </a:pPr>
                      <a:r>
                        <a:rPr lang="en-US" sz="1200" u="none" strike="noStrike" dirty="0">
                          <a:solidFill>
                            <a:schemeClr val="tx1">
                              <a:lumMod val="50000"/>
                            </a:schemeClr>
                          </a:solidFill>
                          <a:effectLst/>
                        </a:rPr>
                        <a:t>Children who are overweight or obese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National Survey of Children’s Health (NSCH)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532757477"/>
                  </a:ext>
                </a:extLst>
              </a:tr>
              <a:tr h="171098">
                <a:tc>
                  <a:txBody>
                    <a:bodyPr/>
                    <a:lstStyle/>
                    <a:p>
                      <a:pPr algn="l" fontAlgn="t">
                        <a:buNone/>
                      </a:pPr>
                      <a:r>
                        <a:rPr lang="en-US" sz="1200" u="none" strike="noStrike" dirty="0">
                          <a:solidFill>
                            <a:schemeClr val="tx1">
                              <a:lumMod val="50000"/>
                            </a:schemeClr>
                          </a:solidFill>
                          <a:effectLst/>
                        </a:rPr>
                        <a:t>Adults who are obese</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2023</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2694023509"/>
                  </a:ext>
                </a:extLst>
              </a:tr>
              <a:tr h="171098">
                <a:tc>
                  <a:txBody>
                    <a:bodyPr/>
                    <a:lstStyle/>
                    <a:p>
                      <a:pPr algn="l" fontAlgn="t">
                        <a:buNone/>
                      </a:pPr>
                      <a:r>
                        <a:rPr lang="en-US" sz="1200" u="none" strike="noStrike" dirty="0">
                          <a:solidFill>
                            <a:schemeClr val="tx1">
                              <a:lumMod val="50000"/>
                            </a:schemeClr>
                          </a:solidFill>
                          <a:effectLst/>
                        </a:rPr>
                        <a:t>Adults who have lost six or more teeth</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ctr" fontAlgn="t">
                        <a:buNone/>
                      </a:pPr>
                      <a:r>
                        <a:rPr lang="en-US" sz="1200" u="none" strike="noStrike" dirty="0">
                          <a:solidFill>
                            <a:schemeClr val="tx1">
                              <a:lumMod val="50000"/>
                            </a:schemeClr>
                          </a:solidFill>
                          <a:effectLst/>
                        </a:rPr>
                        <a:t>2022</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tc>
                  <a:txBody>
                    <a:bodyPr/>
                    <a:lstStyle/>
                    <a:p>
                      <a:pPr algn="l" fontAlgn="t">
                        <a:buNone/>
                      </a:pPr>
                      <a:r>
                        <a:rPr lang="en-US" sz="1200" u="none" strike="noStrike" dirty="0">
                          <a:solidFill>
                            <a:schemeClr val="tx1">
                              <a:lumMod val="50000"/>
                            </a:schemeClr>
                          </a:solidFill>
                          <a:effectLst/>
                        </a:rPr>
                        <a:t>Behavioral Risk Factor Surveillance System (BRFSS)</a:t>
                      </a:r>
                      <a:endParaRPr lang="en-US" sz="1200" b="0" i="0" u="none" strike="noStrike" dirty="0">
                        <a:solidFill>
                          <a:schemeClr val="tx1">
                            <a:lumMod val="50000"/>
                          </a:schemeClr>
                        </a:solidFill>
                        <a:effectLst/>
                        <a:latin typeface="Calibri" panose="020F0502020204030204" pitchFamily="34" charset="0"/>
                      </a:endParaRPr>
                    </a:p>
                  </a:txBody>
                  <a:tcPr marL="4624" marR="4624" marT="4624" marB="0" anchor="ctr"/>
                </a:tc>
                <a:extLst>
                  <a:ext uri="{0D108BD9-81ED-4DB2-BD59-A6C34878D82A}">
                    <a16:rowId xmlns:a16="http://schemas.microsoft.com/office/drawing/2014/main" val="3158460814"/>
                  </a:ext>
                </a:extLst>
              </a:tr>
            </a:tbl>
          </a:graphicData>
        </a:graphic>
      </p:graphicFrame>
      <p:sp>
        <p:nvSpPr>
          <p:cNvPr id="7" name="Text 15">
            <a:extLst>
              <a:ext uri="{FF2B5EF4-FFF2-40B4-BE49-F238E27FC236}">
                <a16:creationId xmlns:a16="http://schemas.microsoft.com/office/drawing/2014/main" id="{6458EDC4-3F1C-BD8E-D781-28C88ABEE520}"/>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Appendices” (2025)</a:t>
            </a:r>
          </a:p>
        </p:txBody>
      </p:sp>
      <p:sp>
        <p:nvSpPr>
          <p:cNvPr id="8" name="Rectangle 7">
            <a:hlinkClick r:id="rId3"/>
            <a:extLst>
              <a:ext uri="{FF2B5EF4-FFF2-40B4-BE49-F238E27FC236}">
                <a16:creationId xmlns:a16="http://schemas.microsoft.com/office/drawing/2014/main" id="{2052F5BC-6C5B-44D3-B476-413947F28EE7}"/>
              </a:ext>
            </a:extLst>
          </p:cNvPr>
          <p:cNvSpPr/>
          <p:nvPr/>
        </p:nvSpPr>
        <p:spPr>
          <a:xfrm>
            <a:off x="990600" y="6430633"/>
            <a:ext cx="4343400" cy="108279"/>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E1A9CBE3-E71E-8B72-FCBD-043B720105E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83602168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595178-9848-0366-6AC0-64E7CA373B4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13D9B8-F65B-5806-1319-DA2D1ED62A68}"/>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71</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1C0BF14E-7E2C-C50E-3C79-E51AD45BFDF9}"/>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Income Disparity</a:t>
            </a:r>
          </a:p>
        </p:txBody>
      </p:sp>
      <p:sp>
        <p:nvSpPr>
          <p:cNvPr id="4" name="Rectangle 3">
            <a:extLst>
              <a:ext uri="{FF2B5EF4-FFF2-40B4-BE49-F238E27FC236}">
                <a16:creationId xmlns:a16="http://schemas.microsoft.com/office/drawing/2014/main" id="{3E93FA02-0777-7615-499B-E9BC40E418C8}"/>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E79B3F29-4AD6-6B5A-3BCC-333D5126EA4C}"/>
              </a:ext>
            </a:extLst>
          </p:cNvPr>
          <p:cNvSpPr txBox="1"/>
          <p:nvPr/>
        </p:nvSpPr>
        <p:spPr>
          <a:xfrm>
            <a:off x="526039" y="1971541"/>
            <a:ext cx="10591800" cy="3554819"/>
          </a:xfrm>
          <a:prstGeom prst="rect">
            <a:avLst/>
          </a:prstGeom>
          <a:noFill/>
        </p:spPr>
        <p:txBody>
          <a:bodyPr wrap="square">
            <a:spAutoFit/>
          </a:bodyPr>
          <a:lstStyle/>
          <a:p>
            <a:pPr marL="0" marR="0" indent="0" algn="l">
              <a:spcBef>
                <a:spcPts val="1500"/>
              </a:spcBef>
              <a:buNone/>
            </a:pPr>
            <a:r>
              <a:rPr lang="en-US" sz="2000" b="0" i="0" dirty="0">
                <a:solidFill>
                  <a:srgbClr val="1A1A1A"/>
                </a:solidFill>
                <a:effectLst/>
                <a:latin typeface="+mj-lt"/>
              </a:rPr>
              <a:t>The </a:t>
            </a:r>
            <a:r>
              <a:rPr lang="en-US" sz="2000" b="0" i="1" dirty="0">
                <a:solidFill>
                  <a:srgbClr val="1A1A1A"/>
                </a:solidFill>
                <a:effectLst/>
                <a:latin typeface="+mj-lt"/>
              </a:rPr>
              <a:t>State Scorecard</a:t>
            </a:r>
            <a:r>
              <a:rPr lang="en-US" sz="2000" b="0" i="0" dirty="0">
                <a:solidFill>
                  <a:srgbClr val="1A1A1A"/>
                </a:solidFill>
                <a:effectLst/>
                <a:latin typeface="+mj-lt"/>
              </a:rPr>
              <a:t> reports on performance differences within states associated with individuals’ income level for 19 of the 50 indicators where data are available to support a population analysis by income; these indicators span the four dimensions (Access and Affordability, Prevention and Treatment, Avoidable Use and Cost, Health Lives). </a:t>
            </a:r>
          </a:p>
          <a:p>
            <a:pPr marL="0" marR="0" indent="0" algn="l">
              <a:spcBef>
                <a:spcPts val="1500"/>
              </a:spcBef>
              <a:buNone/>
            </a:pPr>
            <a:r>
              <a:rPr lang="en-US" sz="2000" b="0" i="0" dirty="0">
                <a:solidFill>
                  <a:srgbClr val="1A1A1A"/>
                </a:solidFill>
                <a:effectLst/>
                <a:latin typeface="+mj-lt"/>
              </a:rPr>
              <a:t>For most indicators, we measure the difference between rates for a state’s low-income population (generally under 200% of the federal poverty level) and higher-income population (generally more than 400% of the federal poverty level). For elderly adult indicators built from Medicare claims (e.g., potentially avoidable emergency department visits age 65 and older), we measure the difference between beneficiaries who are dually eligible for Medicaid and those who are not. </a:t>
            </a:r>
          </a:p>
          <a:p>
            <a:pPr marL="0" marR="0" indent="0" algn="l">
              <a:spcBef>
                <a:spcPts val="1500"/>
              </a:spcBef>
              <a:buNone/>
            </a:pPr>
            <a:r>
              <a:rPr lang="en-US" sz="2000" b="0" i="0" dirty="0">
                <a:solidFill>
                  <a:srgbClr val="1A1A1A"/>
                </a:solidFill>
                <a:effectLst/>
                <a:latin typeface="+mj-lt"/>
              </a:rPr>
              <a:t>States are ranked on the magnitude of the resulting disparities in performance.</a:t>
            </a:r>
          </a:p>
        </p:txBody>
      </p:sp>
      <p:sp>
        <p:nvSpPr>
          <p:cNvPr id="9" name="Text 15">
            <a:extLst>
              <a:ext uri="{FF2B5EF4-FFF2-40B4-BE49-F238E27FC236}">
                <a16:creationId xmlns:a16="http://schemas.microsoft.com/office/drawing/2014/main" id="{CC4B0014-6A14-DA07-1911-6EBD74D84130}"/>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(2025)</a:t>
            </a:r>
          </a:p>
        </p:txBody>
      </p:sp>
      <p:sp>
        <p:nvSpPr>
          <p:cNvPr id="6" name="Rectangle 5">
            <a:hlinkClick r:id="rId3"/>
            <a:extLst>
              <a:ext uri="{FF2B5EF4-FFF2-40B4-BE49-F238E27FC236}">
                <a16:creationId xmlns:a16="http://schemas.microsoft.com/office/drawing/2014/main" id="{B1D79FFA-C1B4-099D-A039-9C51A59A86FF}"/>
              </a:ext>
            </a:extLst>
          </p:cNvPr>
          <p:cNvSpPr/>
          <p:nvPr/>
        </p:nvSpPr>
        <p:spPr>
          <a:xfrm>
            <a:off x="990600" y="6456285"/>
            <a:ext cx="3733800" cy="9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220F48DA-BB8E-40B9-B75F-3D1E8F77457D}"/>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7000517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1B29B-7360-B257-B690-705CB81D9F4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4142416-79EA-B2C4-281E-3C50BBEEF1A9}"/>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72</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BB1D303A-76A7-2F5E-2326-A2767EF2EFFA}"/>
              </a:ext>
            </a:extLst>
          </p:cNvPr>
          <p:cNvSpPr>
            <a:spLocks noGrp="1"/>
          </p:cNvSpPr>
          <p:nvPr>
            <p:ph type="title"/>
          </p:nvPr>
        </p:nvSpPr>
        <p:spPr>
          <a:xfrm>
            <a:off x="722376" y="630936"/>
            <a:ext cx="11444722" cy="1147969"/>
          </a:xfrm>
        </p:spPr>
        <p:txBody>
          <a:bodyPr>
            <a:normAutofit/>
          </a:bodyPr>
          <a:lstStyle/>
          <a:p>
            <a:r>
              <a:rPr lang="en-US" sz="4000" dirty="0">
                <a:latin typeface="Arial" panose="020B0604020202020204" pitchFamily="34" charset="0"/>
                <a:cs typeface="Arial" panose="020B0604020202020204" pitchFamily="34" charset="0"/>
              </a:rPr>
              <a:t>Commonwealth Fund Scorecard: Racial Health Equity</a:t>
            </a:r>
          </a:p>
        </p:txBody>
      </p:sp>
      <p:sp>
        <p:nvSpPr>
          <p:cNvPr id="4" name="Rectangle 3">
            <a:extLst>
              <a:ext uri="{FF2B5EF4-FFF2-40B4-BE49-F238E27FC236}">
                <a16:creationId xmlns:a16="http://schemas.microsoft.com/office/drawing/2014/main" id="{7D8077CE-6994-1313-CF8A-92A395792A35}"/>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D1EC4F98-F236-44D6-10EF-2A8515F49E8A}"/>
              </a:ext>
            </a:extLst>
          </p:cNvPr>
          <p:cNvSpPr txBox="1"/>
          <p:nvPr/>
        </p:nvSpPr>
        <p:spPr>
          <a:xfrm>
            <a:off x="526039" y="1981200"/>
            <a:ext cx="10591800" cy="3785652"/>
          </a:xfrm>
          <a:prstGeom prst="rect">
            <a:avLst/>
          </a:prstGeom>
          <a:noFill/>
        </p:spPr>
        <p:txBody>
          <a:bodyPr wrap="square">
            <a:spAutoFit/>
          </a:bodyPr>
          <a:lstStyle/>
          <a:p>
            <a:r>
              <a:rPr lang="en-US" sz="2000" dirty="0">
                <a:solidFill>
                  <a:srgbClr val="000000"/>
                </a:solidFill>
                <a:latin typeface="Calibri (Body)"/>
              </a:rPr>
              <a:t>The report aggregates data on 25 performance indicators (reflecting health outcomes, health care access, and health care quality), stratified by race and ethnicity for Black (non-Hispanic), white (non-Hispanic), Hispanic or Latino (any race), American Indian/Alaska Native (AIAN, non-Hispanic), and Asian American, Pacific Islander, and Native Hawaiian (AANHPI, non-Hispanic) populations.</a:t>
            </a:r>
          </a:p>
          <a:p>
            <a:endParaRPr lang="en-US" sz="2000" dirty="0">
              <a:solidFill>
                <a:srgbClr val="000000"/>
              </a:solidFill>
              <a:latin typeface="Calibri (Body)"/>
            </a:endParaRPr>
          </a:p>
          <a:p>
            <a:r>
              <a:rPr lang="en-US" sz="2000" dirty="0">
                <a:solidFill>
                  <a:srgbClr val="000000"/>
                </a:solidFill>
                <a:latin typeface="Calibri (Body)"/>
              </a:rPr>
              <a:t>Each population group in each state receives a percentile score from 1 (worst) to 100 (best) reflecting the state’s overall health system performance for that group relative to all other population groups in all states. </a:t>
            </a:r>
          </a:p>
          <a:p>
            <a:endParaRPr lang="en-US" sz="2000" dirty="0">
              <a:solidFill>
                <a:srgbClr val="000000"/>
              </a:solidFill>
              <a:latin typeface="Calibri (Body)"/>
            </a:endParaRPr>
          </a:p>
          <a:p>
            <a:r>
              <a:rPr lang="en-US" sz="2000" dirty="0">
                <a:solidFill>
                  <a:srgbClr val="000000"/>
                </a:solidFill>
                <a:latin typeface="Calibri (Body)"/>
              </a:rPr>
              <a:t>States were evaluated and ranked on their health system performance for each of the four groups (AIAN, AANHPI, Black, and Hispanic or Latino people) separately, and those scores were then combined for the state’s final overall composite score. </a:t>
            </a:r>
          </a:p>
        </p:txBody>
      </p:sp>
      <p:sp>
        <p:nvSpPr>
          <p:cNvPr id="6" name="Text 15">
            <a:extLst>
              <a:ext uri="{FF2B5EF4-FFF2-40B4-BE49-F238E27FC236}">
                <a16:creationId xmlns:a16="http://schemas.microsoft.com/office/drawing/2014/main" id="{F3546FE5-478C-0695-5E76-389A61EB576C}"/>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Commonwealth Fund “2025 Scorecard on State Health System Performance” (2025)</a:t>
            </a:r>
          </a:p>
        </p:txBody>
      </p:sp>
      <p:sp>
        <p:nvSpPr>
          <p:cNvPr id="8" name="Rectangle 7">
            <a:hlinkClick r:id="rId3"/>
            <a:extLst>
              <a:ext uri="{FF2B5EF4-FFF2-40B4-BE49-F238E27FC236}">
                <a16:creationId xmlns:a16="http://schemas.microsoft.com/office/drawing/2014/main" id="{830CCF02-06E8-453F-23C7-E747D4CF6CE2}"/>
              </a:ext>
            </a:extLst>
          </p:cNvPr>
          <p:cNvSpPr/>
          <p:nvPr/>
        </p:nvSpPr>
        <p:spPr>
          <a:xfrm>
            <a:off x="990600" y="6456285"/>
            <a:ext cx="3733800" cy="96916"/>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7B34E72D-7BB3-39AB-FD7A-FCA062E96110}"/>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66157002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DF2C6-7648-2C46-AB4A-CE9C17F37BFE}"/>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BEEB26C-24D7-D5B4-391F-515B4DF5FFC0}"/>
              </a:ext>
            </a:extLst>
          </p:cNvPr>
          <p:cNvSpPr>
            <a:spLocks noGrp="1"/>
          </p:cNvSpPr>
          <p:nvPr>
            <p:ph type="sldNum" sz="quarter" idx="18"/>
          </p:nvPr>
        </p:nvSpPr>
        <p:spPr/>
        <p:txBody>
          <a:bodyPr/>
          <a:lstStyle/>
          <a:p>
            <a:fld id="{8699F50C-BE38-4BD0-BA84-9B090E1F2B9B}" type="slidenum">
              <a:rPr lang="en-US" noProof="0" smtClean="0">
                <a:latin typeface="Arial" panose="020B0604020202020204" pitchFamily="34" charset="0"/>
                <a:cs typeface="Arial" panose="020B0604020202020204" pitchFamily="34" charset="0"/>
              </a:rPr>
              <a:t>73</a:t>
            </a:fld>
            <a:endParaRPr lang="en-US" noProof="0" dirty="0">
              <a:latin typeface="Arial" panose="020B0604020202020204" pitchFamily="34" charset="0"/>
              <a:cs typeface="Arial" panose="020B0604020202020204" pitchFamily="34" charset="0"/>
            </a:endParaRPr>
          </a:p>
        </p:txBody>
      </p:sp>
      <p:sp>
        <p:nvSpPr>
          <p:cNvPr id="2" name="Title 3">
            <a:extLst>
              <a:ext uri="{FF2B5EF4-FFF2-40B4-BE49-F238E27FC236}">
                <a16:creationId xmlns:a16="http://schemas.microsoft.com/office/drawing/2014/main" id="{5B0CD6B1-2ED1-0207-6536-FDEB880C129A}"/>
              </a:ext>
            </a:extLst>
          </p:cNvPr>
          <p:cNvSpPr>
            <a:spLocks noGrp="1"/>
          </p:cNvSpPr>
          <p:nvPr>
            <p:ph type="title"/>
          </p:nvPr>
        </p:nvSpPr>
        <p:spPr>
          <a:xfrm>
            <a:off x="722376" y="0"/>
            <a:ext cx="11444722" cy="1147969"/>
          </a:xfrm>
        </p:spPr>
        <p:txBody>
          <a:bodyPr>
            <a:normAutofit/>
          </a:bodyPr>
          <a:lstStyle/>
          <a:p>
            <a:r>
              <a:rPr lang="en-US" sz="4000" dirty="0">
                <a:latin typeface="Arial" panose="020B0604020202020204" pitchFamily="34" charset="0"/>
                <a:cs typeface="Arial" panose="020B0604020202020204" pitchFamily="34" charset="0"/>
              </a:rPr>
              <a:t>RAND Hospital Price: Glossary</a:t>
            </a:r>
          </a:p>
        </p:txBody>
      </p:sp>
      <p:sp>
        <p:nvSpPr>
          <p:cNvPr id="4" name="Rectangle 3">
            <a:extLst>
              <a:ext uri="{FF2B5EF4-FFF2-40B4-BE49-F238E27FC236}">
                <a16:creationId xmlns:a16="http://schemas.microsoft.com/office/drawing/2014/main" id="{B9A5E0FB-04C4-F8A9-24A4-70742BF4D773}"/>
              </a:ext>
            </a:extLst>
          </p:cNvPr>
          <p:cNvSpPr/>
          <p:nvPr/>
        </p:nvSpPr>
        <p:spPr>
          <a:xfrm>
            <a:off x="6248400" y="5029200"/>
            <a:ext cx="762000" cy="304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8900C3AF-7C01-178C-B54C-36CFF428BEC1}"/>
              </a:ext>
            </a:extLst>
          </p:cNvPr>
          <p:cNvSpPr txBox="1"/>
          <p:nvPr/>
        </p:nvSpPr>
        <p:spPr>
          <a:xfrm>
            <a:off x="526039" y="1371600"/>
            <a:ext cx="11208762" cy="4801314"/>
          </a:xfrm>
          <a:prstGeom prst="rect">
            <a:avLst/>
          </a:prstGeom>
          <a:noFill/>
        </p:spPr>
        <p:txBody>
          <a:bodyPr wrap="square">
            <a:spAutoFit/>
          </a:bodyPr>
          <a:lstStyle/>
          <a:p>
            <a:r>
              <a:rPr lang="en-US" dirty="0">
                <a:solidFill>
                  <a:srgbClr val="000000"/>
                </a:solidFill>
                <a:latin typeface="Calibri (Body)"/>
              </a:rPr>
              <a:t>Price as a Percent of Medicare: Percent of Medicare (referred to as “Relative Price” in the PT5 Study) is the average allowed amount paid by a commercial plan (including patient cost shares and weighted by claims volume) as a percent of what Medicare would have paid for the exact same service, at the same hospital, during the same time period. </a:t>
            </a:r>
          </a:p>
          <a:p>
            <a:endParaRPr lang="en-US" dirty="0">
              <a:solidFill>
                <a:srgbClr val="000000"/>
              </a:solidFill>
              <a:latin typeface="Calibri (Body)"/>
            </a:endParaRPr>
          </a:p>
          <a:p>
            <a:r>
              <a:rPr lang="en-US" dirty="0">
                <a:solidFill>
                  <a:srgbClr val="000000"/>
                </a:solidFill>
                <a:latin typeface="Calibri (Body)"/>
              </a:rPr>
              <a:t>Prices are displayed in the following ways:</a:t>
            </a:r>
            <a:endParaRPr lang="en-US" sz="2000" dirty="0">
              <a:solidFill>
                <a:srgbClr val="000000"/>
              </a:solidFill>
              <a:latin typeface="Calibri (Body)"/>
            </a:endParaRPr>
          </a:p>
          <a:p>
            <a:pPr marL="342900" indent="-342900">
              <a:buFont typeface="Arial" panose="020B0604020202020204" pitchFamily="34" charset="0"/>
              <a:buChar char="•"/>
            </a:pPr>
            <a:r>
              <a:rPr lang="en-US" dirty="0">
                <a:solidFill>
                  <a:srgbClr val="000000"/>
                </a:solidFill>
                <a:latin typeface="Calibri (Body)"/>
              </a:rPr>
              <a:t>Total Facility Plus Physician (</a:t>
            </a:r>
            <a:r>
              <a:rPr lang="en-US" b="1" dirty="0">
                <a:solidFill>
                  <a:srgbClr val="000000"/>
                </a:solidFill>
                <a:latin typeface="Calibri (Body)"/>
              </a:rPr>
              <a:t>Overall</a:t>
            </a:r>
            <a:r>
              <a:rPr lang="en-US" dirty="0">
                <a:solidFill>
                  <a:srgbClr val="000000"/>
                </a:solidFill>
                <a:latin typeface="Calibri (Body)"/>
              </a:rPr>
              <a:t>) - inpatient and outpatient facility services, including inpatient and outpatient physician/professional services.</a:t>
            </a:r>
          </a:p>
          <a:p>
            <a:pPr marL="800100" lvl="1" indent="-342900">
              <a:buFont typeface="Courier New" panose="02070309020205020404" pitchFamily="49" charset="0"/>
              <a:buChar char="o"/>
            </a:pPr>
            <a:r>
              <a:rPr lang="en-US" dirty="0">
                <a:solidFill>
                  <a:srgbClr val="000000"/>
                </a:solidFill>
                <a:latin typeface="Calibri (Body)"/>
              </a:rPr>
              <a:t>Inpatient Facility Plus Physician (</a:t>
            </a:r>
            <a:r>
              <a:rPr lang="en-US" b="1" dirty="0">
                <a:solidFill>
                  <a:srgbClr val="000000"/>
                </a:solidFill>
                <a:latin typeface="Calibri (Body)"/>
              </a:rPr>
              <a:t>Inpatient</a:t>
            </a:r>
            <a:r>
              <a:rPr lang="en-US" dirty="0">
                <a:solidFill>
                  <a:srgbClr val="000000"/>
                </a:solidFill>
                <a:latin typeface="Calibri (Body)"/>
              </a:rPr>
              <a:t>) - inpatient facility services, including inpatient physician/professional services.</a:t>
            </a:r>
          </a:p>
          <a:p>
            <a:pPr marL="800100" lvl="1" indent="-342900">
              <a:buFont typeface="Courier New" panose="02070309020205020404" pitchFamily="49" charset="0"/>
              <a:buChar char="o"/>
            </a:pPr>
            <a:r>
              <a:rPr lang="en-US" dirty="0">
                <a:solidFill>
                  <a:srgbClr val="000000"/>
                </a:solidFill>
                <a:latin typeface="Calibri (Body)"/>
              </a:rPr>
              <a:t>Outpatient Facility Plus Physician (</a:t>
            </a:r>
            <a:r>
              <a:rPr lang="en-US" b="1" dirty="0">
                <a:solidFill>
                  <a:srgbClr val="000000"/>
                </a:solidFill>
                <a:latin typeface="Calibri (Body)"/>
              </a:rPr>
              <a:t>Outpatient</a:t>
            </a:r>
            <a:r>
              <a:rPr lang="en-US" dirty="0">
                <a:solidFill>
                  <a:srgbClr val="000000"/>
                </a:solidFill>
                <a:latin typeface="Calibri (Body)"/>
              </a:rPr>
              <a:t>) - outpatient facility services, including outpatient physician/professional services.</a:t>
            </a:r>
          </a:p>
          <a:p>
            <a:pPr marL="342900" indent="-342900">
              <a:buFont typeface="Arial" panose="020B0604020202020204" pitchFamily="34" charset="0"/>
              <a:buChar char="•"/>
            </a:pPr>
            <a:r>
              <a:rPr lang="en-US" dirty="0">
                <a:solidFill>
                  <a:srgbClr val="000000"/>
                </a:solidFill>
                <a:latin typeface="Calibri (Body)"/>
              </a:rPr>
              <a:t>Total Physician (</a:t>
            </a:r>
            <a:r>
              <a:rPr lang="en-US" b="1" dirty="0">
                <a:solidFill>
                  <a:srgbClr val="000000"/>
                </a:solidFill>
                <a:latin typeface="Calibri (Body)"/>
              </a:rPr>
              <a:t>Physician</a:t>
            </a:r>
            <a:r>
              <a:rPr lang="en-US" dirty="0">
                <a:solidFill>
                  <a:srgbClr val="000000"/>
                </a:solidFill>
                <a:latin typeface="Calibri (Body)"/>
              </a:rPr>
              <a:t>) - inpatient and outpatient physician/professional services only.</a:t>
            </a:r>
          </a:p>
          <a:p>
            <a:pPr marL="800100" lvl="1" indent="-342900">
              <a:buFont typeface="Courier New" panose="02070309020205020404" pitchFamily="49" charset="0"/>
              <a:buChar char="o"/>
            </a:pPr>
            <a:r>
              <a:rPr lang="en-US" dirty="0">
                <a:solidFill>
                  <a:srgbClr val="000000"/>
                </a:solidFill>
                <a:latin typeface="Calibri (Body)"/>
              </a:rPr>
              <a:t>Inpatient Physician - inpatient physician/professional services only.</a:t>
            </a:r>
          </a:p>
          <a:p>
            <a:pPr marL="800100" lvl="1" indent="-342900">
              <a:buFont typeface="Courier New" panose="02070309020205020404" pitchFamily="49" charset="0"/>
              <a:buChar char="o"/>
            </a:pPr>
            <a:r>
              <a:rPr lang="en-US" dirty="0">
                <a:solidFill>
                  <a:srgbClr val="000000"/>
                </a:solidFill>
                <a:latin typeface="Calibri (Body)"/>
              </a:rPr>
              <a:t>Outpatient Physician - outpatient physician/professional services only.</a:t>
            </a:r>
          </a:p>
          <a:p>
            <a:pPr marL="342900" indent="-342900">
              <a:buFont typeface="Arial" panose="020B0604020202020204" pitchFamily="34" charset="0"/>
              <a:buChar char="•"/>
            </a:pPr>
            <a:r>
              <a:rPr lang="en-US" dirty="0">
                <a:solidFill>
                  <a:srgbClr val="000000"/>
                </a:solidFill>
                <a:latin typeface="Calibri (Body)"/>
              </a:rPr>
              <a:t>Total Facility - inpatient and outpatient facility services only.</a:t>
            </a:r>
          </a:p>
          <a:p>
            <a:pPr marL="800100" lvl="1" indent="-342900">
              <a:buFont typeface="Courier New" panose="02070309020205020404" pitchFamily="49" charset="0"/>
              <a:buChar char="o"/>
            </a:pPr>
            <a:r>
              <a:rPr lang="en-US" b="1" dirty="0">
                <a:solidFill>
                  <a:srgbClr val="000000"/>
                </a:solidFill>
                <a:latin typeface="Calibri (Body)"/>
              </a:rPr>
              <a:t>Inpatient Facility </a:t>
            </a:r>
            <a:r>
              <a:rPr lang="en-US" dirty="0">
                <a:solidFill>
                  <a:srgbClr val="000000"/>
                </a:solidFill>
                <a:latin typeface="Calibri (Body)"/>
              </a:rPr>
              <a:t>- inpatient facility services only.</a:t>
            </a:r>
          </a:p>
          <a:p>
            <a:pPr marL="800100" lvl="1" indent="-342900">
              <a:buFont typeface="Courier New" panose="02070309020205020404" pitchFamily="49" charset="0"/>
              <a:buChar char="o"/>
            </a:pPr>
            <a:r>
              <a:rPr lang="en-US" b="1" dirty="0">
                <a:solidFill>
                  <a:srgbClr val="000000"/>
                </a:solidFill>
                <a:latin typeface="Calibri (Body)"/>
              </a:rPr>
              <a:t>Outpatient Facility </a:t>
            </a:r>
            <a:r>
              <a:rPr lang="en-US" dirty="0">
                <a:solidFill>
                  <a:srgbClr val="000000"/>
                </a:solidFill>
                <a:latin typeface="Calibri (Body)"/>
              </a:rPr>
              <a:t>- outpatient facility services only.</a:t>
            </a:r>
            <a:endParaRPr lang="en-US" sz="2000" dirty="0">
              <a:solidFill>
                <a:srgbClr val="000000"/>
              </a:solidFill>
              <a:latin typeface="Calibri (Body)"/>
            </a:endParaRPr>
          </a:p>
        </p:txBody>
      </p:sp>
      <p:sp>
        <p:nvSpPr>
          <p:cNvPr id="6" name="Text 15">
            <a:extLst>
              <a:ext uri="{FF2B5EF4-FFF2-40B4-BE49-F238E27FC236}">
                <a16:creationId xmlns:a16="http://schemas.microsoft.com/office/drawing/2014/main" id="{2C189FD2-53DA-DDEF-23E2-3CDF90B0AEAD}"/>
              </a:ext>
            </a:extLst>
          </p:cNvPr>
          <p:cNvSpPr/>
          <p:nvPr/>
        </p:nvSpPr>
        <p:spPr>
          <a:xfrm>
            <a:off x="566928" y="6437376"/>
            <a:ext cx="10698480" cy="329184"/>
          </a:xfrm>
          <a:prstGeom prst="rect">
            <a:avLst/>
          </a:prstGeom>
          <a:noFill/>
          <a:ln/>
        </p:spPr>
        <p:txBody>
          <a:bodyPr wrap="square" lIns="0" tIns="0" rIns="0" bIns="0" rtlCol="0" anchor="t"/>
          <a:lstStyle/>
          <a:p>
            <a:r>
              <a:rPr lang="en-US" sz="800" i="1" dirty="0">
                <a:solidFill>
                  <a:srgbClr val="8FA3AB"/>
                </a:solidFill>
                <a:latin typeface="Arial"/>
              </a:rPr>
              <a:t>Sources: Sage Transparency 2.0</a:t>
            </a:r>
          </a:p>
        </p:txBody>
      </p:sp>
      <p:sp>
        <p:nvSpPr>
          <p:cNvPr id="8" name="Rectangle 7">
            <a:hlinkClick r:id="rId3"/>
            <a:extLst>
              <a:ext uri="{FF2B5EF4-FFF2-40B4-BE49-F238E27FC236}">
                <a16:creationId xmlns:a16="http://schemas.microsoft.com/office/drawing/2014/main" id="{F7D307F7-4C8B-531E-0C42-4A2EDB27C272}"/>
              </a:ext>
            </a:extLst>
          </p:cNvPr>
          <p:cNvSpPr/>
          <p:nvPr/>
        </p:nvSpPr>
        <p:spPr>
          <a:xfrm>
            <a:off x="990600" y="6456285"/>
            <a:ext cx="990600" cy="746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43A534ED-2BDD-7267-8A1D-88280493B32B}"/>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2089462829"/>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0517AB-66A2-CBE8-8960-C5B7F6469D5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5E9A49A-086C-687A-25A9-53D00ABC25C6}"/>
              </a:ext>
            </a:extLst>
          </p:cNvPr>
          <p:cNvSpPr>
            <a:spLocks noGrp="1"/>
          </p:cNvSpPr>
          <p:nvPr>
            <p:ph type="sldNum" sz="quarter" idx="18"/>
          </p:nvPr>
        </p:nvSpPr>
        <p:spPr>
          <a:xfrm>
            <a:off x="11146971" y="6356350"/>
            <a:ext cx="740227"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699F50C-BE38-4BD0-BA84-9B090E1F2B9B}" type="slidenum">
              <a:rPr lang="en-US" smtClean="0"/>
              <a:pPr/>
              <a:t>74</a:t>
            </a:fld>
            <a:endParaRPr lang="en-US" noProof="0" dirty="0">
              <a:latin typeface="Arial" panose="020B0604020202020204" pitchFamily="34" charset="0"/>
              <a:cs typeface="Arial" panose="020B0604020202020204" pitchFamily="34" charset="0"/>
            </a:endParaRPr>
          </a:p>
        </p:txBody>
      </p:sp>
      <p:sp>
        <p:nvSpPr>
          <p:cNvPr id="7" name="Text 17">
            <a:extLst>
              <a:ext uri="{FF2B5EF4-FFF2-40B4-BE49-F238E27FC236}">
                <a16:creationId xmlns:a16="http://schemas.microsoft.com/office/drawing/2014/main" id="{621B652D-B138-FB1F-686B-376E650E2AC3}"/>
              </a:ext>
            </a:extLst>
          </p:cNvPr>
          <p:cNvSpPr/>
          <p:nvPr/>
        </p:nvSpPr>
        <p:spPr>
          <a:xfrm>
            <a:off x="566928" y="6452616"/>
            <a:ext cx="10698480" cy="329184"/>
          </a:xfrm>
          <a:prstGeom prst="rect">
            <a:avLst/>
          </a:prstGeom>
          <a:noFill/>
          <a:ln/>
        </p:spPr>
        <p:txBody>
          <a:bodyPr wrap="square" lIns="0" tIns="0" rIns="0" bIns="0" rtlCol="0" anchor="t"/>
          <a:lstStyle/>
          <a:p>
            <a:r>
              <a:rPr lang="en-US" sz="800" i="1" dirty="0">
                <a:solidFill>
                  <a:srgbClr val="8FA3AB"/>
                </a:solidFill>
                <a:latin typeface="Arial" panose="020B0604020202020204" pitchFamily="34" charset="0"/>
                <a:ea typeface="Calibri" pitchFamily="34" charset="-122"/>
                <a:cs typeface="Arial" panose="020B0604020202020204" pitchFamily="34" charset="0"/>
              </a:rPr>
              <a:t>Sources: NCDHHS “State Fiscal Year 2025 Annual Report Tables” (2025); NCDHHS “State Fiscal Year 2025 Annual Report” (2025); NCDHHS “State Fiscal Year 2024 Annual Report” (2024)</a:t>
            </a:r>
            <a:endParaRPr lang="en-US" sz="800" dirty="0">
              <a:latin typeface="Arial" panose="020B0604020202020204" pitchFamily="34" charset="0"/>
              <a:cs typeface="Arial" panose="020B0604020202020204" pitchFamily="34" charset="0"/>
            </a:endParaRPr>
          </a:p>
        </p:txBody>
      </p:sp>
      <p:sp>
        <p:nvSpPr>
          <p:cNvPr id="4" name="Text 2">
            <a:extLst>
              <a:ext uri="{FF2B5EF4-FFF2-40B4-BE49-F238E27FC236}">
                <a16:creationId xmlns:a16="http://schemas.microsoft.com/office/drawing/2014/main" id="{E8063DA9-02F0-4458-AD83-71551213A983}"/>
              </a:ext>
            </a:extLst>
          </p:cNvPr>
          <p:cNvSpPr/>
          <p:nvPr/>
        </p:nvSpPr>
        <p:spPr>
          <a:xfrm>
            <a:off x="631710" y="393846"/>
            <a:ext cx="10885374" cy="658368"/>
          </a:xfrm>
          <a:prstGeom prst="rect">
            <a:avLst/>
          </a:prstGeom>
          <a:noFill/>
          <a:ln/>
        </p:spPr>
        <p:txBody>
          <a:bodyPr wrap="square" lIns="0" tIns="0" rIns="0" bIns="0" rtlCol="0" anchor="ctr"/>
          <a:lstStyle/>
          <a:p>
            <a:r>
              <a:rPr lang="en-US" sz="4000" b="1" dirty="0">
                <a:solidFill>
                  <a:srgbClr val="00194C"/>
                </a:solidFill>
                <a:latin typeface="Arial" panose="020B0604020202020204" pitchFamily="34" charset="0"/>
                <a:ea typeface="Calibri" pitchFamily="34" charset="-122"/>
                <a:cs typeface="Arial" panose="020B0604020202020204" pitchFamily="34" charset="0"/>
              </a:rPr>
              <a:t>Medicaid Spending per Beneficiary</a:t>
            </a:r>
            <a:endParaRPr lang="en-US" sz="40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638DF7E4-27BF-752C-EB8E-AD77C82F3D43}"/>
              </a:ext>
            </a:extLst>
          </p:cNvPr>
          <p:cNvSpPr txBox="1"/>
          <p:nvPr/>
        </p:nvSpPr>
        <p:spPr>
          <a:xfrm>
            <a:off x="566928" y="1219200"/>
            <a:ext cx="10998406" cy="1938992"/>
          </a:xfrm>
          <a:prstGeom prst="rect">
            <a:avLst/>
          </a:prstGeom>
          <a:noFill/>
        </p:spPr>
        <p:txBody>
          <a:bodyPr wrap="square">
            <a:spAutoFit/>
          </a:bodyPr>
          <a:lstStyle/>
          <a:p>
            <a:pPr marL="285750" indent="-285750">
              <a:buClr>
                <a:srgbClr val="000000"/>
              </a:buClr>
              <a:buFont typeface="Arial" panose="020B0604020202020204" pitchFamily="34" charset="0"/>
              <a:buChar char="•"/>
            </a:pPr>
            <a:r>
              <a:rPr lang="en-US" sz="2000" dirty="0">
                <a:solidFill>
                  <a:schemeClr val="tx1">
                    <a:lumMod val="50000"/>
                  </a:schemeClr>
                </a:solidFill>
              </a:rPr>
              <a:t>Medicaid spending per beneficiary is calculated as “Program Expenditures” divided by “Unduplicated Total”, using the NCDHHS State Fiscal Year 2025 Annual Report Tables 5 and 6</a:t>
            </a:r>
          </a:p>
          <a:p>
            <a:pPr marL="285750" indent="-285750">
              <a:buClr>
                <a:srgbClr val="000000"/>
              </a:buClr>
              <a:buFont typeface="Arial" panose="020B0604020202020204" pitchFamily="34" charset="0"/>
              <a:buChar char="•"/>
            </a:pPr>
            <a:endParaRPr lang="en-US" sz="2000" dirty="0">
              <a:solidFill>
                <a:schemeClr val="tx1">
                  <a:lumMod val="50000"/>
                </a:schemeClr>
              </a:solidFill>
            </a:endParaRPr>
          </a:p>
          <a:p>
            <a:pPr marL="285750" indent="-285750">
              <a:buClr>
                <a:srgbClr val="000000"/>
              </a:buClr>
              <a:buFont typeface="Arial" panose="020B0604020202020204" pitchFamily="34" charset="0"/>
              <a:buChar char="•"/>
            </a:pPr>
            <a:r>
              <a:rPr lang="en-US" sz="2000" dirty="0">
                <a:solidFill>
                  <a:schemeClr val="tx1">
                    <a:lumMod val="50000"/>
                  </a:schemeClr>
                </a:solidFill>
              </a:rPr>
              <a:t>Medicaid spending per beneficiary excluding expansion enrollees, is calculated as the ratio of (i) “Program Expenditures” net of “Medicaid Expansion Spending”, as determined from NCDHHS annual reports, and (ii) “Unduplicated Total” net of “Medicaid Expansion”</a:t>
            </a:r>
          </a:p>
        </p:txBody>
      </p:sp>
      <p:sp>
        <p:nvSpPr>
          <p:cNvPr id="10" name="Rectangle 9">
            <a:hlinkClick r:id="rId3"/>
            <a:extLst>
              <a:ext uri="{FF2B5EF4-FFF2-40B4-BE49-F238E27FC236}">
                <a16:creationId xmlns:a16="http://schemas.microsoft.com/office/drawing/2014/main" id="{B581E3E0-53E8-5B38-1FB0-582CDEC02736}"/>
              </a:ext>
            </a:extLst>
          </p:cNvPr>
          <p:cNvSpPr/>
          <p:nvPr/>
        </p:nvSpPr>
        <p:spPr>
          <a:xfrm>
            <a:off x="957072" y="6439980"/>
            <a:ext cx="2929128"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hlinkClick r:id="rId4"/>
            <a:extLst>
              <a:ext uri="{FF2B5EF4-FFF2-40B4-BE49-F238E27FC236}">
                <a16:creationId xmlns:a16="http://schemas.microsoft.com/office/drawing/2014/main" id="{0504CA2C-9D0E-7B98-2A68-F34076748199}"/>
              </a:ext>
            </a:extLst>
          </p:cNvPr>
          <p:cNvSpPr/>
          <p:nvPr/>
        </p:nvSpPr>
        <p:spPr>
          <a:xfrm>
            <a:off x="3962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hlinkClick r:id="rId5"/>
            <a:extLst>
              <a:ext uri="{FF2B5EF4-FFF2-40B4-BE49-F238E27FC236}">
                <a16:creationId xmlns:a16="http://schemas.microsoft.com/office/drawing/2014/main" id="{E45CABB8-4BE0-34F5-32DB-21B1F4C3D020}"/>
              </a:ext>
            </a:extLst>
          </p:cNvPr>
          <p:cNvSpPr/>
          <p:nvPr/>
        </p:nvSpPr>
        <p:spPr>
          <a:xfrm>
            <a:off x="6629400" y="6439980"/>
            <a:ext cx="2514600"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hlinkClick r:id="rId6"/>
            <a:extLst>
              <a:ext uri="{FF2B5EF4-FFF2-40B4-BE49-F238E27FC236}">
                <a16:creationId xmlns:a16="http://schemas.microsoft.com/office/drawing/2014/main" id="{3EAB1015-48FD-2DD8-C543-465214693C14}"/>
              </a:ext>
            </a:extLst>
          </p:cNvPr>
          <p:cNvSpPr/>
          <p:nvPr/>
        </p:nvSpPr>
        <p:spPr>
          <a:xfrm>
            <a:off x="9256580" y="6464154"/>
            <a:ext cx="1716220" cy="10168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hlinkClick r:id="rId6"/>
            <a:extLst>
              <a:ext uri="{FF2B5EF4-FFF2-40B4-BE49-F238E27FC236}">
                <a16:creationId xmlns:a16="http://schemas.microsoft.com/office/drawing/2014/main" id="{E79BA9B0-6206-A87B-DDB9-1301EEC38FB9}"/>
              </a:ext>
            </a:extLst>
          </p:cNvPr>
          <p:cNvSpPr/>
          <p:nvPr/>
        </p:nvSpPr>
        <p:spPr>
          <a:xfrm>
            <a:off x="566928" y="6598625"/>
            <a:ext cx="5833872" cy="11322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a:hlinkClick r:id="rId7"/>
            <a:extLst>
              <a:ext uri="{FF2B5EF4-FFF2-40B4-BE49-F238E27FC236}">
                <a16:creationId xmlns:a16="http://schemas.microsoft.com/office/drawing/2014/main" id="{02D62311-CB70-EE5C-6308-6D94E55D0EC5}"/>
              </a:ext>
            </a:extLst>
          </p:cNvPr>
          <p:cNvSpPr/>
          <p:nvPr/>
        </p:nvSpPr>
        <p:spPr>
          <a:xfrm>
            <a:off x="6504650" y="6598625"/>
            <a:ext cx="2944150" cy="63477"/>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5" name="Table 4">
            <a:extLst>
              <a:ext uri="{FF2B5EF4-FFF2-40B4-BE49-F238E27FC236}">
                <a16:creationId xmlns:a16="http://schemas.microsoft.com/office/drawing/2014/main" id="{3B5F52B9-7A8B-E3C3-D548-1F9F08212C8B}"/>
              </a:ext>
            </a:extLst>
          </p:cNvPr>
          <p:cNvGraphicFramePr>
            <a:graphicFrameLocks noGrp="1"/>
          </p:cNvGraphicFramePr>
          <p:nvPr/>
        </p:nvGraphicFramePr>
        <p:xfrm>
          <a:off x="1496566" y="3375788"/>
          <a:ext cx="8839203" cy="2556510"/>
        </p:xfrm>
        <a:graphic>
          <a:graphicData uri="http://schemas.openxmlformats.org/drawingml/2006/table">
            <a:tbl>
              <a:tblPr firstRow="1" bandRow="1">
                <a:tableStyleId>{9D7B26C5-4107-4FEC-AEDC-1716B250A1EF}</a:tableStyleId>
              </a:tblPr>
              <a:tblGrid>
                <a:gridCol w="1498169">
                  <a:extLst>
                    <a:ext uri="{9D8B030D-6E8A-4147-A177-3AD203B41FA5}">
                      <a16:colId xmlns:a16="http://schemas.microsoft.com/office/drawing/2014/main" val="2013713212"/>
                    </a:ext>
                  </a:extLst>
                </a:gridCol>
                <a:gridCol w="1367080">
                  <a:extLst>
                    <a:ext uri="{9D8B030D-6E8A-4147-A177-3AD203B41FA5}">
                      <a16:colId xmlns:a16="http://schemas.microsoft.com/office/drawing/2014/main" val="3423812373"/>
                    </a:ext>
                  </a:extLst>
                </a:gridCol>
                <a:gridCol w="1535625">
                  <a:extLst>
                    <a:ext uri="{9D8B030D-6E8A-4147-A177-3AD203B41FA5}">
                      <a16:colId xmlns:a16="http://schemas.microsoft.com/office/drawing/2014/main" val="3218741684"/>
                    </a:ext>
                  </a:extLst>
                </a:gridCol>
                <a:gridCol w="1217264">
                  <a:extLst>
                    <a:ext uri="{9D8B030D-6E8A-4147-A177-3AD203B41FA5}">
                      <a16:colId xmlns:a16="http://schemas.microsoft.com/office/drawing/2014/main" val="2588511541"/>
                    </a:ext>
                  </a:extLst>
                </a:gridCol>
                <a:gridCol w="1704168">
                  <a:extLst>
                    <a:ext uri="{9D8B030D-6E8A-4147-A177-3AD203B41FA5}">
                      <a16:colId xmlns:a16="http://schemas.microsoft.com/office/drawing/2014/main" val="533091773"/>
                    </a:ext>
                  </a:extLst>
                </a:gridCol>
                <a:gridCol w="1516897">
                  <a:extLst>
                    <a:ext uri="{9D8B030D-6E8A-4147-A177-3AD203B41FA5}">
                      <a16:colId xmlns:a16="http://schemas.microsoft.com/office/drawing/2014/main" val="1775757080"/>
                    </a:ext>
                  </a:extLst>
                </a:gridCol>
              </a:tblGrid>
              <a:tr h="514107">
                <a:tc>
                  <a:txBody>
                    <a:bodyPr/>
                    <a:lstStyle/>
                    <a:p>
                      <a:pPr algn="ctr" fontAlgn="b">
                        <a:buNone/>
                      </a:pPr>
                      <a:r>
                        <a:rPr lang="en-US" sz="1200" kern="1200" dirty="0">
                          <a:solidFill>
                            <a:schemeClr val="tx1">
                              <a:lumMod val="50000"/>
                            </a:schemeClr>
                          </a:solidFill>
                          <a:latin typeface="+mn-lt"/>
                          <a:ea typeface="+mn-ea"/>
                          <a:cs typeface="+mn-cs"/>
                        </a:rPr>
                        <a:t>Program Expenditures</a:t>
                      </a:r>
                    </a:p>
                  </a:txBody>
                  <a:tcPr marL="6350" marR="6350" marT="6350" marB="0" anchor="ctr"/>
                </a:tc>
                <a:tc>
                  <a:txBody>
                    <a:bodyPr/>
                    <a:lstStyle/>
                    <a:p>
                      <a:pPr algn="ctr" fontAlgn="b">
                        <a:buNone/>
                      </a:pPr>
                      <a:r>
                        <a:rPr lang="en-US" sz="1200" kern="1200" dirty="0">
                          <a:solidFill>
                            <a:schemeClr val="tx1">
                              <a:lumMod val="50000"/>
                            </a:schemeClr>
                          </a:solidFill>
                          <a:latin typeface="+mn-lt"/>
                          <a:ea typeface="+mn-ea"/>
                          <a:cs typeface="+mn-cs"/>
                        </a:rPr>
                        <a:t>Unduplicated Total </a:t>
                      </a:r>
                    </a:p>
                  </a:txBody>
                  <a:tcPr marL="6350" marR="6350" marT="6350" marB="0" anchor="ctr"/>
                </a:tc>
                <a:tc>
                  <a:txBody>
                    <a:bodyPr/>
                    <a:lstStyle/>
                    <a:p>
                      <a:pPr algn="ctr" fontAlgn="b">
                        <a:buNone/>
                      </a:pPr>
                      <a:r>
                        <a:rPr lang="en-US" sz="1200" kern="1200" dirty="0">
                          <a:solidFill>
                            <a:schemeClr val="tx1">
                              <a:lumMod val="50000"/>
                            </a:schemeClr>
                          </a:solidFill>
                          <a:latin typeface="+mn-lt"/>
                          <a:ea typeface="+mn-ea"/>
                          <a:cs typeface="+mn-cs"/>
                        </a:rPr>
                        <a:t>Medicaid spending per beneficiary </a:t>
                      </a:r>
                    </a:p>
                  </a:txBody>
                  <a:tcPr marL="6350" marR="6350" marT="6350" marB="0" anchor="ctr"/>
                </a:tc>
                <a:tc>
                  <a:txBody>
                    <a:bodyPr/>
                    <a:lstStyle/>
                    <a:p>
                      <a:pPr algn="ctr" fontAlgn="b">
                        <a:buNone/>
                      </a:pPr>
                      <a:r>
                        <a:rPr lang="en-US" sz="1200" kern="1200" dirty="0">
                          <a:solidFill>
                            <a:schemeClr val="tx1">
                              <a:lumMod val="50000"/>
                            </a:schemeClr>
                          </a:solidFill>
                          <a:latin typeface="+mn-lt"/>
                          <a:ea typeface="+mn-ea"/>
                          <a:cs typeface="+mn-cs"/>
                        </a:rPr>
                        <a:t>Medicaid Expansion</a:t>
                      </a:r>
                    </a:p>
                  </a:txBody>
                  <a:tcPr marL="6350" marR="6350" marT="6350" marB="0" anchor="ctr"/>
                </a:tc>
                <a:tc>
                  <a:txBody>
                    <a:bodyPr/>
                    <a:lstStyle/>
                    <a:p>
                      <a:pPr algn="ctr" fontAlgn="b">
                        <a:buNone/>
                      </a:pPr>
                      <a:r>
                        <a:rPr lang="en-US" sz="1200" kern="1200" dirty="0">
                          <a:solidFill>
                            <a:schemeClr val="tx1">
                              <a:lumMod val="50000"/>
                            </a:schemeClr>
                          </a:solidFill>
                          <a:latin typeface="+mn-lt"/>
                          <a:ea typeface="+mn-ea"/>
                          <a:cs typeface="+mn-cs"/>
                        </a:rPr>
                        <a:t>Medicaid Expansion Spending</a:t>
                      </a:r>
                    </a:p>
                  </a:txBody>
                  <a:tcPr marL="6350" marR="6350" marT="6350" marB="0" anchor="ctr"/>
                </a:tc>
                <a:tc>
                  <a:txBody>
                    <a:bodyPr/>
                    <a:lstStyle/>
                    <a:p>
                      <a:pPr algn="ctr" fontAlgn="b">
                        <a:buNone/>
                      </a:pPr>
                      <a:r>
                        <a:rPr lang="en-US" sz="1200" kern="1200" dirty="0">
                          <a:solidFill>
                            <a:schemeClr val="tx1">
                              <a:lumMod val="50000"/>
                            </a:schemeClr>
                          </a:solidFill>
                          <a:latin typeface="+mn-lt"/>
                          <a:ea typeface="+mn-ea"/>
                          <a:cs typeface="+mn-cs"/>
                        </a:rPr>
                        <a:t>Spending per beneficiary Excluding Expansion Enrollees</a:t>
                      </a:r>
                    </a:p>
                  </a:txBody>
                  <a:tcPr marL="6350" marR="6350" marT="6350" marB="0" anchor="ctr"/>
                </a:tc>
                <a:extLst>
                  <a:ext uri="{0D108BD9-81ED-4DB2-BD59-A6C34878D82A}">
                    <a16:rowId xmlns:a16="http://schemas.microsoft.com/office/drawing/2014/main" val="1619110862"/>
                  </a:ext>
                </a:extLst>
              </a:tr>
              <a:tr h="175290">
                <a:tc>
                  <a:txBody>
                    <a:bodyPr/>
                    <a:lstStyle/>
                    <a:p>
                      <a:pPr algn="ctr" fontAlgn="b">
                        <a:buNone/>
                      </a:pPr>
                      <a:r>
                        <a:rPr lang="en-US" sz="1600" u="none" strike="noStrike" dirty="0">
                          <a:solidFill>
                            <a:srgbClr val="000000"/>
                          </a:solidFill>
                          <a:effectLst/>
                          <a:latin typeface="Calibri (Body)"/>
                        </a:rPr>
                        <a:t>$14,085,702,859</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2,422,622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$5,814</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2701358301"/>
                  </a:ext>
                </a:extLst>
              </a:tr>
              <a:tr h="175290">
                <a:tc>
                  <a:txBody>
                    <a:bodyPr/>
                    <a:lstStyle/>
                    <a:p>
                      <a:pPr algn="ctr" fontAlgn="b">
                        <a:buNone/>
                      </a:pPr>
                      <a:r>
                        <a:rPr lang="en-US" sz="1600" u="none" strike="noStrike" dirty="0">
                          <a:solidFill>
                            <a:srgbClr val="000000"/>
                          </a:solidFill>
                          <a:effectLst/>
                          <a:latin typeface="Calibri (Body)"/>
                        </a:rPr>
                        <a:t>$14,508,538,798</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2,456,593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$5,906</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2801897290"/>
                  </a:ext>
                </a:extLst>
              </a:tr>
              <a:tr h="175290">
                <a:tc>
                  <a:txBody>
                    <a:bodyPr/>
                    <a:lstStyle/>
                    <a:p>
                      <a:pPr algn="ctr" fontAlgn="b">
                        <a:buNone/>
                      </a:pPr>
                      <a:r>
                        <a:rPr lang="en-US" sz="1600" u="none" strike="noStrike" dirty="0">
                          <a:solidFill>
                            <a:srgbClr val="000000"/>
                          </a:solidFill>
                          <a:effectLst/>
                          <a:latin typeface="Calibri (Body)"/>
                        </a:rPr>
                        <a:t>$16,482,420,355</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2,474,044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$6,662</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101995330"/>
                  </a:ext>
                </a:extLst>
              </a:tr>
              <a:tr h="175290">
                <a:tc>
                  <a:txBody>
                    <a:bodyPr/>
                    <a:lstStyle/>
                    <a:p>
                      <a:pPr algn="ctr" fontAlgn="b">
                        <a:buNone/>
                      </a:pPr>
                      <a:r>
                        <a:rPr lang="en-US" sz="1600" u="none" strike="noStrike" dirty="0">
                          <a:solidFill>
                            <a:srgbClr val="000000"/>
                          </a:solidFill>
                          <a:effectLst/>
                          <a:latin typeface="Calibri (Body)"/>
                        </a:rPr>
                        <a:t>$17,605,311,331</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2,624,690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$6,708</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919942688"/>
                  </a:ext>
                </a:extLst>
              </a:tr>
              <a:tr h="175290">
                <a:tc>
                  <a:txBody>
                    <a:bodyPr/>
                    <a:lstStyle/>
                    <a:p>
                      <a:pPr algn="ctr" fontAlgn="b">
                        <a:buNone/>
                      </a:pPr>
                      <a:r>
                        <a:rPr lang="en-US" sz="1600" u="none" strike="noStrike" dirty="0">
                          <a:solidFill>
                            <a:srgbClr val="000000"/>
                          </a:solidFill>
                          <a:effectLst/>
                          <a:latin typeface="Calibri (Body)"/>
                        </a:rPr>
                        <a:t>$20,701,888,856</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2,887,908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$7,168</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727042251"/>
                  </a:ext>
                </a:extLst>
              </a:tr>
              <a:tr h="175290">
                <a:tc>
                  <a:txBody>
                    <a:bodyPr/>
                    <a:lstStyle/>
                    <a:p>
                      <a:pPr algn="ctr" fontAlgn="b">
                        <a:buNone/>
                      </a:pPr>
                      <a:r>
                        <a:rPr lang="en-US" sz="1600" u="none" strike="noStrike" dirty="0">
                          <a:solidFill>
                            <a:srgbClr val="000000"/>
                          </a:solidFill>
                          <a:effectLst/>
                          <a:latin typeface="Calibri (Body)"/>
                        </a:rPr>
                        <a:t>$20,978,420,000</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3,147,397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$6,665</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3724657480"/>
                  </a:ext>
                </a:extLst>
              </a:tr>
              <a:tr h="175290">
                <a:tc>
                  <a:txBody>
                    <a:bodyPr/>
                    <a:lstStyle/>
                    <a:p>
                      <a:pPr algn="ctr" fontAlgn="b">
                        <a:buNone/>
                      </a:pPr>
                      <a:r>
                        <a:rPr lang="en-US" sz="1600" u="none" strike="noStrike" dirty="0">
                          <a:solidFill>
                            <a:srgbClr val="000000"/>
                          </a:solidFill>
                          <a:effectLst/>
                          <a:latin typeface="Calibri (Body)"/>
                        </a:rPr>
                        <a:t>$26,997,232,005</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3,362,482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$8,029</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524,969</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$1,700,000,000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$8,915 </a:t>
                      </a: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1225028045"/>
                  </a:ext>
                </a:extLst>
              </a:tr>
              <a:tr h="0">
                <a:tc>
                  <a:txBody>
                    <a:bodyPr/>
                    <a:lstStyle/>
                    <a:p>
                      <a:pPr algn="ctr" fontAlgn="b">
                        <a:buNone/>
                      </a:pPr>
                      <a:r>
                        <a:rPr lang="en-US" sz="1600" u="none" strike="noStrike" dirty="0">
                          <a:solidFill>
                            <a:srgbClr val="000000"/>
                          </a:solidFill>
                          <a:effectLst/>
                          <a:latin typeface="Calibri (Body)"/>
                        </a:rPr>
                        <a:t>$35,083,417,338</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3,462,041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$10,134</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770,033</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 $6,100,000,000 </a:t>
                      </a:r>
                      <a:endParaRPr lang="en-US" sz="1600" b="0" i="0" u="none" strike="noStrike" dirty="0">
                        <a:solidFill>
                          <a:srgbClr val="000000"/>
                        </a:solidFill>
                        <a:effectLst/>
                        <a:latin typeface="Calibri (Body)"/>
                      </a:endParaRPr>
                    </a:p>
                  </a:txBody>
                  <a:tcPr marL="6350" marR="6350" marT="6350" marB="0" anchor="b"/>
                </a:tc>
                <a:tc>
                  <a:txBody>
                    <a:bodyPr/>
                    <a:lstStyle/>
                    <a:p>
                      <a:pPr algn="ctr" fontAlgn="b">
                        <a:buNone/>
                      </a:pPr>
                      <a:r>
                        <a:rPr lang="en-US" sz="1600" u="none" strike="noStrike" dirty="0">
                          <a:solidFill>
                            <a:srgbClr val="000000"/>
                          </a:solidFill>
                          <a:effectLst/>
                          <a:latin typeface="Calibri (Body)"/>
                        </a:rPr>
                        <a:t>$10,766 </a:t>
                      </a:r>
                      <a:endParaRPr lang="en-US" sz="1600" b="0" i="0" u="none" strike="noStrike" dirty="0">
                        <a:solidFill>
                          <a:srgbClr val="000000"/>
                        </a:solidFill>
                        <a:effectLst/>
                        <a:latin typeface="Calibri (Body)"/>
                      </a:endParaRPr>
                    </a:p>
                  </a:txBody>
                  <a:tcPr marL="6350" marR="6350" marT="6350" marB="0" anchor="b"/>
                </a:tc>
                <a:extLst>
                  <a:ext uri="{0D108BD9-81ED-4DB2-BD59-A6C34878D82A}">
                    <a16:rowId xmlns:a16="http://schemas.microsoft.com/office/drawing/2014/main" val="2028444939"/>
                  </a:ext>
                </a:extLst>
              </a:tr>
            </a:tbl>
          </a:graphicData>
        </a:graphic>
      </p:graphicFrame>
      <p:sp>
        <p:nvSpPr>
          <p:cNvPr id="6" name="Rectangle 5">
            <a:extLst>
              <a:ext uri="{FF2B5EF4-FFF2-40B4-BE49-F238E27FC236}">
                <a16:creationId xmlns:a16="http://schemas.microsoft.com/office/drawing/2014/main" id="{F48651FA-A2C1-0F31-59B1-976028D270C9}"/>
              </a:ext>
            </a:extLst>
          </p:cNvPr>
          <p:cNvSpPr/>
          <p:nvPr/>
        </p:nvSpPr>
        <p:spPr>
          <a:xfrm>
            <a:off x="0" y="0"/>
            <a:ext cx="12208611" cy="95727"/>
          </a:xfrm>
          <a:prstGeom prst="rect">
            <a:avLst/>
          </a:prstGeom>
          <a:solidFill>
            <a:srgbClr val="0C344C"/>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a:p>
        </p:txBody>
      </p:sp>
    </p:spTree>
    <p:extLst>
      <p:ext uri="{BB962C8B-B14F-4D97-AF65-F5344CB8AC3E}">
        <p14:creationId xmlns:p14="http://schemas.microsoft.com/office/powerpoint/2010/main" val="31964749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207C-4F16-875F-AAD3-0D2F579F48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A191989-500A-25C7-1D36-88BE91A6D03C}"/>
              </a:ext>
            </a:extLst>
          </p:cNvPr>
          <p:cNvSpPr>
            <a:spLocks noGrp="1"/>
          </p:cNvSpPr>
          <p:nvPr>
            <p:ph type="title"/>
          </p:nvPr>
        </p:nvSpPr>
        <p:spPr>
          <a:xfrm>
            <a:off x="630000" y="622800"/>
            <a:ext cx="10933350" cy="553998"/>
          </a:xfrm>
        </p:spPr>
        <p:txBody>
          <a:bodyPr/>
          <a:lstStyle/>
          <a:p>
            <a:r>
              <a:rPr lang="en-US" sz="4000" b="1" dirty="0">
                <a:solidFill>
                  <a:schemeClr val="tx1"/>
                </a:solidFill>
                <a:latin typeface="Arial" panose="020B0604020202020204" pitchFamily="34" charset="0"/>
                <a:cs typeface="Arial" panose="020B0604020202020204" pitchFamily="34" charset="0"/>
              </a:rPr>
              <a:t>Notice of Open Meetings</a:t>
            </a:r>
          </a:p>
        </p:txBody>
      </p:sp>
      <p:sp>
        <p:nvSpPr>
          <p:cNvPr id="5" name="TextBox 4">
            <a:extLst>
              <a:ext uri="{FF2B5EF4-FFF2-40B4-BE49-F238E27FC236}">
                <a16:creationId xmlns:a16="http://schemas.microsoft.com/office/drawing/2014/main" id="{2DAF0414-7717-85A2-CC6F-9F7BDE41B114}"/>
              </a:ext>
            </a:extLst>
          </p:cNvPr>
          <p:cNvSpPr txBox="1"/>
          <p:nvPr/>
        </p:nvSpPr>
        <p:spPr>
          <a:xfrm>
            <a:off x="630000" y="1527761"/>
            <a:ext cx="10933350" cy="830997"/>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Pursuant to N.C. Gen. Stat. § 143-318.9, et seq., the Commission's meetings are open to the public. Commission meetings are also livestreamed.</a:t>
            </a:r>
          </a:p>
        </p:txBody>
      </p:sp>
      <p:sp>
        <p:nvSpPr>
          <p:cNvPr id="2" name="TextBox 1">
            <a:extLst>
              <a:ext uri="{FF2B5EF4-FFF2-40B4-BE49-F238E27FC236}">
                <a16:creationId xmlns:a16="http://schemas.microsoft.com/office/drawing/2014/main" id="{AD0D2C32-9059-BDEC-F565-CC9532531C2C}"/>
              </a:ext>
            </a:extLst>
          </p:cNvPr>
          <p:cNvSpPr txBox="1"/>
          <p:nvPr/>
        </p:nvSpPr>
        <p:spPr>
          <a:xfrm>
            <a:off x="630000" y="2953603"/>
            <a:ext cx="10933350" cy="461665"/>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r>
              <a:rPr lang="en-US" sz="2400" dirty="0">
                <a:solidFill>
                  <a:schemeClr val="tx1"/>
                </a:solidFill>
              </a:rPr>
              <a:t>Meeting minutes, materials, and livestreams will be posted on the </a:t>
            </a:r>
            <a:r>
              <a:rPr lang="en-US" sz="2400" dirty="0">
                <a:solidFill>
                  <a:schemeClr val="tx1"/>
                </a:solidFill>
                <a:hlinkClick r:id="rId2"/>
              </a:rPr>
              <a:t>Governor’s Website</a:t>
            </a:r>
            <a:r>
              <a:rPr lang="en-US" sz="2400" dirty="0">
                <a:solidFill>
                  <a:schemeClr val="tx1"/>
                </a:solidFill>
              </a:rPr>
              <a:t>.</a:t>
            </a:r>
          </a:p>
        </p:txBody>
      </p:sp>
    </p:spTree>
    <p:extLst>
      <p:ext uri="{BB962C8B-B14F-4D97-AF65-F5344CB8AC3E}">
        <p14:creationId xmlns:p14="http://schemas.microsoft.com/office/powerpoint/2010/main" val="4879698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2CA36-48F6-7D60-3053-6984A7E446F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BC14D58C-2D96-9A30-0A83-87DF32D9715C}"/>
              </a:ext>
            </a:extLst>
          </p:cNvPr>
          <p:cNvSpPr>
            <a:spLocks noGrp="1"/>
          </p:cNvSpPr>
          <p:nvPr>
            <p:ph type="title"/>
          </p:nvPr>
        </p:nvSpPr>
        <p:spPr/>
        <p:txBody>
          <a:bodyPr/>
          <a:lstStyle/>
          <a:p>
            <a:r>
              <a:rPr lang="en-US" b="1" dirty="0"/>
              <a:t>Commission Meetings and Logistics</a:t>
            </a:r>
          </a:p>
        </p:txBody>
      </p:sp>
      <p:sp>
        <p:nvSpPr>
          <p:cNvPr id="4" name="TextBox 3">
            <a:extLst>
              <a:ext uri="{FF2B5EF4-FFF2-40B4-BE49-F238E27FC236}">
                <a16:creationId xmlns:a16="http://schemas.microsoft.com/office/drawing/2014/main" id="{240CA7BD-3BAF-27A8-8684-6B37FF34B223}"/>
              </a:ext>
            </a:extLst>
          </p:cNvPr>
          <p:cNvSpPr txBox="1"/>
          <p:nvPr/>
        </p:nvSpPr>
        <p:spPr>
          <a:xfrm>
            <a:off x="543724" y="4745703"/>
            <a:ext cx="7472516" cy="1553497"/>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r>
              <a:rPr lang="en-US" sz="3000" i="1" dirty="0">
                <a:solidFill>
                  <a:schemeClr val="tx2"/>
                </a:solidFill>
              </a:rPr>
              <a:t>Sec. Dev </a:t>
            </a:r>
            <a:r>
              <a:rPr lang="en-US" sz="3000" i="1" dirty="0" err="1">
                <a:solidFill>
                  <a:schemeClr val="tx2"/>
                </a:solidFill>
              </a:rPr>
              <a:t>Sangvai</a:t>
            </a:r>
            <a:endParaRPr lang="en-US" sz="3000" i="1" dirty="0">
              <a:solidFill>
                <a:schemeClr val="tx2"/>
              </a:solidFill>
            </a:endParaRPr>
          </a:p>
        </p:txBody>
      </p:sp>
    </p:spTree>
    <p:extLst>
      <p:ext uri="{BB962C8B-B14F-4D97-AF65-F5344CB8AC3E}">
        <p14:creationId xmlns:p14="http://schemas.microsoft.com/office/powerpoint/2010/main" val="4288851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X5AiJlc1SjikgjnNs387ng"/>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k0gDn1l7TlyrFhv1Bb7CDw"/>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2.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7.xml><?xml version="1.0" encoding="utf-8"?>
<p:tagLst xmlns:a="http://schemas.openxmlformats.org/drawingml/2006/main" xmlns:r="http://schemas.openxmlformats.org/officeDocument/2006/relationships" xmlns:p="http://schemas.openxmlformats.org/presentationml/2006/main">
  <p:tag name="EE4P_AGENDAWIZARD" val="element"/>
  <p:tag name="EE4P_AGENDAWIZARD_CONTENT" val="/DATE"/>
  <p:tag name="EE4P_AGENDAWIZARD_PROPERTIES" val="197.597/369.3848/123.634/115.6044"/>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2.xml><?xml version="1.0" encoding="utf-8"?>
<p:tagLst xmlns:a="http://schemas.openxmlformats.org/drawingml/2006/main" xmlns:r="http://schemas.openxmlformats.org/officeDocument/2006/relationships" xmlns:p="http://schemas.openxmlformats.org/presentationml/2006/main">
  <p:tag name="APPENDIX" val="TRU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heme1">
  <a:themeElements>
    <a:clrScheme name="JOSH STEIN Governor">
      <a:dk1>
        <a:srgbClr val="111111"/>
      </a:dk1>
      <a:lt1>
        <a:sysClr val="window" lastClr="FFFFFF"/>
      </a:lt1>
      <a:dk2>
        <a:srgbClr val="0063AB"/>
      </a:dk2>
      <a:lt2>
        <a:srgbClr val="F2F2F2"/>
      </a:lt2>
      <a:accent1>
        <a:srgbClr val="013154"/>
      </a:accent1>
      <a:accent2>
        <a:srgbClr val="004578"/>
      </a:accent2>
      <a:accent3>
        <a:srgbClr val="FFC000"/>
      </a:accent3>
      <a:accent4>
        <a:srgbClr val="D1E7F3"/>
      </a:accent4>
      <a:accent5>
        <a:srgbClr val="9A9A9A"/>
      </a:accent5>
      <a:accent6>
        <a:srgbClr val="E8111C"/>
      </a:accent6>
      <a:hlink>
        <a:srgbClr val="00B0F0"/>
      </a:hlink>
      <a:folHlink>
        <a:srgbClr val="00B0F0"/>
      </a:folHlink>
    </a:clrScheme>
    <a:fontScheme name="JOSH STEIN Governor">
      <a:majorFont>
        <a:latin typeface="Gotham"/>
        <a:ea typeface=""/>
        <a:cs typeface=""/>
      </a:majorFont>
      <a:minorFont>
        <a:latin typeface="Gotham"/>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w="9525" cap="rnd" cmpd="sng" algn="ctr">
          <a:solidFill>
            <a:schemeClr val="tx2"/>
          </a:solidFill>
          <a:prstDash val="solid"/>
          <a:round/>
          <a:headEnd type="none" w="med" len="med"/>
          <a:tailEnd type="none" w="med" len="med"/>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rgbClr val="FFFFFF"/>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cap="rnd">
          <a:solidFill>
            <a:schemeClr val="accent5"/>
          </a:solidFill>
          <a:prstDash val="solid"/>
          <a:round/>
        </a:ln>
      </a:spPr>
      <a:bodyPr/>
      <a:lstStyle/>
      <a:style>
        <a:lnRef idx="1">
          <a:schemeClr val="accent1"/>
        </a:lnRef>
        <a:fillRef idx="0">
          <a:schemeClr val="accent1"/>
        </a:fillRef>
        <a:effectRef idx="0">
          <a:schemeClr val="accent1"/>
        </a:effectRef>
        <a:fontRef idx="minor">
          <a:schemeClr val="tx1"/>
        </a:fontRef>
      </a:style>
    </a:lnDef>
    <a:txDef>
      <a:spPr>
        <a:noFill/>
        <a:ln w="9525" cap="rnd">
          <a:noFill/>
          <a:prstDash val="solid"/>
          <a:round/>
        </a:ln>
        <a:extLst>
          <a:ext uri="{909E8E84-426E-40DD-AFC4-6F175D3DCCD1}">
            <a14:hiddenFill xmlns:a14="http://schemas.microsoft.com/office/drawing/2010/main">
              <a:solidFill>
                <a:srgbClr val="29BA74"/>
              </a:solidFill>
            </a14:hiddenFill>
          </a:ext>
        </a:ex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sz="12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txDef>
  </a:objectDefaults>
  <a:extraClrSchemeLst/>
  <a:custClrLst>
    <a:custClr name="Custom Color">
      <a:srgbClr val="37373A"/>
    </a:custClr>
    <a:custClr name="Custom Color">
      <a:srgbClr val="2E3558"/>
    </a:custClr>
    <a:custClr name="Custom Color">
      <a:srgbClr val="30C1D7"/>
    </a:custClr>
    <a:custClr name="Custom Color">
      <a:srgbClr val="670F31"/>
    </a:custClr>
    <a:custClr name="Custom Color">
      <a:srgbClr val="E71C57"/>
    </a:custClr>
  </a:custClrLst>
  <a:extLst>
    <a:ext uri="{05A4C25C-085E-4340-85A3-A5531E510DB2}">
      <thm15:themeFamily xmlns:thm15="http://schemas.microsoft.com/office/thememl/2012/main" name="Theme1" id="{3576390A-CBC4-4DF1-B619-186D66CD8FC0}" vid="{3E87146C-084B-4C4C-8920-15FA7331F8C4}"/>
    </a:ext>
  </a:extLst>
</a:theme>
</file>

<file path=ppt/theme/theme2.xml><?xml version="1.0" encoding="utf-8"?>
<a:theme xmlns:a="http://schemas.openxmlformats.org/drawingml/2006/main" name="Office Theme">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3.xml><?xml version="1.0" encoding="utf-8"?>
<a:theme xmlns:a="http://schemas.openxmlformats.org/drawingml/2006/main" name="1_Office Theme">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00951641_Hexagon presentation light_AAS_v4" id="{358289A0-A26B-433F-AD2B-1F8832C96153}" vid="{92CDC91D-95BF-4897-87D6-494563DF797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Theme1</Template>
  <TotalTime>293</TotalTime>
  <Words>8659</Words>
  <Application>Microsoft Office PowerPoint</Application>
  <PresentationFormat>Widescreen</PresentationFormat>
  <Paragraphs>1172</Paragraphs>
  <Slides>75</Slides>
  <Notes>42</Notes>
  <HiddenSlides>0</HiddenSlides>
  <MMClips>0</MMClips>
  <ScaleCrop>false</ScaleCrop>
  <HeadingPairs>
    <vt:vector size="8" baseType="variant">
      <vt:variant>
        <vt:lpstr>Fonts Used</vt:lpstr>
      </vt:variant>
      <vt:variant>
        <vt:i4>8</vt:i4>
      </vt:variant>
      <vt:variant>
        <vt:lpstr>Theme</vt:lpstr>
      </vt:variant>
      <vt:variant>
        <vt:i4>3</vt:i4>
      </vt:variant>
      <vt:variant>
        <vt:lpstr>Embedded OLE Servers</vt:lpstr>
      </vt:variant>
      <vt:variant>
        <vt:i4>1</vt:i4>
      </vt:variant>
      <vt:variant>
        <vt:lpstr>Slide Titles</vt:lpstr>
      </vt:variant>
      <vt:variant>
        <vt:i4>75</vt:i4>
      </vt:variant>
    </vt:vector>
  </HeadingPairs>
  <TitlesOfParts>
    <vt:vector size="87" baseType="lpstr">
      <vt:lpstr>Aptos</vt:lpstr>
      <vt:lpstr>Arial</vt:lpstr>
      <vt:lpstr>Calibri</vt:lpstr>
      <vt:lpstr>Calibri (Body)</vt:lpstr>
      <vt:lpstr>Courier New</vt:lpstr>
      <vt:lpstr>Gotham</vt:lpstr>
      <vt:lpstr>Times New Roman</vt:lpstr>
      <vt:lpstr>Trebuchet MS</vt:lpstr>
      <vt:lpstr>Theme1</vt:lpstr>
      <vt:lpstr>Office Theme</vt:lpstr>
      <vt:lpstr>1_Office Theme</vt:lpstr>
      <vt:lpstr>think-cell Slide</vt:lpstr>
      <vt:lpstr>PowerPoint Presentation</vt:lpstr>
      <vt:lpstr>Welcome &amp; Introductions</vt:lpstr>
      <vt:lpstr>PowerPoint Presentation</vt:lpstr>
      <vt:lpstr>PowerPoint Presentation</vt:lpstr>
      <vt:lpstr>Ethics, Open Meetings, and Public Records Compliance</vt:lpstr>
      <vt:lpstr>Conflict of Interest</vt:lpstr>
      <vt:lpstr>Public Records</vt:lpstr>
      <vt:lpstr>Notice of Open Meetings</vt:lpstr>
      <vt:lpstr>Commission Meetings and Logistics</vt:lpstr>
      <vt:lpstr>PowerPoint Presentation</vt:lpstr>
      <vt:lpstr>PowerPoint Presentation</vt:lpstr>
      <vt:lpstr>PowerPoint Presentation</vt:lpstr>
      <vt:lpstr>North Carolina Health Care Affordability Landscape</vt:lpstr>
      <vt:lpstr>PowerPoint Presentation</vt:lpstr>
      <vt:lpstr>PowerPoint Presentation</vt:lpstr>
      <vt:lpstr>Where Does North Carolina Stand Relative to Other States?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How Do We Measure Health Care Affordability in North Carolina?</vt:lpstr>
      <vt:lpstr>PowerPoint Presentation</vt:lpstr>
      <vt:lpstr>PowerPoint Presentation</vt:lpstr>
      <vt:lpstr>PowerPoint Presentation</vt:lpstr>
      <vt:lpstr>PowerPoint Presentation</vt:lpstr>
      <vt:lpstr>PowerPoint Presentation</vt:lpstr>
      <vt:lpstr>PowerPoint Presentation</vt:lpstr>
      <vt:lpstr>What Happens When Health Care Is Unaffordable?</vt:lpstr>
      <vt:lpstr>PowerPoint Presentation</vt:lpstr>
      <vt:lpstr>PowerPoint Presentation</vt:lpstr>
      <vt:lpstr>PowerPoint Presentation</vt:lpstr>
      <vt:lpstr>PowerPoint Presentation</vt:lpstr>
      <vt:lpstr>What Drives the Cost of Health Care?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Large Insurers Dominate the Markets</vt:lpstr>
      <vt:lpstr>PowerPoint Presentation</vt:lpstr>
      <vt:lpstr>North Carolina Has Broader Networks Than National Average</vt:lpstr>
      <vt:lpstr>PowerPoint Presentation</vt:lpstr>
      <vt:lpstr>What Can North Carolina Learn from Other States?</vt:lpstr>
      <vt:lpstr>PowerPoint Presentation</vt:lpstr>
      <vt:lpstr>PowerPoint Presentation</vt:lpstr>
      <vt:lpstr>Common Themes in State Initiatives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Break</vt:lpstr>
      <vt:lpstr>Discussion</vt:lpstr>
      <vt:lpstr>PowerPoint Presentation</vt:lpstr>
      <vt:lpstr>Adjournment</vt:lpstr>
      <vt:lpstr>PowerPoint Presentation</vt:lpstr>
      <vt:lpstr>Extra Background Slides</vt:lpstr>
      <vt:lpstr>Commonwealth Fund Scorecard: Access and Affordability</vt:lpstr>
      <vt:lpstr>Commonwealth Fund Scorecard: Prevention and Treatment</vt:lpstr>
      <vt:lpstr>Commonwealth Fund Scorecard: Avoidable Use and Cost </vt:lpstr>
      <vt:lpstr>Commonwealth Fund Scorecard: Healthy Lives</vt:lpstr>
      <vt:lpstr>Commonwealth Fund Scorecard: Income Disparity</vt:lpstr>
      <vt:lpstr>Commonwealth Fund Scorecard: Racial Health Equity</vt:lpstr>
      <vt:lpstr>RAND Hospital Price: Glossary</vt:lpstr>
      <vt:lpstr>PowerPoint Presentation</vt:lpstr>
    </vt:vector>
  </TitlesOfParts>
  <Company>NC user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Roth, Sophie</dc:creator>
  <cp:lastModifiedBy>Roth, Sophie</cp:lastModifiedBy>
  <cp:revision>1</cp:revision>
  <dcterms:created xsi:type="dcterms:W3CDTF">2026-07-20T14:37:09Z</dcterms:created>
  <dcterms:modified xsi:type="dcterms:W3CDTF">2026-07-21T12:45:39Z</dcterms:modified>
</cp:coreProperties>
</file>