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handoutMasterIdLst>
    <p:handoutMasterId r:id="rId27"/>
  </p:handoutMasterIdLst>
  <p:sldIdLst>
    <p:sldId id="258" r:id="rId2"/>
    <p:sldId id="284" r:id="rId3"/>
    <p:sldId id="289" r:id="rId4"/>
    <p:sldId id="275" r:id="rId5"/>
    <p:sldId id="286" r:id="rId6"/>
    <p:sldId id="287" r:id="rId7"/>
    <p:sldId id="290" r:id="rId8"/>
    <p:sldId id="291" r:id="rId9"/>
    <p:sldId id="269" r:id="rId10"/>
    <p:sldId id="281" r:id="rId11"/>
    <p:sldId id="293" r:id="rId12"/>
    <p:sldId id="292" r:id="rId13"/>
    <p:sldId id="283" r:id="rId14"/>
    <p:sldId id="296" r:id="rId15"/>
    <p:sldId id="300" r:id="rId16"/>
    <p:sldId id="297" r:id="rId17"/>
    <p:sldId id="299" r:id="rId18"/>
    <p:sldId id="301" r:id="rId19"/>
    <p:sldId id="302" r:id="rId20"/>
    <p:sldId id="303" r:id="rId21"/>
    <p:sldId id="305" r:id="rId22"/>
    <p:sldId id="304" r:id="rId23"/>
    <p:sldId id="298" r:id="rId24"/>
    <p:sldId id="294"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5294" autoAdjust="0"/>
  </p:normalViewPr>
  <p:slideViewPr>
    <p:cSldViewPr snapToGrid="0">
      <p:cViewPr varScale="1">
        <p:scale>
          <a:sx n="63" d="100"/>
          <a:sy n="63" d="100"/>
        </p:scale>
        <p:origin x="804" y="56"/>
      </p:cViewPr>
      <p:guideLst>
        <p:guide orient="horz" pos="2160"/>
        <p:guide pos="3840"/>
      </p:guideLst>
    </p:cSldViewPr>
  </p:slideViewPr>
  <p:notesTextViewPr>
    <p:cViewPr>
      <p:scale>
        <a:sx n="3" d="2"/>
        <a:sy n="3" d="2"/>
      </p:scale>
      <p:origin x="0" y="0"/>
    </p:cViewPr>
  </p:notesTextViewPr>
  <p:notesViewPr>
    <p:cSldViewPr snapToGrid="0">
      <p:cViewPr varScale="1">
        <p:scale>
          <a:sx n="68" d="100"/>
          <a:sy n="68" d="100"/>
        </p:scale>
        <p:origin x="2808" y="5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diagrams/_rels/data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diagrams/_rels/data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svg"/><Relationship Id="rId1" Type="http://schemas.openxmlformats.org/officeDocument/2006/relationships/image" Target="../media/image12.png"/><Relationship Id="rId6" Type="http://schemas.openxmlformats.org/officeDocument/2006/relationships/image" Target="../media/image17.svg"/><Relationship Id="rId5" Type="http://schemas.openxmlformats.org/officeDocument/2006/relationships/image" Target="../media/image16.png"/><Relationship Id="rId4" Type="http://schemas.openxmlformats.org/officeDocument/2006/relationships/image" Target="../media/image15.svg"/></Relationships>
</file>

<file path=ppt/diagrams/_rels/data7.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svg"/><Relationship Id="rId1" Type="http://schemas.openxmlformats.org/officeDocument/2006/relationships/image" Target="../media/image18.png"/><Relationship Id="rId6" Type="http://schemas.openxmlformats.org/officeDocument/2006/relationships/image" Target="../media/image23.svg"/><Relationship Id="rId5" Type="http://schemas.openxmlformats.org/officeDocument/2006/relationships/image" Target="../media/image22.png"/><Relationship Id="rId4" Type="http://schemas.openxmlformats.org/officeDocument/2006/relationships/image" Target="../media/image21.svg"/></Relationships>
</file>

<file path=ppt/diagrams/_rels/data8.xml.rels><?xml version="1.0" encoding="UTF-8" standalone="yes"?>
<Relationships xmlns="http://schemas.openxmlformats.org/package/2006/relationships"><Relationship Id="rId8" Type="http://schemas.openxmlformats.org/officeDocument/2006/relationships/image" Target="../media/image31.svg"/><Relationship Id="rId3" Type="http://schemas.openxmlformats.org/officeDocument/2006/relationships/image" Target="../media/image26.png"/><Relationship Id="rId7" Type="http://schemas.openxmlformats.org/officeDocument/2006/relationships/image" Target="../media/image30.png"/><Relationship Id="rId2" Type="http://schemas.openxmlformats.org/officeDocument/2006/relationships/image" Target="../media/image25.svg"/><Relationship Id="rId1" Type="http://schemas.openxmlformats.org/officeDocument/2006/relationships/image" Target="../media/image24.png"/><Relationship Id="rId6" Type="http://schemas.openxmlformats.org/officeDocument/2006/relationships/image" Target="../media/image29.svg"/><Relationship Id="rId5" Type="http://schemas.openxmlformats.org/officeDocument/2006/relationships/image" Target="../media/image28.png"/><Relationship Id="rId4" Type="http://schemas.openxmlformats.org/officeDocument/2006/relationships/image" Target="../media/image27.svg"/></Relationships>
</file>

<file path=ppt/diagrams/_rels/data9.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svg"/><Relationship Id="rId1" Type="http://schemas.openxmlformats.org/officeDocument/2006/relationships/image" Target="../media/image32.png"/><Relationship Id="rId4" Type="http://schemas.openxmlformats.org/officeDocument/2006/relationships/image" Target="../media/image35.svg"/></Relationships>
</file>

<file path=ppt/diagrams/_rels/drawing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diagrams/_rels/drawing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svg"/><Relationship Id="rId1" Type="http://schemas.openxmlformats.org/officeDocument/2006/relationships/image" Target="../media/image12.png"/><Relationship Id="rId6" Type="http://schemas.openxmlformats.org/officeDocument/2006/relationships/image" Target="../media/image17.svg"/><Relationship Id="rId5" Type="http://schemas.openxmlformats.org/officeDocument/2006/relationships/image" Target="../media/image16.png"/><Relationship Id="rId4" Type="http://schemas.openxmlformats.org/officeDocument/2006/relationships/image" Target="../media/image15.svg"/></Relationships>
</file>

<file path=ppt/diagrams/_rels/drawing7.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svg"/><Relationship Id="rId1" Type="http://schemas.openxmlformats.org/officeDocument/2006/relationships/image" Target="../media/image18.png"/><Relationship Id="rId6" Type="http://schemas.openxmlformats.org/officeDocument/2006/relationships/image" Target="../media/image23.svg"/><Relationship Id="rId5" Type="http://schemas.openxmlformats.org/officeDocument/2006/relationships/image" Target="../media/image22.png"/><Relationship Id="rId4" Type="http://schemas.openxmlformats.org/officeDocument/2006/relationships/image" Target="../media/image21.svg"/></Relationships>
</file>

<file path=ppt/diagrams/_rels/drawing8.xml.rels><?xml version="1.0" encoding="UTF-8" standalone="yes"?>
<Relationships xmlns="http://schemas.openxmlformats.org/package/2006/relationships"><Relationship Id="rId8" Type="http://schemas.openxmlformats.org/officeDocument/2006/relationships/image" Target="../media/image31.svg"/><Relationship Id="rId3" Type="http://schemas.openxmlformats.org/officeDocument/2006/relationships/image" Target="../media/image26.png"/><Relationship Id="rId7" Type="http://schemas.openxmlformats.org/officeDocument/2006/relationships/image" Target="../media/image30.png"/><Relationship Id="rId2" Type="http://schemas.openxmlformats.org/officeDocument/2006/relationships/image" Target="../media/image25.svg"/><Relationship Id="rId1" Type="http://schemas.openxmlformats.org/officeDocument/2006/relationships/image" Target="../media/image24.png"/><Relationship Id="rId6" Type="http://schemas.openxmlformats.org/officeDocument/2006/relationships/image" Target="../media/image29.svg"/><Relationship Id="rId5" Type="http://schemas.openxmlformats.org/officeDocument/2006/relationships/image" Target="../media/image28.png"/><Relationship Id="rId4" Type="http://schemas.openxmlformats.org/officeDocument/2006/relationships/image" Target="../media/image27.svg"/></Relationships>
</file>

<file path=ppt/diagrams/_rels/drawing9.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svg"/><Relationship Id="rId1" Type="http://schemas.openxmlformats.org/officeDocument/2006/relationships/image" Target="../media/image32.png"/><Relationship Id="rId4" Type="http://schemas.openxmlformats.org/officeDocument/2006/relationships/image" Target="../media/image35.svg"/></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4EBCCD6-E13A-4EFC-BA29-B5EBDF0EE8E9}" type="doc">
      <dgm:prSet loTypeId="urn:microsoft.com/office/officeart/2008/layout/LinedList" loCatId="list" qsTypeId="urn:microsoft.com/office/officeart/2005/8/quickstyle/simple1" qsCatId="simple" csTypeId="urn:microsoft.com/office/officeart/2005/8/colors/accent2_2" csCatId="accent2" phldr="1"/>
      <dgm:spPr/>
      <dgm:t>
        <a:bodyPr/>
        <a:lstStyle/>
        <a:p>
          <a:endParaRPr lang="en-US"/>
        </a:p>
      </dgm:t>
    </dgm:pt>
    <dgm:pt modelId="{9FB2F54A-94FD-4946-942E-A9783B3CDFCF}">
      <dgm:prSet/>
      <dgm:spPr/>
      <dgm:t>
        <a:bodyPr/>
        <a:lstStyle/>
        <a:p>
          <a:r>
            <a:rPr lang="en-US" dirty="0">
              <a:solidFill>
                <a:schemeClr val="tx2"/>
              </a:solidFill>
            </a:rPr>
            <a:t>To provide a set of recommendations for assessing  permitting decisions</a:t>
          </a:r>
        </a:p>
      </dgm:t>
    </dgm:pt>
    <dgm:pt modelId="{A41C691A-2821-44B6-A714-FE1EC40A5F86}" type="parTrans" cxnId="{783D19F8-D843-4CF2-86CB-2C03C4517C80}">
      <dgm:prSet/>
      <dgm:spPr/>
      <dgm:t>
        <a:bodyPr/>
        <a:lstStyle/>
        <a:p>
          <a:endParaRPr lang="en-US"/>
        </a:p>
      </dgm:t>
    </dgm:pt>
    <dgm:pt modelId="{0A3D986B-C697-4D76-AC1A-73E208AF534C}" type="sibTrans" cxnId="{783D19F8-D843-4CF2-86CB-2C03C4517C80}">
      <dgm:prSet/>
      <dgm:spPr/>
      <dgm:t>
        <a:bodyPr/>
        <a:lstStyle/>
        <a:p>
          <a:endParaRPr lang="en-US"/>
        </a:p>
      </dgm:t>
    </dgm:pt>
    <dgm:pt modelId="{F440DE0C-4BDE-4216-92F0-5B5511DEE652}">
      <dgm:prSet/>
      <dgm:spPr/>
      <dgm:t>
        <a:bodyPr/>
        <a:lstStyle/>
        <a:p>
          <a:r>
            <a:rPr lang="en-US" dirty="0">
              <a:solidFill>
                <a:schemeClr val="tx2"/>
              </a:solidFill>
            </a:rPr>
            <a:t>To address  effects of  cumulative impacts on overburdened communities </a:t>
          </a:r>
        </a:p>
      </dgm:t>
    </dgm:pt>
    <dgm:pt modelId="{461682D4-45DF-4DE3-9C4D-3D0CFFEFDFCD}" type="parTrans" cxnId="{830867B7-9A79-4E9C-B36E-8758C7865A16}">
      <dgm:prSet/>
      <dgm:spPr/>
      <dgm:t>
        <a:bodyPr/>
        <a:lstStyle/>
        <a:p>
          <a:endParaRPr lang="en-US"/>
        </a:p>
      </dgm:t>
    </dgm:pt>
    <dgm:pt modelId="{7AC13155-4BD6-4ABC-AB1F-56974AB3FCC8}" type="sibTrans" cxnId="{830867B7-9A79-4E9C-B36E-8758C7865A16}">
      <dgm:prSet/>
      <dgm:spPr/>
      <dgm:t>
        <a:bodyPr/>
        <a:lstStyle/>
        <a:p>
          <a:endParaRPr lang="en-US"/>
        </a:p>
      </dgm:t>
    </dgm:pt>
    <dgm:pt modelId="{E5AEE7B0-2C76-4D61-8E61-0DA041F61BC3}">
      <dgm:prSet/>
      <dgm:spPr/>
      <dgm:t>
        <a:bodyPr/>
        <a:lstStyle/>
        <a:p>
          <a:r>
            <a:rPr lang="en-US" dirty="0">
              <a:solidFill>
                <a:schemeClr val="tx2"/>
              </a:solidFill>
            </a:rPr>
            <a:t>Understand relationship between  community vulnerability, environmental factors, and health outcomes</a:t>
          </a:r>
        </a:p>
      </dgm:t>
    </dgm:pt>
    <dgm:pt modelId="{7F869657-5D13-4EAB-96C3-172A705351A7}" type="parTrans" cxnId="{017113FE-5D49-460C-88B7-C7F6A575094B}">
      <dgm:prSet/>
      <dgm:spPr/>
      <dgm:t>
        <a:bodyPr/>
        <a:lstStyle/>
        <a:p>
          <a:endParaRPr lang="en-US"/>
        </a:p>
      </dgm:t>
    </dgm:pt>
    <dgm:pt modelId="{EB1F0B00-B701-48DA-B567-2459DCD52D8F}" type="sibTrans" cxnId="{017113FE-5D49-460C-88B7-C7F6A575094B}">
      <dgm:prSet/>
      <dgm:spPr/>
      <dgm:t>
        <a:bodyPr/>
        <a:lstStyle/>
        <a:p>
          <a:endParaRPr lang="en-US"/>
        </a:p>
      </dgm:t>
    </dgm:pt>
    <dgm:pt modelId="{32B45095-D4A7-442F-861F-B176F41B55C7}" type="pres">
      <dgm:prSet presAssocID="{94EBCCD6-E13A-4EFC-BA29-B5EBDF0EE8E9}" presName="vert0" presStyleCnt="0">
        <dgm:presLayoutVars>
          <dgm:dir/>
          <dgm:animOne val="branch"/>
          <dgm:animLvl val="lvl"/>
        </dgm:presLayoutVars>
      </dgm:prSet>
      <dgm:spPr/>
    </dgm:pt>
    <dgm:pt modelId="{79EB61D0-01E6-4C8F-A907-1BDC2883CF6E}" type="pres">
      <dgm:prSet presAssocID="{9FB2F54A-94FD-4946-942E-A9783B3CDFCF}" presName="thickLine" presStyleLbl="alignNode1" presStyleIdx="0" presStyleCnt="3"/>
      <dgm:spPr/>
    </dgm:pt>
    <dgm:pt modelId="{54493523-A638-490D-B592-921CA90B1A3F}" type="pres">
      <dgm:prSet presAssocID="{9FB2F54A-94FD-4946-942E-A9783B3CDFCF}" presName="horz1" presStyleCnt="0"/>
      <dgm:spPr/>
    </dgm:pt>
    <dgm:pt modelId="{3CED62B9-4CAA-4F90-B319-3019FCD0C8DA}" type="pres">
      <dgm:prSet presAssocID="{9FB2F54A-94FD-4946-942E-A9783B3CDFCF}" presName="tx1" presStyleLbl="revTx" presStyleIdx="0" presStyleCnt="3"/>
      <dgm:spPr/>
    </dgm:pt>
    <dgm:pt modelId="{22950DC5-8569-4874-AB6B-83062AFF88F8}" type="pres">
      <dgm:prSet presAssocID="{9FB2F54A-94FD-4946-942E-A9783B3CDFCF}" presName="vert1" presStyleCnt="0"/>
      <dgm:spPr/>
    </dgm:pt>
    <dgm:pt modelId="{15F1F805-DB7C-45B1-B06B-854A9421655C}" type="pres">
      <dgm:prSet presAssocID="{F440DE0C-4BDE-4216-92F0-5B5511DEE652}" presName="thickLine" presStyleLbl="alignNode1" presStyleIdx="1" presStyleCnt="3"/>
      <dgm:spPr/>
    </dgm:pt>
    <dgm:pt modelId="{D3C9835B-A83C-45E9-BC4F-000069FE966D}" type="pres">
      <dgm:prSet presAssocID="{F440DE0C-4BDE-4216-92F0-5B5511DEE652}" presName="horz1" presStyleCnt="0"/>
      <dgm:spPr/>
    </dgm:pt>
    <dgm:pt modelId="{6268B7C9-33CB-484F-9CED-E79F8E864C1F}" type="pres">
      <dgm:prSet presAssocID="{F440DE0C-4BDE-4216-92F0-5B5511DEE652}" presName="tx1" presStyleLbl="revTx" presStyleIdx="1" presStyleCnt="3"/>
      <dgm:spPr/>
    </dgm:pt>
    <dgm:pt modelId="{DA3C4588-CDBB-48F7-97DF-8CEFD3E5B7C7}" type="pres">
      <dgm:prSet presAssocID="{F440DE0C-4BDE-4216-92F0-5B5511DEE652}" presName="vert1" presStyleCnt="0"/>
      <dgm:spPr/>
    </dgm:pt>
    <dgm:pt modelId="{85F733A8-4FDF-430D-9910-27FF4D58E498}" type="pres">
      <dgm:prSet presAssocID="{E5AEE7B0-2C76-4D61-8E61-0DA041F61BC3}" presName="thickLine" presStyleLbl="alignNode1" presStyleIdx="2" presStyleCnt="3"/>
      <dgm:spPr/>
    </dgm:pt>
    <dgm:pt modelId="{88DF9AB9-E7C2-48FD-8A02-B37BD7CF3666}" type="pres">
      <dgm:prSet presAssocID="{E5AEE7B0-2C76-4D61-8E61-0DA041F61BC3}" presName="horz1" presStyleCnt="0"/>
      <dgm:spPr/>
    </dgm:pt>
    <dgm:pt modelId="{7529548B-3E93-4CD3-BC95-9019B945251B}" type="pres">
      <dgm:prSet presAssocID="{E5AEE7B0-2C76-4D61-8E61-0DA041F61BC3}" presName="tx1" presStyleLbl="revTx" presStyleIdx="2" presStyleCnt="3"/>
      <dgm:spPr/>
    </dgm:pt>
    <dgm:pt modelId="{63C64A8D-4816-48E4-949F-63E6BE897951}" type="pres">
      <dgm:prSet presAssocID="{E5AEE7B0-2C76-4D61-8E61-0DA041F61BC3}" presName="vert1" presStyleCnt="0"/>
      <dgm:spPr/>
    </dgm:pt>
  </dgm:ptLst>
  <dgm:cxnLst>
    <dgm:cxn modelId="{C9E2D21E-1A59-4B9F-A3B2-A9F9A658BBD4}" type="presOf" srcId="{F440DE0C-4BDE-4216-92F0-5B5511DEE652}" destId="{6268B7C9-33CB-484F-9CED-E79F8E864C1F}" srcOrd="0" destOrd="0" presId="urn:microsoft.com/office/officeart/2008/layout/LinedList"/>
    <dgm:cxn modelId="{A413F15C-DEBB-4D77-8BEB-A7AF821ECA51}" type="presOf" srcId="{94EBCCD6-E13A-4EFC-BA29-B5EBDF0EE8E9}" destId="{32B45095-D4A7-442F-861F-B176F41B55C7}" srcOrd="0" destOrd="0" presId="urn:microsoft.com/office/officeart/2008/layout/LinedList"/>
    <dgm:cxn modelId="{E171937C-CA8C-4D7D-8DEE-3BF3A2626DE4}" type="presOf" srcId="{9FB2F54A-94FD-4946-942E-A9783B3CDFCF}" destId="{3CED62B9-4CAA-4F90-B319-3019FCD0C8DA}" srcOrd="0" destOrd="0" presId="urn:microsoft.com/office/officeart/2008/layout/LinedList"/>
    <dgm:cxn modelId="{830867B7-9A79-4E9C-B36E-8758C7865A16}" srcId="{94EBCCD6-E13A-4EFC-BA29-B5EBDF0EE8E9}" destId="{F440DE0C-4BDE-4216-92F0-5B5511DEE652}" srcOrd="1" destOrd="0" parTransId="{461682D4-45DF-4DE3-9C4D-3D0CFFEFDFCD}" sibTransId="{7AC13155-4BD6-4ABC-AB1F-56974AB3FCC8}"/>
    <dgm:cxn modelId="{2933ADD7-5D2C-47AD-B833-A2066E3DBF78}" type="presOf" srcId="{E5AEE7B0-2C76-4D61-8E61-0DA041F61BC3}" destId="{7529548B-3E93-4CD3-BC95-9019B945251B}" srcOrd="0" destOrd="0" presId="urn:microsoft.com/office/officeart/2008/layout/LinedList"/>
    <dgm:cxn modelId="{783D19F8-D843-4CF2-86CB-2C03C4517C80}" srcId="{94EBCCD6-E13A-4EFC-BA29-B5EBDF0EE8E9}" destId="{9FB2F54A-94FD-4946-942E-A9783B3CDFCF}" srcOrd="0" destOrd="0" parTransId="{A41C691A-2821-44B6-A714-FE1EC40A5F86}" sibTransId="{0A3D986B-C697-4D76-AC1A-73E208AF534C}"/>
    <dgm:cxn modelId="{017113FE-5D49-460C-88B7-C7F6A575094B}" srcId="{94EBCCD6-E13A-4EFC-BA29-B5EBDF0EE8E9}" destId="{E5AEE7B0-2C76-4D61-8E61-0DA041F61BC3}" srcOrd="2" destOrd="0" parTransId="{7F869657-5D13-4EAB-96C3-172A705351A7}" sibTransId="{EB1F0B00-B701-48DA-B567-2459DCD52D8F}"/>
    <dgm:cxn modelId="{653E9FFE-1BB9-4DB7-8B89-B2279C2B106F}" type="presParOf" srcId="{32B45095-D4A7-442F-861F-B176F41B55C7}" destId="{79EB61D0-01E6-4C8F-A907-1BDC2883CF6E}" srcOrd="0" destOrd="0" presId="urn:microsoft.com/office/officeart/2008/layout/LinedList"/>
    <dgm:cxn modelId="{03AD912D-A88F-4592-8F44-86BC9F5EC95A}" type="presParOf" srcId="{32B45095-D4A7-442F-861F-B176F41B55C7}" destId="{54493523-A638-490D-B592-921CA90B1A3F}" srcOrd="1" destOrd="0" presId="urn:microsoft.com/office/officeart/2008/layout/LinedList"/>
    <dgm:cxn modelId="{FC997B74-6669-4CB7-8A31-70AB8E565B30}" type="presParOf" srcId="{54493523-A638-490D-B592-921CA90B1A3F}" destId="{3CED62B9-4CAA-4F90-B319-3019FCD0C8DA}" srcOrd="0" destOrd="0" presId="urn:microsoft.com/office/officeart/2008/layout/LinedList"/>
    <dgm:cxn modelId="{CC8AFF4B-EBD6-4546-AEB0-3D83582275A6}" type="presParOf" srcId="{54493523-A638-490D-B592-921CA90B1A3F}" destId="{22950DC5-8569-4874-AB6B-83062AFF88F8}" srcOrd="1" destOrd="0" presId="urn:microsoft.com/office/officeart/2008/layout/LinedList"/>
    <dgm:cxn modelId="{B3969D40-9218-49A7-B7BD-778AD6DE6CF7}" type="presParOf" srcId="{32B45095-D4A7-442F-861F-B176F41B55C7}" destId="{15F1F805-DB7C-45B1-B06B-854A9421655C}" srcOrd="2" destOrd="0" presId="urn:microsoft.com/office/officeart/2008/layout/LinedList"/>
    <dgm:cxn modelId="{E099E925-DFE4-41DB-A392-9DDDD63AE0B1}" type="presParOf" srcId="{32B45095-D4A7-442F-861F-B176F41B55C7}" destId="{D3C9835B-A83C-45E9-BC4F-000069FE966D}" srcOrd="3" destOrd="0" presId="urn:microsoft.com/office/officeart/2008/layout/LinedList"/>
    <dgm:cxn modelId="{904BC735-03DA-40F9-B60B-EBBFBBCE245E}" type="presParOf" srcId="{D3C9835B-A83C-45E9-BC4F-000069FE966D}" destId="{6268B7C9-33CB-484F-9CED-E79F8E864C1F}" srcOrd="0" destOrd="0" presId="urn:microsoft.com/office/officeart/2008/layout/LinedList"/>
    <dgm:cxn modelId="{3855947D-195B-43A3-9AC5-C46BF4D4300B}" type="presParOf" srcId="{D3C9835B-A83C-45E9-BC4F-000069FE966D}" destId="{DA3C4588-CDBB-48F7-97DF-8CEFD3E5B7C7}" srcOrd="1" destOrd="0" presId="urn:microsoft.com/office/officeart/2008/layout/LinedList"/>
    <dgm:cxn modelId="{21FA0A60-A8F6-471F-98FB-A0AB08284EDA}" type="presParOf" srcId="{32B45095-D4A7-442F-861F-B176F41B55C7}" destId="{85F733A8-4FDF-430D-9910-27FF4D58E498}" srcOrd="4" destOrd="0" presId="urn:microsoft.com/office/officeart/2008/layout/LinedList"/>
    <dgm:cxn modelId="{9192FD5D-B198-4FD3-865D-E669F333E73A}" type="presParOf" srcId="{32B45095-D4A7-442F-861F-B176F41B55C7}" destId="{88DF9AB9-E7C2-48FD-8A02-B37BD7CF3666}" srcOrd="5" destOrd="0" presId="urn:microsoft.com/office/officeart/2008/layout/LinedList"/>
    <dgm:cxn modelId="{5867C937-F974-4A0E-9F1B-C93D410591F5}" type="presParOf" srcId="{88DF9AB9-E7C2-48FD-8A02-B37BD7CF3666}" destId="{7529548B-3E93-4CD3-BC95-9019B945251B}" srcOrd="0" destOrd="0" presId="urn:microsoft.com/office/officeart/2008/layout/LinedList"/>
    <dgm:cxn modelId="{4E93CF45-ADDF-43B5-B806-A00FDB9DFBE8}" type="presParOf" srcId="{88DF9AB9-E7C2-48FD-8A02-B37BD7CF3666}" destId="{63C64A8D-4816-48E4-949F-63E6BE897951}"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8571A06-8F6F-4F53-B7AF-A83CFDCA9AFB}"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BE991EF1-685A-4C0E-BB07-A3631A1FDC15}">
      <dgm:prSet/>
      <dgm:spPr/>
      <dgm:t>
        <a:bodyPr/>
        <a:lstStyle/>
        <a:p>
          <a:r>
            <a:rPr lang="en-US" b="1" dirty="0"/>
            <a:t>Impact on low-income  communities and communities of color</a:t>
          </a:r>
        </a:p>
      </dgm:t>
    </dgm:pt>
    <dgm:pt modelId="{2D71B1D4-5FEF-461F-9367-BF06575ED1F4}" type="parTrans" cxnId="{13A44213-8484-4EB1-AA79-C70180BB6198}">
      <dgm:prSet/>
      <dgm:spPr/>
      <dgm:t>
        <a:bodyPr/>
        <a:lstStyle/>
        <a:p>
          <a:endParaRPr lang="en-US"/>
        </a:p>
      </dgm:t>
    </dgm:pt>
    <dgm:pt modelId="{FEE907C8-6917-490A-8A10-2A81617BBED4}" type="sibTrans" cxnId="{13A44213-8484-4EB1-AA79-C70180BB6198}">
      <dgm:prSet/>
      <dgm:spPr/>
      <dgm:t>
        <a:bodyPr/>
        <a:lstStyle/>
        <a:p>
          <a:endParaRPr lang="en-US"/>
        </a:p>
      </dgm:t>
    </dgm:pt>
    <dgm:pt modelId="{10B88697-16DC-48FC-AC0D-2A5507203EA3}">
      <dgm:prSet/>
      <dgm:spPr/>
      <dgm:t>
        <a:bodyPr/>
        <a:lstStyle/>
        <a:p>
          <a:r>
            <a:rPr lang="en-US" b="1"/>
            <a:t>Greater disparities</a:t>
          </a:r>
        </a:p>
      </dgm:t>
    </dgm:pt>
    <dgm:pt modelId="{969461BD-6A39-47B0-B43C-BE9A84351BFE}" type="parTrans" cxnId="{732CA3CD-9650-4E87-9811-AB45D81EF205}">
      <dgm:prSet/>
      <dgm:spPr/>
      <dgm:t>
        <a:bodyPr/>
        <a:lstStyle/>
        <a:p>
          <a:endParaRPr lang="en-US"/>
        </a:p>
      </dgm:t>
    </dgm:pt>
    <dgm:pt modelId="{2547C67C-4875-45E6-A5CD-35D6A2B9A538}" type="sibTrans" cxnId="{732CA3CD-9650-4E87-9811-AB45D81EF205}">
      <dgm:prSet/>
      <dgm:spPr/>
      <dgm:t>
        <a:bodyPr/>
        <a:lstStyle/>
        <a:p>
          <a:endParaRPr lang="en-US"/>
        </a:p>
      </dgm:t>
    </dgm:pt>
    <dgm:pt modelId="{ECFA099E-782B-4403-8112-BB2900C73BD5}">
      <dgm:prSet/>
      <dgm:spPr/>
      <dgm:t>
        <a:bodyPr/>
        <a:lstStyle/>
        <a:p>
          <a:r>
            <a:rPr lang="en-US" b="1"/>
            <a:t>Worse health outcomes</a:t>
          </a:r>
        </a:p>
      </dgm:t>
    </dgm:pt>
    <dgm:pt modelId="{8E2B2F47-D694-4146-A761-5B7DC2734E41}" type="parTrans" cxnId="{EE03B3EB-A7A3-40AB-BD5C-E3AC9500A4CD}">
      <dgm:prSet/>
      <dgm:spPr/>
      <dgm:t>
        <a:bodyPr/>
        <a:lstStyle/>
        <a:p>
          <a:endParaRPr lang="en-US"/>
        </a:p>
      </dgm:t>
    </dgm:pt>
    <dgm:pt modelId="{F2779018-F018-4C9A-8060-27E1A1045143}" type="sibTrans" cxnId="{EE03B3EB-A7A3-40AB-BD5C-E3AC9500A4CD}">
      <dgm:prSet/>
      <dgm:spPr/>
      <dgm:t>
        <a:bodyPr/>
        <a:lstStyle/>
        <a:p>
          <a:endParaRPr lang="en-US"/>
        </a:p>
      </dgm:t>
    </dgm:pt>
    <dgm:pt modelId="{45465ABF-A4D3-47DA-B404-972F27899F5B}">
      <dgm:prSet/>
      <dgm:spPr/>
      <dgm:t>
        <a:bodyPr/>
        <a:lstStyle/>
        <a:p>
          <a:r>
            <a:rPr lang="en-US" b="1"/>
            <a:t>Failure of current policies and practices to consider cumulative impacts</a:t>
          </a:r>
        </a:p>
      </dgm:t>
    </dgm:pt>
    <dgm:pt modelId="{76150F50-BF94-4185-BFFF-3113790D16CC}" type="parTrans" cxnId="{21C6C566-9A0A-412D-A7EB-7AB77A82F431}">
      <dgm:prSet/>
      <dgm:spPr/>
      <dgm:t>
        <a:bodyPr/>
        <a:lstStyle/>
        <a:p>
          <a:endParaRPr lang="en-US"/>
        </a:p>
      </dgm:t>
    </dgm:pt>
    <dgm:pt modelId="{0BB68269-02F3-4E56-BED8-11083FED67BA}" type="sibTrans" cxnId="{21C6C566-9A0A-412D-A7EB-7AB77A82F431}">
      <dgm:prSet/>
      <dgm:spPr/>
      <dgm:t>
        <a:bodyPr/>
        <a:lstStyle/>
        <a:p>
          <a:endParaRPr lang="en-US"/>
        </a:p>
      </dgm:t>
    </dgm:pt>
    <dgm:pt modelId="{831A6BA8-FDAE-43D7-859B-E05CAEC1C423}">
      <dgm:prSet/>
      <dgm:spPr/>
      <dgm:t>
        <a:bodyPr/>
        <a:lstStyle/>
        <a:p>
          <a:r>
            <a:rPr lang="en-US" b="1"/>
            <a:t>Correlation between disproportionate concentration of polluting facilities and adverse health outcomes</a:t>
          </a:r>
        </a:p>
      </dgm:t>
    </dgm:pt>
    <dgm:pt modelId="{B2BBA693-D1EA-4CF9-A731-1D8F5B05A45D}" type="parTrans" cxnId="{3838B934-8407-4049-ABC3-55D8747C85FB}">
      <dgm:prSet/>
      <dgm:spPr/>
      <dgm:t>
        <a:bodyPr/>
        <a:lstStyle/>
        <a:p>
          <a:endParaRPr lang="en-US"/>
        </a:p>
      </dgm:t>
    </dgm:pt>
    <dgm:pt modelId="{34AC9878-4AF0-43D1-B192-DD45B63AC04B}" type="sibTrans" cxnId="{3838B934-8407-4049-ABC3-55D8747C85FB}">
      <dgm:prSet/>
      <dgm:spPr/>
      <dgm:t>
        <a:bodyPr/>
        <a:lstStyle/>
        <a:p>
          <a:endParaRPr lang="en-US"/>
        </a:p>
      </dgm:t>
    </dgm:pt>
    <dgm:pt modelId="{3C69A6CF-4D80-4DB5-9E5B-F6DD7959BA59}">
      <dgm:prSet/>
      <dgm:spPr/>
      <dgm:t>
        <a:bodyPr/>
        <a:lstStyle/>
        <a:p>
          <a:r>
            <a:rPr lang="en-US" b="1"/>
            <a:t>Need to consider other  contributing factors in decision making</a:t>
          </a:r>
        </a:p>
      </dgm:t>
    </dgm:pt>
    <dgm:pt modelId="{BFE84741-11BA-46CC-B720-2851BE109057}" type="parTrans" cxnId="{51F9E2C9-AAFC-43DC-A73F-6FC5DA4313CF}">
      <dgm:prSet/>
      <dgm:spPr/>
      <dgm:t>
        <a:bodyPr/>
        <a:lstStyle/>
        <a:p>
          <a:endParaRPr lang="en-US"/>
        </a:p>
      </dgm:t>
    </dgm:pt>
    <dgm:pt modelId="{89246DC2-3FF4-4AF6-8113-9EE0144570BD}" type="sibTrans" cxnId="{51F9E2C9-AAFC-43DC-A73F-6FC5DA4313CF}">
      <dgm:prSet/>
      <dgm:spPr/>
      <dgm:t>
        <a:bodyPr/>
        <a:lstStyle/>
        <a:p>
          <a:endParaRPr lang="en-US"/>
        </a:p>
      </dgm:t>
    </dgm:pt>
    <dgm:pt modelId="{410F5314-15B9-4915-9C24-1CB277F356F9}">
      <dgm:prSet/>
      <dgm:spPr/>
      <dgm:t>
        <a:bodyPr/>
        <a:lstStyle/>
        <a:p>
          <a:r>
            <a:rPr lang="en-US" b="1"/>
            <a:t>Business incentives, </a:t>
          </a:r>
        </a:p>
      </dgm:t>
    </dgm:pt>
    <dgm:pt modelId="{BB424E97-4080-4C82-9D6C-30136CE65773}" type="parTrans" cxnId="{D4ED73C5-FB4C-4AC5-8D2E-D29138573F72}">
      <dgm:prSet/>
      <dgm:spPr/>
      <dgm:t>
        <a:bodyPr/>
        <a:lstStyle/>
        <a:p>
          <a:endParaRPr lang="en-US"/>
        </a:p>
      </dgm:t>
    </dgm:pt>
    <dgm:pt modelId="{699F2EA8-1965-47A7-8464-4002243702EE}" type="sibTrans" cxnId="{D4ED73C5-FB4C-4AC5-8D2E-D29138573F72}">
      <dgm:prSet/>
      <dgm:spPr/>
      <dgm:t>
        <a:bodyPr/>
        <a:lstStyle/>
        <a:p>
          <a:endParaRPr lang="en-US"/>
        </a:p>
      </dgm:t>
    </dgm:pt>
    <dgm:pt modelId="{3BEA459C-A6AD-4967-B42F-9411AC1166A1}">
      <dgm:prSet/>
      <dgm:spPr/>
      <dgm:t>
        <a:bodyPr/>
        <a:lstStyle/>
        <a:p>
          <a:r>
            <a:rPr lang="en-US" b="1"/>
            <a:t>Transportation routes</a:t>
          </a:r>
        </a:p>
      </dgm:t>
    </dgm:pt>
    <dgm:pt modelId="{CBE44256-1ECB-4830-9490-12E666B28C8D}" type="parTrans" cxnId="{FADA6F15-BEA9-4D42-A1E0-D83B2DF573AE}">
      <dgm:prSet/>
      <dgm:spPr/>
      <dgm:t>
        <a:bodyPr/>
        <a:lstStyle/>
        <a:p>
          <a:endParaRPr lang="en-US"/>
        </a:p>
      </dgm:t>
    </dgm:pt>
    <dgm:pt modelId="{D10C1362-D34F-4CE2-BAC3-648C4C233E60}" type="sibTrans" cxnId="{FADA6F15-BEA9-4D42-A1E0-D83B2DF573AE}">
      <dgm:prSet/>
      <dgm:spPr/>
      <dgm:t>
        <a:bodyPr/>
        <a:lstStyle/>
        <a:p>
          <a:endParaRPr lang="en-US"/>
        </a:p>
      </dgm:t>
    </dgm:pt>
    <dgm:pt modelId="{F7187217-09EE-4A8A-92B7-A3813E43CAD2}">
      <dgm:prSet/>
      <dgm:spPr/>
      <dgm:t>
        <a:bodyPr/>
        <a:lstStyle/>
        <a:p>
          <a:r>
            <a:rPr lang="en-US" b="1" dirty="0"/>
            <a:t>Access to healthcare services</a:t>
          </a:r>
        </a:p>
      </dgm:t>
    </dgm:pt>
    <dgm:pt modelId="{29614342-AD33-49FF-A286-A946DF60E5DC}" type="parTrans" cxnId="{D446F9FE-DBCD-40E2-AE61-948394D1F420}">
      <dgm:prSet/>
      <dgm:spPr/>
      <dgm:t>
        <a:bodyPr/>
        <a:lstStyle/>
        <a:p>
          <a:endParaRPr lang="en-US"/>
        </a:p>
      </dgm:t>
    </dgm:pt>
    <dgm:pt modelId="{04549445-1252-4A64-BDE4-753CD7FAD016}" type="sibTrans" cxnId="{D446F9FE-DBCD-40E2-AE61-948394D1F420}">
      <dgm:prSet/>
      <dgm:spPr/>
      <dgm:t>
        <a:bodyPr/>
        <a:lstStyle/>
        <a:p>
          <a:endParaRPr lang="en-US"/>
        </a:p>
      </dgm:t>
    </dgm:pt>
    <dgm:pt modelId="{B194CA0E-F2C7-402E-9894-B48A917982F4}" type="pres">
      <dgm:prSet presAssocID="{48571A06-8F6F-4F53-B7AF-A83CFDCA9AFB}" presName="diagram" presStyleCnt="0">
        <dgm:presLayoutVars>
          <dgm:dir/>
          <dgm:resizeHandles val="exact"/>
        </dgm:presLayoutVars>
      </dgm:prSet>
      <dgm:spPr/>
    </dgm:pt>
    <dgm:pt modelId="{EBAE6C72-7C00-43F4-9D55-22565FBA4C41}" type="pres">
      <dgm:prSet presAssocID="{BE991EF1-685A-4C0E-BB07-A3631A1FDC15}" presName="node" presStyleLbl="node1" presStyleIdx="0" presStyleCnt="4">
        <dgm:presLayoutVars>
          <dgm:bulletEnabled val="1"/>
        </dgm:presLayoutVars>
      </dgm:prSet>
      <dgm:spPr/>
    </dgm:pt>
    <dgm:pt modelId="{28CD552F-7638-4DD8-A693-6272E2EE5C92}" type="pres">
      <dgm:prSet presAssocID="{FEE907C8-6917-490A-8A10-2A81617BBED4}" presName="sibTrans" presStyleCnt="0"/>
      <dgm:spPr/>
    </dgm:pt>
    <dgm:pt modelId="{77B4DF65-98C3-41C2-B4B1-16F618B46FE2}" type="pres">
      <dgm:prSet presAssocID="{45465ABF-A4D3-47DA-B404-972F27899F5B}" presName="node" presStyleLbl="node1" presStyleIdx="1" presStyleCnt="4">
        <dgm:presLayoutVars>
          <dgm:bulletEnabled val="1"/>
        </dgm:presLayoutVars>
      </dgm:prSet>
      <dgm:spPr/>
    </dgm:pt>
    <dgm:pt modelId="{0EDA5731-B589-4B3A-88C3-BE8CB2E6B14F}" type="pres">
      <dgm:prSet presAssocID="{0BB68269-02F3-4E56-BED8-11083FED67BA}" presName="sibTrans" presStyleCnt="0"/>
      <dgm:spPr/>
    </dgm:pt>
    <dgm:pt modelId="{22DBCC58-D989-4C54-8F6A-F91B27F62863}" type="pres">
      <dgm:prSet presAssocID="{831A6BA8-FDAE-43D7-859B-E05CAEC1C423}" presName="node" presStyleLbl="node1" presStyleIdx="2" presStyleCnt="4">
        <dgm:presLayoutVars>
          <dgm:bulletEnabled val="1"/>
        </dgm:presLayoutVars>
      </dgm:prSet>
      <dgm:spPr/>
    </dgm:pt>
    <dgm:pt modelId="{AC7396CF-B10F-4976-A9BF-E60D933B1859}" type="pres">
      <dgm:prSet presAssocID="{34AC9878-4AF0-43D1-B192-DD45B63AC04B}" presName="sibTrans" presStyleCnt="0"/>
      <dgm:spPr/>
    </dgm:pt>
    <dgm:pt modelId="{31235532-BDA9-47F7-A931-27AA26F75FEF}" type="pres">
      <dgm:prSet presAssocID="{3C69A6CF-4D80-4DB5-9E5B-F6DD7959BA59}" presName="node" presStyleLbl="node1" presStyleIdx="3" presStyleCnt="4">
        <dgm:presLayoutVars>
          <dgm:bulletEnabled val="1"/>
        </dgm:presLayoutVars>
      </dgm:prSet>
      <dgm:spPr/>
    </dgm:pt>
  </dgm:ptLst>
  <dgm:cxnLst>
    <dgm:cxn modelId="{13A44213-8484-4EB1-AA79-C70180BB6198}" srcId="{48571A06-8F6F-4F53-B7AF-A83CFDCA9AFB}" destId="{BE991EF1-685A-4C0E-BB07-A3631A1FDC15}" srcOrd="0" destOrd="0" parTransId="{2D71B1D4-5FEF-461F-9367-BF06575ED1F4}" sibTransId="{FEE907C8-6917-490A-8A10-2A81617BBED4}"/>
    <dgm:cxn modelId="{FADA6F15-BEA9-4D42-A1E0-D83B2DF573AE}" srcId="{3C69A6CF-4D80-4DB5-9E5B-F6DD7959BA59}" destId="{3BEA459C-A6AD-4967-B42F-9411AC1166A1}" srcOrd="1" destOrd="0" parTransId="{CBE44256-1ECB-4830-9490-12E666B28C8D}" sibTransId="{D10C1362-D34F-4CE2-BAC3-648C4C233E60}"/>
    <dgm:cxn modelId="{FAF56416-E685-4DBC-AFC9-3E9D030BB69E}" type="presOf" srcId="{3C69A6CF-4D80-4DB5-9E5B-F6DD7959BA59}" destId="{31235532-BDA9-47F7-A931-27AA26F75FEF}" srcOrd="0" destOrd="0" presId="urn:microsoft.com/office/officeart/2005/8/layout/default"/>
    <dgm:cxn modelId="{CB29A525-4308-48E5-97D6-98F51D521AEC}" type="presOf" srcId="{410F5314-15B9-4915-9C24-1CB277F356F9}" destId="{31235532-BDA9-47F7-A931-27AA26F75FEF}" srcOrd="0" destOrd="1" presId="urn:microsoft.com/office/officeart/2005/8/layout/default"/>
    <dgm:cxn modelId="{0848D226-B318-445C-A5DA-19C935ABEF4F}" type="presOf" srcId="{48571A06-8F6F-4F53-B7AF-A83CFDCA9AFB}" destId="{B194CA0E-F2C7-402E-9894-B48A917982F4}" srcOrd="0" destOrd="0" presId="urn:microsoft.com/office/officeart/2005/8/layout/default"/>
    <dgm:cxn modelId="{E2BFD831-55D0-4365-B73F-3C9931DC0A29}" type="presOf" srcId="{ECFA099E-782B-4403-8112-BB2900C73BD5}" destId="{EBAE6C72-7C00-43F4-9D55-22565FBA4C41}" srcOrd="0" destOrd="2" presId="urn:microsoft.com/office/officeart/2005/8/layout/default"/>
    <dgm:cxn modelId="{3838B934-8407-4049-ABC3-55D8747C85FB}" srcId="{48571A06-8F6F-4F53-B7AF-A83CFDCA9AFB}" destId="{831A6BA8-FDAE-43D7-859B-E05CAEC1C423}" srcOrd="2" destOrd="0" parTransId="{B2BBA693-D1EA-4CF9-A731-1D8F5B05A45D}" sibTransId="{34AC9878-4AF0-43D1-B192-DD45B63AC04B}"/>
    <dgm:cxn modelId="{A8C0A237-8858-4749-87A1-EB0BC02E7D8F}" type="presOf" srcId="{3BEA459C-A6AD-4967-B42F-9411AC1166A1}" destId="{31235532-BDA9-47F7-A931-27AA26F75FEF}" srcOrd="0" destOrd="2" presId="urn:microsoft.com/office/officeart/2005/8/layout/default"/>
    <dgm:cxn modelId="{55124839-2BBE-45AD-8B7E-36E727B871A7}" type="presOf" srcId="{45465ABF-A4D3-47DA-B404-972F27899F5B}" destId="{77B4DF65-98C3-41C2-B4B1-16F618B46FE2}" srcOrd="0" destOrd="0" presId="urn:microsoft.com/office/officeart/2005/8/layout/default"/>
    <dgm:cxn modelId="{ADACBA5E-3ABE-4678-A45C-03E22149A0EE}" type="presOf" srcId="{F7187217-09EE-4A8A-92B7-A3813E43CAD2}" destId="{31235532-BDA9-47F7-A931-27AA26F75FEF}" srcOrd="0" destOrd="3" presId="urn:microsoft.com/office/officeart/2005/8/layout/default"/>
    <dgm:cxn modelId="{21C6C566-9A0A-412D-A7EB-7AB77A82F431}" srcId="{48571A06-8F6F-4F53-B7AF-A83CFDCA9AFB}" destId="{45465ABF-A4D3-47DA-B404-972F27899F5B}" srcOrd="1" destOrd="0" parTransId="{76150F50-BF94-4185-BFFF-3113790D16CC}" sibTransId="{0BB68269-02F3-4E56-BED8-11083FED67BA}"/>
    <dgm:cxn modelId="{60BE9373-9AD5-4D39-9EF8-A3F8650CFE63}" type="presOf" srcId="{831A6BA8-FDAE-43D7-859B-E05CAEC1C423}" destId="{22DBCC58-D989-4C54-8F6A-F91B27F62863}" srcOrd="0" destOrd="0" presId="urn:microsoft.com/office/officeart/2005/8/layout/default"/>
    <dgm:cxn modelId="{D4ED73C5-FB4C-4AC5-8D2E-D29138573F72}" srcId="{3C69A6CF-4D80-4DB5-9E5B-F6DD7959BA59}" destId="{410F5314-15B9-4915-9C24-1CB277F356F9}" srcOrd="0" destOrd="0" parTransId="{BB424E97-4080-4C82-9D6C-30136CE65773}" sibTransId="{699F2EA8-1965-47A7-8464-4002243702EE}"/>
    <dgm:cxn modelId="{51F9E2C9-AAFC-43DC-A73F-6FC5DA4313CF}" srcId="{48571A06-8F6F-4F53-B7AF-A83CFDCA9AFB}" destId="{3C69A6CF-4D80-4DB5-9E5B-F6DD7959BA59}" srcOrd="3" destOrd="0" parTransId="{BFE84741-11BA-46CC-B720-2851BE109057}" sibTransId="{89246DC2-3FF4-4AF6-8113-9EE0144570BD}"/>
    <dgm:cxn modelId="{732CA3CD-9650-4E87-9811-AB45D81EF205}" srcId="{BE991EF1-685A-4C0E-BB07-A3631A1FDC15}" destId="{10B88697-16DC-48FC-AC0D-2A5507203EA3}" srcOrd="0" destOrd="0" parTransId="{969461BD-6A39-47B0-B43C-BE9A84351BFE}" sibTransId="{2547C67C-4875-45E6-A5CD-35D6A2B9A538}"/>
    <dgm:cxn modelId="{FF5370DD-898E-4DD3-A79A-1156F8AB7A57}" type="presOf" srcId="{BE991EF1-685A-4C0E-BB07-A3631A1FDC15}" destId="{EBAE6C72-7C00-43F4-9D55-22565FBA4C41}" srcOrd="0" destOrd="0" presId="urn:microsoft.com/office/officeart/2005/8/layout/default"/>
    <dgm:cxn modelId="{ED07C6E6-C2BE-40C6-80A9-8CB8BBE9718D}" type="presOf" srcId="{10B88697-16DC-48FC-AC0D-2A5507203EA3}" destId="{EBAE6C72-7C00-43F4-9D55-22565FBA4C41}" srcOrd="0" destOrd="1" presId="urn:microsoft.com/office/officeart/2005/8/layout/default"/>
    <dgm:cxn modelId="{EE03B3EB-A7A3-40AB-BD5C-E3AC9500A4CD}" srcId="{BE991EF1-685A-4C0E-BB07-A3631A1FDC15}" destId="{ECFA099E-782B-4403-8112-BB2900C73BD5}" srcOrd="1" destOrd="0" parTransId="{8E2B2F47-D694-4146-A761-5B7DC2734E41}" sibTransId="{F2779018-F018-4C9A-8060-27E1A1045143}"/>
    <dgm:cxn modelId="{D446F9FE-DBCD-40E2-AE61-948394D1F420}" srcId="{3C69A6CF-4D80-4DB5-9E5B-F6DD7959BA59}" destId="{F7187217-09EE-4A8A-92B7-A3813E43CAD2}" srcOrd="2" destOrd="0" parTransId="{29614342-AD33-49FF-A286-A946DF60E5DC}" sibTransId="{04549445-1252-4A64-BDE4-753CD7FAD016}"/>
    <dgm:cxn modelId="{8B9B9451-D88F-4A3B-AC2F-3E8EC0ECCDEC}" type="presParOf" srcId="{B194CA0E-F2C7-402E-9894-B48A917982F4}" destId="{EBAE6C72-7C00-43F4-9D55-22565FBA4C41}" srcOrd="0" destOrd="0" presId="urn:microsoft.com/office/officeart/2005/8/layout/default"/>
    <dgm:cxn modelId="{CF1A2554-A290-41D4-A45B-97EC8964C8D6}" type="presParOf" srcId="{B194CA0E-F2C7-402E-9894-B48A917982F4}" destId="{28CD552F-7638-4DD8-A693-6272E2EE5C92}" srcOrd="1" destOrd="0" presId="urn:microsoft.com/office/officeart/2005/8/layout/default"/>
    <dgm:cxn modelId="{B855F930-0CC5-4D52-AB45-4438AA078047}" type="presParOf" srcId="{B194CA0E-F2C7-402E-9894-B48A917982F4}" destId="{77B4DF65-98C3-41C2-B4B1-16F618B46FE2}" srcOrd="2" destOrd="0" presId="urn:microsoft.com/office/officeart/2005/8/layout/default"/>
    <dgm:cxn modelId="{F0C2D054-91BE-43F5-9875-29EE6ED33C2A}" type="presParOf" srcId="{B194CA0E-F2C7-402E-9894-B48A917982F4}" destId="{0EDA5731-B589-4B3A-88C3-BE8CB2E6B14F}" srcOrd="3" destOrd="0" presId="urn:microsoft.com/office/officeart/2005/8/layout/default"/>
    <dgm:cxn modelId="{7866B7E9-F502-444E-8946-343E8C7D1422}" type="presParOf" srcId="{B194CA0E-F2C7-402E-9894-B48A917982F4}" destId="{22DBCC58-D989-4C54-8F6A-F91B27F62863}" srcOrd="4" destOrd="0" presId="urn:microsoft.com/office/officeart/2005/8/layout/default"/>
    <dgm:cxn modelId="{84AA0E63-587E-4333-9AE2-407DB2AA167B}" type="presParOf" srcId="{B194CA0E-F2C7-402E-9894-B48A917982F4}" destId="{AC7396CF-B10F-4976-A9BF-E60D933B1859}" srcOrd="5" destOrd="0" presId="urn:microsoft.com/office/officeart/2005/8/layout/default"/>
    <dgm:cxn modelId="{61A6F06F-E1BB-4FA4-B924-68B0A55E66E3}" type="presParOf" srcId="{B194CA0E-F2C7-402E-9894-B48A917982F4}" destId="{31235532-BDA9-47F7-A931-27AA26F75FEF}"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B271EC8-E7A9-4FE9-BEFE-3F2141237F74}"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CB23D354-D1E4-4D26-B5D9-0A85BD789568}">
      <dgm:prSet/>
      <dgm:spPr/>
      <dgm:t>
        <a:bodyPr/>
        <a:lstStyle/>
        <a:p>
          <a:r>
            <a:rPr lang="en-US"/>
            <a:t>EJEAB subcommittee formed to review currently available  research and legislative actions,</a:t>
          </a:r>
        </a:p>
      </dgm:t>
    </dgm:pt>
    <dgm:pt modelId="{4A9718CD-DA57-48A1-A7D8-DD9E7EE9A63A}" type="parTrans" cxnId="{25006A7E-86A2-4873-A432-79AF90022C88}">
      <dgm:prSet/>
      <dgm:spPr/>
      <dgm:t>
        <a:bodyPr/>
        <a:lstStyle/>
        <a:p>
          <a:endParaRPr lang="en-US"/>
        </a:p>
      </dgm:t>
    </dgm:pt>
    <dgm:pt modelId="{8535CDAC-3A90-406E-A912-6B468816D401}" type="sibTrans" cxnId="{25006A7E-86A2-4873-A432-79AF90022C88}">
      <dgm:prSet/>
      <dgm:spPr/>
      <dgm:t>
        <a:bodyPr/>
        <a:lstStyle/>
        <a:p>
          <a:endParaRPr lang="en-US"/>
        </a:p>
      </dgm:t>
    </dgm:pt>
    <dgm:pt modelId="{DF1FE048-466A-47EE-9089-69627C85DADE}">
      <dgm:prSet/>
      <dgm:spPr/>
      <dgm:t>
        <a:bodyPr/>
        <a:lstStyle/>
        <a:p>
          <a:r>
            <a:rPr lang="en-US"/>
            <a:t>Sources of information reviewed</a:t>
          </a:r>
        </a:p>
      </dgm:t>
    </dgm:pt>
    <dgm:pt modelId="{8353F54F-7790-41FA-8E93-86C286097CD3}" type="parTrans" cxnId="{0E4396AE-8969-4F7A-BAB2-17A52EAF05F6}">
      <dgm:prSet/>
      <dgm:spPr/>
      <dgm:t>
        <a:bodyPr/>
        <a:lstStyle/>
        <a:p>
          <a:endParaRPr lang="en-US"/>
        </a:p>
      </dgm:t>
    </dgm:pt>
    <dgm:pt modelId="{F20C1721-3820-4EFC-A510-3DAEB906BEC7}" type="sibTrans" cxnId="{0E4396AE-8969-4F7A-BAB2-17A52EAF05F6}">
      <dgm:prSet/>
      <dgm:spPr/>
      <dgm:t>
        <a:bodyPr/>
        <a:lstStyle/>
        <a:p>
          <a:endParaRPr lang="en-US"/>
        </a:p>
      </dgm:t>
    </dgm:pt>
    <dgm:pt modelId="{43680898-9E11-44C5-9F62-A2C754604226}">
      <dgm:prSet/>
      <dgm:spPr/>
      <dgm:t>
        <a:bodyPr/>
        <a:lstStyle/>
        <a:p>
          <a:r>
            <a:rPr lang="en-US"/>
            <a:t>Review of available guidance  from EPA (Office of Research and Development and Office of Air)</a:t>
          </a:r>
        </a:p>
      </dgm:t>
    </dgm:pt>
    <dgm:pt modelId="{5609AF03-57B2-45B3-A4EB-7FB94F7C137B}" type="parTrans" cxnId="{5F60C43F-AF97-440B-94FB-68EA7A5B2D1E}">
      <dgm:prSet/>
      <dgm:spPr/>
      <dgm:t>
        <a:bodyPr/>
        <a:lstStyle/>
        <a:p>
          <a:endParaRPr lang="en-US"/>
        </a:p>
      </dgm:t>
    </dgm:pt>
    <dgm:pt modelId="{E386B1B0-813A-4611-AEE7-55FC6E5A2E19}" type="sibTrans" cxnId="{5F60C43F-AF97-440B-94FB-68EA7A5B2D1E}">
      <dgm:prSet/>
      <dgm:spPr/>
      <dgm:t>
        <a:bodyPr/>
        <a:lstStyle/>
        <a:p>
          <a:endParaRPr lang="en-US"/>
        </a:p>
      </dgm:t>
    </dgm:pt>
    <dgm:pt modelId="{6A7896DF-16C5-400D-B5CE-6AD3C7451CAD}">
      <dgm:prSet/>
      <dgm:spPr/>
      <dgm:t>
        <a:bodyPr/>
        <a:lstStyle/>
        <a:p>
          <a:r>
            <a:rPr lang="en-US"/>
            <a:t>Academic research</a:t>
          </a:r>
        </a:p>
      </dgm:t>
    </dgm:pt>
    <dgm:pt modelId="{F41E8CC1-C014-4F0D-BF16-7B245F49566C}" type="parTrans" cxnId="{1D81139B-2D01-4B8A-971E-F6F2DFA51A12}">
      <dgm:prSet/>
      <dgm:spPr/>
      <dgm:t>
        <a:bodyPr/>
        <a:lstStyle/>
        <a:p>
          <a:endParaRPr lang="en-US"/>
        </a:p>
      </dgm:t>
    </dgm:pt>
    <dgm:pt modelId="{F6886D21-8800-40AF-B572-05DC7F7BF0CF}" type="sibTrans" cxnId="{1D81139B-2D01-4B8A-971E-F6F2DFA51A12}">
      <dgm:prSet/>
      <dgm:spPr/>
      <dgm:t>
        <a:bodyPr/>
        <a:lstStyle/>
        <a:p>
          <a:endParaRPr lang="en-US"/>
        </a:p>
      </dgm:t>
    </dgm:pt>
    <dgm:pt modelId="{26822C35-A4B3-4B99-939F-FEC8A52CC5D8}">
      <dgm:prSet/>
      <dgm:spPr/>
      <dgm:t>
        <a:bodyPr/>
        <a:lstStyle/>
        <a:p>
          <a:r>
            <a:rPr lang="en-US"/>
            <a:t>State legislative initiatives </a:t>
          </a:r>
        </a:p>
      </dgm:t>
    </dgm:pt>
    <dgm:pt modelId="{E648D9DB-F88F-42AD-9EAC-235851516224}" type="parTrans" cxnId="{B6C1DB6E-BCA3-4CFC-8A65-401545835FE2}">
      <dgm:prSet/>
      <dgm:spPr/>
      <dgm:t>
        <a:bodyPr/>
        <a:lstStyle/>
        <a:p>
          <a:endParaRPr lang="en-US"/>
        </a:p>
      </dgm:t>
    </dgm:pt>
    <dgm:pt modelId="{58163966-6A6D-447F-8038-4010082305DA}" type="sibTrans" cxnId="{B6C1DB6E-BCA3-4CFC-8A65-401545835FE2}">
      <dgm:prSet/>
      <dgm:spPr/>
      <dgm:t>
        <a:bodyPr/>
        <a:lstStyle/>
        <a:p>
          <a:endParaRPr lang="en-US"/>
        </a:p>
      </dgm:t>
    </dgm:pt>
    <dgm:pt modelId="{9263F5BE-43F2-4A5D-AE20-FBFB0D5F177C}">
      <dgm:prSet/>
      <dgm:spPr/>
      <dgm:t>
        <a:bodyPr/>
        <a:lstStyle/>
        <a:p>
          <a:r>
            <a:rPr lang="en-US"/>
            <a:t>Conducted two information sessions with EJEAB members</a:t>
          </a:r>
        </a:p>
      </dgm:t>
    </dgm:pt>
    <dgm:pt modelId="{E07BBBCA-C6B5-4898-8747-53325B51B8B6}" type="parTrans" cxnId="{50C75C44-A65D-4E9D-872D-7960C8383D33}">
      <dgm:prSet/>
      <dgm:spPr/>
      <dgm:t>
        <a:bodyPr/>
        <a:lstStyle/>
        <a:p>
          <a:endParaRPr lang="en-US"/>
        </a:p>
      </dgm:t>
    </dgm:pt>
    <dgm:pt modelId="{DA5289D6-BBCB-4CBD-A43F-C667ECB0B0E3}" type="sibTrans" cxnId="{50C75C44-A65D-4E9D-872D-7960C8383D33}">
      <dgm:prSet/>
      <dgm:spPr/>
      <dgm:t>
        <a:bodyPr/>
        <a:lstStyle/>
        <a:p>
          <a:endParaRPr lang="en-US"/>
        </a:p>
      </dgm:t>
    </dgm:pt>
    <dgm:pt modelId="{B3790048-C86B-49DD-A4FA-683770532C76}">
      <dgm:prSet/>
      <dgm:spPr/>
      <dgm:t>
        <a:bodyPr/>
        <a:lstStyle/>
        <a:p>
          <a:r>
            <a:rPr lang="en-US"/>
            <a:t>Two presentations from students, academicians, EPA experts, state advocates </a:t>
          </a:r>
        </a:p>
      </dgm:t>
    </dgm:pt>
    <dgm:pt modelId="{27DAC618-6CA8-474C-9B84-0994E465EDBE}" type="parTrans" cxnId="{EEB42B19-92BA-4178-A92E-ECF0DBB68498}">
      <dgm:prSet/>
      <dgm:spPr/>
      <dgm:t>
        <a:bodyPr/>
        <a:lstStyle/>
        <a:p>
          <a:endParaRPr lang="en-US"/>
        </a:p>
      </dgm:t>
    </dgm:pt>
    <dgm:pt modelId="{78966C07-B3C4-4059-A961-A70B4E8589D8}" type="sibTrans" cxnId="{EEB42B19-92BA-4178-A92E-ECF0DBB68498}">
      <dgm:prSet/>
      <dgm:spPr/>
      <dgm:t>
        <a:bodyPr/>
        <a:lstStyle/>
        <a:p>
          <a:endParaRPr lang="en-US"/>
        </a:p>
      </dgm:t>
    </dgm:pt>
    <dgm:pt modelId="{6825E3CA-FC2F-4C26-B068-9BF0866D7842}" type="pres">
      <dgm:prSet presAssocID="{DB271EC8-E7A9-4FE9-BEFE-3F2141237F74}" presName="root" presStyleCnt="0">
        <dgm:presLayoutVars>
          <dgm:dir/>
          <dgm:resizeHandles val="exact"/>
        </dgm:presLayoutVars>
      </dgm:prSet>
      <dgm:spPr/>
    </dgm:pt>
    <dgm:pt modelId="{BF88E7CD-D3A3-471A-9508-061E7534C5A5}" type="pres">
      <dgm:prSet presAssocID="{CB23D354-D1E4-4D26-B5D9-0A85BD789568}" presName="compNode" presStyleCnt="0"/>
      <dgm:spPr/>
    </dgm:pt>
    <dgm:pt modelId="{EEAAA28E-7E00-4F11-9392-73A83777CEF9}" type="pres">
      <dgm:prSet presAssocID="{CB23D354-D1E4-4D26-B5D9-0A85BD789568}" presName="bgRect" presStyleLbl="bgShp" presStyleIdx="0" presStyleCnt="4"/>
      <dgm:spPr/>
    </dgm:pt>
    <dgm:pt modelId="{652A3E9C-AB8C-44D6-AD11-8B49FF868CBA}" type="pres">
      <dgm:prSet presAssocID="{CB23D354-D1E4-4D26-B5D9-0A85BD789568}"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ank"/>
        </a:ext>
      </dgm:extLst>
    </dgm:pt>
    <dgm:pt modelId="{60753DE3-46AA-4B45-BACE-FBE7251B2880}" type="pres">
      <dgm:prSet presAssocID="{CB23D354-D1E4-4D26-B5D9-0A85BD789568}" presName="spaceRect" presStyleCnt="0"/>
      <dgm:spPr/>
    </dgm:pt>
    <dgm:pt modelId="{4D603D23-F11E-445C-BDFE-C13FE8CA0755}" type="pres">
      <dgm:prSet presAssocID="{CB23D354-D1E4-4D26-B5D9-0A85BD789568}" presName="parTx" presStyleLbl="revTx" presStyleIdx="0" presStyleCnt="5">
        <dgm:presLayoutVars>
          <dgm:chMax val="0"/>
          <dgm:chPref val="0"/>
        </dgm:presLayoutVars>
      </dgm:prSet>
      <dgm:spPr/>
    </dgm:pt>
    <dgm:pt modelId="{7C52BC13-4877-49C6-9B20-6A6C457C8B3C}" type="pres">
      <dgm:prSet presAssocID="{8535CDAC-3A90-406E-A912-6B468816D401}" presName="sibTrans" presStyleCnt="0"/>
      <dgm:spPr/>
    </dgm:pt>
    <dgm:pt modelId="{EC489D61-08D1-4DA2-B61C-8EB1BDE94042}" type="pres">
      <dgm:prSet presAssocID="{DF1FE048-466A-47EE-9089-69627C85DADE}" presName="compNode" presStyleCnt="0"/>
      <dgm:spPr/>
    </dgm:pt>
    <dgm:pt modelId="{0D352040-6024-489B-AABA-B18381DECB0B}" type="pres">
      <dgm:prSet presAssocID="{DF1FE048-466A-47EE-9089-69627C85DADE}" presName="bgRect" presStyleLbl="bgShp" presStyleIdx="1" presStyleCnt="4"/>
      <dgm:spPr/>
    </dgm:pt>
    <dgm:pt modelId="{6F374C2D-EDAA-4649-B432-DC2DBEF14DD7}" type="pres">
      <dgm:prSet presAssocID="{DF1FE048-466A-47EE-9089-69627C85DADE}"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Gavel"/>
        </a:ext>
      </dgm:extLst>
    </dgm:pt>
    <dgm:pt modelId="{2AC0960D-A178-43C4-B709-8536D6F453FC}" type="pres">
      <dgm:prSet presAssocID="{DF1FE048-466A-47EE-9089-69627C85DADE}" presName="spaceRect" presStyleCnt="0"/>
      <dgm:spPr/>
    </dgm:pt>
    <dgm:pt modelId="{AAABAA03-3A2E-401C-A9A5-7D3FF6F68F2F}" type="pres">
      <dgm:prSet presAssocID="{DF1FE048-466A-47EE-9089-69627C85DADE}" presName="parTx" presStyleLbl="revTx" presStyleIdx="1" presStyleCnt="5">
        <dgm:presLayoutVars>
          <dgm:chMax val="0"/>
          <dgm:chPref val="0"/>
        </dgm:presLayoutVars>
      </dgm:prSet>
      <dgm:spPr/>
    </dgm:pt>
    <dgm:pt modelId="{7A94C42B-014C-4DE7-B623-C376A27E3A27}" type="pres">
      <dgm:prSet presAssocID="{DF1FE048-466A-47EE-9089-69627C85DADE}" presName="desTx" presStyleLbl="revTx" presStyleIdx="2" presStyleCnt="5">
        <dgm:presLayoutVars/>
      </dgm:prSet>
      <dgm:spPr/>
    </dgm:pt>
    <dgm:pt modelId="{9EAB63D2-2AEC-41E4-9D84-5E8EAF2BC2EF}" type="pres">
      <dgm:prSet presAssocID="{F20C1721-3820-4EFC-A510-3DAEB906BEC7}" presName="sibTrans" presStyleCnt="0"/>
      <dgm:spPr/>
    </dgm:pt>
    <dgm:pt modelId="{F2B56147-C74C-4147-A257-947611FE50FB}" type="pres">
      <dgm:prSet presAssocID="{9263F5BE-43F2-4A5D-AE20-FBFB0D5F177C}" presName="compNode" presStyleCnt="0"/>
      <dgm:spPr/>
    </dgm:pt>
    <dgm:pt modelId="{202CD991-319B-48BF-BBDC-590D3720D80F}" type="pres">
      <dgm:prSet presAssocID="{9263F5BE-43F2-4A5D-AE20-FBFB0D5F177C}" presName="bgRect" presStyleLbl="bgShp" presStyleIdx="2" presStyleCnt="4"/>
      <dgm:spPr/>
    </dgm:pt>
    <dgm:pt modelId="{0574C675-08D6-4587-9C51-B4898BD33CE9}" type="pres">
      <dgm:prSet presAssocID="{9263F5BE-43F2-4A5D-AE20-FBFB0D5F177C}"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No Smoking"/>
        </a:ext>
      </dgm:extLst>
    </dgm:pt>
    <dgm:pt modelId="{37DDE74D-7CA7-48B9-BF01-549B8AEDF683}" type="pres">
      <dgm:prSet presAssocID="{9263F5BE-43F2-4A5D-AE20-FBFB0D5F177C}" presName="spaceRect" presStyleCnt="0"/>
      <dgm:spPr/>
    </dgm:pt>
    <dgm:pt modelId="{D96777F4-65AC-402D-B96D-E7E1CF698A08}" type="pres">
      <dgm:prSet presAssocID="{9263F5BE-43F2-4A5D-AE20-FBFB0D5F177C}" presName="parTx" presStyleLbl="revTx" presStyleIdx="3" presStyleCnt="5">
        <dgm:presLayoutVars>
          <dgm:chMax val="0"/>
          <dgm:chPref val="0"/>
        </dgm:presLayoutVars>
      </dgm:prSet>
      <dgm:spPr/>
    </dgm:pt>
    <dgm:pt modelId="{7496F562-C721-4A24-95DE-0CFF099E33A3}" type="pres">
      <dgm:prSet presAssocID="{DA5289D6-BBCB-4CBD-A43F-C667ECB0B0E3}" presName="sibTrans" presStyleCnt="0"/>
      <dgm:spPr/>
    </dgm:pt>
    <dgm:pt modelId="{85192935-76FC-4BB7-9544-8733022C5280}" type="pres">
      <dgm:prSet presAssocID="{B3790048-C86B-49DD-A4FA-683770532C76}" presName="compNode" presStyleCnt="0"/>
      <dgm:spPr/>
    </dgm:pt>
    <dgm:pt modelId="{8301E8D0-B839-4CE8-B59A-1C4A167DFA14}" type="pres">
      <dgm:prSet presAssocID="{B3790048-C86B-49DD-A4FA-683770532C76}" presName="bgRect" presStyleLbl="bgShp" presStyleIdx="3" presStyleCnt="4"/>
      <dgm:spPr/>
    </dgm:pt>
    <dgm:pt modelId="{62B16F78-0805-421E-84DC-0614B82110C7}" type="pres">
      <dgm:prSet presAssocID="{B3790048-C86B-49DD-A4FA-683770532C76}" presName="iconRect" presStyleLbl="node1" presStyleIdx="3" presStyleCnt="4"/>
      <dgm:spPr>
        <a:ln>
          <a:noFill/>
        </a:ln>
      </dgm:spPr>
    </dgm:pt>
    <dgm:pt modelId="{278ECACF-6F58-4E73-8875-99AD0D07EC32}" type="pres">
      <dgm:prSet presAssocID="{B3790048-C86B-49DD-A4FA-683770532C76}" presName="spaceRect" presStyleCnt="0"/>
      <dgm:spPr/>
    </dgm:pt>
    <dgm:pt modelId="{0D1ADE83-1C90-4537-B4B9-841842373654}" type="pres">
      <dgm:prSet presAssocID="{B3790048-C86B-49DD-A4FA-683770532C76}" presName="parTx" presStyleLbl="revTx" presStyleIdx="4" presStyleCnt="5">
        <dgm:presLayoutVars>
          <dgm:chMax val="0"/>
          <dgm:chPref val="0"/>
        </dgm:presLayoutVars>
      </dgm:prSet>
      <dgm:spPr/>
    </dgm:pt>
  </dgm:ptLst>
  <dgm:cxnLst>
    <dgm:cxn modelId="{EEB42B19-92BA-4178-A92E-ECF0DBB68498}" srcId="{DB271EC8-E7A9-4FE9-BEFE-3F2141237F74}" destId="{B3790048-C86B-49DD-A4FA-683770532C76}" srcOrd="3" destOrd="0" parTransId="{27DAC618-6CA8-474C-9B84-0994E465EDBE}" sibTransId="{78966C07-B3C4-4059-A961-A70B4E8589D8}"/>
    <dgm:cxn modelId="{AB46D72B-378B-49DA-8FA1-F944EF3FF91E}" type="presOf" srcId="{26822C35-A4B3-4B99-939F-FEC8A52CC5D8}" destId="{7A94C42B-014C-4DE7-B623-C376A27E3A27}" srcOrd="0" destOrd="2" presId="urn:microsoft.com/office/officeart/2018/2/layout/IconVerticalSolidList"/>
    <dgm:cxn modelId="{5F60C43F-AF97-440B-94FB-68EA7A5B2D1E}" srcId="{DF1FE048-466A-47EE-9089-69627C85DADE}" destId="{43680898-9E11-44C5-9F62-A2C754604226}" srcOrd="0" destOrd="0" parTransId="{5609AF03-57B2-45B3-A4EB-7FB94F7C137B}" sibTransId="{E386B1B0-813A-4611-AEE7-55FC6E5A2E19}"/>
    <dgm:cxn modelId="{6ED2145B-DCE6-4F5E-9436-D05A02E75859}" type="presOf" srcId="{43680898-9E11-44C5-9F62-A2C754604226}" destId="{7A94C42B-014C-4DE7-B623-C376A27E3A27}" srcOrd="0" destOrd="0" presId="urn:microsoft.com/office/officeart/2018/2/layout/IconVerticalSolidList"/>
    <dgm:cxn modelId="{50C75C44-A65D-4E9D-872D-7960C8383D33}" srcId="{DB271EC8-E7A9-4FE9-BEFE-3F2141237F74}" destId="{9263F5BE-43F2-4A5D-AE20-FBFB0D5F177C}" srcOrd="2" destOrd="0" parTransId="{E07BBBCA-C6B5-4898-8747-53325B51B8B6}" sibTransId="{DA5289D6-BBCB-4CBD-A43F-C667ECB0B0E3}"/>
    <dgm:cxn modelId="{99159348-4F7D-4D73-B80F-B12DACCA7A05}" type="presOf" srcId="{B3790048-C86B-49DD-A4FA-683770532C76}" destId="{0D1ADE83-1C90-4537-B4B9-841842373654}" srcOrd="0" destOrd="0" presId="urn:microsoft.com/office/officeart/2018/2/layout/IconVerticalSolidList"/>
    <dgm:cxn modelId="{B6C1DB6E-BCA3-4CFC-8A65-401545835FE2}" srcId="{DF1FE048-466A-47EE-9089-69627C85DADE}" destId="{26822C35-A4B3-4B99-939F-FEC8A52CC5D8}" srcOrd="2" destOrd="0" parTransId="{E648D9DB-F88F-42AD-9EAC-235851516224}" sibTransId="{58163966-6A6D-447F-8038-4010082305DA}"/>
    <dgm:cxn modelId="{ACF6A255-20C5-49AC-AAF1-D371A8C95D59}" type="presOf" srcId="{DB271EC8-E7A9-4FE9-BEFE-3F2141237F74}" destId="{6825E3CA-FC2F-4C26-B068-9BF0866D7842}" srcOrd="0" destOrd="0" presId="urn:microsoft.com/office/officeart/2018/2/layout/IconVerticalSolidList"/>
    <dgm:cxn modelId="{25006A7E-86A2-4873-A432-79AF90022C88}" srcId="{DB271EC8-E7A9-4FE9-BEFE-3F2141237F74}" destId="{CB23D354-D1E4-4D26-B5D9-0A85BD789568}" srcOrd="0" destOrd="0" parTransId="{4A9718CD-DA57-48A1-A7D8-DD9E7EE9A63A}" sibTransId="{8535CDAC-3A90-406E-A912-6B468816D401}"/>
    <dgm:cxn modelId="{1D81139B-2D01-4B8A-971E-F6F2DFA51A12}" srcId="{DF1FE048-466A-47EE-9089-69627C85DADE}" destId="{6A7896DF-16C5-400D-B5CE-6AD3C7451CAD}" srcOrd="1" destOrd="0" parTransId="{F41E8CC1-C014-4F0D-BF16-7B245F49566C}" sibTransId="{F6886D21-8800-40AF-B572-05DC7F7BF0CF}"/>
    <dgm:cxn modelId="{0E4396AE-8969-4F7A-BAB2-17A52EAF05F6}" srcId="{DB271EC8-E7A9-4FE9-BEFE-3F2141237F74}" destId="{DF1FE048-466A-47EE-9089-69627C85DADE}" srcOrd="1" destOrd="0" parTransId="{8353F54F-7790-41FA-8E93-86C286097CD3}" sibTransId="{F20C1721-3820-4EFC-A510-3DAEB906BEC7}"/>
    <dgm:cxn modelId="{803EB7C3-7271-4ED5-8B83-34202323EAAF}" type="presOf" srcId="{DF1FE048-466A-47EE-9089-69627C85DADE}" destId="{AAABAA03-3A2E-401C-A9A5-7D3FF6F68F2F}" srcOrd="0" destOrd="0" presId="urn:microsoft.com/office/officeart/2018/2/layout/IconVerticalSolidList"/>
    <dgm:cxn modelId="{566E8BCF-D386-4678-8901-E538C1F45303}" type="presOf" srcId="{9263F5BE-43F2-4A5D-AE20-FBFB0D5F177C}" destId="{D96777F4-65AC-402D-B96D-E7E1CF698A08}" srcOrd="0" destOrd="0" presId="urn:microsoft.com/office/officeart/2018/2/layout/IconVerticalSolidList"/>
    <dgm:cxn modelId="{5B1B5AD7-09DA-4A2F-BD84-9D5AB07CD6C3}" type="presOf" srcId="{6A7896DF-16C5-400D-B5CE-6AD3C7451CAD}" destId="{7A94C42B-014C-4DE7-B623-C376A27E3A27}" srcOrd="0" destOrd="1" presId="urn:microsoft.com/office/officeart/2018/2/layout/IconVerticalSolidList"/>
    <dgm:cxn modelId="{8671E0FD-C85D-492A-A7A7-752585D80776}" type="presOf" srcId="{CB23D354-D1E4-4D26-B5D9-0A85BD789568}" destId="{4D603D23-F11E-445C-BDFE-C13FE8CA0755}" srcOrd="0" destOrd="0" presId="urn:microsoft.com/office/officeart/2018/2/layout/IconVerticalSolidList"/>
    <dgm:cxn modelId="{F1FE92DA-BB94-4781-B12F-58E5932A7A19}" type="presParOf" srcId="{6825E3CA-FC2F-4C26-B068-9BF0866D7842}" destId="{BF88E7CD-D3A3-471A-9508-061E7534C5A5}" srcOrd="0" destOrd="0" presId="urn:microsoft.com/office/officeart/2018/2/layout/IconVerticalSolidList"/>
    <dgm:cxn modelId="{C256B68A-0323-4330-8C03-5790D3D326C7}" type="presParOf" srcId="{BF88E7CD-D3A3-471A-9508-061E7534C5A5}" destId="{EEAAA28E-7E00-4F11-9392-73A83777CEF9}" srcOrd="0" destOrd="0" presId="urn:microsoft.com/office/officeart/2018/2/layout/IconVerticalSolidList"/>
    <dgm:cxn modelId="{8772E9E8-CE45-4021-A031-3EA647260BEE}" type="presParOf" srcId="{BF88E7CD-D3A3-471A-9508-061E7534C5A5}" destId="{652A3E9C-AB8C-44D6-AD11-8B49FF868CBA}" srcOrd="1" destOrd="0" presId="urn:microsoft.com/office/officeart/2018/2/layout/IconVerticalSolidList"/>
    <dgm:cxn modelId="{A788CFDD-8C0F-4713-B4F5-5EE621376394}" type="presParOf" srcId="{BF88E7CD-D3A3-471A-9508-061E7534C5A5}" destId="{60753DE3-46AA-4B45-BACE-FBE7251B2880}" srcOrd="2" destOrd="0" presId="urn:microsoft.com/office/officeart/2018/2/layout/IconVerticalSolidList"/>
    <dgm:cxn modelId="{B06FE783-8438-4AA4-A574-DE778DE3DF7D}" type="presParOf" srcId="{BF88E7CD-D3A3-471A-9508-061E7534C5A5}" destId="{4D603D23-F11E-445C-BDFE-C13FE8CA0755}" srcOrd="3" destOrd="0" presId="urn:microsoft.com/office/officeart/2018/2/layout/IconVerticalSolidList"/>
    <dgm:cxn modelId="{6ABB4405-F474-478A-B7A4-3F6FDCC712AB}" type="presParOf" srcId="{6825E3CA-FC2F-4C26-B068-9BF0866D7842}" destId="{7C52BC13-4877-49C6-9B20-6A6C457C8B3C}" srcOrd="1" destOrd="0" presId="urn:microsoft.com/office/officeart/2018/2/layout/IconVerticalSolidList"/>
    <dgm:cxn modelId="{2B4C07CC-C66D-467E-B8D8-C3109739624B}" type="presParOf" srcId="{6825E3CA-FC2F-4C26-B068-9BF0866D7842}" destId="{EC489D61-08D1-4DA2-B61C-8EB1BDE94042}" srcOrd="2" destOrd="0" presId="urn:microsoft.com/office/officeart/2018/2/layout/IconVerticalSolidList"/>
    <dgm:cxn modelId="{0727CFB0-FFE8-4FD0-A623-DB1695F92B0F}" type="presParOf" srcId="{EC489D61-08D1-4DA2-B61C-8EB1BDE94042}" destId="{0D352040-6024-489B-AABA-B18381DECB0B}" srcOrd="0" destOrd="0" presId="urn:microsoft.com/office/officeart/2018/2/layout/IconVerticalSolidList"/>
    <dgm:cxn modelId="{3362D3BB-6AF7-4C1F-BAB0-40769B92FACD}" type="presParOf" srcId="{EC489D61-08D1-4DA2-B61C-8EB1BDE94042}" destId="{6F374C2D-EDAA-4649-B432-DC2DBEF14DD7}" srcOrd="1" destOrd="0" presId="urn:microsoft.com/office/officeart/2018/2/layout/IconVerticalSolidList"/>
    <dgm:cxn modelId="{8D3866B6-3C0B-47D7-93AB-CAFAC169C83A}" type="presParOf" srcId="{EC489D61-08D1-4DA2-B61C-8EB1BDE94042}" destId="{2AC0960D-A178-43C4-B709-8536D6F453FC}" srcOrd="2" destOrd="0" presId="urn:microsoft.com/office/officeart/2018/2/layout/IconVerticalSolidList"/>
    <dgm:cxn modelId="{0E875BDB-498D-402E-B778-7DAADF9C30A7}" type="presParOf" srcId="{EC489D61-08D1-4DA2-B61C-8EB1BDE94042}" destId="{AAABAA03-3A2E-401C-A9A5-7D3FF6F68F2F}" srcOrd="3" destOrd="0" presId="urn:microsoft.com/office/officeart/2018/2/layout/IconVerticalSolidList"/>
    <dgm:cxn modelId="{24079D31-71B7-4D9E-97F4-424CBC7ADAAF}" type="presParOf" srcId="{EC489D61-08D1-4DA2-B61C-8EB1BDE94042}" destId="{7A94C42B-014C-4DE7-B623-C376A27E3A27}" srcOrd="4" destOrd="0" presId="urn:microsoft.com/office/officeart/2018/2/layout/IconVerticalSolidList"/>
    <dgm:cxn modelId="{31E2D234-BE0C-44EE-B17D-F9FD4E0E869E}" type="presParOf" srcId="{6825E3CA-FC2F-4C26-B068-9BF0866D7842}" destId="{9EAB63D2-2AEC-41E4-9D84-5E8EAF2BC2EF}" srcOrd="3" destOrd="0" presId="urn:microsoft.com/office/officeart/2018/2/layout/IconVerticalSolidList"/>
    <dgm:cxn modelId="{3695A9D8-BAD1-4BAD-88F2-59E033A4CEA0}" type="presParOf" srcId="{6825E3CA-FC2F-4C26-B068-9BF0866D7842}" destId="{F2B56147-C74C-4147-A257-947611FE50FB}" srcOrd="4" destOrd="0" presId="urn:microsoft.com/office/officeart/2018/2/layout/IconVerticalSolidList"/>
    <dgm:cxn modelId="{2AB0AEF7-377C-4A70-A24E-A67F6FC5A9C7}" type="presParOf" srcId="{F2B56147-C74C-4147-A257-947611FE50FB}" destId="{202CD991-319B-48BF-BBDC-590D3720D80F}" srcOrd="0" destOrd="0" presId="urn:microsoft.com/office/officeart/2018/2/layout/IconVerticalSolidList"/>
    <dgm:cxn modelId="{BE582727-6E9A-4AA1-BE49-E5B756F505D4}" type="presParOf" srcId="{F2B56147-C74C-4147-A257-947611FE50FB}" destId="{0574C675-08D6-4587-9C51-B4898BD33CE9}" srcOrd="1" destOrd="0" presId="urn:microsoft.com/office/officeart/2018/2/layout/IconVerticalSolidList"/>
    <dgm:cxn modelId="{42404AF7-BAE0-4E5C-990B-598F5334F00A}" type="presParOf" srcId="{F2B56147-C74C-4147-A257-947611FE50FB}" destId="{37DDE74D-7CA7-48B9-BF01-549B8AEDF683}" srcOrd="2" destOrd="0" presId="urn:microsoft.com/office/officeart/2018/2/layout/IconVerticalSolidList"/>
    <dgm:cxn modelId="{CBE6F1B3-6A17-445B-8C73-435D76C2C4A0}" type="presParOf" srcId="{F2B56147-C74C-4147-A257-947611FE50FB}" destId="{D96777F4-65AC-402D-B96D-E7E1CF698A08}" srcOrd="3" destOrd="0" presId="urn:microsoft.com/office/officeart/2018/2/layout/IconVerticalSolidList"/>
    <dgm:cxn modelId="{D1CD7DAE-BBA4-4CE2-A2F5-083026ACACB8}" type="presParOf" srcId="{6825E3CA-FC2F-4C26-B068-9BF0866D7842}" destId="{7496F562-C721-4A24-95DE-0CFF099E33A3}" srcOrd="5" destOrd="0" presId="urn:microsoft.com/office/officeart/2018/2/layout/IconVerticalSolidList"/>
    <dgm:cxn modelId="{CEBDE85E-A774-42F9-95F4-8F546FB70431}" type="presParOf" srcId="{6825E3CA-FC2F-4C26-B068-9BF0866D7842}" destId="{85192935-76FC-4BB7-9544-8733022C5280}" srcOrd="6" destOrd="0" presId="urn:microsoft.com/office/officeart/2018/2/layout/IconVerticalSolidList"/>
    <dgm:cxn modelId="{C6ED566B-CFFA-40E8-BFA6-A3022E5ED096}" type="presParOf" srcId="{85192935-76FC-4BB7-9544-8733022C5280}" destId="{8301E8D0-B839-4CE8-B59A-1C4A167DFA14}" srcOrd="0" destOrd="0" presId="urn:microsoft.com/office/officeart/2018/2/layout/IconVerticalSolidList"/>
    <dgm:cxn modelId="{E4843F06-D177-40BD-8138-10B52A41A5B0}" type="presParOf" srcId="{85192935-76FC-4BB7-9544-8733022C5280}" destId="{62B16F78-0805-421E-84DC-0614B82110C7}" srcOrd="1" destOrd="0" presId="urn:microsoft.com/office/officeart/2018/2/layout/IconVerticalSolidList"/>
    <dgm:cxn modelId="{8F82A7B9-4DBF-461A-A673-13BDFDCC776A}" type="presParOf" srcId="{85192935-76FC-4BB7-9544-8733022C5280}" destId="{278ECACF-6F58-4E73-8875-99AD0D07EC32}" srcOrd="2" destOrd="0" presId="urn:microsoft.com/office/officeart/2018/2/layout/IconVerticalSolidList"/>
    <dgm:cxn modelId="{944FB5F4-5FA1-4653-9D05-43B8B39C174C}" type="presParOf" srcId="{85192935-76FC-4BB7-9544-8733022C5280}" destId="{0D1ADE83-1C90-4537-B4B9-841842373654}"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E072C7D-837F-4BC3-B731-78FDF2D63E94}" type="doc">
      <dgm:prSet loTypeId="urn:microsoft.com/office/officeart/2018/2/layout/IconLabelList" loCatId="icon" qsTypeId="urn:microsoft.com/office/officeart/2005/8/quickstyle/simple1" qsCatId="simple" csTypeId="urn:microsoft.com/office/officeart/2005/8/colors/accent2_2" csCatId="accent2" phldr="1"/>
      <dgm:spPr/>
      <dgm:t>
        <a:bodyPr/>
        <a:lstStyle/>
        <a:p>
          <a:endParaRPr lang="en-US"/>
        </a:p>
      </dgm:t>
    </dgm:pt>
    <dgm:pt modelId="{30416320-21D6-46D8-884C-2BCD98773DE2}">
      <dgm:prSet/>
      <dgm:spPr/>
      <dgm:t>
        <a:bodyPr/>
        <a:lstStyle/>
        <a:p>
          <a:r>
            <a:rPr lang="en-US"/>
            <a:t>Focused on NC DEQ</a:t>
          </a:r>
        </a:p>
      </dgm:t>
    </dgm:pt>
    <dgm:pt modelId="{4DCB5863-EE2E-44D3-BB10-1E2897574BFF}" type="parTrans" cxnId="{4CF62062-B07A-4F54-8370-A53765618331}">
      <dgm:prSet/>
      <dgm:spPr/>
      <dgm:t>
        <a:bodyPr/>
        <a:lstStyle/>
        <a:p>
          <a:endParaRPr lang="en-US"/>
        </a:p>
      </dgm:t>
    </dgm:pt>
    <dgm:pt modelId="{A5C6A128-79A4-47BD-B2B0-A2AF4EEF9A1B}" type="sibTrans" cxnId="{4CF62062-B07A-4F54-8370-A53765618331}">
      <dgm:prSet/>
      <dgm:spPr/>
      <dgm:t>
        <a:bodyPr/>
        <a:lstStyle/>
        <a:p>
          <a:endParaRPr lang="en-US"/>
        </a:p>
      </dgm:t>
    </dgm:pt>
    <dgm:pt modelId="{027C3036-BA89-468E-A472-8FAF80B1FE37}">
      <dgm:prSet/>
      <dgm:spPr/>
      <dgm:t>
        <a:bodyPr/>
        <a:lstStyle/>
        <a:p>
          <a:r>
            <a:rPr lang="en-US"/>
            <a:t>Addressed environmental permitting processes</a:t>
          </a:r>
        </a:p>
      </dgm:t>
    </dgm:pt>
    <dgm:pt modelId="{1ADD1E0F-8525-46FB-8620-124428D10ACC}" type="parTrans" cxnId="{DB87078C-097C-42C4-8F19-F924849BA698}">
      <dgm:prSet/>
      <dgm:spPr/>
      <dgm:t>
        <a:bodyPr/>
        <a:lstStyle/>
        <a:p>
          <a:endParaRPr lang="en-US"/>
        </a:p>
      </dgm:t>
    </dgm:pt>
    <dgm:pt modelId="{A36AE991-5CE3-44DD-B8AD-39FEB2475A44}" type="sibTrans" cxnId="{DB87078C-097C-42C4-8F19-F924849BA698}">
      <dgm:prSet/>
      <dgm:spPr/>
      <dgm:t>
        <a:bodyPr/>
        <a:lstStyle/>
        <a:p>
          <a:endParaRPr lang="en-US"/>
        </a:p>
      </dgm:t>
    </dgm:pt>
    <dgm:pt modelId="{955F04A6-D2F7-4DD7-A299-E9DF434074FE}">
      <dgm:prSet/>
      <dgm:spPr/>
      <dgm:t>
        <a:bodyPr/>
        <a:lstStyle/>
        <a:p>
          <a:r>
            <a:rPr lang="en-US"/>
            <a:t>Currently available information</a:t>
          </a:r>
        </a:p>
      </dgm:t>
    </dgm:pt>
    <dgm:pt modelId="{AF8EE8CB-3AC6-4EAA-BED6-B878E857BD5A}" type="parTrans" cxnId="{49F68EB8-4DC5-4A13-897C-7D9017A67EEB}">
      <dgm:prSet/>
      <dgm:spPr/>
      <dgm:t>
        <a:bodyPr/>
        <a:lstStyle/>
        <a:p>
          <a:endParaRPr lang="en-US"/>
        </a:p>
      </dgm:t>
    </dgm:pt>
    <dgm:pt modelId="{6F905708-9DCF-47CF-9CF5-D6FE9EADDBBF}" type="sibTrans" cxnId="{49F68EB8-4DC5-4A13-897C-7D9017A67EEB}">
      <dgm:prSet/>
      <dgm:spPr/>
      <dgm:t>
        <a:bodyPr/>
        <a:lstStyle/>
        <a:p>
          <a:endParaRPr lang="en-US"/>
        </a:p>
      </dgm:t>
    </dgm:pt>
    <dgm:pt modelId="{0FD92101-69DB-48FB-BD62-0DD2764C88FA}" type="pres">
      <dgm:prSet presAssocID="{AE072C7D-837F-4BC3-B731-78FDF2D63E94}" presName="root" presStyleCnt="0">
        <dgm:presLayoutVars>
          <dgm:dir/>
          <dgm:resizeHandles val="exact"/>
        </dgm:presLayoutVars>
      </dgm:prSet>
      <dgm:spPr/>
    </dgm:pt>
    <dgm:pt modelId="{AC951E26-0D3D-43B0-9CB4-1E20ADFA25EA}" type="pres">
      <dgm:prSet presAssocID="{30416320-21D6-46D8-884C-2BCD98773DE2}" presName="compNode" presStyleCnt="0"/>
      <dgm:spPr/>
    </dgm:pt>
    <dgm:pt modelId="{F783B9BF-99A2-484E-ADD0-A1EAB810DC7E}" type="pres">
      <dgm:prSet presAssocID="{30416320-21D6-46D8-884C-2BCD98773DE2}"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eckmark"/>
        </a:ext>
      </dgm:extLst>
    </dgm:pt>
    <dgm:pt modelId="{C87D48D7-1EFD-46CA-99CA-2EF0DB100243}" type="pres">
      <dgm:prSet presAssocID="{30416320-21D6-46D8-884C-2BCD98773DE2}" presName="spaceRect" presStyleCnt="0"/>
      <dgm:spPr/>
    </dgm:pt>
    <dgm:pt modelId="{379870B2-0452-496A-A961-69DE3620CD66}" type="pres">
      <dgm:prSet presAssocID="{30416320-21D6-46D8-884C-2BCD98773DE2}" presName="textRect" presStyleLbl="revTx" presStyleIdx="0" presStyleCnt="3">
        <dgm:presLayoutVars>
          <dgm:chMax val="1"/>
          <dgm:chPref val="1"/>
        </dgm:presLayoutVars>
      </dgm:prSet>
      <dgm:spPr/>
    </dgm:pt>
    <dgm:pt modelId="{C49C60B3-11B2-45AD-A0A6-B614763BCCC4}" type="pres">
      <dgm:prSet presAssocID="{A5C6A128-79A4-47BD-B2B0-A2AF4EEF9A1B}" presName="sibTrans" presStyleCnt="0"/>
      <dgm:spPr/>
    </dgm:pt>
    <dgm:pt modelId="{78CFB0F0-FE32-482A-9C0F-85548AB5EC17}" type="pres">
      <dgm:prSet presAssocID="{027C3036-BA89-468E-A472-8FAF80B1FE37}" presName="compNode" presStyleCnt="0"/>
      <dgm:spPr/>
    </dgm:pt>
    <dgm:pt modelId="{08A2D51B-D57A-4ECD-9969-702C82E103ED}" type="pres">
      <dgm:prSet presAssocID="{027C3036-BA89-468E-A472-8FAF80B1FE37}"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Deciduous tree"/>
        </a:ext>
      </dgm:extLst>
    </dgm:pt>
    <dgm:pt modelId="{D7DD9ECC-F0C1-4BD6-8FCA-563673C7644C}" type="pres">
      <dgm:prSet presAssocID="{027C3036-BA89-468E-A472-8FAF80B1FE37}" presName="spaceRect" presStyleCnt="0"/>
      <dgm:spPr/>
    </dgm:pt>
    <dgm:pt modelId="{8B0140DC-3CC1-4614-A5B6-99EA8C21FB12}" type="pres">
      <dgm:prSet presAssocID="{027C3036-BA89-468E-A472-8FAF80B1FE37}" presName="textRect" presStyleLbl="revTx" presStyleIdx="1" presStyleCnt="3">
        <dgm:presLayoutVars>
          <dgm:chMax val="1"/>
          <dgm:chPref val="1"/>
        </dgm:presLayoutVars>
      </dgm:prSet>
      <dgm:spPr/>
    </dgm:pt>
    <dgm:pt modelId="{0CB52DBD-2BF4-49BB-B30A-5B5F607D44B8}" type="pres">
      <dgm:prSet presAssocID="{A36AE991-5CE3-44DD-B8AD-39FEB2475A44}" presName="sibTrans" presStyleCnt="0"/>
      <dgm:spPr/>
    </dgm:pt>
    <dgm:pt modelId="{233FF453-7FE5-4D1B-A5EA-EBA260B953A9}" type="pres">
      <dgm:prSet presAssocID="{955F04A6-D2F7-4DD7-A299-E9DF434074FE}" presName="compNode" presStyleCnt="0"/>
      <dgm:spPr/>
    </dgm:pt>
    <dgm:pt modelId="{8E7CF945-02B3-4B6E-8F94-7B0A6A0E58B5}" type="pres">
      <dgm:prSet presAssocID="{955F04A6-D2F7-4DD7-A299-E9DF434074FE}"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Information"/>
        </a:ext>
      </dgm:extLst>
    </dgm:pt>
    <dgm:pt modelId="{342DD8E7-E908-4EF3-B13D-33E7077F160A}" type="pres">
      <dgm:prSet presAssocID="{955F04A6-D2F7-4DD7-A299-E9DF434074FE}" presName="spaceRect" presStyleCnt="0"/>
      <dgm:spPr/>
    </dgm:pt>
    <dgm:pt modelId="{706EEA65-DAFF-49F8-82C5-758B8715F3C1}" type="pres">
      <dgm:prSet presAssocID="{955F04A6-D2F7-4DD7-A299-E9DF434074FE}" presName="textRect" presStyleLbl="revTx" presStyleIdx="2" presStyleCnt="3">
        <dgm:presLayoutVars>
          <dgm:chMax val="1"/>
          <dgm:chPref val="1"/>
        </dgm:presLayoutVars>
      </dgm:prSet>
      <dgm:spPr/>
    </dgm:pt>
  </dgm:ptLst>
  <dgm:cxnLst>
    <dgm:cxn modelId="{4CF62062-B07A-4F54-8370-A53765618331}" srcId="{AE072C7D-837F-4BC3-B731-78FDF2D63E94}" destId="{30416320-21D6-46D8-884C-2BCD98773DE2}" srcOrd="0" destOrd="0" parTransId="{4DCB5863-EE2E-44D3-BB10-1E2897574BFF}" sibTransId="{A5C6A128-79A4-47BD-B2B0-A2AF4EEF9A1B}"/>
    <dgm:cxn modelId="{9BF3B066-2C82-46D7-9897-805A34A3FF36}" type="presOf" srcId="{AE072C7D-837F-4BC3-B731-78FDF2D63E94}" destId="{0FD92101-69DB-48FB-BD62-0DD2764C88FA}" srcOrd="0" destOrd="0" presId="urn:microsoft.com/office/officeart/2018/2/layout/IconLabelList"/>
    <dgm:cxn modelId="{F6212E59-6FA1-4D36-B176-606CE4A67DFB}" type="presOf" srcId="{027C3036-BA89-468E-A472-8FAF80B1FE37}" destId="{8B0140DC-3CC1-4614-A5B6-99EA8C21FB12}" srcOrd="0" destOrd="0" presId="urn:microsoft.com/office/officeart/2018/2/layout/IconLabelList"/>
    <dgm:cxn modelId="{DB87078C-097C-42C4-8F19-F924849BA698}" srcId="{AE072C7D-837F-4BC3-B731-78FDF2D63E94}" destId="{027C3036-BA89-468E-A472-8FAF80B1FE37}" srcOrd="1" destOrd="0" parTransId="{1ADD1E0F-8525-46FB-8620-124428D10ACC}" sibTransId="{A36AE991-5CE3-44DD-B8AD-39FEB2475A44}"/>
    <dgm:cxn modelId="{49F68EB8-4DC5-4A13-897C-7D9017A67EEB}" srcId="{AE072C7D-837F-4BC3-B731-78FDF2D63E94}" destId="{955F04A6-D2F7-4DD7-A299-E9DF434074FE}" srcOrd="2" destOrd="0" parTransId="{AF8EE8CB-3AC6-4EAA-BED6-B878E857BD5A}" sibTransId="{6F905708-9DCF-47CF-9CF5-D6FE9EADDBBF}"/>
    <dgm:cxn modelId="{525165D8-5945-46C7-80D2-8B7AD4D64523}" type="presOf" srcId="{955F04A6-D2F7-4DD7-A299-E9DF434074FE}" destId="{706EEA65-DAFF-49F8-82C5-758B8715F3C1}" srcOrd="0" destOrd="0" presId="urn:microsoft.com/office/officeart/2018/2/layout/IconLabelList"/>
    <dgm:cxn modelId="{B39821E8-2296-4402-9C09-583400D78000}" type="presOf" srcId="{30416320-21D6-46D8-884C-2BCD98773DE2}" destId="{379870B2-0452-496A-A961-69DE3620CD66}" srcOrd="0" destOrd="0" presId="urn:microsoft.com/office/officeart/2018/2/layout/IconLabelList"/>
    <dgm:cxn modelId="{0C80242F-D27E-4098-A1C0-C2E941316D4E}" type="presParOf" srcId="{0FD92101-69DB-48FB-BD62-0DD2764C88FA}" destId="{AC951E26-0D3D-43B0-9CB4-1E20ADFA25EA}" srcOrd="0" destOrd="0" presId="urn:microsoft.com/office/officeart/2018/2/layout/IconLabelList"/>
    <dgm:cxn modelId="{4094F006-A17E-4D3C-91E3-011AE3EF38BC}" type="presParOf" srcId="{AC951E26-0D3D-43B0-9CB4-1E20ADFA25EA}" destId="{F783B9BF-99A2-484E-ADD0-A1EAB810DC7E}" srcOrd="0" destOrd="0" presId="urn:microsoft.com/office/officeart/2018/2/layout/IconLabelList"/>
    <dgm:cxn modelId="{44F342EF-9EA7-419A-A2F0-B9327BACB1A4}" type="presParOf" srcId="{AC951E26-0D3D-43B0-9CB4-1E20ADFA25EA}" destId="{C87D48D7-1EFD-46CA-99CA-2EF0DB100243}" srcOrd="1" destOrd="0" presId="urn:microsoft.com/office/officeart/2018/2/layout/IconLabelList"/>
    <dgm:cxn modelId="{5622CD39-ACC9-40A5-98B1-AE92CCDE3170}" type="presParOf" srcId="{AC951E26-0D3D-43B0-9CB4-1E20ADFA25EA}" destId="{379870B2-0452-496A-A961-69DE3620CD66}" srcOrd="2" destOrd="0" presId="urn:microsoft.com/office/officeart/2018/2/layout/IconLabelList"/>
    <dgm:cxn modelId="{82AD8E62-E1EE-4C0C-A1C9-014B1253B94B}" type="presParOf" srcId="{0FD92101-69DB-48FB-BD62-0DD2764C88FA}" destId="{C49C60B3-11B2-45AD-A0A6-B614763BCCC4}" srcOrd="1" destOrd="0" presId="urn:microsoft.com/office/officeart/2018/2/layout/IconLabelList"/>
    <dgm:cxn modelId="{EB491344-E9FD-4604-8B63-F371B827D9DA}" type="presParOf" srcId="{0FD92101-69DB-48FB-BD62-0DD2764C88FA}" destId="{78CFB0F0-FE32-482A-9C0F-85548AB5EC17}" srcOrd="2" destOrd="0" presId="urn:microsoft.com/office/officeart/2018/2/layout/IconLabelList"/>
    <dgm:cxn modelId="{B7105E21-BF5D-432F-96C0-007195A4485B}" type="presParOf" srcId="{78CFB0F0-FE32-482A-9C0F-85548AB5EC17}" destId="{08A2D51B-D57A-4ECD-9969-702C82E103ED}" srcOrd="0" destOrd="0" presId="urn:microsoft.com/office/officeart/2018/2/layout/IconLabelList"/>
    <dgm:cxn modelId="{2F8B1B79-4772-4205-B487-09B30D1A6E22}" type="presParOf" srcId="{78CFB0F0-FE32-482A-9C0F-85548AB5EC17}" destId="{D7DD9ECC-F0C1-4BD6-8FCA-563673C7644C}" srcOrd="1" destOrd="0" presId="urn:microsoft.com/office/officeart/2018/2/layout/IconLabelList"/>
    <dgm:cxn modelId="{258431AE-0878-4D00-A4CC-7A1BA5064381}" type="presParOf" srcId="{78CFB0F0-FE32-482A-9C0F-85548AB5EC17}" destId="{8B0140DC-3CC1-4614-A5B6-99EA8C21FB12}" srcOrd="2" destOrd="0" presId="urn:microsoft.com/office/officeart/2018/2/layout/IconLabelList"/>
    <dgm:cxn modelId="{44284AF2-2B68-4883-94EB-4322CE5EF859}" type="presParOf" srcId="{0FD92101-69DB-48FB-BD62-0DD2764C88FA}" destId="{0CB52DBD-2BF4-49BB-B30A-5B5F607D44B8}" srcOrd="3" destOrd="0" presId="urn:microsoft.com/office/officeart/2018/2/layout/IconLabelList"/>
    <dgm:cxn modelId="{2906EEDB-666E-4885-BDAF-A6201AFED5F1}" type="presParOf" srcId="{0FD92101-69DB-48FB-BD62-0DD2764C88FA}" destId="{233FF453-7FE5-4D1B-A5EA-EBA260B953A9}" srcOrd="4" destOrd="0" presId="urn:microsoft.com/office/officeart/2018/2/layout/IconLabelList"/>
    <dgm:cxn modelId="{820AB96B-BAB6-403D-8C3B-B9B7EEF91B0A}" type="presParOf" srcId="{233FF453-7FE5-4D1B-A5EA-EBA260B953A9}" destId="{8E7CF945-02B3-4B6E-8F94-7B0A6A0E58B5}" srcOrd="0" destOrd="0" presId="urn:microsoft.com/office/officeart/2018/2/layout/IconLabelList"/>
    <dgm:cxn modelId="{746D19C7-0DF6-4794-ACF6-9FE7F4A11CBF}" type="presParOf" srcId="{233FF453-7FE5-4D1B-A5EA-EBA260B953A9}" destId="{342DD8E7-E908-4EF3-B13D-33E7077F160A}" srcOrd="1" destOrd="0" presId="urn:microsoft.com/office/officeart/2018/2/layout/IconLabelList"/>
    <dgm:cxn modelId="{5CA750E7-54CA-4649-A280-F110875AA6D7}" type="presParOf" srcId="{233FF453-7FE5-4D1B-A5EA-EBA260B953A9}" destId="{706EEA65-DAFF-49F8-82C5-758B8715F3C1}"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CBB18B4-B95B-4826-B482-9F89F84F73E6}" type="doc">
      <dgm:prSet loTypeId="urn:microsoft.com/office/officeart/2005/8/layout/list1" loCatId="list" qsTypeId="urn:microsoft.com/office/officeart/2005/8/quickstyle/simple4" qsCatId="simple" csTypeId="urn:microsoft.com/office/officeart/2005/8/colors/accent2_2" csCatId="accent2"/>
      <dgm:spPr/>
      <dgm:t>
        <a:bodyPr/>
        <a:lstStyle/>
        <a:p>
          <a:endParaRPr lang="en-US"/>
        </a:p>
      </dgm:t>
    </dgm:pt>
    <dgm:pt modelId="{920B277C-4A4D-433F-B8F6-A34DB817083C}">
      <dgm:prSet/>
      <dgm:spPr/>
      <dgm:t>
        <a:bodyPr/>
        <a:lstStyle/>
        <a:p>
          <a:r>
            <a:rPr lang="en-US" b="1"/>
            <a:t>Cumulative Impacts</a:t>
          </a:r>
          <a:endParaRPr lang="en-US"/>
        </a:p>
      </dgm:t>
    </dgm:pt>
    <dgm:pt modelId="{15AF780E-1514-46D4-B8B2-DFAF95547B0B}" type="parTrans" cxnId="{A5AC74D9-A85C-466E-9F89-15A6F6509AE2}">
      <dgm:prSet/>
      <dgm:spPr/>
      <dgm:t>
        <a:bodyPr/>
        <a:lstStyle/>
        <a:p>
          <a:endParaRPr lang="en-US"/>
        </a:p>
      </dgm:t>
    </dgm:pt>
    <dgm:pt modelId="{206B6FBB-E5FB-41EA-9ACF-D29707B9175E}" type="sibTrans" cxnId="{A5AC74D9-A85C-466E-9F89-15A6F6509AE2}">
      <dgm:prSet/>
      <dgm:spPr/>
      <dgm:t>
        <a:bodyPr/>
        <a:lstStyle/>
        <a:p>
          <a:endParaRPr lang="en-US"/>
        </a:p>
      </dgm:t>
    </dgm:pt>
    <dgm:pt modelId="{6B0481AC-CB34-40B7-B285-8499989E9AD1}">
      <dgm:prSet/>
      <dgm:spPr/>
      <dgm:t>
        <a:bodyPr/>
        <a:lstStyle/>
        <a:p>
          <a:r>
            <a:rPr lang="en-US" i="1"/>
            <a:t>Totality of exposures to combinations of chemical and non-chemical stressors and their effects on health, well-being, and quality of life</a:t>
          </a:r>
          <a:endParaRPr lang="en-US"/>
        </a:p>
      </dgm:t>
    </dgm:pt>
    <dgm:pt modelId="{B8B1EC96-09D3-4E71-9FA7-C75552156B6F}" type="parTrans" cxnId="{D801CD35-EF42-4A3C-AB64-B678BEFA78E3}">
      <dgm:prSet/>
      <dgm:spPr/>
      <dgm:t>
        <a:bodyPr/>
        <a:lstStyle/>
        <a:p>
          <a:endParaRPr lang="en-US"/>
        </a:p>
      </dgm:t>
    </dgm:pt>
    <dgm:pt modelId="{A0A64310-367E-47AE-8546-8210AC4CC46C}" type="sibTrans" cxnId="{D801CD35-EF42-4A3C-AB64-B678BEFA78E3}">
      <dgm:prSet/>
      <dgm:spPr/>
      <dgm:t>
        <a:bodyPr/>
        <a:lstStyle/>
        <a:p>
          <a:endParaRPr lang="en-US"/>
        </a:p>
      </dgm:t>
    </dgm:pt>
    <dgm:pt modelId="{689E94BE-0AAF-4186-9D6E-76B2D08EADCA}">
      <dgm:prSet/>
      <dgm:spPr/>
      <dgm:t>
        <a:bodyPr/>
        <a:lstStyle/>
        <a:p>
          <a:r>
            <a:rPr lang="en-US" b="1"/>
            <a:t>Cumulative Impacts Assessment</a:t>
          </a:r>
          <a:endParaRPr lang="en-US"/>
        </a:p>
      </dgm:t>
    </dgm:pt>
    <dgm:pt modelId="{70E1F83A-C28E-4782-A60A-80859F8E9005}" type="parTrans" cxnId="{4CD9B35F-04D6-47D2-8CD8-F6C6EC0A309D}">
      <dgm:prSet/>
      <dgm:spPr/>
      <dgm:t>
        <a:bodyPr/>
        <a:lstStyle/>
        <a:p>
          <a:endParaRPr lang="en-US"/>
        </a:p>
      </dgm:t>
    </dgm:pt>
    <dgm:pt modelId="{55D55D11-48FE-4C83-9600-A114894D8F1E}" type="sibTrans" cxnId="{4CD9B35F-04D6-47D2-8CD8-F6C6EC0A309D}">
      <dgm:prSet/>
      <dgm:spPr/>
      <dgm:t>
        <a:bodyPr/>
        <a:lstStyle/>
        <a:p>
          <a:endParaRPr lang="en-US"/>
        </a:p>
      </dgm:t>
    </dgm:pt>
    <dgm:pt modelId="{8C824E22-4AA4-46AA-A26C-83CFA1CFE519}">
      <dgm:prSet/>
      <dgm:spPr/>
      <dgm:t>
        <a:bodyPr/>
        <a:lstStyle/>
        <a:p>
          <a:r>
            <a:rPr lang="en-US" i="1"/>
            <a:t>The process of evaluating both quantitative and qualitative data representing cumulative impacts  to inform a decision.</a:t>
          </a:r>
          <a:endParaRPr lang="en-US"/>
        </a:p>
      </dgm:t>
    </dgm:pt>
    <dgm:pt modelId="{55D9ADA3-8150-4C04-BA23-16BDAF401203}" type="parTrans" cxnId="{399F5E5F-B8C2-4B85-B655-2579856F4FA2}">
      <dgm:prSet/>
      <dgm:spPr/>
      <dgm:t>
        <a:bodyPr/>
        <a:lstStyle/>
        <a:p>
          <a:endParaRPr lang="en-US"/>
        </a:p>
      </dgm:t>
    </dgm:pt>
    <dgm:pt modelId="{04D54832-A2A5-485C-B740-1C018D8C0753}" type="sibTrans" cxnId="{399F5E5F-B8C2-4B85-B655-2579856F4FA2}">
      <dgm:prSet/>
      <dgm:spPr/>
      <dgm:t>
        <a:bodyPr/>
        <a:lstStyle/>
        <a:p>
          <a:endParaRPr lang="en-US"/>
        </a:p>
      </dgm:t>
    </dgm:pt>
    <dgm:pt modelId="{12C64211-4B5F-4CE2-B3C4-B9F7EC42AEF8}">
      <dgm:prSet/>
      <dgm:spPr/>
      <dgm:t>
        <a:bodyPr/>
        <a:lstStyle/>
        <a:p>
          <a:r>
            <a:rPr lang="en-US"/>
            <a:t>Both are guiding principles in considering cumulative impacts</a:t>
          </a:r>
        </a:p>
      </dgm:t>
    </dgm:pt>
    <dgm:pt modelId="{A8C65E6D-EF85-4B4F-9775-7BA5E6072F41}" type="parTrans" cxnId="{CF670923-24EF-4D07-9B4B-1549F2C3101A}">
      <dgm:prSet/>
      <dgm:spPr/>
      <dgm:t>
        <a:bodyPr/>
        <a:lstStyle/>
        <a:p>
          <a:endParaRPr lang="en-US"/>
        </a:p>
      </dgm:t>
    </dgm:pt>
    <dgm:pt modelId="{E1B51A37-935F-4731-92E9-B47C7DAF7BA6}" type="sibTrans" cxnId="{CF670923-24EF-4D07-9B4B-1549F2C3101A}">
      <dgm:prSet/>
      <dgm:spPr/>
      <dgm:t>
        <a:bodyPr/>
        <a:lstStyle/>
        <a:p>
          <a:endParaRPr lang="en-US"/>
        </a:p>
      </dgm:t>
    </dgm:pt>
    <dgm:pt modelId="{E57A8340-720C-4647-9481-12A4D45E1C06}" type="pres">
      <dgm:prSet presAssocID="{9CBB18B4-B95B-4826-B482-9F89F84F73E6}" presName="linear" presStyleCnt="0">
        <dgm:presLayoutVars>
          <dgm:dir/>
          <dgm:animLvl val="lvl"/>
          <dgm:resizeHandles val="exact"/>
        </dgm:presLayoutVars>
      </dgm:prSet>
      <dgm:spPr/>
    </dgm:pt>
    <dgm:pt modelId="{8CAE4BB8-2143-4DBA-8F7E-08D5E2CFB0FB}" type="pres">
      <dgm:prSet presAssocID="{920B277C-4A4D-433F-B8F6-A34DB817083C}" presName="parentLin" presStyleCnt="0"/>
      <dgm:spPr/>
    </dgm:pt>
    <dgm:pt modelId="{41F7302D-6FE3-4989-B5EE-6B2268C9558F}" type="pres">
      <dgm:prSet presAssocID="{920B277C-4A4D-433F-B8F6-A34DB817083C}" presName="parentLeftMargin" presStyleLbl="node1" presStyleIdx="0" presStyleCnt="2"/>
      <dgm:spPr/>
    </dgm:pt>
    <dgm:pt modelId="{DFC1F343-A372-4CB3-A00E-F176B9D2D21B}" type="pres">
      <dgm:prSet presAssocID="{920B277C-4A4D-433F-B8F6-A34DB817083C}" presName="parentText" presStyleLbl="node1" presStyleIdx="0" presStyleCnt="2">
        <dgm:presLayoutVars>
          <dgm:chMax val="0"/>
          <dgm:bulletEnabled val="1"/>
        </dgm:presLayoutVars>
      </dgm:prSet>
      <dgm:spPr/>
    </dgm:pt>
    <dgm:pt modelId="{4D182AE1-4C74-439F-9C13-854BF01B8362}" type="pres">
      <dgm:prSet presAssocID="{920B277C-4A4D-433F-B8F6-A34DB817083C}" presName="negativeSpace" presStyleCnt="0"/>
      <dgm:spPr/>
    </dgm:pt>
    <dgm:pt modelId="{06F4CCFD-7E0F-49FC-AD4C-CD0FB1E5B1CA}" type="pres">
      <dgm:prSet presAssocID="{920B277C-4A4D-433F-B8F6-A34DB817083C}" presName="childText" presStyleLbl="conFgAcc1" presStyleIdx="0" presStyleCnt="2">
        <dgm:presLayoutVars>
          <dgm:bulletEnabled val="1"/>
        </dgm:presLayoutVars>
      </dgm:prSet>
      <dgm:spPr/>
    </dgm:pt>
    <dgm:pt modelId="{337E0FD9-E577-48D8-8EC8-0B180979461A}" type="pres">
      <dgm:prSet presAssocID="{206B6FBB-E5FB-41EA-9ACF-D29707B9175E}" presName="spaceBetweenRectangles" presStyleCnt="0"/>
      <dgm:spPr/>
    </dgm:pt>
    <dgm:pt modelId="{D5706361-E1B1-44C6-858D-548824A63694}" type="pres">
      <dgm:prSet presAssocID="{689E94BE-0AAF-4186-9D6E-76B2D08EADCA}" presName="parentLin" presStyleCnt="0"/>
      <dgm:spPr/>
    </dgm:pt>
    <dgm:pt modelId="{0CA1C1B7-35A2-4C19-9D3F-9FFBA3AF9BF2}" type="pres">
      <dgm:prSet presAssocID="{689E94BE-0AAF-4186-9D6E-76B2D08EADCA}" presName="parentLeftMargin" presStyleLbl="node1" presStyleIdx="0" presStyleCnt="2"/>
      <dgm:spPr/>
    </dgm:pt>
    <dgm:pt modelId="{07180E89-6C59-45D3-8621-03DB1123CEBA}" type="pres">
      <dgm:prSet presAssocID="{689E94BE-0AAF-4186-9D6E-76B2D08EADCA}" presName="parentText" presStyleLbl="node1" presStyleIdx="1" presStyleCnt="2">
        <dgm:presLayoutVars>
          <dgm:chMax val="0"/>
          <dgm:bulletEnabled val="1"/>
        </dgm:presLayoutVars>
      </dgm:prSet>
      <dgm:spPr/>
    </dgm:pt>
    <dgm:pt modelId="{F4FBFC2B-FCDE-484F-A53D-A5913D83EBA7}" type="pres">
      <dgm:prSet presAssocID="{689E94BE-0AAF-4186-9D6E-76B2D08EADCA}" presName="negativeSpace" presStyleCnt="0"/>
      <dgm:spPr/>
    </dgm:pt>
    <dgm:pt modelId="{B9219BA2-CB65-48D7-A99D-DFBDE39D8461}" type="pres">
      <dgm:prSet presAssocID="{689E94BE-0AAF-4186-9D6E-76B2D08EADCA}" presName="childText" presStyleLbl="conFgAcc1" presStyleIdx="1" presStyleCnt="2">
        <dgm:presLayoutVars>
          <dgm:bulletEnabled val="1"/>
        </dgm:presLayoutVars>
      </dgm:prSet>
      <dgm:spPr/>
    </dgm:pt>
  </dgm:ptLst>
  <dgm:cxnLst>
    <dgm:cxn modelId="{CF670923-24EF-4D07-9B4B-1549F2C3101A}" srcId="{8C824E22-4AA4-46AA-A26C-83CFA1CFE519}" destId="{12C64211-4B5F-4CE2-B3C4-B9F7EC42AEF8}" srcOrd="0" destOrd="0" parTransId="{A8C65E6D-EF85-4B4F-9775-7BA5E6072F41}" sibTransId="{E1B51A37-935F-4731-92E9-B47C7DAF7BA6}"/>
    <dgm:cxn modelId="{16804732-8D30-4622-9A0C-F5C87A719723}" type="presOf" srcId="{8C824E22-4AA4-46AA-A26C-83CFA1CFE519}" destId="{B9219BA2-CB65-48D7-A99D-DFBDE39D8461}" srcOrd="0" destOrd="0" presId="urn:microsoft.com/office/officeart/2005/8/layout/list1"/>
    <dgm:cxn modelId="{D801CD35-EF42-4A3C-AB64-B678BEFA78E3}" srcId="{920B277C-4A4D-433F-B8F6-A34DB817083C}" destId="{6B0481AC-CB34-40B7-B285-8499989E9AD1}" srcOrd="0" destOrd="0" parTransId="{B8B1EC96-09D3-4E71-9FA7-C75552156B6F}" sibTransId="{A0A64310-367E-47AE-8546-8210AC4CC46C}"/>
    <dgm:cxn modelId="{399F5E5F-B8C2-4B85-B655-2579856F4FA2}" srcId="{689E94BE-0AAF-4186-9D6E-76B2D08EADCA}" destId="{8C824E22-4AA4-46AA-A26C-83CFA1CFE519}" srcOrd="0" destOrd="0" parTransId="{55D9ADA3-8150-4C04-BA23-16BDAF401203}" sibTransId="{04D54832-A2A5-485C-B740-1C018D8C0753}"/>
    <dgm:cxn modelId="{4CD9B35F-04D6-47D2-8CD8-F6C6EC0A309D}" srcId="{9CBB18B4-B95B-4826-B482-9F89F84F73E6}" destId="{689E94BE-0AAF-4186-9D6E-76B2D08EADCA}" srcOrd="1" destOrd="0" parTransId="{70E1F83A-C28E-4782-A60A-80859F8E9005}" sibTransId="{55D55D11-48FE-4C83-9600-A114894D8F1E}"/>
    <dgm:cxn modelId="{B3ED4F61-7BF9-43CE-B994-3D3F367D3FB4}" type="presOf" srcId="{920B277C-4A4D-433F-B8F6-A34DB817083C}" destId="{41F7302D-6FE3-4989-B5EE-6B2268C9558F}" srcOrd="0" destOrd="0" presId="urn:microsoft.com/office/officeart/2005/8/layout/list1"/>
    <dgm:cxn modelId="{09120B7F-E24B-4336-AFEE-E69B7CB561E1}" type="presOf" srcId="{12C64211-4B5F-4CE2-B3C4-B9F7EC42AEF8}" destId="{B9219BA2-CB65-48D7-A99D-DFBDE39D8461}" srcOrd="0" destOrd="1" presId="urn:microsoft.com/office/officeart/2005/8/layout/list1"/>
    <dgm:cxn modelId="{AC1E6499-E740-4706-B5B3-DA40118FBA0F}" type="presOf" srcId="{689E94BE-0AAF-4186-9D6E-76B2D08EADCA}" destId="{0CA1C1B7-35A2-4C19-9D3F-9FFBA3AF9BF2}" srcOrd="0" destOrd="0" presId="urn:microsoft.com/office/officeart/2005/8/layout/list1"/>
    <dgm:cxn modelId="{9081B0AF-3E92-4E14-A00A-9819F16B8082}" type="presOf" srcId="{689E94BE-0AAF-4186-9D6E-76B2D08EADCA}" destId="{07180E89-6C59-45D3-8621-03DB1123CEBA}" srcOrd="1" destOrd="0" presId="urn:microsoft.com/office/officeart/2005/8/layout/list1"/>
    <dgm:cxn modelId="{CF0D11D5-5377-4C1B-88EC-78523341759C}" type="presOf" srcId="{920B277C-4A4D-433F-B8F6-A34DB817083C}" destId="{DFC1F343-A372-4CB3-A00E-F176B9D2D21B}" srcOrd="1" destOrd="0" presId="urn:microsoft.com/office/officeart/2005/8/layout/list1"/>
    <dgm:cxn modelId="{A5AC74D9-A85C-466E-9F89-15A6F6509AE2}" srcId="{9CBB18B4-B95B-4826-B482-9F89F84F73E6}" destId="{920B277C-4A4D-433F-B8F6-A34DB817083C}" srcOrd="0" destOrd="0" parTransId="{15AF780E-1514-46D4-B8B2-DFAF95547B0B}" sibTransId="{206B6FBB-E5FB-41EA-9ACF-D29707B9175E}"/>
    <dgm:cxn modelId="{158BEAE9-3EC9-434C-9E8F-CC2DF94812BC}" type="presOf" srcId="{6B0481AC-CB34-40B7-B285-8499989E9AD1}" destId="{06F4CCFD-7E0F-49FC-AD4C-CD0FB1E5B1CA}" srcOrd="0" destOrd="0" presId="urn:microsoft.com/office/officeart/2005/8/layout/list1"/>
    <dgm:cxn modelId="{18CAADF8-7FA2-486E-B75A-CC9D6513CFA8}" type="presOf" srcId="{9CBB18B4-B95B-4826-B482-9F89F84F73E6}" destId="{E57A8340-720C-4647-9481-12A4D45E1C06}" srcOrd="0" destOrd="0" presId="urn:microsoft.com/office/officeart/2005/8/layout/list1"/>
    <dgm:cxn modelId="{65AD93C3-280B-4845-86F0-DEAF67B0761F}" type="presParOf" srcId="{E57A8340-720C-4647-9481-12A4D45E1C06}" destId="{8CAE4BB8-2143-4DBA-8F7E-08D5E2CFB0FB}" srcOrd="0" destOrd="0" presId="urn:microsoft.com/office/officeart/2005/8/layout/list1"/>
    <dgm:cxn modelId="{A6762011-8FB3-494C-94AB-E8A45465500E}" type="presParOf" srcId="{8CAE4BB8-2143-4DBA-8F7E-08D5E2CFB0FB}" destId="{41F7302D-6FE3-4989-B5EE-6B2268C9558F}" srcOrd="0" destOrd="0" presId="urn:microsoft.com/office/officeart/2005/8/layout/list1"/>
    <dgm:cxn modelId="{3CD03FD1-7497-421B-ABDB-43766B29C12A}" type="presParOf" srcId="{8CAE4BB8-2143-4DBA-8F7E-08D5E2CFB0FB}" destId="{DFC1F343-A372-4CB3-A00E-F176B9D2D21B}" srcOrd="1" destOrd="0" presId="urn:microsoft.com/office/officeart/2005/8/layout/list1"/>
    <dgm:cxn modelId="{B9AB4C5D-F91E-4227-858B-9FD4771312FB}" type="presParOf" srcId="{E57A8340-720C-4647-9481-12A4D45E1C06}" destId="{4D182AE1-4C74-439F-9C13-854BF01B8362}" srcOrd="1" destOrd="0" presId="urn:microsoft.com/office/officeart/2005/8/layout/list1"/>
    <dgm:cxn modelId="{EA0697BC-5409-46EE-AE2D-9C8DF8FB23A9}" type="presParOf" srcId="{E57A8340-720C-4647-9481-12A4D45E1C06}" destId="{06F4CCFD-7E0F-49FC-AD4C-CD0FB1E5B1CA}" srcOrd="2" destOrd="0" presId="urn:microsoft.com/office/officeart/2005/8/layout/list1"/>
    <dgm:cxn modelId="{274726BD-D91D-4867-9A41-8BC2B44A562A}" type="presParOf" srcId="{E57A8340-720C-4647-9481-12A4D45E1C06}" destId="{337E0FD9-E577-48D8-8EC8-0B180979461A}" srcOrd="3" destOrd="0" presId="urn:microsoft.com/office/officeart/2005/8/layout/list1"/>
    <dgm:cxn modelId="{7493103F-DEDE-400F-B352-FF659C1D5B2A}" type="presParOf" srcId="{E57A8340-720C-4647-9481-12A4D45E1C06}" destId="{D5706361-E1B1-44C6-858D-548824A63694}" srcOrd="4" destOrd="0" presId="urn:microsoft.com/office/officeart/2005/8/layout/list1"/>
    <dgm:cxn modelId="{0CB20439-0565-4E34-8303-E6FF3FBDE362}" type="presParOf" srcId="{D5706361-E1B1-44C6-858D-548824A63694}" destId="{0CA1C1B7-35A2-4C19-9D3F-9FFBA3AF9BF2}" srcOrd="0" destOrd="0" presId="urn:microsoft.com/office/officeart/2005/8/layout/list1"/>
    <dgm:cxn modelId="{DB7595D1-D0CA-49D8-987E-FA2424E735A7}" type="presParOf" srcId="{D5706361-E1B1-44C6-858D-548824A63694}" destId="{07180E89-6C59-45D3-8621-03DB1123CEBA}" srcOrd="1" destOrd="0" presId="urn:microsoft.com/office/officeart/2005/8/layout/list1"/>
    <dgm:cxn modelId="{234E4919-E1A9-463C-AE9B-145336EEE122}" type="presParOf" srcId="{E57A8340-720C-4647-9481-12A4D45E1C06}" destId="{F4FBFC2B-FCDE-484F-A53D-A5913D83EBA7}" srcOrd="5" destOrd="0" presId="urn:microsoft.com/office/officeart/2005/8/layout/list1"/>
    <dgm:cxn modelId="{8E24EBD8-15F7-4719-BDC7-112301789E0B}" type="presParOf" srcId="{E57A8340-720C-4647-9481-12A4D45E1C06}" destId="{B9219BA2-CB65-48D7-A99D-DFBDE39D8461}"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B51DB17-1318-4AE1-BA65-4D57D79497EC}" type="doc">
      <dgm:prSet loTypeId="urn:microsoft.com/office/officeart/2005/8/layout/default" loCatId="list" qsTypeId="urn:microsoft.com/office/officeart/2005/8/quickstyle/simple4" qsCatId="simple" csTypeId="urn:microsoft.com/office/officeart/2005/8/colors/accent2_2" csCatId="accent2" phldr="1"/>
      <dgm:spPr/>
      <dgm:t>
        <a:bodyPr/>
        <a:lstStyle/>
        <a:p>
          <a:endParaRPr lang="en-US"/>
        </a:p>
      </dgm:t>
    </dgm:pt>
    <dgm:pt modelId="{FE2B6C54-11C3-4905-BEE8-FEF8798A7270}">
      <dgm:prSet/>
      <dgm:spPr/>
      <dgm:t>
        <a:bodyPr/>
        <a:lstStyle/>
        <a:p>
          <a:r>
            <a:rPr lang="en-US"/>
            <a:t>Agency should:</a:t>
          </a:r>
        </a:p>
      </dgm:t>
    </dgm:pt>
    <dgm:pt modelId="{6160DABC-8617-4266-A4B6-2BAA32B92DFC}" type="parTrans" cxnId="{231DE1AE-2E4C-48DD-AD0A-BEB51F704DA7}">
      <dgm:prSet/>
      <dgm:spPr/>
      <dgm:t>
        <a:bodyPr/>
        <a:lstStyle/>
        <a:p>
          <a:endParaRPr lang="en-US"/>
        </a:p>
      </dgm:t>
    </dgm:pt>
    <dgm:pt modelId="{6BEB2198-4B71-46F6-B225-499BFF23656E}" type="sibTrans" cxnId="{231DE1AE-2E4C-48DD-AD0A-BEB51F704DA7}">
      <dgm:prSet/>
      <dgm:spPr/>
      <dgm:t>
        <a:bodyPr/>
        <a:lstStyle/>
        <a:p>
          <a:endParaRPr lang="en-US"/>
        </a:p>
      </dgm:t>
    </dgm:pt>
    <dgm:pt modelId="{8EA17DAC-17D1-4CBA-BE82-B3B2E7B7C49E}">
      <dgm:prSet/>
      <dgm:spPr/>
      <dgm:t>
        <a:bodyPr/>
        <a:lstStyle/>
        <a:p>
          <a:r>
            <a:rPr lang="en-US"/>
            <a:t>Clarify existing authority</a:t>
          </a:r>
        </a:p>
      </dgm:t>
    </dgm:pt>
    <dgm:pt modelId="{C2608D8C-0D3B-4A8E-BA8E-4E16B9C3688D}" type="parTrans" cxnId="{F85277FD-169D-4802-B66A-8232EB4E22A6}">
      <dgm:prSet/>
      <dgm:spPr/>
      <dgm:t>
        <a:bodyPr/>
        <a:lstStyle/>
        <a:p>
          <a:endParaRPr lang="en-US"/>
        </a:p>
      </dgm:t>
    </dgm:pt>
    <dgm:pt modelId="{996F9936-387E-49B6-9810-62E8CCBCC8AE}" type="sibTrans" cxnId="{F85277FD-169D-4802-B66A-8232EB4E22A6}">
      <dgm:prSet/>
      <dgm:spPr/>
      <dgm:t>
        <a:bodyPr/>
        <a:lstStyle/>
        <a:p>
          <a:endParaRPr lang="en-US"/>
        </a:p>
      </dgm:t>
    </dgm:pt>
    <dgm:pt modelId="{B6B451B1-7B3D-4477-AE3C-57172A63125E}">
      <dgm:prSet/>
      <dgm:spPr/>
      <dgm:t>
        <a:bodyPr/>
        <a:lstStyle/>
        <a:p>
          <a:r>
            <a:rPr lang="en-US"/>
            <a:t>Establish new guidelines for consistency</a:t>
          </a:r>
        </a:p>
      </dgm:t>
    </dgm:pt>
    <dgm:pt modelId="{346F6DE0-7B5A-4CA0-8CBC-832DCE5B35B8}" type="parTrans" cxnId="{102EC439-604A-4F73-A5D4-C60EEDB0B4C0}">
      <dgm:prSet/>
      <dgm:spPr/>
      <dgm:t>
        <a:bodyPr/>
        <a:lstStyle/>
        <a:p>
          <a:endParaRPr lang="en-US"/>
        </a:p>
      </dgm:t>
    </dgm:pt>
    <dgm:pt modelId="{7720CB2C-3A22-48A3-94BF-B01DCC4D26C1}" type="sibTrans" cxnId="{102EC439-604A-4F73-A5D4-C60EEDB0B4C0}">
      <dgm:prSet/>
      <dgm:spPr/>
      <dgm:t>
        <a:bodyPr/>
        <a:lstStyle/>
        <a:p>
          <a:endParaRPr lang="en-US"/>
        </a:p>
      </dgm:t>
    </dgm:pt>
    <dgm:pt modelId="{8059805C-188F-479D-AAF7-AD3361F76BE7}">
      <dgm:prSet/>
      <dgm:spPr/>
      <dgm:t>
        <a:bodyPr/>
        <a:lstStyle/>
        <a:p>
          <a:r>
            <a:rPr lang="en-US" dirty="0"/>
            <a:t>Assure that enforcement is at least as restrictive as   	 federal guidelines</a:t>
          </a:r>
        </a:p>
      </dgm:t>
    </dgm:pt>
    <dgm:pt modelId="{A77B3B05-1CBF-43AD-B934-FE51A9899241}" type="parTrans" cxnId="{D47D2B3E-4434-48C6-902D-15E64EFC7CE5}">
      <dgm:prSet/>
      <dgm:spPr/>
      <dgm:t>
        <a:bodyPr/>
        <a:lstStyle/>
        <a:p>
          <a:endParaRPr lang="en-US"/>
        </a:p>
      </dgm:t>
    </dgm:pt>
    <dgm:pt modelId="{E6D9E00B-3CB6-488D-8B23-567D87CB4697}" type="sibTrans" cxnId="{D47D2B3E-4434-48C6-902D-15E64EFC7CE5}">
      <dgm:prSet/>
      <dgm:spPr/>
      <dgm:t>
        <a:bodyPr/>
        <a:lstStyle/>
        <a:p>
          <a:endParaRPr lang="en-US"/>
        </a:p>
      </dgm:t>
    </dgm:pt>
    <dgm:pt modelId="{1FEDBF15-52F1-42BB-9075-369F3910C90E}">
      <dgm:prSet/>
      <dgm:spPr/>
      <dgm:t>
        <a:bodyPr/>
        <a:lstStyle/>
        <a:p>
          <a:r>
            <a:rPr lang="en-US"/>
            <a:t>Clarify obligations  under Title VI  of the Civil Rights Act</a:t>
          </a:r>
        </a:p>
      </dgm:t>
    </dgm:pt>
    <dgm:pt modelId="{3DA9A642-59FC-4404-843E-7692C4A89677}" type="parTrans" cxnId="{3E5BDA25-CF55-4CED-8129-2C48FCB355AD}">
      <dgm:prSet/>
      <dgm:spPr/>
      <dgm:t>
        <a:bodyPr/>
        <a:lstStyle/>
        <a:p>
          <a:endParaRPr lang="en-US"/>
        </a:p>
      </dgm:t>
    </dgm:pt>
    <dgm:pt modelId="{AA8B3068-A00B-4B40-942C-7241AB5C8EF0}" type="sibTrans" cxnId="{3E5BDA25-CF55-4CED-8129-2C48FCB355AD}">
      <dgm:prSet/>
      <dgm:spPr/>
      <dgm:t>
        <a:bodyPr/>
        <a:lstStyle/>
        <a:p>
          <a:endParaRPr lang="en-US"/>
        </a:p>
      </dgm:t>
    </dgm:pt>
    <dgm:pt modelId="{1582F2A1-7343-4DE0-B7CD-0E8FF835411B}">
      <dgm:prSet/>
      <dgm:spPr/>
      <dgm:t>
        <a:bodyPr/>
        <a:lstStyle/>
        <a:p>
          <a:r>
            <a:rPr lang="en-US" dirty="0"/>
            <a:t>Use agency assessment for both outreach and  determining adherence under Title VI</a:t>
          </a:r>
        </a:p>
      </dgm:t>
    </dgm:pt>
    <dgm:pt modelId="{B7088A5A-23C2-420A-9280-4E9A2FB40F5B}" type="parTrans" cxnId="{92A7C8C5-F3FC-44E5-9B50-193CE813BBAB}">
      <dgm:prSet/>
      <dgm:spPr/>
      <dgm:t>
        <a:bodyPr/>
        <a:lstStyle/>
        <a:p>
          <a:endParaRPr lang="en-US"/>
        </a:p>
      </dgm:t>
    </dgm:pt>
    <dgm:pt modelId="{B390A8C4-1B70-4263-A4F1-20BD24F47790}" type="sibTrans" cxnId="{92A7C8C5-F3FC-44E5-9B50-193CE813BBAB}">
      <dgm:prSet/>
      <dgm:spPr/>
      <dgm:t>
        <a:bodyPr/>
        <a:lstStyle/>
        <a:p>
          <a:endParaRPr lang="en-US"/>
        </a:p>
      </dgm:t>
    </dgm:pt>
    <dgm:pt modelId="{AFB9DEF0-88B0-435E-B7F7-E61F38978AB6}">
      <dgm:prSet/>
      <dgm:spPr/>
      <dgm:t>
        <a:bodyPr/>
        <a:lstStyle/>
        <a:p>
          <a:r>
            <a:rPr lang="en-US" dirty="0"/>
            <a:t>Use authority as directed under NC Solid Waste Management of 2007</a:t>
          </a:r>
        </a:p>
      </dgm:t>
    </dgm:pt>
    <dgm:pt modelId="{3B0F3C74-C63B-4E66-A466-82546FEA1A14}" type="parTrans" cxnId="{E49D09DC-253C-4721-8166-3F761AD9DA2C}">
      <dgm:prSet/>
      <dgm:spPr/>
      <dgm:t>
        <a:bodyPr/>
        <a:lstStyle/>
        <a:p>
          <a:endParaRPr lang="en-US"/>
        </a:p>
      </dgm:t>
    </dgm:pt>
    <dgm:pt modelId="{3656D229-5665-4B66-AE2E-A7E3B25A58A8}" type="sibTrans" cxnId="{E49D09DC-253C-4721-8166-3F761AD9DA2C}">
      <dgm:prSet/>
      <dgm:spPr/>
      <dgm:t>
        <a:bodyPr/>
        <a:lstStyle/>
        <a:p>
          <a:endParaRPr lang="en-US"/>
        </a:p>
      </dgm:t>
    </dgm:pt>
    <dgm:pt modelId="{7FC5FF5D-56A2-43DF-9358-23B047CD8314}" type="pres">
      <dgm:prSet presAssocID="{2B51DB17-1318-4AE1-BA65-4D57D79497EC}" presName="diagram" presStyleCnt="0">
        <dgm:presLayoutVars>
          <dgm:dir/>
          <dgm:resizeHandles val="exact"/>
        </dgm:presLayoutVars>
      </dgm:prSet>
      <dgm:spPr/>
    </dgm:pt>
    <dgm:pt modelId="{2FFFA260-8B98-45A7-88E2-7030BC7DF6A2}" type="pres">
      <dgm:prSet presAssocID="{FE2B6C54-11C3-4905-BEE8-FEF8798A7270}" presName="node" presStyleLbl="node1" presStyleIdx="0" presStyleCnt="6">
        <dgm:presLayoutVars>
          <dgm:bulletEnabled val="1"/>
        </dgm:presLayoutVars>
      </dgm:prSet>
      <dgm:spPr/>
    </dgm:pt>
    <dgm:pt modelId="{6F1EE418-A2FB-455C-9C39-B34E32668E45}" type="pres">
      <dgm:prSet presAssocID="{6BEB2198-4B71-46F6-B225-499BFF23656E}" presName="sibTrans" presStyleCnt="0"/>
      <dgm:spPr/>
    </dgm:pt>
    <dgm:pt modelId="{68273DBE-F02C-4260-8BD5-80DEDFA61C73}" type="pres">
      <dgm:prSet presAssocID="{B6B451B1-7B3D-4477-AE3C-57172A63125E}" presName="node" presStyleLbl="node1" presStyleIdx="1" presStyleCnt="6">
        <dgm:presLayoutVars>
          <dgm:bulletEnabled val="1"/>
        </dgm:presLayoutVars>
      </dgm:prSet>
      <dgm:spPr/>
    </dgm:pt>
    <dgm:pt modelId="{FCBA00AE-0976-4F3A-8D87-F9EF39D62635}" type="pres">
      <dgm:prSet presAssocID="{7720CB2C-3A22-48A3-94BF-B01DCC4D26C1}" presName="sibTrans" presStyleCnt="0"/>
      <dgm:spPr/>
    </dgm:pt>
    <dgm:pt modelId="{2B2B4556-BFA1-4063-94A4-1BD0AB340E9F}" type="pres">
      <dgm:prSet presAssocID="{8059805C-188F-479D-AAF7-AD3361F76BE7}" presName="node" presStyleLbl="node1" presStyleIdx="2" presStyleCnt="6">
        <dgm:presLayoutVars>
          <dgm:bulletEnabled val="1"/>
        </dgm:presLayoutVars>
      </dgm:prSet>
      <dgm:spPr/>
    </dgm:pt>
    <dgm:pt modelId="{4D998605-1DD0-42D8-A91F-1E32CAC1B7AE}" type="pres">
      <dgm:prSet presAssocID="{E6D9E00B-3CB6-488D-8B23-567D87CB4697}" presName="sibTrans" presStyleCnt="0"/>
      <dgm:spPr/>
    </dgm:pt>
    <dgm:pt modelId="{6A1AC49D-8AAE-44B9-A3FD-A1217EFDE748}" type="pres">
      <dgm:prSet presAssocID="{1FEDBF15-52F1-42BB-9075-369F3910C90E}" presName="node" presStyleLbl="node1" presStyleIdx="3" presStyleCnt="6">
        <dgm:presLayoutVars>
          <dgm:bulletEnabled val="1"/>
        </dgm:presLayoutVars>
      </dgm:prSet>
      <dgm:spPr/>
    </dgm:pt>
    <dgm:pt modelId="{C0986485-6414-4851-9D21-DDF82A3E4BC3}" type="pres">
      <dgm:prSet presAssocID="{AA8B3068-A00B-4B40-942C-7241AB5C8EF0}" presName="sibTrans" presStyleCnt="0"/>
      <dgm:spPr/>
    </dgm:pt>
    <dgm:pt modelId="{A3CA7095-8096-4C82-AE60-F771D4CE6495}" type="pres">
      <dgm:prSet presAssocID="{1582F2A1-7343-4DE0-B7CD-0E8FF835411B}" presName="node" presStyleLbl="node1" presStyleIdx="4" presStyleCnt="6">
        <dgm:presLayoutVars>
          <dgm:bulletEnabled val="1"/>
        </dgm:presLayoutVars>
      </dgm:prSet>
      <dgm:spPr/>
    </dgm:pt>
    <dgm:pt modelId="{61984008-5487-40D3-B029-76F690A4172F}" type="pres">
      <dgm:prSet presAssocID="{B390A8C4-1B70-4263-A4F1-20BD24F47790}" presName="sibTrans" presStyleCnt="0"/>
      <dgm:spPr/>
    </dgm:pt>
    <dgm:pt modelId="{989D6D3A-00A0-4F6F-8DF0-648E8452FD89}" type="pres">
      <dgm:prSet presAssocID="{AFB9DEF0-88B0-435E-B7F7-E61F38978AB6}" presName="node" presStyleLbl="node1" presStyleIdx="5" presStyleCnt="6">
        <dgm:presLayoutVars>
          <dgm:bulletEnabled val="1"/>
        </dgm:presLayoutVars>
      </dgm:prSet>
      <dgm:spPr/>
    </dgm:pt>
  </dgm:ptLst>
  <dgm:cxnLst>
    <dgm:cxn modelId="{4108581E-A199-4221-80BA-89F16D82780B}" type="presOf" srcId="{B6B451B1-7B3D-4477-AE3C-57172A63125E}" destId="{68273DBE-F02C-4260-8BD5-80DEDFA61C73}" srcOrd="0" destOrd="0" presId="urn:microsoft.com/office/officeart/2005/8/layout/default"/>
    <dgm:cxn modelId="{F7D41623-4BCD-4CDE-96AC-406C38FAF7E2}" type="presOf" srcId="{AFB9DEF0-88B0-435E-B7F7-E61F38978AB6}" destId="{989D6D3A-00A0-4F6F-8DF0-648E8452FD89}" srcOrd="0" destOrd="0" presId="urn:microsoft.com/office/officeart/2005/8/layout/default"/>
    <dgm:cxn modelId="{3E5BDA25-CF55-4CED-8129-2C48FCB355AD}" srcId="{2B51DB17-1318-4AE1-BA65-4D57D79497EC}" destId="{1FEDBF15-52F1-42BB-9075-369F3910C90E}" srcOrd="3" destOrd="0" parTransId="{3DA9A642-59FC-4404-843E-7692C4A89677}" sibTransId="{AA8B3068-A00B-4B40-942C-7241AB5C8EF0}"/>
    <dgm:cxn modelId="{102EC439-604A-4F73-A5D4-C60EEDB0B4C0}" srcId="{2B51DB17-1318-4AE1-BA65-4D57D79497EC}" destId="{B6B451B1-7B3D-4477-AE3C-57172A63125E}" srcOrd="1" destOrd="0" parTransId="{346F6DE0-7B5A-4CA0-8CBC-832DCE5B35B8}" sibTransId="{7720CB2C-3A22-48A3-94BF-B01DCC4D26C1}"/>
    <dgm:cxn modelId="{D47D2B3E-4434-48C6-902D-15E64EFC7CE5}" srcId="{2B51DB17-1318-4AE1-BA65-4D57D79497EC}" destId="{8059805C-188F-479D-AAF7-AD3361F76BE7}" srcOrd="2" destOrd="0" parTransId="{A77B3B05-1CBF-43AD-B934-FE51A9899241}" sibTransId="{E6D9E00B-3CB6-488D-8B23-567D87CB4697}"/>
    <dgm:cxn modelId="{7D90365F-CD3A-4D04-AD1C-D40D87AAE566}" type="presOf" srcId="{2B51DB17-1318-4AE1-BA65-4D57D79497EC}" destId="{7FC5FF5D-56A2-43DF-9358-23B047CD8314}" srcOrd="0" destOrd="0" presId="urn:microsoft.com/office/officeart/2005/8/layout/default"/>
    <dgm:cxn modelId="{C2BDE94A-5378-4763-8446-138F741A6478}" type="presOf" srcId="{8EA17DAC-17D1-4CBA-BE82-B3B2E7B7C49E}" destId="{2FFFA260-8B98-45A7-88E2-7030BC7DF6A2}" srcOrd="0" destOrd="1" presId="urn:microsoft.com/office/officeart/2005/8/layout/default"/>
    <dgm:cxn modelId="{2508F687-7155-4F38-96D7-C164214158CC}" type="presOf" srcId="{8059805C-188F-479D-AAF7-AD3361F76BE7}" destId="{2B2B4556-BFA1-4063-94A4-1BD0AB340E9F}" srcOrd="0" destOrd="0" presId="urn:microsoft.com/office/officeart/2005/8/layout/default"/>
    <dgm:cxn modelId="{95C56B97-CDE9-4DE3-A04B-AF6945B0008C}" type="presOf" srcId="{FE2B6C54-11C3-4905-BEE8-FEF8798A7270}" destId="{2FFFA260-8B98-45A7-88E2-7030BC7DF6A2}" srcOrd="0" destOrd="0" presId="urn:microsoft.com/office/officeart/2005/8/layout/default"/>
    <dgm:cxn modelId="{C26C22A4-DBFC-46C2-8FF1-2615ABCE4D26}" type="presOf" srcId="{1582F2A1-7343-4DE0-B7CD-0E8FF835411B}" destId="{A3CA7095-8096-4C82-AE60-F771D4CE6495}" srcOrd="0" destOrd="0" presId="urn:microsoft.com/office/officeart/2005/8/layout/default"/>
    <dgm:cxn modelId="{231DE1AE-2E4C-48DD-AD0A-BEB51F704DA7}" srcId="{2B51DB17-1318-4AE1-BA65-4D57D79497EC}" destId="{FE2B6C54-11C3-4905-BEE8-FEF8798A7270}" srcOrd="0" destOrd="0" parTransId="{6160DABC-8617-4266-A4B6-2BAA32B92DFC}" sibTransId="{6BEB2198-4B71-46F6-B225-499BFF23656E}"/>
    <dgm:cxn modelId="{D35893B5-32BF-4BE6-9082-431B25EF108A}" type="presOf" srcId="{1FEDBF15-52F1-42BB-9075-369F3910C90E}" destId="{6A1AC49D-8AAE-44B9-A3FD-A1217EFDE748}" srcOrd="0" destOrd="0" presId="urn:microsoft.com/office/officeart/2005/8/layout/default"/>
    <dgm:cxn modelId="{92A7C8C5-F3FC-44E5-9B50-193CE813BBAB}" srcId="{2B51DB17-1318-4AE1-BA65-4D57D79497EC}" destId="{1582F2A1-7343-4DE0-B7CD-0E8FF835411B}" srcOrd="4" destOrd="0" parTransId="{B7088A5A-23C2-420A-9280-4E9A2FB40F5B}" sibTransId="{B390A8C4-1B70-4263-A4F1-20BD24F47790}"/>
    <dgm:cxn modelId="{E49D09DC-253C-4721-8166-3F761AD9DA2C}" srcId="{2B51DB17-1318-4AE1-BA65-4D57D79497EC}" destId="{AFB9DEF0-88B0-435E-B7F7-E61F38978AB6}" srcOrd="5" destOrd="0" parTransId="{3B0F3C74-C63B-4E66-A466-82546FEA1A14}" sibTransId="{3656D229-5665-4B66-AE2E-A7E3B25A58A8}"/>
    <dgm:cxn modelId="{F85277FD-169D-4802-B66A-8232EB4E22A6}" srcId="{FE2B6C54-11C3-4905-BEE8-FEF8798A7270}" destId="{8EA17DAC-17D1-4CBA-BE82-B3B2E7B7C49E}" srcOrd="0" destOrd="0" parTransId="{C2608D8C-0D3B-4A8E-BA8E-4E16B9C3688D}" sibTransId="{996F9936-387E-49B6-9810-62E8CCBCC8AE}"/>
    <dgm:cxn modelId="{AA554899-916C-4A4D-BE29-28318E29EDF5}" type="presParOf" srcId="{7FC5FF5D-56A2-43DF-9358-23B047CD8314}" destId="{2FFFA260-8B98-45A7-88E2-7030BC7DF6A2}" srcOrd="0" destOrd="0" presId="urn:microsoft.com/office/officeart/2005/8/layout/default"/>
    <dgm:cxn modelId="{7C43FFA4-BDF7-4A75-B4B1-7750A72D2F63}" type="presParOf" srcId="{7FC5FF5D-56A2-43DF-9358-23B047CD8314}" destId="{6F1EE418-A2FB-455C-9C39-B34E32668E45}" srcOrd="1" destOrd="0" presId="urn:microsoft.com/office/officeart/2005/8/layout/default"/>
    <dgm:cxn modelId="{994DE0D3-C0DC-41B1-A49B-AC63C51A3B2B}" type="presParOf" srcId="{7FC5FF5D-56A2-43DF-9358-23B047CD8314}" destId="{68273DBE-F02C-4260-8BD5-80DEDFA61C73}" srcOrd="2" destOrd="0" presId="urn:microsoft.com/office/officeart/2005/8/layout/default"/>
    <dgm:cxn modelId="{01D7620D-0924-41B8-B15E-C26334467EC7}" type="presParOf" srcId="{7FC5FF5D-56A2-43DF-9358-23B047CD8314}" destId="{FCBA00AE-0976-4F3A-8D87-F9EF39D62635}" srcOrd="3" destOrd="0" presId="urn:microsoft.com/office/officeart/2005/8/layout/default"/>
    <dgm:cxn modelId="{5AD02DA3-1C45-4F04-80ED-6892A2FB6EB7}" type="presParOf" srcId="{7FC5FF5D-56A2-43DF-9358-23B047CD8314}" destId="{2B2B4556-BFA1-4063-94A4-1BD0AB340E9F}" srcOrd="4" destOrd="0" presId="urn:microsoft.com/office/officeart/2005/8/layout/default"/>
    <dgm:cxn modelId="{D08588DB-F70E-4998-94C4-28769C7280BD}" type="presParOf" srcId="{7FC5FF5D-56A2-43DF-9358-23B047CD8314}" destId="{4D998605-1DD0-42D8-A91F-1E32CAC1B7AE}" srcOrd="5" destOrd="0" presId="urn:microsoft.com/office/officeart/2005/8/layout/default"/>
    <dgm:cxn modelId="{5B45CA6A-A7F1-40A8-B3BD-478BA33DCD62}" type="presParOf" srcId="{7FC5FF5D-56A2-43DF-9358-23B047CD8314}" destId="{6A1AC49D-8AAE-44B9-A3FD-A1217EFDE748}" srcOrd="6" destOrd="0" presId="urn:microsoft.com/office/officeart/2005/8/layout/default"/>
    <dgm:cxn modelId="{4FE21E4F-C416-4A4E-B37E-A05E4F62C1E2}" type="presParOf" srcId="{7FC5FF5D-56A2-43DF-9358-23B047CD8314}" destId="{C0986485-6414-4851-9D21-DDF82A3E4BC3}" srcOrd="7" destOrd="0" presId="urn:microsoft.com/office/officeart/2005/8/layout/default"/>
    <dgm:cxn modelId="{13F1E2B8-C2D5-43E6-A7BD-6825CB3F06B3}" type="presParOf" srcId="{7FC5FF5D-56A2-43DF-9358-23B047CD8314}" destId="{A3CA7095-8096-4C82-AE60-F771D4CE6495}" srcOrd="8" destOrd="0" presId="urn:microsoft.com/office/officeart/2005/8/layout/default"/>
    <dgm:cxn modelId="{372DA325-B24E-451A-9E64-406682D0AE4E}" type="presParOf" srcId="{7FC5FF5D-56A2-43DF-9358-23B047CD8314}" destId="{61984008-5487-40D3-B029-76F690A4172F}" srcOrd="9" destOrd="0" presId="urn:microsoft.com/office/officeart/2005/8/layout/default"/>
    <dgm:cxn modelId="{59D31070-223D-4606-BF4F-2FF2A63B62E6}" type="presParOf" srcId="{7FC5FF5D-56A2-43DF-9358-23B047CD8314}" destId="{989D6D3A-00A0-4F6F-8DF0-648E8452FD89}"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C5323B4A-D8FF-4D7B-9292-92C4F79232CA}"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7DB81422-9C79-4FE0-9D16-6259539DB35E}">
      <dgm:prSet/>
      <dgm:spPr/>
      <dgm:t>
        <a:bodyPr/>
        <a:lstStyle/>
        <a:p>
          <a:r>
            <a:rPr lang="en-US"/>
            <a:t>Develop a roster of key meeting places or information outlets</a:t>
          </a:r>
        </a:p>
      </dgm:t>
    </dgm:pt>
    <dgm:pt modelId="{5E8FD001-1085-4071-A093-B65E41359A94}" type="parTrans" cxnId="{2694A426-E84E-4B32-947C-141A3E09A8BB}">
      <dgm:prSet/>
      <dgm:spPr/>
      <dgm:t>
        <a:bodyPr/>
        <a:lstStyle/>
        <a:p>
          <a:endParaRPr lang="en-US"/>
        </a:p>
      </dgm:t>
    </dgm:pt>
    <dgm:pt modelId="{0919C960-F5D6-4C79-8A9D-921A971C5470}" type="sibTrans" cxnId="{2694A426-E84E-4B32-947C-141A3E09A8BB}">
      <dgm:prSet/>
      <dgm:spPr/>
      <dgm:t>
        <a:bodyPr/>
        <a:lstStyle/>
        <a:p>
          <a:endParaRPr lang="en-US"/>
        </a:p>
      </dgm:t>
    </dgm:pt>
    <dgm:pt modelId="{7EDC455F-8120-473A-8C85-909A1E335BE0}">
      <dgm:prSet/>
      <dgm:spPr/>
      <dgm:t>
        <a:bodyPr/>
        <a:lstStyle/>
        <a:p>
          <a:r>
            <a:rPr lang="en-US" i="1"/>
            <a:t>Places of worship, social media, public broadcast outlets or  other cultural centers in collaboration with community members</a:t>
          </a:r>
          <a:endParaRPr lang="en-US"/>
        </a:p>
      </dgm:t>
    </dgm:pt>
    <dgm:pt modelId="{2A8675F4-A6B3-4007-B268-FB96806B8EE1}" type="parTrans" cxnId="{919DE664-85A1-4603-8585-36CBF76279C2}">
      <dgm:prSet/>
      <dgm:spPr/>
      <dgm:t>
        <a:bodyPr/>
        <a:lstStyle/>
        <a:p>
          <a:endParaRPr lang="en-US"/>
        </a:p>
      </dgm:t>
    </dgm:pt>
    <dgm:pt modelId="{EEFF78A7-D18C-44C1-AECD-CC39F10C77C3}" type="sibTrans" cxnId="{919DE664-85A1-4603-8585-36CBF76279C2}">
      <dgm:prSet/>
      <dgm:spPr/>
      <dgm:t>
        <a:bodyPr/>
        <a:lstStyle/>
        <a:p>
          <a:endParaRPr lang="en-US"/>
        </a:p>
      </dgm:t>
    </dgm:pt>
    <dgm:pt modelId="{AF8E62C7-663C-459A-BFE8-643767C6CB4A}">
      <dgm:prSet/>
      <dgm:spPr/>
      <dgm:t>
        <a:bodyPr/>
        <a:lstStyle/>
        <a:p>
          <a:r>
            <a:rPr lang="en-US"/>
            <a:t>Assure that all materials are translated and available on public websites</a:t>
          </a:r>
        </a:p>
      </dgm:t>
    </dgm:pt>
    <dgm:pt modelId="{35086557-EF33-4476-953C-A0B23FF9C09A}" type="parTrans" cxnId="{43402099-19FE-46D8-A955-5EF26D71047A}">
      <dgm:prSet/>
      <dgm:spPr/>
      <dgm:t>
        <a:bodyPr/>
        <a:lstStyle/>
        <a:p>
          <a:endParaRPr lang="en-US"/>
        </a:p>
      </dgm:t>
    </dgm:pt>
    <dgm:pt modelId="{88E7D543-189F-4223-A57A-60472A84E3FB}" type="sibTrans" cxnId="{43402099-19FE-46D8-A955-5EF26D71047A}">
      <dgm:prSet/>
      <dgm:spPr/>
      <dgm:t>
        <a:bodyPr/>
        <a:lstStyle/>
        <a:p>
          <a:endParaRPr lang="en-US"/>
        </a:p>
      </dgm:t>
    </dgm:pt>
    <dgm:pt modelId="{1A6694D8-4717-4245-B7A9-6C6B8EC6D423}">
      <dgm:prSet/>
      <dgm:spPr/>
      <dgm:t>
        <a:bodyPr/>
        <a:lstStyle/>
        <a:p>
          <a:r>
            <a:rPr lang="en-US"/>
            <a:t>Work to remove real or perceived barriers to public participation for non-English speakers</a:t>
          </a:r>
        </a:p>
      </dgm:t>
    </dgm:pt>
    <dgm:pt modelId="{F9076B31-DBFB-461F-9B44-F3AB74B1F939}" type="parTrans" cxnId="{0718C25C-88D7-4F35-B80C-967EBE6CE0D3}">
      <dgm:prSet/>
      <dgm:spPr/>
      <dgm:t>
        <a:bodyPr/>
        <a:lstStyle/>
        <a:p>
          <a:endParaRPr lang="en-US"/>
        </a:p>
      </dgm:t>
    </dgm:pt>
    <dgm:pt modelId="{44054F7E-3B5F-495D-BEF9-FE339DF0405D}" type="sibTrans" cxnId="{0718C25C-88D7-4F35-B80C-967EBE6CE0D3}">
      <dgm:prSet/>
      <dgm:spPr/>
      <dgm:t>
        <a:bodyPr/>
        <a:lstStyle/>
        <a:p>
          <a:endParaRPr lang="en-US"/>
        </a:p>
      </dgm:t>
    </dgm:pt>
    <dgm:pt modelId="{6402A1D8-4C9E-4BB6-9322-77B1571E7553}" type="pres">
      <dgm:prSet presAssocID="{C5323B4A-D8FF-4D7B-9292-92C4F79232CA}" presName="root" presStyleCnt="0">
        <dgm:presLayoutVars>
          <dgm:dir/>
          <dgm:resizeHandles val="exact"/>
        </dgm:presLayoutVars>
      </dgm:prSet>
      <dgm:spPr/>
    </dgm:pt>
    <dgm:pt modelId="{1512BB18-0529-4B1B-AC03-CE505D4AD527}" type="pres">
      <dgm:prSet presAssocID="{7DB81422-9C79-4FE0-9D16-6259539DB35E}" presName="compNode" presStyleCnt="0"/>
      <dgm:spPr/>
    </dgm:pt>
    <dgm:pt modelId="{F6B98BEC-4BF8-4493-BA0E-A0CD0CEF3FFF}" type="pres">
      <dgm:prSet presAssocID="{7DB81422-9C79-4FE0-9D16-6259539DB35E}" presName="bgRect" presStyleLbl="bgShp" presStyleIdx="0" presStyleCnt="3"/>
      <dgm:spPr/>
    </dgm:pt>
    <dgm:pt modelId="{AABE421A-81C1-41E1-B49C-0E72062E7DC9}" type="pres">
      <dgm:prSet presAssocID="{7DB81422-9C79-4FE0-9D16-6259539DB35E}"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Group"/>
        </a:ext>
      </dgm:extLst>
    </dgm:pt>
    <dgm:pt modelId="{42DD3B36-9A88-4C93-9142-9EDCF466B943}" type="pres">
      <dgm:prSet presAssocID="{7DB81422-9C79-4FE0-9D16-6259539DB35E}" presName="spaceRect" presStyleCnt="0"/>
      <dgm:spPr/>
    </dgm:pt>
    <dgm:pt modelId="{1B4FF253-625A-4201-88AD-5993AFFDF0AD}" type="pres">
      <dgm:prSet presAssocID="{7DB81422-9C79-4FE0-9D16-6259539DB35E}" presName="parTx" presStyleLbl="revTx" presStyleIdx="0" presStyleCnt="4">
        <dgm:presLayoutVars>
          <dgm:chMax val="0"/>
          <dgm:chPref val="0"/>
        </dgm:presLayoutVars>
      </dgm:prSet>
      <dgm:spPr/>
    </dgm:pt>
    <dgm:pt modelId="{B304224F-3BE5-43D7-88C7-D51467E07C35}" type="pres">
      <dgm:prSet presAssocID="{7DB81422-9C79-4FE0-9D16-6259539DB35E}" presName="desTx" presStyleLbl="revTx" presStyleIdx="1" presStyleCnt="4">
        <dgm:presLayoutVars/>
      </dgm:prSet>
      <dgm:spPr/>
    </dgm:pt>
    <dgm:pt modelId="{C1DB2577-10E6-4ABB-94A3-E80FF7816B48}" type="pres">
      <dgm:prSet presAssocID="{0919C960-F5D6-4C79-8A9D-921A971C5470}" presName="sibTrans" presStyleCnt="0"/>
      <dgm:spPr/>
    </dgm:pt>
    <dgm:pt modelId="{549B2764-4986-4FFE-BC84-782B661DDB66}" type="pres">
      <dgm:prSet presAssocID="{AF8E62C7-663C-459A-BFE8-643767C6CB4A}" presName="compNode" presStyleCnt="0"/>
      <dgm:spPr/>
    </dgm:pt>
    <dgm:pt modelId="{43478993-FDB8-490E-B6BC-F09CF62A1A97}" type="pres">
      <dgm:prSet presAssocID="{AF8E62C7-663C-459A-BFE8-643767C6CB4A}" presName="bgRect" presStyleLbl="bgShp" presStyleIdx="1" presStyleCnt="3"/>
      <dgm:spPr/>
    </dgm:pt>
    <dgm:pt modelId="{05ADC79C-AF15-4BE2-9AA4-FABE2DF39102}" type="pres">
      <dgm:prSet presAssocID="{AF8E62C7-663C-459A-BFE8-643767C6CB4A}"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ooks"/>
        </a:ext>
      </dgm:extLst>
    </dgm:pt>
    <dgm:pt modelId="{C6770935-1521-483F-BC38-A1298B52554C}" type="pres">
      <dgm:prSet presAssocID="{AF8E62C7-663C-459A-BFE8-643767C6CB4A}" presName="spaceRect" presStyleCnt="0"/>
      <dgm:spPr/>
    </dgm:pt>
    <dgm:pt modelId="{5F4B7BC4-3DF2-4626-B7B7-52103B1A715A}" type="pres">
      <dgm:prSet presAssocID="{AF8E62C7-663C-459A-BFE8-643767C6CB4A}" presName="parTx" presStyleLbl="revTx" presStyleIdx="2" presStyleCnt="4">
        <dgm:presLayoutVars>
          <dgm:chMax val="0"/>
          <dgm:chPref val="0"/>
        </dgm:presLayoutVars>
      </dgm:prSet>
      <dgm:spPr/>
    </dgm:pt>
    <dgm:pt modelId="{658740E7-FB58-4FC2-9AA0-A0BDF5ADFF62}" type="pres">
      <dgm:prSet presAssocID="{88E7D543-189F-4223-A57A-60472A84E3FB}" presName="sibTrans" presStyleCnt="0"/>
      <dgm:spPr/>
    </dgm:pt>
    <dgm:pt modelId="{97A1277E-CCA3-4C29-9D4D-FB666FF2865C}" type="pres">
      <dgm:prSet presAssocID="{1A6694D8-4717-4245-B7A9-6C6B8EC6D423}" presName="compNode" presStyleCnt="0"/>
      <dgm:spPr/>
    </dgm:pt>
    <dgm:pt modelId="{2357F968-0F77-4F41-A426-EDB3F146D0F2}" type="pres">
      <dgm:prSet presAssocID="{1A6694D8-4717-4245-B7A9-6C6B8EC6D423}" presName="bgRect" presStyleLbl="bgShp" presStyleIdx="2" presStyleCnt="3"/>
      <dgm:spPr/>
    </dgm:pt>
    <dgm:pt modelId="{D21D9842-B66F-427D-8214-D50241105F66}" type="pres">
      <dgm:prSet presAssocID="{1A6694D8-4717-4245-B7A9-6C6B8EC6D423}"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Lecturer"/>
        </a:ext>
      </dgm:extLst>
    </dgm:pt>
    <dgm:pt modelId="{4318D84E-05A0-414A-98F6-0A8F6F77CCBD}" type="pres">
      <dgm:prSet presAssocID="{1A6694D8-4717-4245-B7A9-6C6B8EC6D423}" presName="spaceRect" presStyleCnt="0"/>
      <dgm:spPr/>
    </dgm:pt>
    <dgm:pt modelId="{E117D9A6-C817-45D3-8F24-E5DE152F1FF8}" type="pres">
      <dgm:prSet presAssocID="{1A6694D8-4717-4245-B7A9-6C6B8EC6D423}" presName="parTx" presStyleLbl="revTx" presStyleIdx="3" presStyleCnt="4">
        <dgm:presLayoutVars>
          <dgm:chMax val="0"/>
          <dgm:chPref val="0"/>
        </dgm:presLayoutVars>
      </dgm:prSet>
      <dgm:spPr/>
    </dgm:pt>
  </dgm:ptLst>
  <dgm:cxnLst>
    <dgm:cxn modelId="{2694A426-E84E-4B32-947C-141A3E09A8BB}" srcId="{C5323B4A-D8FF-4D7B-9292-92C4F79232CA}" destId="{7DB81422-9C79-4FE0-9D16-6259539DB35E}" srcOrd="0" destOrd="0" parTransId="{5E8FD001-1085-4071-A093-B65E41359A94}" sibTransId="{0919C960-F5D6-4C79-8A9D-921A971C5470}"/>
    <dgm:cxn modelId="{3C95FB40-2A1F-49F7-80D7-DE4D74E80647}" type="presOf" srcId="{7EDC455F-8120-473A-8C85-909A1E335BE0}" destId="{B304224F-3BE5-43D7-88C7-D51467E07C35}" srcOrd="0" destOrd="0" presId="urn:microsoft.com/office/officeart/2018/2/layout/IconVerticalSolidList"/>
    <dgm:cxn modelId="{0718C25C-88D7-4F35-B80C-967EBE6CE0D3}" srcId="{C5323B4A-D8FF-4D7B-9292-92C4F79232CA}" destId="{1A6694D8-4717-4245-B7A9-6C6B8EC6D423}" srcOrd="2" destOrd="0" parTransId="{F9076B31-DBFB-461F-9B44-F3AB74B1F939}" sibTransId="{44054F7E-3B5F-495D-BEF9-FE339DF0405D}"/>
    <dgm:cxn modelId="{D3078560-6B33-47F9-AD3A-63F636322AF6}" type="presOf" srcId="{7DB81422-9C79-4FE0-9D16-6259539DB35E}" destId="{1B4FF253-625A-4201-88AD-5993AFFDF0AD}" srcOrd="0" destOrd="0" presId="urn:microsoft.com/office/officeart/2018/2/layout/IconVerticalSolidList"/>
    <dgm:cxn modelId="{919DE664-85A1-4603-8585-36CBF76279C2}" srcId="{7DB81422-9C79-4FE0-9D16-6259539DB35E}" destId="{7EDC455F-8120-473A-8C85-909A1E335BE0}" srcOrd="0" destOrd="0" parTransId="{2A8675F4-A6B3-4007-B268-FB96806B8EE1}" sibTransId="{EEFF78A7-D18C-44C1-AECD-CC39F10C77C3}"/>
    <dgm:cxn modelId="{37650E46-60FA-46BA-A9B0-9A5BA9BAB549}" type="presOf" srcId="{AF8E62C7-663C-459A-BFE8-643767C6CB4A}" destId="{5F4B7BC4-3DF2-4626-B7B7-52103B1A715A}" srcOrd="0" destOrd="0" presId="urn:microsoft.com/office/officeart/2018/2/layout/IconVerticalSolidList"/>
    <dgm:cxn modelId="{43402099-19FE-46D8-A955-5EF26D71047A}" srcId="{C5323B4A-D8FF-4D7B-9292-92C4F79232CA}" destId="{AF8E62C7-663C-459A-BFE8-643767C6CB4A}" srcOrd="1" destOrd="0" parTransId="{35086557-EF33-4476-953C-A0B23FF9C09A}" sibTransId="{88E7D543-189F-4223-A57A-60472A84E3FB}"/>
    <dgm:cxn modelId="{099E82A6-2137-47D7-80D1-47ECAEF52F97}" type="presOf" srcId="{C5323B4A-D8FF-4D7B-9292-92C4F79232CA}" destId="{6402A1D8-4C9E-4BB6-9322-77B1571E7553}" srcOrd="0" destOrd="0" presId="urn:microsoft.com/office/officeart/2018/2/layout/IconVerticalSolidList"/>
    <dgm:cxn modelId="{6C4C6FBD-8FDC-4DE5-AEC5-04BBE2CE018B}" type="presOf" srcId="{1A6694D8-4717-4245-B7A9-6C6B8EC6D423}" destId="{E117D9A6-C817-45D3-8F24-E5DE152F1FF8}" srcOrd="0" destOrd="0" presId="urn:microsoft.com/office/officeart/2018/2/layout/IconVerticalSolidList"/>
    <dgm:cxn modelId="{8E6BEDB3-30B8-491E-89F8-2B12C6200961}" type="presParOf" srcId="{6402A1D8-4C9E-4BB6-9322-77B1571E7553}" destId="{1512BB18-0529-4B1B-AC03-CE505D4AD527}" srcOrd="0" destOrd="0" presId="urn:microsoft.com/office/officeart/2018/2/layout/IconVerticalSolidList"/>
    <dgm:cxn modelId="{CF8B6A7D-D7B4-4611-9464-1F4ADD5E029D}" type="presParOf" srcId="{1512BB18-0529-4B1B-AC03-CE505D4AD527}" destId="{F6B98BEC-4BF8-4493-BA0E-A0CD0CEF3FFF}" srcOrd="0" destOrd="0" presId="urn:microsoft.com/office/officeart/2018/2/layout/IconVerticalSolidList"/>
    <dgm:cxn modelId="{A79C22A6-D797-41AC-B34A-DAB4283250F3}" type="presParOf" srcId="{1512BB18-0529-4B1B-AC03-CE505D4AD527}" destId="{AABE421A-81C1-41E1-B49C-0E72062E7DC9}" srcOrd="1" destOrd="0" presId="urn:microsoft.com/office/officeart/2018/2/layout/IconVerticalSolidList"/>
    <dgm:cxn modelId="{8A0305BA-2717-43EA-9D99-3A43ADEB05E0}" type="presParOf" srcId="{1512BB18-0529-4B1B-AC03-CE505D4AD527}" destId="{42DD3B36-9A88-4C93-9142-9EDCF466B943}" srcOrd="2" destOrd="0" presId="urn:microsoft.com/office/officeart/2018/2/layout/IconVerticalSolidList"/>
    <dgm:cxn modelId="{071D85CD-EAC2-4C7C-AF64-FDCBBFEF8785}" type="presParOf" srcId="{1512BB18-0529-4B1B-AC03-CE505D4AD527}" destId="{1B4FF253-625A-4201-88AD-5993AFFDF0AD}" srcOrd="3" destOrd="0" presId="urn:microsoft.com/office/officeart/2018/2/layout/IconVerticalSolidList"/>
    <dgm:cxn modelId="{B74D1341-C5CF-4B45-BD99-EB69AB21A616}" type="presParOf" srcId="{1512BB18-0529-4B1B-AC03-CE505D4AD527}" destId="{B304224F-3BE5-43D7-88C7-D51467E07C35}" srcOrd="4" destOrd="0" presId="urn:microsoft.com/office/officeart/2018/2/layout/IconVerticalSolidList"/>
    <dgm:cxn modelId="{DF7B1066-7EFC-486F-A2B3-EBD57EF304BC}" type="presParOf" srcId="{6402A1D8-4C9E-4BB6-9322-77B1571E7553}" destId="{C1DB2577-10E6-4ABB-94A3-E80FF7816B48}" srcOrd="1" destOrd="0" presId="urn:microsoft.com/office/officeart/2018/2/layout/IconVerticalSolidList"/>
    <dgm:cxn modelId="{E35B634A-1A3C-4C4A-8AC7-5EB79B6861D0}" type="presParOf" srcId="{6402A1D8-4C9E-4BB6-9322-77B1571E7553}" destId="{549B2764-4986-4FFE-BC84-782B661DDB66}" srcOrd="2" destOrd="0" presId="urn:microsoft.com/office/officeart/2018/2/layout/IconVerticalSolidList"/>
    <dgm:cxn modelId="{87FB3C68-F321-41C3-93A4-CDDB80A6F10D}" type="presParOf" srcId="{549B2764-4986-4FFE-BC84-782B661DDB66}" destId="{43478993-FDB8-490E-B6BC-F09CF62A1A97}" srcOrd="0" destOrd="0" presId="urn:microsoft.com/office/officeart/2018/2/layout/IconVerticalSolidList"/>
    <dgm:cxn modelId="{C8402E1B-2734-4F80-A779-03ADBB5A1132}" type="presParOf" srcId="{549B2764-4986-4FFE-BC84-782B661DDB66}" destId="{05ADC79C-AF15-4BE2-9AA4-FABE2DF39102}" srcOrd="1" destOrd="0" presId="urn:microsoft.com/office/officeart/2018/2/layout/IconVerticalSolidList"/>
    <dgm:cxn modelId="{4DE6B373-86B3-429C-8489-EF8435BF336A}" type="presParOf" srcId="{549B2764-4986-4FFE-BC84-782B661DDB66}" destId="{C6770935-1521-483F-BC38-A1298B52554C}" srcOrd="2" destOrd="0" presId="urn:microsoft.com/office/officeart/2018/2/layout/IconVerticalSolidList"/>
    <dgm:cxn modelId="{EE2B54E7-2863-4CE3-B69B-B14742A89C5F}" type="presParOf" srcId="{549B2764-4986-4FFE-BC84-782B661DDB66}" destId="{5F4B7BC4-3DF2-4626-B7B7-52103B1A715A}" srcOrd="3" destOrd="0" presId="urn:microsoft.com/office/officeart/2018/2/layout/IconVerticalSolidList"/>
    <dgm:cxn modelId="{4CBAB45D-0A6A-4359-9CBA-D190AA131867}" type="presParOf" srcId="{6402A1D8-4C9E-4BB6-9322-77B1571E7553}" destId="{658740E7-FB58-4FC2-9AA0-A0BDF5ADFF62}" srcOrd="3" destOrd="0" presId="urn:microsoft.com/office/officeart/2018/2/layout/IconVerticalSolidList"/>
    <dgm:cxn modelId="{3B176B13-A85A-4494-BFBC-6D86E2D6F6E1}" type="presParOf" srcId="{6402A1D8-4C9E-4BB6-9322-77B1571E7553}" destId="{97A1277E-CCA3-4C29-9D4D-FB666FF2865C}" srcOrd="4" destOrd="0" presId="urn:microsoft.com/office/officeart/2018/2/layout/IconVerticalSolidList"/>
    <dgm:cxn modelId="{1422D8E1-D432-43A6-B133-75FE530D21D6}" type="presParOf" srcId="{97A1277E-CCA3-4C29-9D4D-FB666FF2865C}" destId="{2357F968-0F77-4F41-A426-EDB3F146D0F2}" srcOrd="0" destOrd="0" presId="urn:microsoft.com/office/officeart/2018/2/layout/IconVerticalSolidList"/>
    <dgm:cxn modelId="{E22A9AB9-8F8B-4F51-BD00-1E2A76A0529C}" type="presParOf" srcId="{97A1277E-CCA3-4C29-9D4D-FB666FF2865C}" destId="{D21D9842-B66F-427D-8214-D50241105F66}" srcOrd="1" destOrd="0" presId="urn:microsoft.com/office/officeart/2018/2/layout/IconVerticalSolidList"/>
    <dgm:cxn modelId="{FD73B762-9ACF-4F07-991A-17825166E0E6}" type="presParOf" srcId="{97A1277E-CCA3-4C29-9D4D-FB666FF2865C}" destId="{4318D84E-05A0-414A-98F6-0A8F6F77CCBD}" srcOrd="2" destOrd="0" presId="urn:microsoft.com/office/officeart/2018/2/layout/IconVerticalSolidList"/>
    <dgm:cxn modelId="{BC0BEBA2-BE9D-48A2-95EE-57E81E8AD12F}" type="presParOf" srcId="{97A1277E-CCA3-4C29-9D4D-FB666FF2865C}" destId="{E117D9A6-C817-45D3-8F24-E5DE152F1FF8}"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7E152742-BBF5-4085-B986-C3BE0306A8B3}"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FD192B59-6EF1-4E69-8482-E3B33B57709F}">
      <dgm:prSet/>
      <dgm:spPr/>
      <dgm:t>
        <a:bodyPr/>
        <a:lstStyle/>
        <a:p>
          <a:r>
            <a:rPr lang="en-US"/>
            <a:t>Create formal and transparent process with NC DOC</a:t>
          </a:r>
        </a:p>
      </dgm:t>
    </dgm:pt>
    <dgm:pt modelId="{061BDB50-9C87-4B25-88C5-E5793D1665F1}" type="parTrans" cxnId="{5F271BEF-CCE7-442E-B576-820789F6F40D}">
      <dgm:prSet/>
      <dgm:spPr/>
      <dgm:t>
        <a:bodyPr/>
        <a:lstStyle/>
        <a:p>
          <a:endParaRPr lang="en-US"/>
        </a:p>
      </dgm:t>
    </dgm:pt>
    <dgm:pt modelId="{4C4C0B76-D9E5-45E7-8A4C-BD4AD6C59371}" type="sibTrans" cxnId="{5F271BEF-CCE7-442E-B576-820789F6F40D}">
      <dgm:prSet/>
      <dgm:spPr/>
      <dgm:t>
        <a:bodyPr/>
        <a:lstStyle/>
        <a:p>
          <a:endParaRPr lang="en-US"/>
        </a:p>
      </dgm:t>
    </dgm:pt>
    <dgm:pt modelId="{A20B4C64-B5D2-44DC-BD6A-88AA99FF24EF}">
      <dgm:prSet/>
      <dgm:spPr/>
      <dgm:t>
        <a:bodyPr/>
        <a:lstStyle/>
        <a:p>
          <a:r>
            <a:rPr lang="en-US"/>
            <a:t>Community notification prior to and during new business recruitment/location </a:t>
          </a:r>
        </a:p>
      </dgm:t>
    </dgm:pt>
    <dgm:pt modelId="{048DA67D-D413-4A24-81CC-0BC2AAABCB66}" type="parTrans" cxnId="{914CCC66-DD3E-49D6-BA86-33919A116051}">
      <dgm:prSet/>
      <dgm:spPr/>
      <dgm:t>
        <a:bodyPr/>
        <a:lstStyle/>
        <a:p>
          <a:endParaRPr lang="en-US"/>
        </a:p>
      </dgm:t>
    </dgm:pt>
    <dgm:pt modelId="{4EEC82D1-7EDA-43D9-B4B0-8CC568BA1265}" type="sibTrans" cxnId="{914CCC66-DD3E-49D6-BA86-33919A116051}">
      <dgm:prSet/>
      <dgm:spPr/>
      <dgm:t>
        <a:bodyPr/>
        <a:lstStyle/>
        <a:p>
          <a:endParaRPr lang="en-US"/>
        </a:p>
      </dgm:t>
    </dgm:pt>
    <dgm:pt modelId="{15D2ABCF-7C4E-4A3A-AF5F-C06AAD53BE78}">
      <dgm:prSet/>
      <dgm:spPr/>
      <dgm:t>
        <a:bodyPr/>
        <a:lstStyle/>
        <a:p>
          <a:r>
            <a:rPr lang="en-US"/>
            <a:t>Review of environmental history in other locations, if possible</a:t>
          </a:r>
        </a:p>
      </dgm:t>
    </dgm:pt>
    <dgm:pt modelId="{BDAE42F4-2F36-49C7-976B-8E0DA2F4C0B8}" type="parTrans" cxnId="{42B83506-F69E-48C3-8220-3F15780FBF38}">
      <dgm:prSet/>
      <dgm:spPr/>
      <dgm:t>
        <a:bodyPr/>
        <a:lstStyle/>
        <a:p>
          <a:endParaRPr lang="en-US"/>
        </a:p>
      </dgm:t>
    </dgm:pt>
    <dgm:pt modelId="{8D7FA90B-D4E1-43F9-A8B0-A7E26BA44FB2}" type="sibTrans" cxnId="{42B83506-F69E-48C3-8220-3F15780FBF38}">
      <dgm:prSet/>
      <dgm:spPr/>
      <dgm:t>
        <a:bodyPr/>
        <a:lstStyle/>
        <a:p>
          <a:endParaRPr lang="en-US"/>
        </a:p>
      </dgm:t>
    </dgm:pt>
    <dgm:pt modelId="{496DDAE2-4BE8-40CC-B7CD-9833D36208BC}">
      <dgm:prSet/>
      <dgm:spPr/>
      <dgm:t>
        <a:bodyPr/>
        <a:lstStyle/>
        <a:p>
          <a:r>
            <a:rPr lang="en-US"/>
            <a:t>Assure that cumulative impacts  are considered in costs of adding new businesses in overburdened communities</a:t>
          </a:r>
        </a:p>
      </dgm:t>
    </dgm:pt>
    <dgm:pt modelId="{E2A8ADBA-A92D-49D9-B82A-C7DE7D8EFC37}" type="parTrans" cxnId="{C95A6240-88CD-460F-9BB4-D5647F18836C}">
      <dgm:prSet/>
      <dgm:spPr/>
      <dgm:t>
        <a:bodyPr/>
        <a:lstStyle/>
        <a:p>
          <a:endParaRPr lang="en-US"/>
        </a:p>
      </dgm:t>
    </dgm:pt>
    <dgm:pt modelId="{F0FBF3AB-9F4F-404F-BEFC-62EB97B6F604}" type="sibTrans" cxnId="{C95A6240-88CD-460F-9BB4-D5647F18836C}">
      <dgm:prSet/>
      <dgm:spPr/>
      <dgm:t>
        <a:bodyPr/>
        <a:lstStyle/>
        <a:p>
          <a:endParaRPr lang="en-US"/>
        </a:p>
      </dgm:t>
    </dgm:pt>
    <dgm:pt modelId="{7E8B9BB2-DD4F-407D-A1D4-35F6243E4A81}">
      <dgm:prSet/>
      <dgm:spPr/>
      <dgm:t>
        <a:bodyPr/>
        <a:lstStyle/>
        <a:p>
          <a:r>
            <a:rPr lang="en-US"/>
            <a:t>Reducing siting of new businesses in already overburdened should be avoided, where possible</a:t>
          </a:r>
        </a:p>
      </dgm:t>
    </dgm:pt>
    <dgm:pt modelId="{D0C01672-2511-4A83-B07D-7E237720416A}" type="parTrans" cxnId="{CEFE0BC0-E0D8-4AE6-93ED-3185C39E70F7}">
      <dgm:prSet/>
      <dgm:spPr/>
      <dgm:t>
        <a:bodyPr/>
        <a:lstStyle/>
        <a:p>
          <a:endParaRPr lang="en-US"/>
        </a:p>
      </dgm:t>
    </dgm:pt>
    <dgm:pt modelId="{47558DD7-105F-49C4-A6B7-AA1A5AAF8E2F}" type="sibTrans" cxnId="{CEFE0BC0-E0D8-4AE6-93ED-3185C39E70F7}">
      <dgm:prSet/>
      <dgm:spPr/>
      <dgm:t>
        <a:bodyPr/>
        <a:lstStyle/>
        <a:p>
          <a:endParaRPr lang="en-US"/>
        </a:p>
      </dgm:t>
    </dgm:pt>
    <dgm:pt modelId="{30AAC9D3-C40A-4F28-BC72-3A64FF60149F}">
      <dgm:prSet/>
      <dgm:spPr/>
      <dgm:t>
        <a:bodyPr/>
        <a:lstStyle/>
        <a:p>
          <a:r>
            <a:rPr lang="en-US"/>
            <a:t>Make  NC the best state for businesses AND the communities where businesses locate</a:t>
          </a:r>
        </a:p>
      </dgm:t>
    </dgm:pt>
    <dgm:pt modelId="{D68CC554-E50A-48A9-885A-0B92FACBF2C3}" type="parTrans" cxnId="{C069D8D4-1361-4964-97DA-1B64AB49AC1E}">
      <dgm:prSet/>
      <dgm:spPr/>
      <dgm:t>
        <a:bodyPr/>
        <a:lstStyle/>
        <a:p>
          <a:endParaRPr lang="en-US"/>
        </a:p>
      </dgm:t>
    </dgm:pt>
    <dgm:pt modelId="{C30EA87E-540E-4501-AECC-EE4632306F90}" type="sibTrans" cxnId="{C069D8D4-1361-4964-97DA-1B64AB49AC1E}">
      <dgm:prSet/>
      <dgm:spPr/>
      <dgm:t>
        <a:bodyPr/>
        <a:lstStyle/>
        <a:p>
          <a:endParaRPr lang="en-US"/>
        </a:p>
      </dgm:t>
    </dgm:pt>
    <dgm:pt modelId="{2149121F-78CF-400A-8288-D5485B32D661}" type="pres">
      <dgm:prSet presAssocID="{7E152742-BBF5-4085-B986-C3BE0306A8B3}" presName="root" presStyleCnt="0">
        <dgm:presLayoutVars>
          <dgm:dir/>
          <dgm:resizeHandles val="exact"/>
        </dgm:presLayoutVars>
      </dgm:prSet>
      <dgm:spPr/>
    </dgm:pt>
    <dgm:pt modelId="{9A9C3203-811A-474E-9D80-A145E6E35945}" type="pres">
      <dgm:prSet presAssocID="{FD192B59-6EF1-4E69-8482-E3B33B57709F}" presName="compNode" presStyleCnt="0"/>
      <dgm:spPr/>
    </dgm:pt>
    <dgm:pt modelId="{A7B54024-91A5-4456-8DD6-B6AB7BEF9C4B}" type="pres">
      <dgm:prSet presAssocID="{FD192B59-6EF1-4E69-8482-E3B33B57709F}" presName="bgRect" presStyleLbl="bgShp" presStyleIdx="0" presStyleCnt="4"/>
      <dgm:spPr/>
    </dgm:pt>
    <dgm:pt modelId="{A306FD6A-3DF4-40DC-B8E2-30C17036940F}" type="pres">
      <dgm:prSet presAssocID="{FD192B59-6EF1-4E69-8482-E3B33B57709F}"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Office Worker"/>
        </a:ext>
      </dgm:extLst>
    </dgm:pt>
    <dgm:pt modelId="{6A0C4685-8280-49EB-B4FD-E704B503AF6A}" type="pres">
      <dgm:prSet presAssocID="{FD192B59-6EF1-4E69-8482-E3B33B57709F}" presName="spaceRect" presStyleCnt="0"/>
      <dgm:spPr/>
    </dgm:pt>
    <dgm:pt modelId="{34522F9D-D6F3-4C37-91C9-6A5BC89D6370}" type="pres">
      <dgm:prSet presAssocID="{FD192B59-6EF1-4E69-8482-E3B33B57709F}" presName="parTx" presStyleLbl="revTx" presStyleIdx="0" presStyleCnt="5">
        <dgm:presLayoutVars>
          <dgm:chMax val="0"/>
          <dgm:chPref val="0"/>
        </dgm:presLayoutVars>
      </dgm:prSet>
      <dgm:spPr/>
    </dgm:pt>
    <dgm:pt modelId="{E530CCD2-74BA-46D3-9CD8-F570F7BD51F9}" type="pres">
      <dgm:prSet presAssocID="{FD192B59-6EF1-4E69-8482-E3B33B57709F}" presName="desTx" presStyleLbl="revTx" presStyleIdx="1" presStyleCnt="5">
        <dgm:presLayoutVars/>
      </dgm:prSet>
      <dgm:spPr/>
    </dgm:pt>
    <dgm:pt modelId="{A773BC5F-4E18-44C2-99A8-C6620E887D39}" type="pres">
      <dgm:prSet presAssocID="{4C4C0B76-D9E5-45E7-8A4C-BD4AD6C59371}" presName="sibTrans" presStyleCnt="0"/>
      <dgm:spPr/>
    </dgm:pt>
    <dgm:pt modelId="{D3BC0BA1-99D1-413F-8A00-AEB105264A4D}" type="pres">
      <dgm:prSet presAssocID="{496DDAE2-4BE8-40CC-B7CD-9833D36208BC}" presName="compNode" presStyleCnt="0"/>
      <dgm:spPr/>
    </dgm:pt>
    <dgm:pt modelId="{FF05C4B4-542E-42C8-BE89-26093D2C9EF2}" type="pres">
      <dgm:prSet presAssocID="{496DDAE2-4BE8-40CC-B7CD-9833D36208BC}" presName="bgRect" presStyleLbl="bgShp" presStyleIdx="1" presStyleCnt="4"/>
      <dgm:spPr/>
    </dgm:pt>
    <dgm:pt modelId="{30F7EA0B-0593-4234-81A8-B5042BCA6F98}" type="pres">
      <dgm:prSet presAssocID="{496DDAE2-4BE8-40CC-B7CD-9833D36208BC}"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Dollar"/>
        </a:ext>
      </dgm:extLst>
    </dgm:pt>
    <dgm:pt modelId="{50C7C32C-02B4-49DF-AEB0-10C45F7E24FD}" type="pres">
      <dgm:prSet presAssocID="{496DDAE2-4BE8-40CC-B7CD-9833D36208BC}" presName="spaceRect" presStyleCnt="0"/>
      <dgm:spPr/>
    </dgm:pt>
    <dgm:pt modelId="{295AAC35-BB45-4C70-9DC0-1A299A9A6EC5}" type="pres">
      <dgm:prSet presAssocID="{496DDAE2-4BE8-40CC-B7CD-9833D36208BC}" presName="parTx" presStyleLbl="revTx" presStyleIdx="2" presStyleCnt="5">
        <dgm:presLayoutVars>
          <dgm:chMax val="0"/>
          <dgm:chPref val="0"/>
        </dgm:presLayoutVars>
      </dgm:prSet>
      <dgm:spPr/>
    </dgm:pt>
    <dgm:pt modelId="{E066B9E2-AD91-4640-BD75-7266EE0F825E}" type="pres">
      <dgm:prSet presAssocID="{F0FBF3AB-9F4F-404F-BEFC-62EB97B6F604}" presName="sibTrans" presStyleCnt="0"/>
      <dgm:spPr/>
    </dgm:pt>
    <dgm:pt modelId="{5E5FCF11-02DF-45E7-8C22-D2A3C7B3A112}" type="pres">
      <dgm:prSet presAssocID="{7E8B9BB2-DD4F-407D-A1D4-35F6243E4A81}" presName="compNode" presStyleCnt="0"/>
      <dgm:spPr/>
    </dgm:pt>
    <dgm:pt modelId="{20F38544-3965-4020-A750-97C80A4C1407}" type="pres">
      <dgm:prSet presAssocID="{7E8B9BB2-DD4F-407D-A1D4-35F6243E4A81}" presName="bgRect" presStyleLbl="bgShp" presStyleIdx="2" presStyleCnt="4"/>
      <dgm:spPr/>
    </dgm:pt>
    <dgm:pt modelId="{EBFC7DA3-B9D6-4432-B344-1ECB9F1F632F}" type="pres">
      <dgm:prSet presAssocID="{7E8B9BB2-DD4F-407D-A1D4-35F6243E4A81}"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ouch"/>
        </a:ext>
      </dgm:extLst>
    </dgm:pt>
    <dgm:pt modelId="{3C348B22-2172-454E-A5C9-93D2A8520985}" type="pres">
      <dgm:prSet presAssocID="{7E8B9BB2-DD4F-407D-A1D4-35F6243E4A81}" presName="spaceRect" presStyleCnt="0"/>
      <dgm:spPr/>
    </dgm:pt>
    <dgm:pt modelId="{7C4F5E4E-AD8A-4123-8D1D-E056BAF07BB3}" type="pres">
      <dgm:prSet presAssocID="{7E8B9BB2-DD4F-407D-A1D4-35F6243E4A81}" presName="parTx" presStyleLbl="revTx" presStyleIdx="3" presStyleCnt="5">
        <dgm:presLayoutVars>
          <dgm:chMax val="0"/>
          <dgm:chPref val="0"/>
        </dgm:presLayoutVars>
      </dgm:prSet>
      <dgm:spPr/>
    </dgm:pt>
    <dgm:pt modelId="{8D900C50-01A1-461A-9D39-A91565766069}" type="pres">
      <dgm:prSet presAssocID="{47558DD7-105F-49C4-A6B7-AA1A5AAF8E2F}" presName="sibTrans" presStyleCnt="0"/>
      <dgm:spPr/>
    </dgm:pt>
    <dgm:pt modelId="{1D1E756B-122E-4E18-B307-F15DD1A9F6F6}" type="pres">
      <dgm:prSet presAssocID="{30AAC9D3-C40A-4F28-BC72-3A64FF60149F}" presName="compNode" presStyleCnt="0"/>
      <dgm:spPr/>
    </dgm:pt>
    <dgm:pt modelId="{8B5B372E-1C41-4A8F-8BE1-E96DD69E6A99}" type="pres">
      <dgm:prSet presAssocID="{30AAC9D3-C40A-4F28-BC72-3A64FF60149F}" presName="bgRect" presStyleLbl="bgShp" presStyleIdx="3" presStyleCnt="4"/>
      <dgm:spPr/>
    </dgm:pt>
    <dgm:pt modelId="{CBCFB439-1704-427F-A9E1-530CD0A50AB3}" type="pres">
      <dgm:prSet presAssocID="{30AAC9D3-C40A-4F28-BC72-3A64FF60149F}"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Marker"/>
        </a:ext>
      </dgm:extLst>
    </dgm:pt>
    <dgm:pt modelId="{F3C4F028-2EF8-4535-BD40-F7FC520EE6A8}" type="pres">
      <dgm:prSet presAssocID="{30AAC9D3-C40A-4F28-BC72-3A64FF60149F}" presName="spaceRect" presStyleCnt="0"/>
      <dgm:spPr/>
    </dgm:pt>
    <dgm:pt modelId="{8D02D80E-CEF0-4F15-A05D-1C1F11947507}" type="pres">
      <dgm:prSet presAssocID="{30AAC9D3-C40A-4F28-BC72-3A64FF60149F}" presName="parTx" presStyleLbl="revTx" presStyleIdx="4" presStyleCnt="5">
        <dgm:presLayoutVars>
          <dgm:chMax val="0"/>
          <dgm:chPref val="0"/>
        </dgm:presLayoutVars>
      </dgm:prSet>
      <dgm:spPr/>
    </dgm:pt>
  </dgm:ptLst>
  <dgm:cxnLst>
    <dgm:cxn modelId="{42B83506-F69E-48C3-8220-3F15780FBF38}" srcId="{FD192B59-6EF1-4E69-8482-E3B33B57709F}" destId="{15D2ABCF-7C4E-4A3A-AF5F-C06AAD53BE78}" srcOrd="1" destOrd="0" parTransId="{BDAE42F4-2F36-49C7-976B-8E0DA2F4C0B8}" sibTransId="{8D7FA90B-D4E1-43F9-A8B0-A7E26BA44FB2}"/>
    <dgm:cxn modelId="{7AA1D80B-17FF-481D-8F64-08BD5BF5E1CD}" type="presOf" srcId="{A20B4C64-B5D2-44DC-BD6A-88AA99FF24EF}" destId="{E530CCD2-74BA-46D3-9CD8-F570F7BD51F9}" srcOrd="0" destOrd="0" presId="urn:microsoft.com/office/officeart/2018/2/layout/IconVerticalSolidList"/>
    <dgm:cxn modelId="{B8DC363C-AD5A-4A4E-9BC7-6C3FC29CC9C6}" type="presOf" srcId="{FD192B59-6EF1-4E69-8482-E3B33B57709F}" destId="{34522F9D-D6F3-4C37-91C9-6A5BC89D6370}" srcOrd="0" destOrd="0" presId="urn:microsoft.com/office/officeart/2018/2/layout/IconVerticalSolidList"/>
    <dgm:cxn modelId="{C95A6240-88CD-460F-9BB4-D5647F18836C}" srcId="{7E152742-BBF5-4085-B986-C3BE0306A8B3}" destId="{496DDAE2-4BE8-40CC-B7CD-9833D36208BC}" srcOrd="1" destOrd="0" parTransId="{E2A8ADBA-A92D-49D9-B82A-C7DE7D8EFC37}" sibTransId="{F0FBF3AB-9F4F-404F-BEFC-62EB97B6F604}"/>
    <dgm:cxn modelId="{914CCC66-DD3E-49D6-BA86-33919A116051}" srcId="{FD192B59-6EF1-4E69-8482-E3B33B57709F}" destId="{A20B4C64-B5D2-44DC-BD6A-88AA99FF24EF}" srcOrd="0" destOrd="0" parTransId="{048DA67D-D413-4A24-81CC-0BC2AAABCB66}" sibTransId="{4EEC82D1-7EDA-43D9-B4B0-8CC568BA1265}"/>
    <dgm:cxn modelId="{83628158-E84F-4C53-8F59-22ED694A8F43}" type="presOf" srcId="{7E8B9BB2-DD4F-407D-A1D4-35F6243E4A81}" destId="{7C4F5E4E-AD8A-4123-8D1D-E056BAF07BB3}" srcOrd="0" destOrd="0" presId="urn:microsoft.com/office/officeart/2018/2/layout/IconVerticalSolidList"/>
    <dgm:cxn modelId="{24A6D9A4-0C9D-43C7-9663-2964374CBEC2}" type="presOf" srcId="{496DDAE2-4BE8-40CC-B7CD-9833D36208BC}" destId="{295AAC35-BB45-4C70-9DC0-1A299A9A6EC5}" srcOrd="0" destOrd="0" presId="urn:microsoft.com/office/officeart/2018/2/layout/IconVerticalSolidList"/>
    <dgm:cxn modelId="{CEFE0BC0-E0D8-4AE6-93ED-3185C39E70F7}" srcId="{7E152742-BBF5-4085-B986-C3BE0306A8B3}" destId="{7E8B9BB2-DD4F-407D-A1D4-35F6243E4A81}" srcOrd="2" destOrd="0" parTransId="{D0C01672-2511-4A83-B07D-7E237720416A}" sibTransId="{47558DD7-105F-49C4-A6B7-AA1A5AAF8E2F}"/>
    <dgm:cxn modelId="{2F942CD1-CA53-478F-B942-E5BD0FC2AC8D}" type="presOf" srcId="{7E152742-BBF5-4085-B986-C3BE0306A8B3}" destId="{2149121F-78CF-400A-8288-D5485B32D661}" srcOrd="0" destOrd="0" presId="urn:microsoft.com/office/officeart/2018/2/layout/IconVerticalSolidList"/>
    <dgm:cxn modelId="{C069D8D4-1361-4964-97DA-1B64AB49AC1E}" srcId="{7E152742-BBF5-4085-B986-C3BE0306A8B3}" destId="{30AAC9D3-C40A-4F28-BC72-3A64FF60149F}" srcOrd="3" destOrd="0" parTransId="{D68CC554-E50A-48A9-885A-0B92FACBF2C3}" sibTransId="{C30EA87E-540E-4501-AECC-EE4632306F90}"/>
    <dgm:cxn modelId="{868D7ADB-3DEC-41B5-A1F5-7C96D1473E35}" type="presOf" srcId="{30AAC9D3-C40A-4F28-BC72-3A64FF60149F}" destId="{8D02D80E-CEF0-4F15-A05D-1C1F11947507}" srcOrd="0" destOrd="0" presId="urn:microsoft.com/office/officeart/2018/2/layout/IconVerticalSolidList"/>
    <dgm:cxn modelId="{02D49ADB-D3D6-45B6-957D-5A58FC95EF31}" type="presOf" srcId="{15D2ABCF-7C4E-4A3A-AF5F-C06AAD53BE78}" destId="{E530CCD2-74BA-46D3-9CD8-F570F7BD51F9}" srcOrd="0" destOrd="1" presId="urn:microsoft.com/office/officeart/2018/2/layout/IconVerticalSolidList"/>
    <dgm:cxn modelId="{5F271BEF-CCE7-442E-B576-820789F6F40D}" srcId="{7E152742-BBF5-4085-B986-C3BE0306A8B3}" destId="{FD192B59-6EF1-4E69-8482-E3B33B57709F}" srcOrd="0" destOrd="0" parTransId="{061BDB50-9C87-4B25-88C5-E5793D1665F1}" sibTransId="{4C4C0B76-D9E5-45E7-8A4C-BD4AD6C59371}"/>
    <dgm:cxn modelId="{7B4920DA-6431-4C3D-A296-37FC3DA8D323}" type="presParOf" srcId="{2149121F-78CF-400A-8288-D5485B32D661}" destId="{9A9C3203-811A-474E-9D80-A145E6E35945}" srcOrd="0" destOrd="0" presId="urn:microsoft.com/office/officeart/2018/2/layout/IconVerticalSolidList"/>
    <dgm:cxn modelId="{084922A7-11B3-44D5-B460-FED433EDECE9}" type="presParOf" srcId="{9A9C3203-811A-474E-9D80-A145E6E35945}" destId="{A7B54024-91A5-4456-8DD6-B6AB7BEF9C4B}" srcOrd="0" destOrd="0" presId="urn:microsoft.com/office/officeart/2018/2/layout/IconVerticalSolidList"/>
    <dgm:cxn modelId="{884F8FE7-1D35-45BB-A803-8FCAC6534009}" type="presParOf" srcId="{9A9C3203-811A-474E-9D80-A145E6E35945}" destId="{A306FD6A-3DF4-40DC-B8E2-30C17036940F}" srcOrd="1" destOrd="0" presId="urn:microsoft.com/office/officeart/2018/2/layout/IconVerticalSolidList"/>
    <dgm:cxn modelId="{43800464-A6AA-424C-8A12-14F5DE573909}" type="presParOf" srcId="{9A9C3203-811A-474E-9D80-A145E6E35945}" destId="{6A0C4685-8280-49EB-B4FD-E704B503AF6A}" srcOrd="2" destOrd="0" presId="urn:microsoft.com/office/officeart/2018/2/layout/IconVerticalSolidList"/>
    <dgm:cxn modelId="{8922F6E6-8349-4304-BD75-D5D8E285C6EB}" type="presParOf" srcId="{9A9C3203-811A-474E-9D80-A145E6E35945}" destId="{34522F9D-D6F3-4C37-91C9-6A5BC89D6370}" srcOrd="3" destOrd="0" presId="urn:microsoft.com/office/officeart/2018/2/layout/IconVerticalSolidList"/>
    <dgm:cxn modelId="{E0506E34-9C08-4BBC-BD38-C0B4C3A174C1}" type="presParOf" srcId="{9A9C3203-811A-474E-9D80-A145E6E35945}" destId="{E530CCD2-74BA-46D3-9CD8-F570F7BD51F9}" srcOrd="4" destOrd="0" presId="urn:microsoft.com/office/officeart/2018/2/layout/IconVerticalSolidList"/>
    <dgm:cxn modelId="{7D383F99-0020-4850-8B20-6DF163600F8F}" type="presParOf" srcId="{2149121F-78CF-400A-8288-D5485B32D661}" destId="{A773BC5F-4E18-44C2-99A8-C6620E887D39}" srcOrd="1" destOrd="0" presId="urn:microsoft.com/office/officeart/2018/2/layout/IconVerticalSolidList"/>
    <dgm:cxn modelId="{8B2E254B-8C84-42EF-BC14-0C38DBAC8FAA}" type="presParOf" srcId="{2149121F-78CF-400A-8288-D5485B32D661}" destId="{D3BC0BA1-99D1-413F-8A00-AEB105264A4D}" srcOrd="2" destOrd="0" presId="urn:microsoft.com/office/officeart/2018/2/layout/IconVerticalSolidList"/>
    <dgm:cxn modelId="{AD37AC6B-B600-4A8C-B54D-D4D524E9DB11}" type="presParOf" srcId="{D3BC0BA1-99D1-413F-8A00-AEB105264A4D}" destId="{FF05C4B4-542E-42C8-BE89-26093D2C9EF2}" srcOrd="0" destOrd="0" presId="urn:microsoft.com/office/officeart/2018/2/layout/IconVerticalSolidList"/>
    <dgm:cxn modelId="{3DBB0AA4-507C-4136-82F7-C276F7187EA7}" type="presParOf" srcId="{D3BC0BA1-99D1-413F-8A00-AEB105264A4D}" destId="{30F7EA0B-0593-4234-81A8-B5042BCA6F98}" srcOrd="1" destOrd="0" presId="urn:microsoft.com/office/officeart/2018/2/layout/IconVerticalSolidList"/>
    <dgm:cxn modelId="{A2A2E6A5-0AB9-43FF-9E37-78AAAB52512C}" type="presParOf" srcId="{D3BC0BA1-99D1-413F-8A00-AEB105264A4D}" destId="{50C7C32C-02B4-49DF-AEB0-10C45F7E24FD}" srcOrd="2" destOrd="0" presId="urn:microsoft.com/office/officeart/2018/2/layout/IconVerticalSolidList"/>
    <dgm:cxn modelId="{C6162702-801F-4112-826F-B17F97A29C29}" type="presParOf" srcId="{D3BC0BA1-99D1-413F-8A00-AEB105264A4D}" destId="{295AAC35-BB45-4C70-9DC0-1A299A9A6EC5}" srcOrd="3" destOrd="0" presId="urn:microsoft.com/office/officeart/2018/2/layout/IconVerticalSolidList"/>
    <dgm:cxn modelId="{B779540E-2A4E-45B6-B2BD-4F1993A8989C}" type="presParOf" srcId="{2149121F-78CF-400A-8288-D5485B32D661}" destId="{E066B9E2-AD91-4640-BD75-7266EE0F825E}" srcOrd="3" destOrd="0" presId="urn:microsoft.com/office/officeart/2018/2/layout/IconVerticalSolidList"/>
    <dgm:cxn modelId="{6653AAA9-3B4A-4DE0-AF7D-B0D7211C935F}" type="presParOf" srcId="{2149121F-78CF-400A-8288-D5485B32D661}" destId="{5E5FCF11-02DF-45E7-8C22-D2A3C7B3A112}" srcOrd="4" destOrd="0" presId="urn:microsoft.com/office/officeart/2018/2/layout/IconVerticalSolidList"/>
    <dgm:cxn modelId="{6D6EAEA7-A3B6-43CD-9230-C7088F41D196}" type="presParOf" srcId="{5E5FCF11-02DF-45E7-8C22-D2A3C7B3A112}" destId="{20F38544-3965-4020-A750-97C80A4C1407}" srcOrd="0" destOrd="0" presId="urn:microsoft.com/office/officeart/2018/2/layout/IconVerticalSolidList"/>
    <dgm:cxn modelId="{954E9759-409A-4AB9-A739-A0359F43D4B4}" type="presParOf" srcId="{5E5FCF11-02DF-45E7-8C22-D2A3C7B3A112}" destId="{EBFC7DA3-B9D6-4432-B344-1ECB9F1F632F}" srcOrd="1" destOrd="0" presId="urn:microsoft.com/office/officeart/2018/2/layout/IconVerticalSolidList"/>
    <dgm:cxn modelId="{7F3F7BC5-8CA5-4CA0-9726-FE76463D606C}" type="presParOf" srcId="{5E5FCF11-02DF-45E7-8C22-D2A3C7B3A112}" destId="{3C348B22-2172-454E-A5C9-93D2A8520985}" srcOrd="2" destOrd="0" presId="urn:microsoft.com/office/officeart/2018/2/layout/IconVerticalSolidList"/>
    <dgm:cxn modelId="{F4C077C5-A709-4B23-A62D-2696759C1937}" type="presParOf" srcId="{5E5FCF11-02DF-45E7-8C22-D2A3C7B3A112}" destId="{7C4F5E4E-AD8A-4123-8D1D-E056BAF07BB3}" srcOrd="3" destOrd="0" presId="urn:microsoft.com/office/officeart/2018/2/layout/IconVerticalSolidList"/>
    <dgm:cxn modelId="{982880C0-A7A2-466E-A64F-428FF97D7302}" type="presParOf" srcId="{2149121F-78CF-400A-8288-D5485B32D661}" destId="{8D900C50-01A1-461A-9D39-A91565766069}" srcOrd="5" destOrd="0" presId="urn:microsoft.com/office/officeart/2018/2/layout/IconVerticalSolidList"/>
    <dgm:cxn modelId="{A1469854-A3A5-46A6-8EBD-F3694F98378C}" type="presParOf" srcId="{2149121F-78CF-400A-8288-D5485B32D661}" destId="{1D1E756B-122E-4E18-B307-F15DD1A9F6F6}" srcOrd="6" destOrd="0" presId="urn:microsoft.com/office/officeart/2018/2/layout/IconVerticalSolidList"/>
    <dgm:cxn modelId="{3BBB5403-2A37-4621-AA0F-A08600F27737}" type="presParOf" srcId="{1D1E756B-122E-4E18-B307-F15DD1A9F6F6}" destId="{8B5B372E-1C41-4A8F-8BE1-E96DD69E6A99}" srcOrd="0" destOrd="0" presId="urn:microsoft.com/office/officeart/2018/2/layout/IconVerticalSolidList"/>
    <dgm:cxn modelId="{3B498AD1-11FA-4A49-BE78-A23779DAB8B2}" type="presParOf" srcId="{1D1E756B-122E-4E18-B307-F15DD1A9F6F6}" destId="{CBCFB439-1704-427F-A9E1-530CD0A50AB3}" srcOrd="1" destOrd="0" presId="urn:microsoft.com/office/officeart/2018/2/layout/IconVerticalSolidList"/>
    <dgm:cxn modelId="{824C2D99-B817-4465-BD17-BA516644EC04}" type="presParOf" srcId="{1D1E756B-122E-4E18-B307-F15DD1A9F6F6}" destId="{F3C4F028-2EF8-4535-BD40-F7FC520EE6A8}" srcOrd="2" destOrd="0" presId="urn:microsoft.com/office/officeart/2018/2/layout/IconVerticalSolidList"/>
    <dgm:cxn modelId="{54A9DC37-DAD8-4006-8C52-C4AEE1A083CB}" type="presParOf" srcId="{1D1E756B-122E-4E18-B307-F15DD1A9F6F6}" destId="{8D02D80E-CEF0-4F15-A05D-1C1F11947507}"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47E8F5EB-FF6E-4F93-A76D-E582D23E32B6}"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73DB77F3-E2AD-486A-9F3F-3E0AFC6D3B09}">
      <dgm:prSet/>
      <dgm:spPr/>
      <dgm:t>
        <a:bodyPr/>
        <a:lstStyle/>
        <a:p>
          <a:r>
            <a:rPr lang="en-US"/>
            <a:t>Develop a map that combines health data and permit data on one site</a:t>
          </a:r>
        </a:p>
      </dgm:t>
    </dgm:pt>
    <dgm:pt modelId="{343F1801-ABC8-472D-862D-EE681044143D}" type="parTrans" cxnId="{562F7370-FB23-4F75-AE7F-BA4F96EBC4BC}">
      <dgm:prSet/>
      <dgm:spPr/>
      <dgm:t>
        <a:bodyPr/>
        <a:lstStyle/>
        <a:p>
          <a:endParaRPr lang="en-US"/>
        </a:p>
      </dgm:t>
    </dgm:pt>
    <dgm:pt modelId="{A8AD9A72-F71F-4EA1-BA7E-AA32833E89F3}" type="sibTrans" cxnId="{562F7370-FB23-4F75-AE7F-BA4F96EBC4BC}">
      <dgm:prSet/>
      <dgm:spPr/>
      <dgm:t>
        <a:bodyPr/>
        <a:lstStyle/>
        <a:p>
          <a:endParaRPr lang="en-US"/>
        </a:p>
      </dgm:t>
    </dgm:pt>
    <dgm:pt modelId="{F83F6C92-760E-4D4E-93B9-CF57E4684224}">
      <dgm:prSet/>
      <dgm:spPr/>
      <dgm:t>
        <a:bodyPr/>
        <a:lstStyle/>
        <a:p>
          <a:r>
            <a:rPr lang="en-US"/>
            <a:t>Will be addressed by the tool that DIT is creating for the dashboard</a:t>
          </a:r>
        </a:p>
      </dgm:t>
    </dgm:pt>
    <dgm:pt modelId="{800FD570-1890-427D-98EB-7845B0C7FB08}" type="parTrans" cxnId="{2E91ACD4-4856-4E70-BB8A-2B82C88157C6}">
      <dgm:prSet/>
      <dgm:spPr/>
      <dgm:t>
        <a:bodyPr/>
        <a:lstStyle/>
        <a:p>
          <a:endParaRPr lang="en-US"/>
        </a:p>
      </dgm:t>
    </dgm:pt>
    <dgm:pt modelId="{825D0495-520A-4D55-9548-D2171A5D3E95}" type="sibTrans" cxnId="{2E91ACD4-4856-4E70-BB8A-2B82C88157C6}">
      <dgm:prSet/>
      <dgm:spPr/>
      <dgm:t>
        <a:bodyPr/>
        <a:lstStyle/>
        <a:p>
          <a:endParaRPr lang="en-US"/>
        </a:p>
      </dgm:t>
    </dgm:pt>
    <dgm:pt modelId="{5481C424-5A6C-443A-929D-BC74B76ECF01}">
      <dgm:prSet/>
      <dgm:spPr/>
      <dgm:t>
        <a:bodyPr/>
        <a:lstStyle/>
        <a:p>
          <a:r>
            <a:rPr lang="en-US"/>
            <a:t>Current level of information insufficient for communities to make informed decision or providing input at public meetings</a:t>
          </a:r>
        </a:p>
      </dgm:t>
    </dgm:pt>
    <dgm:pt modelId="{E7E28561-C7C1-4AA5-A8F1-3735B66A0E98}" type="parTrans" cxnId="{A829BA9F-2E02-4CB1-96B1-B8D26620F679}">
      <dgm:prSet/>
      <dgm:spPr/>
      <dgm:t>
        <a:bodyPr/>
        <a:lstStyle/>
        <a:p>
          <a:endParaRPr lang="en-US"/>
        </a:p>
      </dgm:t>
    </dgm:pt>
    <dgm:pt modelId="{9B0FD5EC-4F5E-4B26-BC28-15F9B78B7D71}" type="sibTrans" cxnId="{A829BA9F-2E02-4CB1-96B1-B8D26620F679}">
      <dgm:prSet/>
      <dgm:spPr/>
      <dgm:t>
        <a:bodyPr/>
        <a:lstStyle/>
        <a:p>
          <a:endParaRPr lang="en-US"/>
        </a:p>
      </dgm:t>
    </dgm:pt>
    <dgm:pt modelId="{E22BF474-356F-456D-B6DC-DFF80B766601}" type="pres">
      <dgm:prSet presAssocID="{47E8F5EB-FF6E-4F93-A76D-E582D23E32B6}" presName="root" presStyleCnt="0">
        <dgm:presLayoutVars>
          <dgm:dir/>
          <dgm:resizeHandles val="exact"/>
        </dgm:presLayoutVars>
      </dgm:prSet>
      <dgm:spPr/>
    </dgm:pt>
    <dgm:pt modelId="{08A03D3B-9CAA-48BE-B8BF-23094399B7AC}" type="pres">
      <dgm:prSet presAssocID="{73DB77F3-E2AD-486A-9F3F-3E0AFC6D3B09}" presName="compNode" presStyleCnt="0"/>
      <dgm:spPr/>
    </dgm:pt>
    <dgm:pt modelId="{641EA1D1-17BE-4B18-8055-D965B6A25BB5}" type="pres">
      <dgm:prSet presAssocID="{73DB77F3-E2AD-486A-9F3F-3E0AFC6D3B09}" presName="bgRect" presStyleLbl="bgShp" presStyleIdx="0" presStyleCnt="2"/>
      <dgm:spPr/>
    </dgm:pt>
    <dgm:pt modelId="{694D4EED-7FC3-486A-932F-2B51F4EE775D}" type="pres">
      <dgm:prSet presAssocID="{73DB77F3-E2AD-486A-9F3F-3E0AFC6D3B09}"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Doctor"/>
        </a:ext>
      </dgm:extLst>
    </dgm:pt>
    <dgm:pt modelId="{9943A848-6B8F-4858-9F72-9118C31A5B18}" type="pres">
      <dgm:prSet presAssocID="{73DB77F3-E2AD-486A-9F3F-3E0AFC6D3B09}" presName="spaceRect" presStyleCnt="0"/>
      <dgm:spPr/>
    </dgm:pt>
    <dgm:pt modelId="{E8E997A8-6FBC-4478-95D0-6AFCCA395689}" type="pres">
      <dgm:prSet presAssocID="{73DB77F3-E2AD-486A-9F3F-3E0AFC6D3B09}" presName="parTx" presStyleLbl="revTx" presStyleIdx="0" presStyleCnt="3">
        <dgm:presLayoutVars>
          <dgm:chMax val="0"/>
          <dgm:chPref val="0"/>
        </dgm:presLayoutVars>
      </dgm:prSet>
      <dgm:spPr/>
    </dgm:pt>
    <dgm:pt modelId="{A12A468B-2224-496C-858F-4A15306ABEAA}" type="pres">
      <dgm:prSet presAssocID="{73DB77F3-E2AD-486A-9F3F-3E0AFC6D3B09}" presName="desTx" presStyleLbl="revTx" presStyleIdx="1" presStyleCnt="3">
        <dgm:presLayoutVars/>
      </dgm:prSet>
      <dgm:spPr/>
    </dgm:pt>
    <dgm:pt modelId="{016ACA5D-9518-4172-A218-4059853305D3}" type="pres">
      <dgm:prSet presAssocID="{A8AD9A72-F71F-4EA1-BA7E-AA32833E89F3}" presName="sibTrans" presStyleCnt="0"/>
      <dgm:spPr/>
    </dgm:pt>
    <dgm:pt modelId="{CC1B3DD5-EB29-45C9-AD0C-ED773D620E0E}" type="pres">
      <dgm:prSet presAssocID="{5481C424-5A6C-443A-929D-BC74B76ECF01}" presName="compNode" presStyleCnt="0"/>
      <dgm:spPr/>
    </dgm:pt>
    <dgm:pt modelId="{3E85F1C4-8D00-46DB-8867-359AB57A000D}" type="pres">
      <dgm:prSet presAssocID="{5481C424-5A6C-443A-929D-BC74B76ECF01}" presName="bgRect" presStyleLbl="bgShp" presStyleIdx="1" presStyleCnt="2"/>
      <dgm:spPr/>
    </dgm:pt>
    <dgm:pt modelId="{9EC8F671-F8E9-4498-82B9-996EE7D2403E}" type="pres">
      <dgm:prSet presAssocID="{5481C424-5A6C-443A-929D-BC74B76ECF01}"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eeting"/>
        </a:ext>
      </dgm:extLst>
    </dgm:pt>
    <dgm:pt modelId="{E5D27610-77E7-40FE-8199-E11787BA9E57}" type="pres">
      <dgm:prSet presAssocID="{5481C424-5A6C-443A-929D-BC74B76ECF01}" presName="spaceRect" presStyleCnt="0"/>
      <dgm:spPr/>
    </dgm:pt>
    <dgm:pt modelId="{FD6232D0-BF92-4C31-A350-5E0DF82688A2}" type="pres">
      <dgm:prSet presAssocID="{5481C424-5A6C-443A-929D-BC74B76ECF01}" presName="parTx" presStyleLbl="revTx" presStyleIdx="2" presStyleCnt="3">
        <dgm:presLayoutVars>
          <dgm:chMax val="0"/>
          <dgm:chPref val="0"/>
        </dgm:presLayoutVars>
      </dgm:prSet>
      <dgm:spPr/>
    </dgm:pt>
  </dgm:ptLst>
  <dgm:cxnLst>
    <dgm:cxn modelId="{063DB805-7CC8-4FD0-A5E2-34BB2A71DAB6}" type="presOf" srcId="{73DB77F3-E2AD-486A-9F3F-3E0AFC6D3B09}" destId="{E8E997A8-6FBC-4478-95D0-6AFCCA395689}" srcOrd="0" destOrd="0" presId="urn:microsoft.com/office/officeart/2018/2/layout/IconVerticalSolidList"/>
    <dgm:cxn modelId="{723BC035-648D-4158-8CD1-103EA83E89BE}" type="presOf" srcId="{47E8F5EB-FF6E-4F93-A76D-E582D23E32B6}" destId="{E22BF474-356F-456D-B6DC-DFF80B766601}" srcOrd="0" destOrd="0" presId="urn:microsoft.com/office/officeart/2018/2/layout/IconVerticalSolidList"/>
    <dgm:cxn modelId="{562F7370-FB23-4F75-AE7F-BA4F96EBC4BC}" srcId="{47E8F5EB-FF6E-4F93-A76D-E582D23E32B6}" destId="{73DB77F3-E2AD-486A-9F3F-3E0AFC6D3B09}" srcOrd="0" destOrd="0" parTransId="{343F1801-ABC8-472D-862D-EE681044143D}" sibTransId="{A8AD9A72-F71F-4EA1-BA7E-AA32833E89F3}"/>
    <dgm:cxn modelId="{080A3287-21AE-4DBC-B5DC-A9902E4EDBC3}" type="presOf" srcId="{5481C424-5A6C-443A-929D-BC74B76ECF01}" destId="{FD6232D0-BF92-4C31-A350-5E0DF82688A2}" srcOrd="0" destOrd="0" presId="urn:microsoft.com/office/officeart/2018/2/layout/IconVerticalSolidList"/>
    <dgm:cxn modelId="{A829BA9F-2E02-4CB1-96B1-B8D26620F679}" srcId="{47E8F5EB-FF6E-4F93-A76D-E582D23E32B6}" destId="{5481C424-5A6C-443A-929D-BC74B76ECF01}" srcOrd="1" destOrd="0" parTransId="{E7E28561-C7C1-4AA5-A8F1-3735B66A0E98}" sibTransId="{9B0FD5EC-4F5E-4B26-BC28-15F9B78B7D71}"/>
    <dgm:cxn modelId="{6AE2B6A2-1E46-4328-A149-AFC8244F18E8}" type="presOf" srcId="{F83F6C92-760E-4D4E-93B9-CF57E4684224}" destId="{A12A468B-2224-496C-858F-4A15306ABEAA}" srcOrd="0" destOrd="0" presId="urn:microsoft.com/office/officeart/2018/2/layout/IconVerticalSolidList"/>
    <dgm:cxn modelId="{2E91ACD4-4856-4E70-BB8A-2B82C88157C6}" srcId="{73DB77F3-E2AD-486A-9F3F-3E0AFC6D3B09}" destId="{F83F6C92-760E-4D4E-93B9-CF57E4684224}" srcOrd="0" destOrd="0" parTransId="{800FD570-1890-427D-98EB-7845B0C7FB08}" sibTransId="{825D0495-520A-4D55-9548-D2171A5D3E95}"/>
    <dgm:cxn modelId="{1A8A8092-ABDB-4E1F-B108-B5C29671EDB7}" type="presParOf" srcId="{E22BF474-356F-456D-B6DC-DFF80B766601}" destId="{08A03D3B-9CAA-48BE-B8BF-23094399B7AC}" srcOrd="0" destOrd="0" presId="urn:microsoft.com/office/officeart/2018/2/layout/IconVerticalSolidList"/>
    <dgm:cxn modelId="{4CA7671D-DB35-45D8-B2FB-02EEC9AA45F5}" type="presParOf" srcId="{08A03D3B-9CAA-48BE-B8BF-23094399B7AC}" destId="{641EA1D1-17BE-4B18-8055-D965B6A25BB5}" srcOrd="0" destOrd="0" presId="urn:microsoft.com/office/officeart/2018/2/layout/IconVerticalSolidList"/>
    <dgm:cxn modelId="{621F25A9-8E49-48B7-B4B6-9B66B26D461E}" type="presParOf" srcId="{08A03D3B-9CAA-48BE-B8BF-23094399B7AC}" destId="{694D4EED-7FC3-486A-932F-2B51F4EE775D}" srcOrd="1" destOrd="0" presId="urn:microsoft.com/office/officeart/2018/2/layout/IconVerticalSolidList"/>
    <dgm:cxn modelId="{8DFDA3D9-DF7B-4D02-9369-835B73254B34}" type="presParOf" srcId="{08A03D3B-9CAA-48BE-B8BF-23094399B7AC}" destId="{9943A848-6B8F-4858-9F72-9118C31A5B18}" srcOrd="2" destOrd="0" presId="urn:microsoft.com/office/officeart/2018/2/layout/IconVerticalSolidList"/>
    <dgm:cxn modelId="{2D649323-B9D3-4550-B97B-EF9D07F4B12E}" type="presParOf" srcId="{08A03D3B-9CAA-48BE-B8BF-23094399B7AC}" destId="{E8E997A8-6FBC-4478-95D0-6AFCCA395689}" srcOrd="3" destOrd="0" presId="urn:microsoft.com/office/officeart/2018/2/layout/IconVerticalSolidList"/>
    <dgm:cxn modelId="{7CF0EEAA-370B-4B2F-9854-A50A14440310}" type="presParOf" srcId="{08A03D3B-9CAA-48BE-B8BF-23094399B7AC}" destId="{A12A468B-2224-496C-858F-4A15306ABEAA}" srcOrd="4" destOrd="0" presId="urn:microsoft.com/office/officeart/2018/2/layout/IconVerticalSolidList"/>
    <dgm:cxn modelId="{9FFF2273-9082-4C70-921A-497D81C28F79}" type="presParOf" srcId="{E22BF474-356F-456D-B6DC-DFF80B766601}" destId="{016ACA5D-9518-4172-A218-4059853305D3}" srcOrd="1" destOrd="0" presId="urn:microsoft.com/office/officeart/2018/2/layout/IconVerticalSolidList"/>
    <dgm:cxn modelId="{6CD30F79-120A-4A55-9D52-697E4E9476BB}" type="presParOf" srcId="{E22BF474-356F-456D-B6DC-DFF80B766601}" destId="{CC1B3DD5-EB29-45C9-AD0C-ED773D620E0E}" srcOrd="2" destOrd="0" presId="urn:microsoft.com/office/officeart/2018/2/layout/IconVerticalSolidList"/>
    <dgm:cxn modelId="{E928F064-990F-41F7-A0CA-310B87D56C2C}" type="presParOf" srcId="{CC1B3DD5-EB29-45C9-AD0C-ED773D620E0E}" destId="{3E85F1C4-8D00-46DB-8867-359AB57A000D}" srcOrd="0" destOrd="0" presId="urn:microsoft.com/office/officeart/2018/2/layout/IconVerticalSolidList"/>
    <dgm:cxn modelId="{EEF08BA5-8EF8-4AFC-B700-E03527C85A54}" type="presParOf" srcId="{CC1B3DD5-EB29-45C9-AD0C-ED773D620E0E}" destId="{9EC8F671-F8E9-4498-82B9-996EE7D2403E}" srcOrd="1" destOrd="0" presId="urn:microsoft.com/office/officeart/2018/2/layout/IconVerticalSolidList"/>
    <dgm:cxn modelId="{5087E9F2-3566-434F-A3AE-D7E40AEC0891}" type="presParOf" srcId="{CC1B3DD5-EB29-45C9-AD0C-ED773D620E0E}" destId="{E5D27610-77E7-40FE-8199-E11787BA9E57}" srcOrd="2" destOrd="0" presId="urn:microsoft.com/office/officeart/2018/2/layout/IconVerticalSolidList"/>
    <dgm:cxn modelId="{01F2A774-B381-4453-BEDF-D1D0FF040E44}" type="presParOf" srcId="{CC1B3DD5-EB29-45C9-AD0C-ED773D620E0E}" destId="{FD6232D0-BF92-4C31-A350-5E0DF82688A2}"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EB61D0-01E6-4C8F-A907-1BDC2883CF6E}">
      <dsp:nvSpPr>
        <dsp:cNvPr id="0" name=""/>
        <dsp:cNvSpPr/>
      </dsp:nvSpPr>
      <dsp:spPr>
        <a:xfrm>
          <a:off x="0" y="2256"/>
          <a:ext cx="9372600"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CED62B9-4CAA-4F90-B319-3019FCD0C8DA}">
      <dsp:nvSpPr>
        <dsp:cNvPr id="0" name=""/>
        <dsp:cNvSpPr/>
      </dsp:nvSpPr>
      <dsp:spPr>
        <a:xfrm>
          <a:off x="0" y="2256"/>
          <a:ext cx="9372600" cy="15389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en-US" sz="3100" kern="1200" dirty="0">
              <a:solidFill>
                <a:schemeClr val="tx2"/>
              </a:solidFill>
            </a:rPr>
            <a:t>To provide a set of recommendations for assessing  permitting decisions</a:t>
          </a:r>
        </a:p>
      </dsp:txBody>
      <dsp:txXfrm>
        <a:off x="0" y="2256"/>
        <a:ext cx="9372600" cy="1538900"/>
      </dsp:txXfrm>
    </dsp:sp>
    <dsp:sp modelId="{15F1F805-DB7C-45B1-B06B-854A9421655C}">
      <dsp:nvSpPr>
        <dsp:cNvPr id="0" name=""/>
        <dsp:cNvSpPr/>
      </dsp:nvSpPr>
      <dsp:spPr>
        <a:xfrm>
          <a:off x="0" y="1541156"/>
          <a:ext cx="9372600"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268B7C9-33CB-484F-9CED-E79F8E864C1F}">
      <dsp:nvSpPr>
        <dsp:cNvPr id="0" name=""/>
        <dsp:cNvSpPr/>
      </dsp:nvSpPr>
      <dsp:spPr>
        <a:xfrm>
          <a:off x="0" y="1541156"/>
          <a:ext cx="9372600" cy="15389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en-US" sz="3100" kern="1200" dirty="0">
              <a:solidFill>
                <a:schemeClr val="tx2"/>
              </a:solidFill>
            </a:rPr>
            <a:t>To address  effects of  cumulative impacts on overburdened communities </a:t>
          </a:r>
        </a:p>
      </dsp:txBody>
      <dsp:txXfrm>
        <a:off x="0" y="1541156"/>
        <a:ext cx="9372600" cy="1538900"/>
      </dsp:txXfrm>
    </dsp:sp>
    <dsp:sp modelId="{85F733A8-4FDF-430D-9910-27FF4D58E498}">
      <dsp:nvSpPr>
        <dsp:cNvPr id="0" name=""/>
        <dsp:cNvSpPr/>
      </dsp:nvSpPr>
      <dsp:spPr>
        <a:xfrm>
          <a:off x="0" y="3080056"/>
          <a:ext cx="9372600"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529548B-3E93-4CD3-BC95-9019B945251B}">
      <dsp:nvSpPr>
        <dsp:cNvPr id="0" name=""/>
        <dsp:cNvSpPr/>
      </dsp:nvSpPr>
      <dsp:spPr>
        <a:xfrm>
          <a:off x="0" y="3080056"/>
          <a:ext cx="9372600" cy="15389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en-US" sz="3100" kern="1200" dirty="0">
              <a:solidFill>
                <a:schemeClr val="tx2"/>
              </a:solidFill>
            </a:rPr>
            <a:t>Understand relationship between  community vulnerability, environmental factors, and health outcomes</a:t>
          </a:r>
        </a:p>
      </dsp:txBody>
      <dsp:txXfrm>
        <a:off x="0" y="3080056"/>
        <a:ext cx="9372600" cy="15389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AE6C72-7C00-43F4-9D55-22565FBA4C41}">
      <dsp:nvSpPr>
        <dsp:cNvPr id="0" name=""/>
        <dsp:cNvSpPr/>
      </dsp:nvSpPr>
      <dsp:spPr>
        <a:xfrm>
          <a:off x="957396" y="2237"/>
          <a:ext cx="3551336" cy="213080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b="1" kern="1200" dirty="0"/>
            <a:t>Impact on low-income  communities and communities of color</a:t>
          </a:r>
        </a:p>
        <a:p>
          <a:pPr marL="171450" lvl="1" indent="-171450" algn="l" defTabSz="800100">
            <a:lnSpc>
              <a:spcPct val="90000"/>
            </a:lnSpc>
            <a:spcBef>
              <a:spcPct val="0"/>
            </a:spcBef>
            <a:spcAft>
              <a:spcPct val="15000"/>
            </a:spcAft>
            <a:buChar char="•"/>
          </a:pPr>
          <a:r>
            <a:rPr lang="en-US" sz="1800" b="1" kern="1200"/>
            <a:t>Greater disparities</a:t>
          </a:r>
        </a:p>
        <a:p>
          <a:pPr marL="171450" lvl="1" indent="-171450" algn="l" defTabSz="800100">
            <a:lnSpc>
              <a:spcPct val="90000"/>
            </a:lnSpc>
            <a:spcBef>
              <a:spcPct val="0"/>
            </a:spcBef>
            <a:spcAft>
              <a:spcPct val="15000"/>
            </a:spcAft>
            <a:buChar char="•"/>
          </a:pPr>
          <a:r>
            <a:rPr lang="en-US" sz="1800" b="1" kern="1200"/>
            <a:t>Worse health outcomes</a:t>
          </a:r>
        </a:p>
      </dsp:txBody>
      <dsp:txXfrm>
        <a:off x="957396" y="2237"/>
        <a:ext cx="3551336" cy="2130802"/>
      </dsp:txXfrm>
    </dsp:sp>
    <dsp:sp modelId="{77B4DF65-98C3-41C2-B4B1-16F618B46FE2}">
      <dsp:nvSpPr>
        <dsp:cNvPr id="0" name=""/>
        <dsp:cNvSpPr/>
      </dsp:nvSpPr>
      <dsp:spPr>
        <a:xfrm>
          <a:off x="4863866" y="2237"/>
          <a:ext cx="3551336" cy="213080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b="1" kern="1200"/>
            <a:t>Failure of current policies and practices to consider cumulative impacts</a:t>
          </a:r>
        </a:p>
      </dsp:txBody>
      <dsp:txXfrm>
        <a:off x="4863866" y="2237"/>
        <a:ext cx="3551336" cy="2130802"/>
      </dsp:txXfrm>
    </dsp:sp>
    <dsp:sp modelId="{22DBCC58-D989-4C54-8F6A-F91B27F62863}">
      <dsp:nvSpPr>
        <dsp:cNvPr id="0" name=""/>
        <dsp:cNvSpPr/>
      </dsp:nvSpPr>
      <dsp:spPr>
        <a:xfrm>
          <a:off x="957396" y="2488173"/>
          <a:ext cx="3551336" cy="213080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b="1" kern="1200"/>
            <a:t>Correlation between disproportionate concentration of polluting facilities and adverse health outcomes</a:t>
          </a:r>
        </a:p>
      </dsp:txBody>
      <dsp:txXfrm>
        <a:off x="957396" y="2488173"/>
        <a:ext cx="3551336" cy="2130802"/>
      </dsp:txXfrm>
    </dsp:sp>
    <dsp:sp modelId="{31235532-BDA9-47F7-A931-27AA26F75FEF}">
      <dsp:nvSpPr>
        <dsp:cNvPr id="0" name=""/>
        <dsp:cNvSpPr/>
      </dsp:nvSpPr>
      <dsp:spPr>
        <a:xfrm>
          <a:off x="4863866" y="2488173"/>
          <a:ext cx="3551336" cy="213080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b="1" kern="1200"/>
            <a:t>Need to consider other  contributing factors in decision making</a:t>
          </a:r>
        </a:p>
        <a:p>
          <a:pPr marL="171450" lvl="1" indent="-171450" algn="l" defTabSz="800100">
            <a:lnSpc>
              <a:spcPct val="90000"/>
            </a:lnSpc>
            <a:spcBef>
              <a:spcPct val="0"/>
            </a:spcBef>
            <a:spcAft>
              <a:spcPct val="15000"/>
            </a:spcAft>
            <a:buChar char="•"/>
          </a:pPr>
          <a:r>
            <a:rPr lang="en-US" sz="1800" b="1" kern="1200"/>
            <a:t>Business incentives, </a:t>
          </a:r>
        </a:p>
        <a:p>
          <a:pPr marL="171450" lvl="1" indent="-171450" algn="l" defTabSz="800100">
            <a:lnSpc>
              <a:spcPct val="90000"/>
            </a:lnSpc>
            <a:spcBef>
              <a:spcPct val="0"/>
            </a:spcBef>
            <a:spcAft>
              <a:spcPct val="15000"/>
            </a:spcAft>
            <a:buChar char="•"/>
          </a:pPr>
          <a:r>
            <a:rPr lang="en-US" sz="1800" b="1" kern="1200"/>
            <a:t>Transportation routes</a:t>
          </a:r>
        </a:p>
        <a:p>
          <a:pPr marL="171450" lvl="1" indent="-171450" algn="l" defTabSz="800100">
            <a:lnSpc>
              <a:spcPct val="90000"/>
            </a:lnSpc>
            <a:spcBef>
              <a:spcPct val="0"/>
            </a:spcBef>
            <a:spcAft>
              <a:spcPct val="15000"/>
            </a:spcAft>
            <a:buChar char="•"/>
          </a:pPr>
          <a:r>
            <a:rPr lang="en-US" sz="1800" b="1" kern="1200" dirty="0"/>
            <a:t>Access to healthcare services</a:t>
          </a:r>
        </a:p>
      </dsp:txBody>
      <dsp:txXfrm>
        <a:off x="4863866" y="2488173"/>
        <a:ext cx="3551336" cy="213080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AAA28E-7E00-4F11-9392-73A83777CEF9}">
      <dsp:nvSpPr>
        <dsp:cNvPr id="0" name=""/>
        <dsp:cNvSpPr/>
      </dsp:nvSpPr>
      <dsp:spPr>
        <a:xfrm>
          <a:off x="0" y="1917"/>
          <a:ext cx="9371948" cy="971967"/>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52A3E9C-AB8C-44D6-AD11-8B49FF868CBA}">
      <dsp:nvSpPr>
        <dsp:cNvPr id="0" name=""/>
        <dsp:cNvSpPr/>
      </dsp:nvSpPr>
      <dsp:spPr>
        <a:xfrm>
          <a:off x="294020" y="220610"/>
          <a:ext cx="534582" cy="53458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D603D23-F11E-445C-BDFE-C13FE8CA0755}">
      <dsp:nvSpPr>
        <dsp:cNvPr id="0" name=""/>
        <dsp:cNvSpPr/>
      </dsp:nvSpPr>
      <dsp:spPr>
        <a:xfrm>
          <a:off x="1122622" y="1917"/>
          <a:ext cx="8249325" cy="9719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67" tIns="102867" rIns="102867" bIns="102867" numCol="1" spcCol="1270" anchor="ctr" anchorCtr="0">
          <a:noAutofit/>
        </a:bodyPr>
        <a:lstStyle/>
        <a:p>
          <a:pPr marL="0" lvl="0" indent="0" algn="l" defTabSz="977900">
            <a:lnSpc>
              <a:spcPct val="90000"/>
            </a:lnSpc>
            <a:spcBef>
              <a:spcPct val="0"/>
            </a:spcBef>
            <a:spcAft>
              <a:spcPct val="35000"/>
            </a:spcAft>
            <a:buNone/>
          </a:pPr>
          <a:r>
            <a:rPr lang="en-US" sz="2200" kern="1200"/>
            <a:t>EJEAB subcommittee formed to review currently available  research and legislative actions,</a:t>
          </a:r>
        </a:p>
      </dsp:txBody>
      <dsp:txXfrm>
        <a:off x="1122622" y="1917"/>
        <a:ext cx="8249325" cy="971967"/>
      </dsp:txXfrm>
    </dsp:sp>
    <dsp:sp modelId="{0D352040-6024-489B-AABA-B18381DECB0B}">
      <dsp:nvSpPr>
        <dsp:cNvPr id="0" name=""/>
        <dsp:cNvSpPr/>
      </dsp:nvSpPr>
      <dsp:spPr>
        <a:xfrm>
          <a:off x="0" y="1216877"/>
          <a:ext cx="9371948" cy="971967"/>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F374C2D-EDAA-4649-B432-DC2DBEF14DD7}">
      <dsp:nvSpPr>
        <dsp:cNvPr id="0" name=""/>
        <dsp:cNvSpPr/>
      </dsp:nvSpPr>
      <dsp:spPr>
        <a:xfrm>
          <a:off x="294020" y="1435570"/>
          <a:ext cx="534582" cy="53458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AABAA03-3A2E-401C-A9A5-7D3FF6F68F2F}">
      <dsp:nvSpPr>
        <dsp:cNvPr id="0" name=""/>
        <dsp:cNvSpPr/>
      </dsp:nvSpPr>
      <dsp:spPr>
        <a:xfrm>
          <a:off x="1122622" y="1216877"/>
          <a:ext cx="4217376" cy="9719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67" tIns="102867" rIns="102867" bIns="102867" numCol="1" spcCol="1270" anchor="ctr" anchorCtr="0">
          <a:noAutofit/>
        </a:bodyPr>
        <a:lstStyle/>
        <a:p>
          <a:pPr marL="0" lvl="0" indent="0" algn="l" defTabSz="977900">
            <a:lnSpc>
              <a:spcPct val="90000"/>
            </a:lnSpc>
            <a:spcBef>
              <a:spcPct val="0"/>
            </a:spcBef>
            <a:spcAft>
              <a:spcPct val="35000"/>
            </a:spcAft>
            <a:buNone/>
          </a:pPr>
          <a:r>
            <a:rPr lang="en-US" sz="2200" kern="1200"/>
            <a:t>Sources of information reviewed</a:t>
          </a:r>
        </a:p>
      </dsp:txBody>
      <dsp:txXfrm>
        <a:off x="1122622" y="1216877"/>
        <a:ext cx="4217376" cy="971967"/>
      </dsp:txXfrm>
    </dsp:sp>
    <dsp:sp modelId="{7A94C42B-014C-4DE7-B623-C376A27E3A27}">
      <dsp:nvSpPr>
        <dsp:cNvPr id="0" name=""/>
        <dsp:cNvSpPr/>
      </dsp:nvSpPr>
      <dsp:spPr>
        <a:xfrm>
          <a:off x="5339999" y="1216877"/>
          <a:ext cx="4031948" cy="9719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67" tIns="102867" rIns="102867" bIns="102867" numCol="1" spcCol="1270" anchor="ctr" anchorCtr="0">
          <a:noAutofit/>
        </a:bodyPr>
        <a:lstStyle/>
        <a:p>
          <a:pPr marL="0" lvl="0" indent="0" algn="l" defTabSz="488950">
            <a:lnSpc>
              <a:spcPct val="90000"/>
            </a:lnSpc>
            <a:spcBef>
              <a:spcPct val="0"/>
            </a:spcBef>
            <a:spcAft>
              <a:spcPct val="35000"/>
            </a:spcAft>
            <a:buNone/>
          </a:pPr>
          <a:r>
            <a:rPr lang="en-US" sz="1100" kern="1200"/>
            <a:t>Review of available guidance  from EPA (Office of Research and Development and Office of Air)</a:t>
          </a:r>
        </a:p>
        <a:p>
          <a:pPr marL="0" lvl="0" indent="0" algn="l" defTabSz="488950">
            <a:lnSpc>
              <a:spcPct val="90000"/>
            </a:lnSpc>
            <a:spcBef>
              <a:spcPct val="0"/>
            </a:spcBef>
            <a:spcAft>
              <a:spcPct val="35000"/>
            </a:spcAft>
            <a:buNone/>
          </a:pPr>
          <a:r>
            <a:rPr lang="en-US" sz="1100" kern="1200"/>
            <a:t>Academic research</a:t>
          </a:r>
        </a:p>
        <a:p>
          <a:pPr marL="0" lvl="0" indent="0" algn="l" defTabSz="488950">
            <a:lnSpc>
              <a:spcPct val="90000"/>
            </a:lnSpc>
            <a:spcBef>
              <a:spcPct val="0"/>
            </a:spcBef>
            <a:spcAft>
              <a:spcPct val="35000"/>
            </a:spcAft>
            <a:buNone/>
          </a:pPr>
          <a:r>
            <a:rPr lang="en-US" sz="1100" kern="1200"/>
            <a:t>State legislative initiatives </a:t>
          </a:r>
        </a:p>
      </dsp:txBody>
      <dsp:txXfrm>
        <a:off x="5339999" y="1216877"/>
        <a:ext cx="4031948" cy="971967"/>
      </dsp:txXfrm>
    </dsp:sp>
    <dsp:sp modelId="{202CD991-319B-48BF-BBDC-590D3720D80F}">
      <dsp:nvSpPr>
        <dsp:cNvPr id="0" name=""/>
        <dsp:cNvSpPr/>
      </dsp:nvSpPr>
      <dsp:spPr>
        <a:xfrm>
          <a:off x="0" y="2431836"/>
          <a:ext cx="9371948" cy="971967"/>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574C675-08D6-4587-9C51-B4898BD33CE9}">
      <dsp:nvSpPr>
        <dsp:cNvPr id="0" name=""/>
        <dsp:cNvSpPr/>
      </dsp:nvSpPr>
      <dsp:spPr>
        <a:xfrm>
          <a:off x="294020" y="2650529"/>
          <a:ext cx="534582" cy="53458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96777F4-65AC-402D-B96D-E7E1CF698A08}">
      <dsp:nvSpPr>
        <dsp:cNvPr id="0" name=""/>
        <dsp:cNvSpPr/>
      </dsp:nvSpPr>
      <dsp:spPr>
        <a:xfrm>
          <a:off x="1122622" y="2431836"/>
          <a:ext cx="8249325" cy="9719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67" tIns="102867" rIns="102867" bIns="102867" numCol="1" spcCol="1270" anchor="ctr" anchorCtr="0">
          <a:noAutofit/>
        </a:bodyPr>
        <a:lstStyle/>
        <a:p>
          <a:pPr marL="0" lvl="0" indent="0" algn="l" defTabSz="977900">
            <a:lnSpc>
              <a:spcPct val="90000"/>
            </a:lnSpc>
            <a:spcBef>
              <a:spcPct val="0"/>
            </a:spcBef>
            <a:spcAft>
              <a:spcPct val="35000"/>
            </a:spcAft>
            <a:buNone/>
          </a:pPr>
          <a:r>
            <a:rPr lang="en-US" sz="2200" kern="1200"/>
            <a:t>Conducted two information sessions with EJEAB members</a:t>
          </a:r>
        </a:p>
      </dsp:txBody>
      <dsp:txXfrm>
        <a:off x="1122622" y="2431836"/>
        <a:ext cx="8249325" cy="971967"/>
      </dsp:txXfrm>
    </dsp:sp>
    <dsp:sp modelId="{8301E8D0-B839-4CE8-B59A-1C4A167DFA14}">
      <dsp:nvSpPr>
        <dsp:cNvPr id="0" name=""/>
        <dsp:cNvSpPr/>
      </dsp:nvSpPr>
      <dsp:spPr>
        <a:xfrm>
          <a:off x="0" y="3646796"/>
          <a:ext cx="9371948" cy="971967"/>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2B16F78-0805-421E-84DC-0614B82110C7}">
      <dsp:nvSpPr>
        <dsp:cNvPr id="0" name=""/>
        <dsp:cNvSpPr/>
      </dsp:nvSpPr>
      <dsp:spPr>
        <a:xfrm>
          <a:off x="294020" y="3865489"/>
          <a:ext cx="534582" cy="534582"/>
        </a:xfrm>
        <a:prstGeom prst="rect">
          <a:avLst/>
        </a:prstGeom>
        <a:solidFill>
          <a:schemeClr val="accent2">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D1ADE83-1C90-4537-B4B9-841842373654}">
      <dsp:nvSpPr>
        <dsp:cNvPr id="0" name=""/>
        <dsp:cNvSpPr/>
      </dsp:nvSpPr>
      <dsp:spPr>
        <a:xfrm>
          <a:off x="1122622" y="3646796"/>
          <a:ext cx="8249325" cy="9719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67" tIns="102867" rIns="102867" bIns="102867" numCol="1" spcCol="1270" anchor="ctr" anchorCtr="0">
          <a:noAutofit/>
        </a:bodyPr>
        <a:lstStyle/>
        <a:p>
          <a:pPr marL="0" lvl="0" indent="0" algn="l" defTabSz="977900">
            <a:lnSpc>
              <a:spcPct val="90000"/>
            </a:lnSpc>
            <a:spcBef>
              <a:spcPct val="0"/>
            </a:spcBef>
            <a:spcAft>
              <a:spcPct val="35000"/>
            </a:spcAft>
            <a:buNone/>
          </a:pPr>
          <a:r>
            <a:rPr lang="en-US" sz="2200" kern="1200"/>
            <a:t>Two presentations from students, academicians, EPA experts, state advocates </a:t>
          </a:r>
        </a:p>
      </dsp:txBody>
      <dsp:txXfrm>
        <a:off x="1122622" y="3646796"/>
        <a:ext cx="8249325" cy="97196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83B9BF-99A2-484E-ADD0-A1EAB810DC7E}">
      <dsp:nvSpPr>
        <dsp:cNvPr id="0" name=""/>
        <dsp:cNvSpPr/>
      </dsp:nvSpPr>
      <dsp:spPr>
        <a:xfrm>
          <a:off x="840883" y="1159781"/>
          <a:ext cx="1235922" cy="123592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79870B2-0452-496A-A961-69DE3620CD66}">
      <dsp:nvSpPr>
        <dsp:cNvPr id="0" name=""/>
        <dsp:cNvSpPr/>
      </dsp:nvSpPr>
      <dsp:spPr>
        <a:xfrm>
          <a:off x="85597" y="2740900"/>
          <a:ext cx="2746493"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90000"/>
            </a:lnSpc>
            <a:spcBef>
              <a:spcPct val="0"/>
            </a:spcBef>
            <a:spcAft>
              <a:spcPct val="35000"/>
            </a:spcAft>
            <a:buNone/>
          </a:pPr>
          <a:r>
            <a:rPr lang="en-US" sz="2000" kern="1200"/>
            <a:t>Focused on NC DEQ</a:t>
          </a:r>
        </a:p>
      </dsp:txBody>
      <dsp:txXfrm>
        <a:off x="85597" y="2740900"/>
        <a:ext cx="2746493" cy="720000"/>
      </dsp:txXfrm>
    </dsp:sp>
    <dsp:sp modelId="{08A2D51B-D57A-4ECD-9969-702C82E103ED}">
      <dsp:nvSpPr>
        <dsp:cNvPr id="0" name=""/>
        <dsp:cNvSpPr/>
      </dsp:nvSpPr>
      <dsp:spPr>
        <a:xfrm>
          <a:off x="4068012" y="1159781"/>
          <a:ext cx="1235922" cy="123592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B0140DC-3CC1-4614-A5B6-99EA8C21FB12}">
      <dsp:nvSpPr>
        <dsp:cNvPr id="0" name=""/>
        <dsp:cNvSpPr/>
      </dsp:nvSpPr>
      <dsp:spPr>
        <a:xfrm>
          <a:off x="3312727" y="2740900"/>
          <a:ext cx="2746493"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90000"/>
            </a:lnSpc>
            <a:spcBef>
              <a:spcPct val="0"/>
            </a:spcBef>
            <a:spcAft>
              <a:spcPct val="35000"/>
            </a:spcAft>
            <a:buNone/>
          </a:pPr>
          <a:r>
            <a:rPr lang="en-US" sz="2000" kern="1200"/>
            <a:t>Addressed environmental permitting processes</a:t>
          </a:r>
        </a:p>
      </dsp:txBody>
      <dsp:txXfrm>
        <a:off x="3312727" y="2740900"/>
        <a:ext cx="2746493" cy="720000"/>
      </dsp:txXfrm>
    </dsp:sp>
    <dsp:sp modelId="{8E7CF945-02B3-4B6E-8F94-7B0A6A0E58B5}">
      <dsp:nvSpPr>
        <dsp:cNvPr id="0" name=""/>
        <dsp:cNvSpPr/>
      </dsp:nvSpPr>
      <dsp:spPr>
        <a:xfrm>
          <a:off x="7295142" y="1159781"/>
          <a:ext cx="1235922" cy="123592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06EEA65-DAFF-49F8-82C5-758B8715F3C1}">
      <dsp:nvSpPr>
        <dsp:cNvPr id="0" name=""/>
        <dsp:cNvSpPr/>
      </dsp:nvSpPr>
      <dsp:spPr>
        <a:xfrm>
          <a:off x="6539857" y="2740900"/>
          <a:ext cx="2746493"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90000"/>
            </a:lnSpc>
            <a:spcBef>
              <a:spcPct val="0"/>
            </a:spcBef>
            <a:spcAft>
              <a:spcPct val="35000"/>
            </a:spcAft>
            <a:buNone/>
          </a:pPr>
          <a:r>
            <a:rPr lang="en-US" sz="2000" kern="1200"/>
            <a:t>Currently available information</a:t>
          </a:r>
        </a:p>
      </dsp:txBody>
      <dsp:txXfrm>
        <a:off x="6539857" y="2740900"/>
        <a:ext cx="2746493" cy="72000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F4CCFD-7E0F-49FC-AD4C-CD0FB1E5B1CA}">
      <dsp:nvSpPr>
        <dsp:cNvPr id="0" name=""/>
        <dsp:cNvSpPr/>
      </dsp:nvSpPr>
      <dsp:spPr>
        <a:xfrm>
          <a:off x="0" y="355540"/>
          <a:ext cx="9371948" cy="1701000"/>
        </a:xfrm>
        <a:prstGeom prst="rect">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727367" tIns="499872" rIns="727367" bIns="170688" numCol="1" spcCol="1270" anchor="t" anchorCtr="0">
          <a:noAutofit/>
        </a:bodyPr>
        <a:lstStyle/>
        <a:p>
          <a:pPr marL="228600" lvl="1" indent="-228600" algn="l" defTabSz="1066800">
            <a:lnSpc>
              <a:spcPct val="90000"/>
            </a:lnSpc>
            <a:spcBef>
              <a:spcPct val="0"/>
            </a:spcBef>
            <a:spcAft>
              <a:spcPct val="15000"/>
            </a:spcAft>
            <a:buChar char="•"/>
          </a:pPr>
          <a:r>
            <a:rPr lang="en-US" sz="2400" i="1" kern="1200"/>
            <a:t>Totality of exposures to combinations of chemical and non-chemical stressors and their effects on health, well-being, and quality of life</a:t>
          </a:r>
          <a:endParaRPr lang="en-US" sz="2400" kern="1200"/>
        </a:p>
      </dsp:txBody>
      <dsp:txXfrm>
        <a:off x="0" y="355540"/>
        <a:ext cx="9371948" cy="1701000"/>
      </dsp:txXfrm>
    </dsp:sp>
    <dsp:sp modelId="{DFC1F343-A372-4CB3-A00E-F176B9D2D21B}">
      <dsp:nvSpPr>
        <dsp:cNvPr id="0" name=""/>
        <dsp:cNvSpPr/>
      </dsp:nvSpPr>
      <dsp:spPr>
        <a:xfrm>
          <a:off x="468597" y="1300"/>
          <a:ext cx="6560363" cy="70848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47966" tIns="0" rIns="247966" bIns="0" numCol="1" spcCol="1270" anchor="ctr" anchorCtr="0">
          <a:noAutofit/>
        </a:bodyPr>
        <a:lstStyle/>
        <a:p>
          <a:pPr marL="0" lvl="0" indent="0" algn="l" defTabSz="1066800">
            <a:lnSpc>
              <a:spcPct val="90000"/>
            </a:lnSpc>
            <a:spcBef>
              <a:spcPct val="0"/>
            </a:spcBef>
            <a:spcAft>
              <a:spcPct val="35000"/>
            </a:spcAft>
            <a:buNone/>
          </a:pPr>
          <a:r>
            <a:rPr lang="en-US" sz="2400" b="1" kern="1200"/>
            <a:t>Cumulative Impacts</a:t>
          </a:r>
          <a:endParaRPr lang="en-US" sz="2400" kern="1200"/>
        </a:p>
      </dsp:txBody>
      <dsp:txXfrm>
        <a:off x="503182" y="35885"/>
        <a:ext cx="6491193" cy="639310"/>
      </dsp:txXfrm>
    </dsp:sp>
    <dsp:sp modelId="{B9219BA2-CB65-48D7-A99D-DFBDE39D8461}">
      <dsp:nvSpPr>
        <dsp:cNvPr id="0" name=""/>
        <dsp:cNvSpPr/>
      </dsp:nvSpPr>
      <dsp:spPr>
        <a:xfrm>
          <a:off x="0" y="2540381"/>
          <a:ext cx="9371948" cy="2079000"/>
        </a:xfrm>
        <a:prstGeom prst="rect">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727367" tIns="499872" rIns="727367" bIns="170688" numCol="1" spcCol="1270" anchor="t" anchorCtr="0">
          <a:noAutofit/>
        </a:bodyPr>
        <a:lstStyle/>
        <a:p>
          <a:pPr marL="228600" lvl="1" indent="-228600" algn="l" defTabSz="1066800">
            <a:lnSpc>
              <a:spcPct val="90000"/>
            </a:lnSpc>
            <a:spcBef>
              <a:spcPct val="0"/>
            </a:spcBef>
            <a:spcAft>
              <a:spcPct val="15000"/>
            </a:spcAft>
            <a:buChar char="•"/>
          </a:pPr>
          <a:r>
            <a:rPr lang="en-US" sz="2400" i="1" kern="1200"/>
            <a:t>The process of evaluating both quantitative and qualitative data representing cumulative impacts  to inform a decision.</a:t>
          </a:r>
          <a:endParaRPr lang="en-US" sz="2400" kern="1200"/>
        </a:p>
        <a:p>
          <a:pPr marL="457200" lvl="2" indent="-228600" algn="l" defTabSz="1066800">
            <a:lnSpc>
              <a:spcPct val="90000"/>
            </a:lnSpc>
            <a:spcBef>
              <a:spcPct val="0"/>
            </a:spcBef>
            <a:spcAft>
              <a:spcPct val="15000"/>
            </a:spcAft>
            <a:buChar char="•"/>
          </a:pPr>
          <a:r>
            <a:rPr lang="en-US" sz="2400" kern="1200"/>
            <a:t>Both are guiding principles in considering cumulative impacts</a:t>
          </a:r>
        </a:p>
      </dsp:txBody>
      <dsp:txXfrm>
        <a:off x="0" y="2540381"/>
        <a:ext cx="9371948" cy="2079000"/>
      </dsp:txXfrm>
    </dsp:sp>
    <dsp:sp modelId="{07180E89-6C59-45D3-8621-03DB1123CEBA}">
      <dsp:nvSpPr>
        <dsp:cNvPr id="0" name=""/>
        <dsp:cNvSpPr/>
      </dsp:nvSpPr>
      <dsp:spPr>
        <a:xfrm>
          <a:off x="468597" y="2186141"/>
          <a:ext cx="6560363" cy="70848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47966" tIns="0" rIns="247966" bIns="0" numCol="1" spcCol="1270" anchor="ctr" anchorCtr="0">
          <a:noAutofit/>
        </a:bodyPr>
        <a:lstStyle/>
        <a:p>
          <a:pPr marL="0" lvl="0" indent="0" algn="l" defTabSz="1066800">
            <a:lnSpc>
              <a:spcPct val="90000"/>
            </a:lnSpc>
            <a:spcBef>
              <a:spcPct val="0"/>
            </a:spcBef>
            <a:spcAft>
              <a:spcPct val="35000"/>
            </a:spcAft>
            <a:buNone/>
          </a:pPr>
          <a:r>
            <a:rPr lang="en-US" sz="2400" b="1" kern="1200"/>
            <a:t>Cumulative Impacts Assessment</a:t>
          </a:r>
          <a:endParaRPr lang="en-US" sz="2400" kern="1200"/>
        </a:p>
      </dsp:txBody>
      <dsp:txXfrm>
        <a:off x="503182" y="2220726"/>
        <a:ext cx="6491193" cy="63931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FFA260-8B98-45A7-88E2-7030BC7DF6A2}">
      <dsp:nvSpPr>
        <dsp:cNvPr id="0" name=""/>
        <dsp:cNvSpPr/>
      </dsp:nvSpPr>
      <dsp:spPr>
        <a:xfrm>
          <a:off x="0" y="406664"/>
          <a:ext cx="2928733" cy="1757240"/>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a:t>Agency should:</a:t>
          </a:r>
        </a:p>
        <a:p>
          <a:pPr marL="171450" lvl="1" indent="-171450" algn="l" defTabSz="755650">
            <a:lnSpc>
              <a:spcPct val="90000"/>
            </a:lnSpc>
            <a:spcBef>
              <a:spcPct val="0"/>
            </a:spcBef>
            <a:spcAft>
              <a:spcPct val="15000"/>
            </a:spcAft>
            <a:buChar char="•"/>
          </a:pPr>
          <a:r>
            <a:rPr lang="en-US" sz="1700" kern="1200"/>
            <a:t>Clarify existing authority</a:t>
          </a:r>
        </a:p>
      </dsp:txBody>
      <dsp:txXfrm>
        <a:off x="0" y="406664"/>
        <a:ext cx="2928733" cy="1757240"/>
      </dsp:txXfrm>
    </dsp:sp>
    <dsp:sp modelId="{68273DBE-F02C-4260-8BD5-80DEDFA61C73}">
      <dsp:nvSpPr>
        <dsp:cNvPr id="0" name=""/>
        <dsp:cNvSpPr/>
      </dsp:nvSpPr>
      <dsp:spPr>
        <a:xfrm>
          <a:off x="3221607" y="406664"/>
          <a:ext cx="2928733" cy="1757240"/>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a:t>Establish new guidelines for consistency</a:t>
          </a:r>
        </a:p>
      </dsp:txBody>
      <dsp:txXfrm>
        <a:off x="3221607" y="406664"/>
        <a:ext cx="2928733" cy="1757240"/>
      </dsp:txXfrm>
    </dsp:sp>
    <dsp:sp modelId="{2B2B4556-BFA1-4063-94A4-1BD0AB340E9F}">
      <dsp:nvSpPr>
        <dsp:cNvPr id="0" name=""/>
        <dsp:cNvSpPr/>
      </dsp:nvSpPr>
      <dsp:spPr>
        <a:xfrm>
          <a:off x="6443214" y="406664"/>
          <a:ext cx="2928733" cy="1757240"/>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Assure that enforcement is at least as restrictive as   	 federal guidelines</a:t>
          </a:r>
        </a:p>
      </dsp:txBody>
      <dsp:txXfrm>
        <a:off x="6443214" y="406664"/>
        <a:ext cx="2928733" cy="1757240"/>
      </dsp:txXfrm>
    </dsp:sp>
    <dsp:sp modelId="{6A1AC49D-8AAE-44B9-A3FD-A1217EFDE748}">
      <dsp:nvSpPr>
        <dsp:cNvPr id="0" name=""/>
        <dsp:cNvSpPr/>
      </dsp:nvSpPr>
      <dsp:spPr>
        <a:xfrm>
          <a:off x="0" y="2456777"/>
          <a:ext cx="2928733" cy="1757240"/>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a:t>Clarify obligations  under Title VI  of the Civil Rights Act</a:t>
          </a:r>
        </a:p>
      </dsp:txBody>
      <dsp:txXfrm>
        <a:off x="0" y="2456777"/>
        <a:ext cx="2928733" cy="1757240"/>
      </dsp:txXfrm>
    </dsp:sp>
    <dsp:sp modelId="{A3CA7095-8096-4C82-AE60-F771D4CE6495}">
      <dsp:nvSpPr>
        <dsp:cNvPr id="0" name=""/>
        <dsp:cNvSpPr/>
      </dsp:nvSpPr>
      <dsp:spPr>
        <a:xfrm>
          <a:off x="3221607" y="2456777"/>
          <a:ext cx="2928733" cy="1757240"/>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Use agency assessment for both outreach and  determining adherence under Title VI</a:t>
          </a:r>
        </a:p>
      </dsp:txBody>
      <dsp:txXfrm>
        <a:off x="3221607" y="2456777"/>
        <a:ext cx="2928733" cy="1757240"/>
      </dsp:txXfrm>
    </dsp:sp>
    <dsp:sp modelId="{989D6D3A-00A0-4F6F-8DF0-648E8452FD89}">
      <dsp:nvSpPr>
        <dsp:cNvPr id="0" name=""/>
        <dsp:cNvSpPr/>
      </dsp:nvSpPr>
      <dsp:spPr>
        <a:xfrm>
          <a:off x="6443214" y="2456777"/>
          <a:ext cx="2928733" cy="1757240"/>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Use authority as directed under NC Solid Waste Management of 2007</a:t>
          </a:r>
        </a:p>
      </dsp:txBody>
      <dsp:txXfrm>
        <a:off x="6443214" y="2456777"/>
        <a:ext cx="2928733" cy="175724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B98BEC-4BF8-4493-BA0E-A0CD0CEF3FFF}">
      <dsp:nvSpPr>
        <dsp:cNvPr id="0" name=""/>
        <dsp:cNvSpPr/>
      </dsp:nvSpPr>
      <dsp:spPr>
        <a:xfrm>
          <a:off x="0" y="564"/>
          <a:ext cx="9371948" cy="1319872"/>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ABE421A-81C1-41E1-B49C-0E72062E7DC9}">
      <dsp:nvSpPr>
        <dsp:cNvPr id="0" name=""/>
        <dsp:cNvSpPr/>
      </dsp:nvSpPr>
      <dsp:spPr>
        <a:xfrm>
          <a:off x="399261" y="297535"/>
          <a:ext cx="725929" cy="72592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B4FF253-625A-4201-88AD-5993AFFDF0AD}">
      <dsp:nvSpPr>
        <dsp:cNvPr id="0" name=""/>
        <dsp:cNvSpPr/>
      </dsp:nvSpPr>
      <dsp:spPr>
        <a:xfrm>
          <a:off x="1524452" y="564"/>
          <a:ext cx="4217376" cy="13198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9687" tIns="139687" rIns="139687" bIns="139687" numCol="1" spcCol="1270" anchor="ctr" anchorCtr="0">
          <a:noAutofit/>
        </a:bodyPr>
        <a:lstStyle/>
        <a:p>
          <a:pPr marL="0" lvl="0" indent="0" algn="l" defTabSz="1066800">
            <a:lnSpc>
              <a:spcPct val="90000"/>
            </a:lnSpc>
            <a:spcBef>
              <a:spcPct val="0"/>
            </a:spcBef>
            <a:spcAft>
              <a:spcPct val="35000"/>
            </a:spcAft>
            <a:buNone/>
          </a:pPr>
          <a:r>
            <a:rPr lang="en-US" sz="2400" kern="1200"/>
            <a:t>Develop a roster of key meeting places or information outlets</a:t>
          </a:r>
        </a:p>
      </dsp:txBody>
      <dsp:txXfrm>
        <a:off x="1524452" y="564"/>
        <a:ext cx="4217376" cy="1319872"/>
      </dsp:txXfrm>
    </dsp:sp>
    <dsp:sp modelId="{B304224F-3BE5-43D7-88C7-D51467E07C35}">
      <dsp:nvSpPr>
        <dsp:cNvPr id="0" name=""/>
        <dsp:cNvSpPr/>
      </dsp:nvSpPr>
      <dsp:spPr>
        <a:xfrm>
          <a:off x="5741829" y="564"/>
          <a:ext cx="3630118" cy="13198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9687" tIns="139687" rIns="139687" bIns="139687" numCol="1" spcCol="1270" anchor="ctr" anchorCtr="0">
          <a:noAutofit/>
        </a:bodyPr>
        <a:lstStyle/>
        <a:p>
          <a:pPr marL="0" lvl="0" indent="0" algn="l" defTabSz="800100">
            <a:lnSpc>
              <a:spcPct val="90000"/>
            </a:lnSpc>
            <a:spcBef>
              <a:spcPct val="0"/>
            </a:spcBef>
            <a:spcAft>
              <a:spcPct val="35000"/>
            </a:spcAft>
            <a:buNone/>
          </a:pPr>
          <a:r>
            <a:rPr lang="en-US" sz="1800" i="1" kern="1200"/>
            <a:t>Places of worship, social media, public broadcast outlets or  other cultural centers in collaboration with community members</a:t>
          </a:r>
          <a:endParaRPr lang="en-US" sz="1800" kern="1200"/>
        </a:p>
      </dsp:txBody>
      <dsp:txXfrm>
        <a:off x="5741829" y="564"/>
        <a:ext cx="3630118" cy="1319872"/>
      </dsp:txXfrm>
    </dsp:sp>
    <dsp:sp modelId="{43478993-FDB8-490E-B6BC-F09CF62A1A97}">
      <dsp:nvSpPr>
        <dsp:cNvPr id="0" name=""/>
        <dsp:cNvSpPr/>
      </dsp:nvSpPr>
      <dsp:spPr>
        <a:xfrm>
          <a:off x="0" y="1650404"/>
          <a:ext cx="9371948" cy="1319872"/>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5ADC79C-AF15-4BE2-9AA4-FABE2DF39102}">
      <dsp:nvSpPr>
        <dsp:cNvPr id="0" name=""/>
        <dsp:cNvSpPr/>
      </dsp:nvSpPr>
      <dsp:spPr>
        <a:xfrm>
          <a:off x="399261" y="1947376"/>
          <a:ext cx="725929" cy="72592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F4B7BC4-3DF2-4626-B7B7-52103B1A715A}">
      <dsp:nvSpPr>
        <dsp:cNvPr id="0" name=""/>
        <dsp:cNvSpPr/>
      </dsp:nvSpPr>
      <dsp:spPr>
        <a:xfrm>
          <a:off x="1524452" y="1650404"/>
          <a:ext cx="7847495" cy="13198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9687" tIns="139687" rIns="139687" bIns="139687" numCol="1" spcCol="1270" anchor="ctr" anchorCtr="0">
          <a:noAutofit/>
        </a:bodyPr>
        <a:lstStyle/>
        <a:p>
          <a:pPr marL="0" lvl="0" indent="0" algn="l" defTabSz="1066800">
            <a:lnSpc>
              <a:spcPct val="90000"/>
            </a:lnSpc>
            <a:spcBef>
              <a:spcPct val="0"/>
            </a:spcBef>
            <a:spcAft>
              <a:spcPct val="35000"/>
            </a:spcAft>
            <a:buNone/>
          </a:pPr>
          <a:r>
            <a:rPr lang="en-US" sz="2400" kern="1200"/>
            <a:t>Assure that all materials are translated and available on public websites</a:t>
          </a:r>
        </a:p>
      </dsp:txBody>
      <dsp:txXfrm>
        <a:off x="1524452" y="1650404"/>
        <a:ext cx="7847495" cy="1319872"/>
      </dsp:txXfrm>
    </dsp:sp>
    <dsp:sp modelId="{2357F968-0F77-4F41-A426-EDB3F146D0F2}">
      <dsp:nvSpPr>
        <dsp:cNvPr id="0" name=""/>
        <dsp:cNvSpPr/>
      </dsp:nvSpPr>
      <dsp:spPr>
        <a:xfrm>
          <a:off x="0" y="3300245"/>
          <a:ext cx="9371948" cy="1319872"/>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21D9842-B66F-427D-8214-D50241105F66}">
      <dsp:nvSpPr>
        <dsp:cNvPr id="0" name=""/>
        <dsp:cNvSpPr/>
      </dsp:nvSpPr>
      <dsp:spPr>
        <a:xfrm>
          <a:off x="399261" y="3597216"/>
          <a:ext cx="725929" cy="72592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117D9A6-C817-45D3-8F24-E5DE152F1FF8}">
      <dsp:nvSpPr>
        <dsp:cNvPr id="0" name=""/>
        <dsp:cNvSpPr/>
      </dsp:nvSpPr>
      <dsp:spPr>
        <a:xfrm>
          <a:off x="1524452" y="3300245"/>
          <a:ext cx="7847495" cy="13198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9687" tIns="139687" rIns="139687" bIns="139687" numCol="1" spcCol="1270" anchor="ctr" anchorCtr="0">
          <a:noAutofit/>
        </a:bodyPr>
        <a:lstStyle/>
        <a:p>
          <a:pPr marL="0" lvl="0" indent="0" algn="l" defTabSz="1066800">
            <a:lnSpc>
              <a:spcPct val="90000"/>
            </a:lnSpc>
            <a:spcBef>
              <a:spcPct val="0"/>
            </a:spcBef>
            <a:spcAft>
              <a:spcPct val="35000"/>
            </a:spcAft>
            <a:buNone/>
          </a:pPr>
          <a:r>
            <a:rPr lang="en-US" sz="2400" kern="1200"/>
            <a:t>Work to remove real or perceived barriers to public participation for non-English speakers</a:t>
          </a:r>
        </a:p>
      </dsp:txBody>
      <dsp:txXfrm>
        <a:off x="1524452" y="3300245"/>
        <a:ext cx="7847495" cy="131987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B54024-91A5-4456-8DD6-B6AB7BEF9C4B}">
      <dsp:nvSpPr>
        <dsp:cNvPr id="0" name=""/>
        <dsp:cNvSpPr/>
      </dsp:nvSpPr>
      <dsp:spPr>
        <a:xfrm>
          <a:off x="0" y="1917"/>
          <a:ext cx="9371948" cy="971967"/>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306FD6A-3DF4-40DC-B8E2-30C17036940F}">
      <dsp:nvSpPr>
        <dsp:cNvPr id="0" name=""/>
        <dsp:cNvSpPr/>
      </dsp:nvSpPr>
      <dsp:spPr>
        <a:xfrm>
          <a:off x="294020" y="220610"/>
          <a:ext cx="534582" cy="53458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4522F9D-D6F3-4C37-91C9-6A5BC89D6370}">
      <dsp:nvSpPr>
        <dsp:cNvPr id="0" name=""/>
        <dsp:cNvSpPr/>
      </dsp:nvSpPr>
      <dsp:spPr>
        <a:xfrm>
          <a:off x="1122622" y="1917"/>
          <a:ext cx="4217376" cy="9719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67" tIns="102867" rIns="102867" bIns="102867" numCol="1" spcCol="1270" anchor="ctr" anchorCtr="0">
          <a:noAutofit/>
        </a:bodyPr>
        <a:lstStyle/>
        <a:p>
          <a:pPr marL="0" lvl="0" indent="0" algn="l" defTabSz="977900">
            <a:lnSpc>
              <a:spcPct val="90000"/>
            </a:lnSpc>
            <a:spcBef>
              <a:spcPct val="0"/>
            </a:spcBef>
            <a:spcAft>
              <a:spcPct val="35000"/>
            </a:spcAft>
            <a:buNone/>
          </a:pPr>
          <a:r>
            <a:rPr lang="en-US" sz="2200" kern="1200"/>
            <a:t>Create formal and transparent process with NC DOC</a:t>
          </a:r>
        </a:p>
      </dsp:txBody>
      <dsp:txXfrm>
        <a:off x="1122622" y="1917"/>
        <a:ext cx="4217376" cy="971967"/>
      </dsp:txXfrm>
    </dsp:sp>
    <dsp:sp modelId="{E530CCD2-74BA-46D3-9CD8-F570F7BD51F9}">
      <dsp:nvSpPr>
        <dsp:cNvPr id="0" name=""/>
        <dsp:cNvSpPr/>
      </dsp:nvSpPr>
      <dsp:spPr>
        <a:xfrm>
          <a:off x="5339999" y="1917"/>
          <a:ext cx="4031948" cy="9719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67" tIns="102867" rIns="102867" bIns="102867" numCol="1" spcCol="1270" anchor="ctr" anchorCtr="0">
          <a:noAutofit/>
        </a:bodyPr>
        <a:lstStyle/>
        <a:p>
          <a:pPr marL="0" lvl="0" indent="0" algn="l" defTabSz="533400">
            <a:lnSpc>
              <a:spcPct val="90000"/>
            </a:lnSpc>
            <a:spcBef>
              <a:spcPct val="0"/>
            </a:spcBef>
            <a:spcAft>
              <a:spcPct val="35000"/>
            </a:spcAft>
            <a:buNone/>
          </a:pPr>
          <a:r>
            <a:rPr lang="en-US" sz="1200" kern="1200"/>
            <a:t>Community notification prior to and during new business recruitment/location </a:t>
          </a:r>
        </a:p>
        <a:p>
          <a:pPr marL="0" lvl="0" indent="0" algn="l" defTabSz="533400">
            <a:lnSpc>
              <a:spcPct val="90000"/>
            </a:lnSpc>
            <a:spcBef>
              <a:spcPct val="0"/>
            </a:spcBef>
            <a:spcAft>
              <a:spcPct val="35000"/>
            </a:spcAft>
            <a:buNone/>
          </a:pPr>
          <a:r>
            <a:rPr lang="en-US" sz="1200" kern="1200"/>
            <a:t>Review of environmental history in other locations, if possible</a:t>
          </a:r>
        </a:p>
      </dsp:txBody>
      <dsp:txXfrm>
        <a:off x="5339999" y="1917"/>
        <a:ext cx="4031948" cy="971967"/>
      </dsp:txXfrm>
    </dsp:sp>
    <dsp:sp modelId="{FF05C4B4-542E-42C8-BE89-26093D2C9EF2}">
      <dsp:nvSpPr>
        <dsp:cNvPr id="0" name=""/>
        <dsp:cNvSpPr/>
      </dsp:nvSpPr>
      <dsp:spPr>
        <a:xfrm>
          <a:off x="0" y="1216877"/>
          <a:ext cx="9371948" cy="971967"/>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0F7EA0B-0593-4234-81A8-B5042BCA6F98}">
      <dsp:nvSpPr>
        <dsp:cNvPr id="0" name=""/>
        <dsp:cNvSpPr/>
      </dsp:nvSpPr>
      <dsp:spPr>
        <a:xfrm>
          <a:off x="294020" y="1435570"/>
          <a:ext cx="534582" cy="53458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95AAC35-BB45-4C70-9DC0-1A299A9A6EC5}">
      <dsp:nvSpPr>
        <dsp:cNvPr id="0" name=""/>
        <dsp:cNvSpPr/>
      </dsp:nvSpPr>
      <dsp:spPr>
        <a:xfrm>
          <a:off x="1122622" y="1216877"/>
          <a:ext cx="8249325" cy="9719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67" tIns="102867" rIns="102867" bIns="102867" numCol="1" spcCol="1270" anchor="ctr" anchorCtr="0">
          <a:noAutofit/>
        </a:bodyPr>
        <a:lstStyle/>
        <a:p>
          <a:pPr marL="0" lvl="0" indent="0" algn="l" defTabSz="977900">
            <a:lnSpc>
              <a:spcPct val="90000"/>
            </a:lnSpc>
            <a:spcBef>
              <a:spcPct val="0"/>
            </a:spcBef>
            <a:spcAft>
              <a:spcPct val="35000"/>
            </a:spcAft>
            <a:buNone/>
          </a:pPr>
          <a:r>
            <a:rPr lang="en-US" sz="2200" kern="1200"/>
            <a:t>Assure that cumulative impacts  are considered in costs of adding new businesses in overburdened communities</a:t>
          </a:r>
        </a:p>
      </dsp:txBody>
      <dsp:txXfrm>
        <a:off x="1122622" y="1216877"/>
        <a:ext cx="8249325" cy="971967"/>
      </dsp:txXfrm>
    </dsp:sp>
    <dsp:sp modelId="{20F38544-3965-4020-A750-97C80A4C1407}">
      <dsp:nvSpPr>
        <dsp:cNvPr id="0" name=""/>
        <dsp:cNvSpPr/>
      </dsp:nvSpPr>
      <dsp:spPr>
        <a:xfrm>
          <a:off x="0" y="2431836"/>
          <a:ext cx="9371948" cy="971967"/>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BFC7DA3-B9D6-4432-B344-1ECB9F1F632F}">
      <dsp:nvSpPr>
        <dsp:cNvPr id="0" name=""/>
        <dsp:cNvSpPr/>
      </dsp:nvSpPr>
      <dsp:spPr>
        <a:xfrm>
          <a:off x="294020" y="2650529"/>
          <a:ext cx="534582" cy="53458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C4F5E4E-AD8A-4123-8D1D-E056BAF07BB3}">
      <dsp:nvSpPr>
        <dsp:cNvPr id="0" name=""/>
        <dsp:cNvSpPr/>
      </dsp:nvSpPr>
      <dsp:spPr>
        <a:xfrm>
          <a:off x="1122622" y="2431836"/>
          <a:ext cx="8249325" cy="9719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67" tIns="102867" rIns="102867" bIns="102867" numCol="1" spcCol="1270" anchor="ctr" anchorCtr="0">
          <a:noAutofit/>
        </a:bodyPr>
        <a:lstStyle/>
        <a:p>
          <a:pPr marL="0" lvl="0" indent="0" algn="l" defTabSz="977900">
            <a:lnSpc>
              <a:spcPct val="90000"/>
            </a:lnSpc>
            <a:spcBef>
              <a:spcPct val="0"/>
            </a:spcBef>
            <a:spcAft>
              <a:spcPct val="35000"/>
            </a:spcAft>
            <a:buNone/>
          </a:pPr>
          <a:r>
            <a:rPr lang="en-US" sz="2200" kern="1200"/>
            <a:t>Reducing siting of new businesses in already overburdened should be avoided, where possible</a:t>
          </a:r>
        </a:p>
      </dsp:txBody>
      <dsp:txXfrm>
        <a:off x="1122622" y="2431836"/>
        <a:ext cx="8249325" cy="971967"/>
      </dsp:txXfrm>
    </dsp:sp>
    <dsp:sp modelId="{8B5B372E-1C41-4A8F-8BE1-E96DD69E6A99}">
      <dsp:nvSpPr>
        <dsp:cNvPr id="0" name=""/>
        <dsp:cNvSpPr/>
      </dsp:nvSpPr>
      <dsp:spPr>
        <a:xfrm>
          <a:off x="0" y="3646796"/>
          <a:ext cx="9371948" cy="971967"/>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BCFB439-1704-427F-A9E1-530CD0A50AB3}">
      <dsp:nvSpPr>
        <dsp:cNvPr id="0" name=""/>
        <dsp:cNvSpPr/>
      </dsp:nvSpPr>
      <dsp:spPr>
        <a:xfrm>
          <a:off x="294020" y="3865489"/>
          <a:ext cx="534582" cy="534582"/>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D02D80E-CEF0-4F15-A05D-1C1F11947507}">
      <dsp:nvSpPr>
        <dsp:cNvPr id="0" name=""/>
        <dsp:cNvSpPr/>
      </dsp:nvSpPr>
      <dsp:spPr>
        <a:xfrm>
          <a:off x="1122622" y="3646796"/>
          <a:ext cx="8249325" cy="9719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67" tIns="102867" rIns="102867" bIns="102867" numCol="1" spcCol="1270" anchor="ctr" anchorCtr="0">
          <a:noAutofit/>
        </a:bodyPr>
        <a:lstStyle/>
        <a:p>
          <a:pPr marL="0" lvl="0" indent="0" algn="l" defTabSz="977900">
            <a:lnSpc>
              <a:spcPct val="90000"/>
            </a:lnSpc>
            <a:spcBef>
              <a:spcPct val="0"/>
            </a:spcBef>
            <a:spcAft>
              <a:spcPct val="35000"/>
            </a:spcAft>
            <a:buNone/>
          </a:pPr>
          <a:r>
            <a:rPr lang="en-US" sz="2200" kern="1200"/>
            <a:t>Make  NC the best state for businesses AND the communities where businesses locate</a:t>
          </a:r>
        </a:p>
      </dsp:txBody>
      <dsp:txXfrm>
        <a:off x="1122622" y="3646796"/>
        <a:ext cx="8249325" cy="971967"/>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1EA1D1-17BE-4B18-8055-D965B6A25BB5}">
      <dsp:nvSpPr>
        <dsp:cNvPr id="0" name=""/>
        <dsp:cNvSpPr/>
      </dsp:nvSpPr>
      <dsp:spPr>
        <a:xfrm>
          <a:off x="0" y="750860"/>
          <a:ext cx="9371948" cy="1386204"/>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94D4EED-7FC3-486A-932F-2B51F4EE775D}">
      <dsp:nvSpPr>
        <dsp:cNvPr id="0" name=""/>
        <dsp:cNvSpPr/>
      </dsp:nvSpPr>
      <dsp:spPr>
        <a:xfrm>
          <a:off x="419326" y="1062756"/>
          <a:ext cx="762412" cy="76241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8E997A8-6FBC-4478-95D0-6AFCCA395689}">
      <dsp:nvSpPr>
        <dsp:cNvPr id="0" name=""/>
        <dsp:cNvSpPr/>
      </dsp:nvSpPr>
      <dsp:spPr>
        <a:xfrm>
          <a:off x="1601066" y="750860"/>
          <a:ext cx="4217376" cy="13862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6707" tIns="146707" rIns="146707" bIns="146707" numCol="1" spcCol="1270" anchor="ctr" anchorCtr="0">
          <a:noAutofit/>
        </a:bodyPr>
        <a:lstStyle/>
        <a:p>
          <a:pPr marL="0" lvl="0" indent="0" algn="l" defTabSz="1111250">
            <a:lnSpc>
              <a:spcPct val="90000"/>
            </a:lnSpc>
            <a:spcBef>
              <a:spcPct val="0"/>
            </a:spcBef>
            <a:spcAft>
              <a:spcPct val="35000"/>
            </a:spcAft>
            <a:buNone/>
          </a:pPr>
          <a:r>
            <a:rPr lang="en-US" sz="2500" kern="1200"/>
            <a:t>Develop a map that combines health data and permit data on one site</a:t>
          </a:r>
        </a:p>
      </dsp:txBody>
      <dsp:txXfrm>
        <a:off x="1601066" y="750860"/>
        <a:ext cx="4217376" cy="1386204"/>
      </dsp:txXfrm>
    </dsp:sp>
    <dsp:sp modelId="{A12A468B-2224-496C-858F-4A15306ABEAA}">
      <dsp:nvSpPr>
        <dsp:cNvPr id="0" name=""/>
        <dsp:cNvSpPr/>
      </dsp:nvSpPr>
      <dsp:spPr>
        <a:xfrm>
          <a:off x="5818442" y="750860"/>
          <a:ext cx="3553505" cy="13862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6707" tIns="146707" rIns="146707" bIns="146707" numCol="1" spcCol="1270" anchor="ctr" anchorCtr="0">
          <a:noAutofit/>
        </a:bodyPr>
        <a:lstStyle/>
        <a:p>
          <a:pPr marL="0" lvl="0" indent="0" algn="l" defTabSz="800100">
            <a:lnSpc>
              <a:spcPct val="90000"/>
            </a:lnSpc>
            <a:spcBef>
              <a:spcPct val="0"/>
            </a:spcBef>
            <a:spcAft>
              <a:spcPct val="35000"/>
            </a:spcAft>
            <a:buNone/>
          </a:pPr>
          <a:r>
            <a:rPr lang="en-US" sz="1800" kern="1200"/>
            <a:t>Will be addressed by the tool that DIT is creating for the dashboard</a:t>
          </a:r>
        </a:p>
      </dsp:txBody>
      <dsp:txXfrm>
        <a:off x="5818442" y="750860"/>
        <a:ext cx="3553505" cy="1386204"/>
      </dsp:txXfrm>
    </dsp:sp>
    <dsp:sp modelId="{3E85F1C4-8D00-46DB-8867-359AB57A000D}">
      <dsp:nvSpPr>
        <dsp:cNvPr id="0" name=""/>
        <dsp:cNvSpPr/>
      </dsp:nvSpPr>
      <dsp:spPr>
        <a:xfrm>
          <a:off x="0" y="2483616"/>
          <a:ext cx="9371948" cy="1386204"/>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EC8F671-F8E9-4498-82B9-996EE7D2403E}">
      <dsp:nvSpPr>
        <dsp:cNvPr id="0" name=""/>
        <dsp:cNvSpPr/>
      </dsp:nvSpPr>
      <dsp:spPr>
        <a:xfrm>
          <a:off x="419326" y="2795512"/>
          <a:ext cx="762412" cy="76241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D6232D0-BF92-4C31-A350-5E0DF82688A2}">
      <dsp:nvSpPr>
        <dsp:cNvPr id="0" name=""/>
        <dsp:cNvSpPr/>
      </dsp:nvSpPr>
      <dsp:spPr>
        <a:xfrm>
          <a:off x="1601066" y="2483616"/>
          <a:ext cx="7770881" cy="13862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6707" tIns="146707" rIns="146707" bIns="146707" numCol="1" spcCol="1270" anchor="ctr" anchorCtr="0">
          <a:noAutofit/>
        </a:bodyPr>
        <a:lstStyle/>
        <a:p>
          <a:pPr marL="0" lvl="0" indent="0" algn="l" defTabSz="1111250">
            <a:lnSpc>
              <a:spcPct val="90000"/>
            </a:lnSpc>
            <a:spcBef>
              <a:spcPct val="0"/>
            </a:spcBef>
            <a:spcAft>
              <a:spcPct val="35000"/>
            </a:spcAft>
            <a:buNone/>
          </a:pPr>
          <a:r>
            <a:rPr lang="en-US" sz="2500" kern="1200"/>
            <a:t>Current level of information insufficient for communities to make informed decision or providing input at public meetings</a:t>
          </a:r>
        </a:p>
      </dsp:txBody>
      <dsp:txXfrm>
        <a:off x="1601066" y="2483616"/>
        <a:ext cx="7770881" cy="1386204"/>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8.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9.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E08F2E-5F06-4CE2-A139-452A1382A6F0}" type="datetimeFigureOut">
              <a:rPr lang="en-US"/>
              <a:t>10/10/2024</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828588A-5C4E-401A-AECC-B6F63A9DE965}" type="slidenum">
              <a:rPr/>
              <a:t>‹#›</a:t>
            </a:fld>
            <a:endParaRPr/>
          </a:p>
        </p:txBody>
      </p:sp>
    </p:spTree>
    <p:extLst>
      <p:ext uri="{BB962C8B-B14F-4D97-AF65-F5344CB8AC3E}">
        <p14:creationId xmlns:p14="http://schemas.microsoft.com/office/powerpoint/2010/main" val="10599797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4C5DC6-1594-414D-9341-ABA08739246C}" type="datetimeFigureOut">
              <a:rPr lang="en-US"/>
              <a:t>10/10/2024</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542409-6A04-4DC6-AC3A-D3758287A8F2}" type="slidenum">
              <a:rPr/>
              <a:t>‹#›</a:t>
            </a:fld>
            <a:endParaRPr/>
          </a:p>
        </p:txBody>
      </p:sp>
    </p:spTree>
    <p:extLst>
      <p:ext uri="{BB962C8B-B14F-4D97-AF65-F5344CB8AC3E}">
        <p14:creationId xmlns:p14="http://schemas.microsoft.com/office/powerpoint/2010/main" val="25411505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7542409-6A04-4DC6-AC3A-D3758287A8F2}" type="slidenum">
              <a:rPr lang="en-US" smtClean="0"/>
              <a:t>1</a:t>
            </a:fld>
            <a:endParaRPr lang="en-US"/>
          </a:p>
        </p:txBody>
      </p:sp>
    </p:spTree>
    <p:extLst>
      <p:ext uri="{BB962C8B-B14F-4D97-AF65-F5344CB8AC3E}">
        <p14:creationId xmlns:p14="http://schemas.microsoft.com/office/powerpoint/2010/main" val="330082981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 name="Rectangle 8"/>
          <p:cNvSpPr/>
          <p:nvPr/>
        </p:nvSpPr>
        <p:spPr>
          <a:xfrm>
            <a:off x="1600200" y="0"/>
            <a:ext cx="5029200" cy="59436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1751777" y="3019706"/>
            <a:ext cx="4846320" cy="2387600"/>
          </a:xfrm>
        </p:spPr>
        <p:txBody>
          <a:bodyPr anchor="b">
            <a:normAutofit/>
          </a:bodyPr>
          <a:lstStyle>
            <a:lvl1pPr algn="l">
              <a:lnSpc>
                <a:spcPct val="90000"/>
              </a:lnSpc>
              <a:defRPr sz="4800">
                <a:solidFill>
                  <a:schemeClr val="bg1"/>
                </a:solidFill>
              </a:defRPr>
            </a:lvl1pPr>
          </a:lstStyle>
          <a:p>
            <a:r>
              <a:rPr lang="en-US"/>
              <a:t>Click to edit Master title style</a:t>
            </a:r>
            <a:endParaRPr/>
          </a:p>
        </p:txBody>
      </p:sp>
      <p:sp>
        <p:nvSpPr>
          <p:cNvPr id="3" name="Subtitle 2"/>
          <p:cNvSpPr>
            <a:spLocks noGrp="1"/>
          </p:cNvSpPr>
          <p:nvPr>
            <p:ph type="subTitle" idx="1"/>
          </p:nvPr>
        </p:nvSpPr>
        <p:spPr>
          <a:xfrm>
            <a:off x="1751777" y="5381894"/>
            <a:ext cx="4846320" cy="448056"/>
          </a:xfrm>
        </p:spPr>
        <p:txBody>
          <a:bodyPr>
            <a:normAutofit/>
          </a:bodyPr>
          <a:lstStyle>
            <a:lvl1pPr marL="0" indent="0" algn="l">
              <a:spcBef>
                <a:spcPts val="0"/>
              </a:spcBef>
              <a:buNone/>
              <a:defRPr sz="1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a:p>
        </p:txBody>
      </p:sp>
      <p:pic>
        <p:nvPicPr>
          <p:cNvPr id="8" name="Picture 7" descr="Puffy white clouds in deep blue sky"/>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0" y="2057400"/>
            <a:ext cx="1490472" cy="3886200"/>
          </a:xfrm>
          <a:prstGeom prst="rect">
            <a:avLst/>
          </a:prstGeom>
        </p:spPr>
      </p:pic>
      <p:pic>
        <p:nvPicPr>
          <p:cNvPr id="10" name="Picture 9" descr="Closeup of plant shoot"/>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6739128" y="2057400"/>
            <a:ext cx="2060767" cy="3886200"/>
          </a:xfrm>
          <a:prstGeom prst="rect">
            <a:avLst/>
          </a:prstGeom>
        </p:spPr>
      </p:pic>
      <p:pic>
        <p:nvPicPr>
          <p:cNvPr id="11" name="Picture 10" descr="Waves"/>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8909623" y="2057400"/>
            <a:ext cx="3282696" cy="3886200"/>
          </a:xfrm>
          <a:prstGeom prst="rect">
            <a:avLst/>
          </a:prstGeom>
        </p:spPr>
      </p:pic>
    </p:spTree>
    <p:extLst>
      <p:ext uri="{BB962C8B-B14F-4D97-AF65-F5344CB8AC3E}">
        <p14:creationId xmlns:p14="http://schemas.microsoft.com/office/powerpoint/2010/main" val="698731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6" name="Slide Number Placeholder 5"/>
          <p:cNvSpPr>
            <a:spLocks noGrp="1"/>
          </p:cNvSpPr>
          <p:nvPr>
            <p:ph type="sldNum" sz="quarter" idx="12"/>
          </p:nvPr>
        </p:nvSpPr>
        <p:spPr/>
        <p:txBody>
          <a:bodyPr/>
          <a:lstStyle/>
          <a:p>
            <a:fld id="{9CD8D479-8942-46E8-A226-A4E01F7A105C}" type="slidenum">
              <a:rPr/>
              <a:t>‹#›</a:t>
            </a:fld>
            <a:endParaRPr/>
          </a:p>
        </p:txBody>
      </p:sp>
      <p:sp>
        <p:nvSpPr>
          <p:cNvPr id="4" name="Date Placeholder 3"/>
          <p:cNvSpPr>
            <a:spLocks noGrp="1"/>
          </p:cNvSpPr>
          <p:nvPr>
            <p:ph type="dt" sz="half" idx="10"/>
          </p:nvPr>
        </p:nvSpPr>
        <p:spPr/>
        <p:txBody>
          <a:bodyPr/>
          <a:lstStyle/>
          <a:p>
            <a:fld id="{C9B55A74-0919-413E-865C-E0E8D1722ED7}" type="datetime1">
              <a:rPr lang="en-US" smtClean="0"/>
              <a:pPr/>
              <a:t>10/10/2024</a:t>
            </a:fld>
            <a:endParaRPr lang="en-US" dirty="0"/>
          </a:p>
        </p:txBody>
      </p:sp>
      <p:sp>
        <p:nvSpPr>
          <p:cNvPr id="5" name="Footer Placeholder 4"/>
          <p:cNvSpPr>
            <a:spLocks noGrp="1"/>
          </p:cNvSpPr>
          <p:nvPr>
            <p:ph type="ftr" sz="quarter" idx="11"/>
          </p:nvPr>
        </p:nvSpPr>
        <p:spPr/>
        <p:txBody>
          <a:bodyPr/>
          <a:lstStyle>
            <a:lvl1pPr>
              <a:defRPr/>
            </a:lvl1pPr>
          </a:lstStyle>
          <a:p>
            <a:r>
              <a:rPr lang="en-US" dirty="0"/>
              <a:t>Add a footer</a:t>
            </a:r>
          </a:p>
        </p:txBody>
      </p:sp>
    </p:spTree>
    <p:extLst>
      <p:ext uri="{BB962C8B-B14F-4D97-AF65-F5344CB8AC3E}">
        <p14:creationId xmlns:p14="http://schemas.microsoft.com/office/powerpoint/2010/main" val="720709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190500"/>
            <a:ext cx="2057400" cy="5986463"/>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838200" y="190500"/>
            <a:ext cx="7734300" cy="59864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6" name="Slide Number Placeholder 5"/>
          <p:cNvSpPr>
            <a:spLocks noGrp="1"/>
          </p:cNvSpPr>
          <p:nvPr>
            <p:ph type="sldNum" sz="quarter" idx="12"/>
          </p:nvPr>
        </p:nvSpPr>
        <p:spPr/>
        <p:txBody>
          <a:bodyPr/>
          <a:lstStyle/>
          <a:p>
            <a:fld id="{9CD8D479-8942-46E8-A226-A4E01F7A105C}" type="slidenum">
              <a:rPr/>
              <a:t>‹#›</a:t>
            </a:fld>
            <a:endParaRPr/>
          </a:p>
        </p:txBody>
      </p:sp>
      <p:sp>
        <p:nvSpPr>
          <p:cNvPr id="4" name="Date Placeholder 3"/>
          <p:cNvSpPr>
            <a:spLocks noGrp="1"/>
          </p:cNvSpPr>
          <p:nvPr>
            <p:ph type="dt" sz="half" idx="10"/>
          </p:nvPr>
        </p:nvSpPr>
        <p:spPr/>
        <p:txBody>
          <a:bodyPr/>
          <a:lstStyle/>
          <a:p>
            <a:fld id="{25BFE46A-5893-4F80-829A-F37AF8AAC03B}" type="datetime1">
              <a:rPr lang="en-US" smtClean="0"/>
              <a:pPr/>
              <a:t>10/10/2024</a:t>
            </a:fld>
            <a:endParaRPr lang="en-US" dirty="0"/>
          </a:p>
        </p:txBody>
      </p:sp>
      <p:sp>
        <p:nvSpPr>
          <p:cNvPr id="5" name="Footer Placeholder 4"/>
          <p:cNvSpPr>
            <a:spLocks noGrp="1"/>
          </p:cNvSpPr>
          <p:nvPr>
            <p:ph type="ftr" sz="quarter" idx="11"/>
          </p:nvPr>
        </p:nvSpPr>
        <p:spPr/>
        <p:txBody>
          <a:bodyPr/>
          <a:lstStyle>
            <a:lvl1pPr>
              <a:defRPr/>
            </a:lvl1pPr>
          </a:lstStyle>
          <a:p>
            <a:r>
              <a:rPr lang="en-US" dirty="0"/>
              <a:t>Add a footer</a:t>
            </a:r>
          </a:p>
        </p:txBody>
      </p:sp>
    </p:spTree>
    <p:extLst>
      <p:ext uri="{BB962C8B-B14F-4D97-AF65-F5344CB8AC3E}">
        <p14:creationId xmlns:p14="http://schemas.microsoft.com/office/powerpoint/2010/main" val="10210142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6" name="Slide Number Placeholder 5"/>
          <p:cNvSpPr>
            <a:spLocks noGrp="1"/>
          </p:cNvSpPr>
          <p:nvPr>
            <p:ph type="sldNum" sz="quarter" idx="12"/>
          </p:nvPr>
        </p:nvSpPr>
        <p:spPr/>
        <p:txBody>
          <a:bodyPr/>
          <a:lstStyle/>
          <a:p>
            <a:fld id="{9CD8D479-8942-46E8-A226-A4E01F7A105C}" type="slidenum">
              <a:rPr/>
              <a:t>‹#›</a:t>
            </a:fld>
            <a:endParaRPr/>
          </a:p>
        </p:txBody>
      </p:sp>
      <p:sp>
        <p:nvSpPr>
          <p:cNvPr id="4" name="Date Placeholder 3"/>
          <p:cNvSpPr>
            <a:spLocks noGrp="1"/>
          </p:cNvSpPr>
          <p:nvPr>
            <p:ph type="dt" sz="half" idx="10"/>
          </p:nvPr>
        </p:nvSpPr>
        <p:spPr/>
        <p:txBody>
          <a:bodyPr/>
          <a:lstStyle/>
          <a:p>
            <a:fld id="{6DD1B487-36FD-4CED-B07A-1A81FC6540B1}" type="datetime1">
              <a:rPr lang="en-US" smtClean="0"/>
              <a:pPr/>
              <a:t>10/10/2024</a:t>
            </a:fld>
            <a:endParaRPr lang="en-US" dirty="0"/>
          </a:p>
        </p:txBody>
      </p:sp>
      <p:sp>
        <p:nvSpPr>
          <p:cNvPr id="5" name="Footer Placeholder 4"/>
          <p:cNvSpPr>
            <a:spLocks noGrp="1"/>
          </p:cNvSpPr>
          <p:nvPr>
            <p:ph type="ftr" sz="quarter" idx="11"/>
          </p:nvPr>
        </p:nvSpPr>
        <p:spPr/>
        <p:txBody>
          <a:bodyPr/>
          <a:lstStyle>
            <a:lvl1pPr>
              <a:defRPr/>
            </a:lvl1pPr>
          </a:lstStyle>
          <a:p>
            <a:r>
              <a:rPr lang="en-US" dirty="0"/>
              <a:t>Add a footer</a:t>
            </a:r>
          </a:p>
        </p:txBody>
      </p:sp>
    </p:spTree>
    <p:extLst>
      <p:ext uri="{BB962C8B-B14F-4D97-AF65-F5344CB8AC3E}">
        <p14:creationId xmlns:p14="http://schemas.microsoft.com/office/powerpoint/2010/main" val="34051168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Rectangle 7"/>
          <p:cNvSpPr/>
          <p:nvPr/>
        </p:nvSpPr>
        <p:spPr>
          <a:xfrm>
            <a:off x="1600199" y="2059146"/>
            <a:ext cx="7199696" cy="3886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1751777" y="2263913"/>
            <a:ext cx="6949440" cy="3143393"/>
          </a:xfrm>
        </p:spPr>
        <p:txBody>
          <a:bodyPr anchor="b"/>
          <a:lstStyle>
            <a:lvl1pPr>
              <a:defRPr sz="6000">
                <a:solidFill>
                  <a:schemeClr val="bg1"/>
                </a:solidFill>
              </a:defRPr>
            </a:lvl1pPr>
          </a:lstStyle>
          <a:p>
            <a:r>
              <a:rPr lang="en-US"/>
              <a:t>Click to edit Master title style</a:t>
            </a:r>
            <a:endParaRPr/>
          </a:p>
        </p:txBody>
      </p:sp>
      <p:sp>
        <p:nvSpPr>
          <p:cNvPr id="3" name="Text Placeholder 2"/>
          <p:cNvSpPr>
            <a:spLocks noGrp="1"/>
          </p:cNvSpPr>
          <p:nvPr>
            <p:ph type="body" idx="1"/>
          </p:nvPr>
        </p:nvSpPr>
        <p:spPr>
          <a:xfrm>
            <a:off x="1751777" y="5381893"/>
            <a:ext cx="6949440" cy="449523"/>
          </a:xfrm>
        </p:spPr>
        <p:txBody>
          <a:bodyPr/>
          <a:lstStyle>
            <a:lvl1pPr marL="0" indent="0">
              <a:spcBef>
                <a:spcPts val="0"/>
              </a:spcBef>
              <a:buNone/>
              <a:defRPr sz="2400">
                <a:solidFill>
                  <a:schemeClr val="bg1"/>
                </a:solidFill>
              </a:defRPr>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pic>
        <p:nvPicPr>
          <p:cNvPr id="11" name="Picture 10" descr="Closeup of green plants"/>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0" y="2059146"/>
            <a:ext cx="1490472" cy="3886200"/>
          </a:xfrm>
          <a:prstGeom prst="rect">
            <a:avLst/>
          </a:prstGeom>
        </p:spPr>
      </p:pic>
      <p:pic>
        <p:nvPicPr>
          <p:cNvPr id="9" name="Picture 8" descr="Waves"/>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8909623" y="2059146"/>
            <a:ext cx="3282696" cy="3886200"/>
          </a:xfrm>
          <a:prstGeom prst="rect">
            <a:avLst/>
          </a:prstGeom>
        </p:spPr>
      </p:pic>
    </p:spTree>
    <p:extLst>
      <p:ext uri="{BB962C8B-B14F-4D97-AF65-F5344CB8AC3E}">
        <p14:creationId xmlns:p14="http://schemas.microsoft.com/office/powerpoint/2010/main" val="12898942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3768">
          <p15:clr>
            <a:srgbClr val="FDE53C"/>
          </p15:clr>
        </p15:guide>
        <p15:guide id="2" orient="horz" pos="1296">
          <p15:clr>
            <a:srgbClr val="FDE53C"/>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409700" y="1556281"/>
            <a:ext cx="4610099" cy="4620682"/>
          </a:xfrm>
        </p:spPr>
        <p:txBody>
          <a:bodyPr/>
          <a:lstStyle>
            <a:lvl1pPr>
              <a:defRPr sz="22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Content Placeholder 3"/>
          <p:cNvSpPr>
            <a:spLocks noGrp="1"/>
          </p:cNvSpPr>
          <p:nvPr>
            <p:ph sz="half" idx="2"/>
          </p:nvPr>
        </p:nvSpPr>
        <p:spPr>
          <a:xfrm>
            <a:off x="6172200" y="1556281"/>
            <a:ext cx="4609775" cy="4620682"/>
          </a:xfrm>
        </p:spPr>
        <p:txBody>
          <a:bodyPr/>
          <a:lstStyle>
            <a:lvl1pPr>
              <a:defRPr sz="22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7" name="Slide Number Placeholder 6"/>
          <p:cNvSpPr>
            <a:spLocks noGrp="1"/>
          </p:cNvSpPr>
          <p:nvPr>
            <p:ph type="sldNum" sz="quarter" idx="12"/>
          </p:nvPr>
        </p:nvSpPr>
        <p:spPr/>
        <p:txBody>
          <a:bodyPr/>
          <a:lstStyle/>
          <a:p>
            <a:fld id="{9CD8D479-8942-46E8-A226-A4E01F7A105C}" type="slidenum">
              <a:rPr/>
              <a:t>‹#›</a:t>
            </a:fld>
            <a:endParaRPr/>
          </a:p>
        </p:txBody>
      </p:sp>
      <p:sp>
        <p:nvSpPr>
          <p:cNvPr id="5" name="Date Placeholder 4"/>
          <p:cNvSpPr>
            <a:spLocks noGrp="1"/>
          </p:cNvSpPr>
          <p:nvPr>
            <p:ph type="dt" sz="half" idx="10"/>
          </p:nvPr>
        </p:nvSpPr>
        <p:spPr/>
        <p:txBody>
          <a:bodyPr/>
          <a:lstStyle/>
          <a:p>
            <a:fld id="{93A66BA0-BF77-43AC-894A-20AD8220B887}" type="datetime1">
              <a:rPr lang="en-US" smtClean="0"/>
              <a:pPr/>
              <a:t>10/10/2024</a:t>
            </a:fld>
            <a:endParaRPr lang="en-US" dirty="0"/>
          </a:p>
        </p:txBody>
      </p:sp>
      <p:sp>
        <p:nvSpPr>
          <p:cNvPr id="6" name="Footer Placeholder 5"/>
          <p:cNvSpPr>
            <a:spLocks noGrp="1"/>
          </p:cNvSpPr>
          <p:nvPr>
            <p:ph type="ftr" sz="quarter" idx="11"/>
          </p:nvPr>
        </p:nvSpPr>
        <p:spPr/>
        <p:txBody>
          <a:bodyPr/>
          <a:lstStyle>
            <a:lvl1pPr>
              <a:defRPr/>
            </a:lvl1pPr>
          </a:lstStyle>
          <a:p>
            <a:r>
              <a:rPr lang="en-US" dirty="0"/>
              <a:t>Add a footer</a:t>
            </a:r>
          </a:p>
        </p:txBody>
      </p:sp>
    </p:spTree>
    <p:extLst>
      <p:ext uri="{BB962C8B-B14F-4D97-AF65-F5344CB8AC3E}">
        <p14:creationId xmlns:p14="http://schemas.microsoft.com/office/powerpoint/2010/main" val="2781687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Text Placeholder 2"/>
          <p:cNvSpPr>
            <a:spLocks noGrp="1"/>
          </p:cNvSpPr>
          <p:nvPr>
            <p:ph type="body" idx="1"/>
          </p:nvPr>
        </p:nvSpPr>
        <p:spPr>
          <a:xfrm>
            <a:off x="1409699" y="1554480"/>
            <a:ext cx="4608576" cy="823912"/>
          </a:xfrm>
        </p:spPr>
        <p:txBody>
          <a:bodyPr anchor="b">
            <a:normAutofit/>
          </a:bodyPr>
          <a:lstStyle>
            <a:lvl1pPr marL="0" indent="0">
              <a:spcBef>
                <a:spcPts val="0"/>
              </a:spcBef>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09699" y="2434147"/>
            <a:ext cx="4608576" cy="3811271"/>
          </a:xfrm>
        </p:spPr>
        <p:txBody>
          <a:bodyPr/>
          <a:lstStyle>
            <a:lvl1pPr>
              <a:defRPr sz="22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Text Placeholder 4"/>
          <p:cNvSpPr>
            <a:spLocks noGrp="1"/>
          </p:cNvSpPr>
          <p:nvPr>
            <p:ph type="body" sz="quarter" idx="3"/>
          </p:nvPr>
        </p:nvSpPr>
        <p:spPr>
          <a:xfrm>
            <a:off x="6172200" y="1554480"/>
            <a:ext cx="4610100" cy="823912"/>
          </a:xfrm>
        </p:spPr>
        <p:txBody>
          <a:bodyPr anchor="b">
            <a:normAutofit/>
          </a:bodyPr>
          <a:lstStyle>
            <a:lvl1pPr marL="0" indent="0">
              <a:spcBef>
                <a:spcPts val="0"/>
              </a:spcBef>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434147"/>
            <a:ext cx="4610100" cy="3811271"/>
          </a:xfrm>
        </p:spPr>
        <p:txBody>
          <a:bodyPr/>
          <a:lstStyle>
            <a:lvl1pPr>
              <a:defRPr sz="22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9" name="Slide Number Placeholder 8"/>
          <p:cNvSpPr>
            <a:spLocks noGrp="1"/>
          </p:cNvSpPr>
          <p:nvPr>
            <p:ph type="sldNum" sz="quarter" idx="12"/>
          </p:nvPr>
        </p:nvSpPr>
        <p:spPr/>
        <p:txBody>
          <a:bodyPr/>
          <a:lstStyle/>
          <a:p>
            <a:fld id="{9CD8D479-8942-46E8-A226-A4E01F7A105C}" type="slidenum">
              <a:rPr/>
              <a:t>‹#›</a:t>
            </a:fld>
            <a:endParaRPr dirty="0"/>
          </a:p>
        </p:txBody>
      </p:sp>
      <p:sp>
        <p:nvSpPr>
          <p:cNvPr id="7" name="Date Placeholder 6"/>
          <p:cNvSpPr>
            <a:spLocks noGrp="1"/>
          </p:cNvSpPr>
          <p:nvPr>
            <p:ph type="dt" sz="half" idx="10"/>
          </p:nvPr>
        </p:nvSpPr>
        <p:spPr/>
        <p:txBody>
          <a:bodyPr/>
          <a:lstStyle/>
          <a:p>
            <a:fld id="{94C81B4D-F060-418E-A958-B2BDC1A258F8}" type="datetime1">
              <a:rPr lang="en-US" smtClean="0"/>
              <a:pPr/>
              <a:t>10/10/2024</a:t>
            </a:fld>
            <a:endParaRPr lang="en-US" dirty="0"/>
          </a:p>
        </p:txBody>
      </p:sp>
      <p:sp>
        <p:nvSpPr>
          <p:cNvPr id="8" name="Footer Placeholder 7"/>
          <p:cNvSpPr>
            <a:spLocks noGrp="1"/>
          </p:cNvSpPr>
          <p:nvPr>
            <p:ph type="ftr" sz="quarter" idx="11"/>
          </p:nvPr>
        </p:nvSpPr>
        <p:spPr/>
        <p:txBody>
          <a:bodyPr/>
          <a:lstStyle>
            <a:lvl1pPr>
              <a:defRPr/>
            </a:lvl1pPr>
          </a:lstStyle>
          <a:p>
            <a:r>
              <a:rPr lang="en-US" dirty="0"/>
              <a:t>Add a footer</a:t>
            </a:r>
          </a:p>
        </p:txBody>
      </p:sp>
    </p:spTree>
    <p:extLst>
      <p:ext uri="{BB962C8B-B14F-4D97-AF65-F5344CB8AC3E}">
        <p14:creationId xmlns:p14="http://schemas.microsoft.com/office/powerpoint/2010/main" val="28271807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5" name="Slide Number Placeholder 4"/>
          <p:cNvSpPr>
            <a:spLocks noGrp="1"/>
          </p:cNvSpPr>
          <p:nvPr>
            <p:ph type="sldNum" sz="quarter" idx="12"/>
          </p:nvPr>
        </p:nvSpPr>
        <p:spPr/>
        <p:txBody>
          <a:bodyPr/>
          <a:lstStyle/>
          <a:p>
            <a:fld id="{9CD8D479-8942-46E8-A226-A4E01F7A105C}" type="slidenum">
              <a:rPr/>
              <a:t>‹#›</a:t>
            </a:fld>
            <a:endParaRPr/>
          </a:p>
        </p:txBody>
      </p:sp>
      <p:sp>
        <p:nvSpPr>
          <p:cNvPr id="3" name="Date Placeholder 2"/>
          <p:cNvSpPr>
            <a:spLocks noGrp="1"/>
          </p:cNvSpPr>
          <p:nvPr>
            <p:ph type="dt" sz="half" idx="10"/>
          </p:nvPr>
        </p:nvSpPr>
        <p:spPr/>
        <p:txBody>
          <a:bodyPr/>
          <a:lstStyle/>
          <a:p>
            <a:fld id="{9386AC23-C97B-41FB-9B89-C7FE0FB631CA}" type="datetime1">
              <a:rPr lang="en-US" smtClean="0"/>
              <a:pPr/>
              <a:t>10/10/2024</a:t>
            </a:fld>
            <a:endParaRPr lang="en-US" dirty="0"/>
          </a:p>
        </p:txBody>
      </p:sp>
      <p:sp>
        <p:nvSpPr>
          <p:cNvPr id="4" name="Footer Placeholder 3"/>
          <p:cNvSpPr>
            <a:spLocks noGrp="1"/>
          </p:cNvSpPr>
          <p:nvPr>
            <p:ph type="ftr" sz="quarter" idx="11"/>
          </p:nvPr>
        </p:nvSpPr>
        <p:spPr/>
        <p:txBody>
          <a:bodyPr/>
          <a:lstStyle>
            <a:lvl1pPr>
              <a:defRPr/>
            </a:lvl1pPr>
          </a:lstStyle>
          <a:p>
            <a:r>
              <a:rPr lang="en-US" dirty="0"/>
              <a:t>Add a footer</a:t>
            </a:r>
          </a:p>
        </p:txBody>
      </p:sp>
    </p:spTree>
    <p:extLst>
      <p:ext uri="{BB962C8B-B14F-4D97-AF65-F5344CB8AC3E}">
        <p14:creationId xmlns:p14="http://schemas.microsoft.com/office/powerpoint/2010/main" val="24658775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CD8D479-8942-46E8-A226-A4E01F7A105C}" type="slidenum">
              <a:rPr/>
              <a:t>‹#›</a:t>
            </a:fld>
            <a:endParaRPr/>
          </a:p>
        </p:txBody>
      </p:sp>
      <p:sp>
        <p:nvSpPr>
          <p:cNvPr id="2" name="Date Placeholder 1"/>
          <p:cNvSpPr>
            <a:spLocks noGrp="1"/>
          </p:cNvSpPr>
          <p:nvPr>
            <p:ph type="dt" sz="half" idx="10"/>
          </p:nvPr>
        </p:nvSpPr>
        <p:spPr/>
        <p:txBody>
          <a:bodyPr/>
          <a:lstStyle/>
          <a:p>
            <a:fld id="{C81B9673-AC7F-4F1F-84E4-F0E5EAAE106D}" type="datetime1">
              <a:rPr lang="en-US" smtClean="0"/>
              <a:pPr/>
              <a:t>10/10/2024</a:t>
            </a:fld>
            <a:endParaRPr lang="en-US" dirty="0"/>
          </a:p>
        </p:txBody>
      </p:sp>
      <p:sp>
        <p:nvSpPr>
          <p:cNvPr id="3" name="Footer Placeholder 2"/>
          <p:cNvSpPr>
            <a:spLocks noGrp="1"/>
          </p:cNvSpPr>
          <p:nvPr>
            <p:ph type="ftr" sz="quarter" idx="11"/>
          </p:nvPr>
        </p:nvSpPr>
        <p:spPr/>
        <p:txBody>
          <a:bodyPr/>
          <a:lstStyle>
            <a:lvl1pPr>
              <a:defRPr/>
            </a:lvl1pPr>
          </a:lstStyle>
          <a:p>
            <a:r>
              <a:rPr lang="en-US" dirty="0"/>
              <a:t>Add a footer</a:t>
            </a:r>
          </a:p>
        </p:txBody>
      </p:sp>
    </p:spTree>
    <p:extLst>
      <p:ext uri="{BB962C8B-B14F-4D97-AF65-F5344CB8AC3E}">
        <p14:creationId xmlns:p14="http://schemas.microsoft.com/office/powerpoint/2010/main" val="11073937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82434" y="919616"/>
            <a:ext cx="4155622" cy="2532888"/>
          </a:xfrm>
        </p:spPr>
        <p:txBody>
          <a:bodyPr anchor="b"/>
          <a:lstStyle>
            <a:lvl1pPr>
              <a:defRPr sz="3200"/>
            </a:lvl1pPr>
          </a:lstStyle>
          <a:p>
            <a:r>
              <a:rPr lang="en-US"/>
              <a:t>Click to edit Master title style</a:t>
            </a:r>
            <a:endParaRPr/>
          </a:p>
        </p:txBody>
      </p:sp>
      <p:sp>
        <p:nvSpPr>
          <p:cNvPr id="3" name="Content Placeholder 2"/>
          <p:cNvSpPr>
            <a:spLocks noGrp="1"/>
          </p:cNvSpPr>
          <p:nvPr>
            <p:ph idx="1"/>
          </p:nvPr>
        </p:nvSpPr>
        <p:spPr>
          <a:xfrm>
            <a:off x="1409699" y="915923"/>
            <a:ext cx="5216979" cy="5065776"/>
          </a:xfrm>
        </p:spPr>
        <p:txBody>
          <a:bodyPr/>
          <a:lstStyle>
            <a:lvl1pPr>
              <a:defRPr sz="22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Text Placeholder 3"/>
          <p:cNvSpPr>
            <a:spLocks noGrp="1"/>
          </p:cNvSpPr>
          <p:nvPr>
            <p:ph type="body" sz="half" idx="2"/>
          </p:nvPr>
        </p:nvSpPr>
        <p:spPr>
          <a:xfrm>
            <a:off x="6682434" y="3502152"/>
            <a:ext cx="4155622" cy="2479548"/>
          </a:xfrm>
        </p:spPr>
        <p:txBody>
          <a:bodyPr>
            <a:normAutofit/>
          </a:bodyPr>
          <a:lstStyle>
            <a:lvl1pPr marL="0" indent="0">
              <a:spcBef>
                <a:spcPts val="9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9CD8D479-8942-46E8-A226-A4E01F7A105C}" type="slidenum">
              <a:rPr/>
              <a:t>‹#›</a:t>
            </a:fld>
            <a:endParaRPr/>
          </a:p>
        </p:txBody>
      </p:sp>
      <p:sp>
        <p:nvSpPr>
          <p:cNvPr id="5" name="Date Placeholder 4"/>
          <p:cNvSpPr>
            <a:spLocks noGrp="1"/>
          </p:cNvSpPr>
          <p:nvPr>
            <p:ph type="dt" sz="half" idx="10"/>
          </p:nvPr>
        </p:nvSpPr>
        <p:spPr/>
        <p:txBody>
          <a:bodyPr/>
          <a:lstStyle/>
          <a:p>
            <a:fld id="{BA2A3310-D664-4933-9402-AB5DB0887727}" type="datetime1">
              <a:rPr lang="en-US" smtClean="0"/>
              <a:pPr/>
              <a:t>10/10/2024</a:t>
            </a:fld>
            <a:endParaRPr lang="en-US" dirty="0"/>
          </a:p>
        </p:txBody>
      </p:sp>
      <p:sp>
        <p:nvSpPr>
          <p:cNvPr id="6" name="Footer Placeholder 5"/>
          <p:cNvSpPr>
            <a:spLocks noGrp="1"/>
          </p:cNvSpPr>
          <p:nvPr>
            <p:ph type="ftr" sz="quarter" idx="11"/>
          </p:nvPr>
        </p:nvSpPr>
        <p:spPr/>
        <p:txBody>
          <a:bodyPr/>
          <a:lstStyle>
            <a:lvl1pPr>
              <a:defRPr/>
            </a:lvl1pPr>
          </a:lstStyle>
          <a:p>
            <a:r>
              <a:rPr lang="en-US" dirty="0"/>
              <a:t>Add a footer</a:t>
            </a:r>
          </a:p>
        </p:txBody>
      </p:sp>
    </p:spTree>
    <p:extLst>
      <p:ext uri="{BB962C8B-B14F-4D97-AF65-F5344CB8AC3E}">
        <p14:creationId xmlns:p14="http://schemas.microsoft.com/office/powerpoint/2010/main" val="30235495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82435" y="919616"/>
            <a:ext cx="4155622" cy="2532888"/>
          </a:xfrm>
        </p:spPr>
        <p:txBody>
          <a:bodyPr anchor="b"/>
          <a:lstStyle>
            <a:lvl1pPr>
              <a:defRPr sz="3200"/>
            </a:lvl1pPr>
          </a:lstStyle>
          <a:p>
            <a:r>
              <a:rPr lang="en-US"/>
              <a:t>Click to edit Master title style</a:t>
            </a:r>
            <a:endParaRPr dirty="0"/>
          </a:p>
        </p:txBody>
      </p:sp>
      <p:sp>
        <p:nvSpPr>
          <p:cNvPr id="3" name="Picture Placeholder 2" descr="An empty placeholder to add an image. Click on the placeholder and select the image that you wish to add"/>
          <p:cNvSpPr>
            <a:spLocks noGrp="1"/>
          </p:cNvSpPr>
          <p:nvPr>
            <p:ph type="pic" idx="1"/>
          </p:nvPr>
        </p:nvSpPr>
        <p:spPr>
          <a:xfrm>
            <a:off x="0" y="915923"/>
            <a:ext cx="6626677" cy="5065776"/>
          </a:xfrm>
        </p:spPr>
        <p:txBody>
          <a:bodyPr tIns="1371600">
            <a:normAutofit/>
          </a:bodyPr>
          <a:lstStyle>
            <a:lvl1pPr marL="0" indent="0" algn="ctr">
              <a:spcBef>
                <a:spcPts val="0"/>
              </a:spcBef>
              <a:buNone/>
              <a:defRPr sz="2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6682435" y="3502152"/>
            <a:ext cx="4155622" cy="2479547"/>
          </a:xfrm>
        </p:spPr>
        <p:txBody>
          <a:bodyPr>
            <a:normAutofit/>
          </a:bodyPr>
          <a:lstStyle>
            <a:lvl1pPr marL="0" indent="0">
              <a:spcBef>
                <a:spcPts val="9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9CD8D479-8942-46E8-A226-A4E01F7A105C}" type="slidenum">
              <a:rPr/>
              <a:t>‹#›</a:t>
            </a:fld>
            <a:endParaRPr/>
          </a:p>
        </p:txBody>
      </p:sp>
      <p:sp>
        <p:nvSpPr>
          <p:cNvPr id="5" name="Date Placeholder 4"/>
          <p:cNvSpPr>
            <a:spLocks noGrp="1"/>
          </p:cNvSpPr>
          <p:nvPr>
            <p:ph type="dt" sz="half" idx="10"/>
          </p:nvPr>
        </p:nvSpPr>
        <p:spPr/>
        <p:txBody>
          <a:bodyPr/>
          <a:lstStyle/>
          <a:p>
            <a:fld id="{E1447A63-5E3D-469C-A0D1-119323F4F95E}" type="datetime1">
              <a:rPr lang="en-US" smtClean="0"/>
              <a:pPr/>
              <a:t>10/10/2024</a:t>
            </a:fld>
            <a:endParaRPr lang="en-US" dirty="0"/>
          </a:p>
        </p:txBody>
      </p:sp>
      <p:sp>
        <p:nvSpPr>
          <p:cNvPr id="6" name="Footer Placeholder 5"/>
          <p:cNvSpPr>
            <a:spLocks noGrp="1"/>
          </p:cNvSpPr>
          <p:nvPr>
            <p:ph type="ftr" sz="quarter" idx="11"/>
          </p:nvPr>
        </p:nvSpPr>
        <p:spPr/>
        <p:txBody>
          <a:bodyPr/>
          <a:lstStyle>
            <a:lvl1pPr>
              <a:defRPr/>
            </a:lvl1pPr>
          </a:lstStyle>
          <a:p>
            <a:r>
              <a:rPr lang="en-US" dirty="0"/>
              <a:t>Add a footer</a:t>
            </a:r>
          </a:p>
        </p:txBody>
      </p:sp>
    </p:spTree>
    <p:extLst>
      <p:ext uri="{BB962C8B-B14F-4D97-AF65-F5344CB8AC3E}">
        <p14:creationId xmlns:p14="http://schemas.microsoft.com/office/powerpoint/2010/main" val="2164224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userDrawn="1"/>
        </p:nvSpPr>
        <p:spPr>
          <a:xfrm>
            <a:off x="0" y="6629400"/>
            <a:ext cx="1499616" cy="228600"/>
          </a:xfrm>
          <a:prstGeom prst="rect">
            <a:avLst/>
          </a:prstGeom>
          <a:gradFill>
            <a:gsLst>
              <a:gs pos="0">
                <a:schemeClr val="accent1">
                  <a:lumMod val="15000"/>
                  <a:lumOff val="85000"/>
                </a:schemeClr>
              </a:gs>
              <a:gs pos="100000">
                <a:schemeClr val="accent1">
                  <a:lumMod val="15000"/>
                  <a:lumOff val="8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1609344" y="6629400"/>
            <a:ext cx="10582656" cy="228600"/>
          </a:xfrm>
          <a:prstGeom prst="rect">
            <a:avLst/>
          </a:prstGeom>
          <a:gradFill>
            <a:gsLst>
              <a:gs pos="0">
                <a:schemeClr val="accent1">
                  <a:lumMod val="35000"/>
                  <a:lumOff val="65000"/>
                </a:schemeClr>
              </a:gs>
              <a:gs pos="100000">
                <a:schemeClr val="accent1">
                  <a:lumMod val="35000"/>
                  <a:lumOff val="6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solidFill>
                <a:schemeClr val="accent1">
                  <a:lumMod val="75000"/>
                </a:schemeClr>
              </a:solidFill>
            </a:endParaRPr>
          </a:p>
        </p:txBody>
      </p:sp>
      <p:sp>
        <p:nvSpPr>
          <p:cNvPr id="2" name="Title Placeholder 1"/>
          <p:cNvSpPr>
            <a:spLocks noGrp="1"/>
          </p:cNvSpPr>
          <p:nvPr>
            <p:ph type="title"/>
          </p:nvPr>
        </p:nvSpPr>
        <p:spPr>
          <a:xfrm>
            <a:off x="1410026" y="276087"/>
            <a:ext cx="9371949" cy="1183566"/>
          </a:xfrm>
          <a:prstGeom prst="rect">
            <a:avLst/>
          </a:prstGeom>
        </p:spPr>
        <p:txBody>
          <a:bodyPr vert="horz" lIns="91440" tIns="45720" rIns="91440" bIns="45720" rtlCol="0" anchor="b">
            <a:normAutofit/>
          </a:bodyPr>
          <a:lstStyle/>
          <a:p>
            <a:r>
              <a:rPr lang="en-US"/>
              <a:t>Click to edit Master title style</a:t>
            </a:r>
            <a:endParaRPr dirty="0"/>
          </a:p>
        </p:txBody>
      </p:sp>
      <p:sp>
        <p:nvSpPr>
          <p:cNvPr id="3" name="Text Placeholder 2"/>
          <p:cNvSpPr>
            <a:spLocks noGrp="1"/>
          </p:cNvSpPr>
          <p:nvPr>
            <p:ph type="body" idx="1"/>
          </p:nvPr>
        </p:nvSpPr>
        <p:spPr>
          <a:xfrm>
            <a:off x="1410027" y="1566001"/>
            <a:ext cx="9371948" cy="462068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6" name="Slide Number Placeholder 5"/>
          <p:cNvSpPr>
            <a:spLocks noGrp="1"/>
          </p:cNvSpPr>
          <p:nvPr>
            <p:ph type="sldNum" sz="quarter" idx="4"/>
          </p:nvPr>
        </p:nvSpPr>
        <p:spPr>
          <a:xfrm>
            <a:off x="0" y="6629400"/>
            <a:ext cx="410402" cy="228600"/>
          </a:xfrm>
          <a:prstGeom prst="rect">
            <a:avLst/>
          </a:prstGeom>
        </p:spPr>
        <p:txBody>
          <a:bodyPr vert="horz" lIns="91440" tIns="45720" rIns="91440" bIns="45720" rtlCol="0" anchor="ctr"/>
          <a:lstStyle>
            <a:lvl1pPr algn="r">
              <a:defRPr sz="1100">
                <a:solidFill>
                  <a:schemeClr val="accent1">
                    <a:lumMod val="50000"/>
                  </a:schemeClr>
                </a:solidFill>
              </a:defRPr>
            </a:lvl1pPr>
          </a:lstStyle>
          <a:p>
            <a:fld id="{9CD8D479-8942-46E8-A226-A4E01F7A105C}" type="slidenum">
              <a:rPr lang="en-US" smtClean="0"/>
              <a:pPr/>
              <a:t>‹#›</a:t>
            </a:fld>
            <a:endParaRPr lang="en-US" dirty="0"/>
          </a:p>
        </p:txBody>
      </p:sp>
      <p:sp>
        <p:nvSpPr>
          <p:cNvPr id="4" name="Date Placeholder 3"/>
          <p:cNvSpPr>
            <a:spLocks noGrp="1"/>
          </p:cNvSpPr>
          <p:nvPr>
            <p:ph type="dt" sz="half" idx="2"/>
          </p:nvPr>
        </p:nvSpPr>
        <p:spPr>
          <a:xfrm>
            <a:off x="453403" y="6629400"/>
            <a:ext cx="1000662" cy="228600"/>
          </a:xfrm>
          <a:prstGeom prst="rect">
            <a:avLst/>
          </a:prstGeom>
        </p:spPr>
        <p:txBody>
          <a:bodyPr vert="horz" lIns="91440" tIns="45720" rIns="91440" bIns="45720" rtlCol="0" anchor="ctr"/>
          <a:lstStyle>
            <a:lvl1pPr algn="r">
              <a:defRPr sz="1100">
                <a:solidFill>
                  <a:schemeClr val="accent1">
                    <a:lumMod val="50000"/>
                  </a:schemeClr>
                </a:solidFill>
              </a:defRPr>
            </a:lvl1pPr>
          </a:lstStyle>
          <a:p>
            <a:fld id="{1E56E745-E731-42F7-BC46-83DD513FC98F}" type="datetime1">
              <a:rPr lang="en-US" smtClean="0"/>
              <a:pPr/>
              <a:t>10/10/2024</a:t>
            </a:fld>
            <a:endParaRPr lang="en-US" dirty="0"/>
          </a:p>
        </p:txBody>
      </p:sp>
      <p:sp>
        <p:nvSpPr>
          <p:cNvPr id="5" name="Footer Placeholder 4"/>
          <p:cNvSpPr>
            <a:spLocks noGrp="1"/>
          </p:cNvSpPr>
          <p:nvPr>
            <p:ph type="ftr" sz="quarter" idx="3"/>
          </p:nvPr>
        </p:nvSpPr>
        <p:spPr>
          <a:xfrm>
            <a:off x="1637716" y="6629400"/>
            <a:ext cx="9144259" cy="228600"/>
          </a:xfrm>
          <a:prstGeom prst="rect">
            <a:avLst/>
          </a:prstGeom>
        </p:spPr>
        <p:txBody>
          <a:bodyPr vert="horz" lIns="91440" tIns="45720" rIns="91440" bIns="45720" rtlCol="0" anchor="ctr"/>
          <a:lstStyle>
            <a:lvl1pPr algn="l">
              <a:defRPr sz="1100">
                <a:solidFill>
                  <a:schemeClr val="accent1">
                    <a:lumMod val="50000"/>
                  </a:schemeClr>
                </a:solidFill>
              </a:defRPr>
            </a:lvl1pPr>
          </a:lstStyle>
          <a:p>
            <a:r>
              <a:rPr lang="en-US"/>
              <a:t>Add a footer</a:t>
            </a:r>
            <a:endParaRPr lang="en-US" dirty="0"/>
          </a:p>
        </p:txBody>
      </p:sp>
    </p:spTree>
    <p:extLst>
      <p:ext uri="{BB962C8B-B14F-4D97-AF65-F5344CB8AC3E}">
        <p14:creationId xmlns:p14="http://schemas.microsoft.com/office/powerpoint/2010/main" val="28660464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txStyles>
    <p:titleStyle>
      <a:lvl1pPr algn="l" defTabSz="914400" rtl="0" eaLnBrk="1" latinLnBrk="0" hangingPunct="1">
        <a:spcBef>
          <a:spcPct val="0"/>
        </a:spcBef>
        <a:buNone/>
        <a:defRPr sz="3400" kern="1200">
          <a:solidFill>
            <a:schemeClr val="accent1">
              <a:lumMod val="75000"/>
            </a:schemeClr>
          </a:solidFill>
          <a:latin typeface="+mj-lt"/>
          <a:ea typeface="+mj-ea"/>
          <a:cs typeface="+mj-cs"/>
        </a:defRPr>
      </a:lvl1pPr>
    </p:titleStyle>
    <p:bodyStyle>
      <a:lvl1pPr marL="210312" indent="-210312" algn="l" defTabSz="914400" rtl="0" eaLnBrk="1" latinLnBrk="0" hangingPunct="1">
        <a:lnSpc>
          <a:spcPct val="90000"/>
        </a:lnSpc>
        <a:spcBef>
          <a:spcPts val="1100"/>
        </a:spcBef>
        <a:buFont typeface="Arial" panose="020B0604020202020204" pitchFamily="34" charset="0"/>
        <a:buChar char="•"/>
        <a:defRPr sz="2200" kern="1200">
          <a:solidFill>
            <a:schemeClr val="tx1"/>
          </a:solidFill>
          <a:latin typeface="+mn-lt"/>
          <a:ea typeface="+mn-ea"/>
          <a:cs typeface="+mn-cs"/>
        </a:defRPr>
      </a:lvl1pPr>
      <a:lvl2pPr marL="438912" indent="-155448" algn="l" defTabSz="914400" rtl="0" eaLnBrk="1" latinLnBrk="0" hangingPunct="1">
        <a:lnSpc>
          <a:spcPct val="90000"/>
        </a:lnSpc>
        <a:spcBef>
          <a:spcPts val="400"/>
        </a:spcBef>
        <a:buFont typeface="Arial" panose="020B0604020202020204" pitchFamily="34" charset="0"/>
        <a:buChar char="•"/>
        <a:defRPr sz="1800" kern="1200">
          <a:solidFill>
            <a:schemeClr val="tx1"/>
          </a:solidFill>
          <a:latin typeface="+mn-lt"/>
          <a:ea typeface="+mn-ea"/>
          <a:cs typeface="+mn-cs"/>
        </a:defRPr>
      </a:lvl2pPr>
      <a:lvl3pPr marL="6766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9052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4pPr>
      <a:lvl5pPr marL="11338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5pPr>
      <a:lvl6pPr marL="13624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6pPr>
      <a:lvl7pPr marL="15910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7pPr>
      <a:lvl8pPr marL="18196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8pPr>
      <a:lvl9pPr marL="20482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hyperlink" Target="https://www.ncpedia.org/geography/robeson" TargetMode="External"/><Relationship Id="rId13" Type="http://schemas.openxmlformats.org/officeDocument/2006/relationships/hyperlink" Target="https://www.ncpedia.org/geography/person" TargetMode="External"/><Relationship Id="rId18" Type="http://schemas.openxmlformats.org/officeDocument/2006/relationships/hyperlink" Target="http://www.waccamaw-siouan.com/" TargetMode="External"/><Relationship Id="rId3" Type="http://schemas.openxmlformats.org/officeDocument/2006/relationships/hyperlink" Target="https://www.ncpedia.org/qualla-boundary" TargetMode="External"/><Relationship Id="rId7" Type="http://schemas.openxmlformats.org/officeDocument/2006/relationships/hyperlink" Target="http://www.lumbeetribe.com/" TargetMode="External"/><Relationship Id="rId12" Type="http://schemas.openxmlformats.org/officeDocument/2006/relationships/hyperlink" Target="http://www.sappony.org/" TargetMode="External"/><Relationship Id="rId17" Type="http://schemas.openxmlformats.org/officeDocument/2006/relationships/hyperlink" Target="https://www.ncpedia.org/geography/alamance" TargetMode="External"/><Relationship Id="rId2" Type="http://schemas.openxmlformats.org/officeDocument/2006/relationships/hyperlink" Target="https://ebci.com/" TargetMode="External"/><Relationship Id="rId16" Type="http://schemas.openxmlformats.org/officeDocument/2006/relationships/hyperlink" Target="http://www.obsn.org/" TargetMode="External"/><Relationship Id="rId20" Type="http://schemas.openxmlformats.org/officeDocument/2006/relationships/hyperlink" Target="https://www.ncpedia.org/geography/bladen" TargetMode="External"/><Relationship Id="rId1" Type="http://schemas.openxmlformats.org/officeDocument/2006/relationships/slideLayout" Target="../slideLayouts/slideLayout2.xml"/><Relationship Id="rId6" Type="http://schemas.openxmlformats.org/officeDocument/2006/relationships/hyperlink" Target="https://www.ncpedia.org/geography/harnett" TargetMode="External"/><Relationship Id="rId11" Type="http://schemas.openxmlformats.org/officeDocument/2006/relationships/hyperlink" Target="https://www.ncpedia.org/geography/warren" TargetMode="External"/><Relationship Id="rId5" Type="http://schemas.openxmlformats.org/officeDocument/2006/relationships/hyperlink" Target="https://www.ncpedia.org/geography/sampson" TargetMode="External"/><Relationship Id="rId15" Type="http://schemas.openxmlformats.org/officeDocument/2006/relationships/hyperlink" Target="https://www.ncpedia.org/geography/hertford" TargetMode="External"/><Relationship Id="rId10" Type="http://schemas.openxmlformats.org/officeDocument/2006/relationships/hyperlink" Target="https://www.ncpedia.org/geography/halifax" TargetMode="External"/><Relationship Id="rId19" Type="http://schemas.openxmlformats.org/officeDocument/2006/relationships/hyperlink" Target="https://www.ncpedia.org/geography/columbus" TargetMode="External"/><Relationship Id="rId4" Type="http://schemas.openxmlformats.org/officeDocument/2006/relationships/hyperlink" Target="http://www.coharietribe.org/" TargetMode="External"/><Relationship Id="rId9" Type="http://schemas.openxmlformats.org/officeDocument/2006/relationships/hyperlink" Target="https://www.haliwa-saponi.org/" TargetMode="External"/><Relationship Id="rId14" Type="http://schemas.openxmlformats.org/officeDocument/2006/relationships/hyperlink" Target="http://meherrinnation.org/"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7.jpeg"/><Relationship Id="rId2" Type="http://schemas.openxmlformats.org/officeDocument/2006/relationships/image" Target="../media/image36.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51777" y="3019706"/>
            <a:ext cx="4846320" cy="2387600"/>
          </a:xfrm>
        </p:spPr>
        <p:txBody>
          <a:bodyPr anchor="b">
            <a:normAutofit/>
          </a:bodyPr>
          <a:lstStyle/>
          <a:p>
            <a:r>
              <a:rPr lang="en-US" sz="3000"/>
              <a:t>Recommendations to Assess and Consider Cumulative Impacts in the NC DEQ Permitting Process</a:t>
            </a:r>
          </a:p>
        </p:txBody>
      </p:sp>
    </p:spTree>
    <p:extLst>
      <p:ext uri="{BB962C8B-B14F-4D97-AF65-F5344CB8AC3E}">
        <p14:creationId xmlns:p14="http://schemas.microsoft.com/office/powerpoint/2010/main" val="42615469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87ED02A5-C060-042F-EF3C-925B9B80409C}"/>
              </a:ext>
            </a:extLst>
          </p:cNvPr>
          <p:cNvSpPr>
            <a:spLocks noGrp="1"/>
          </p:cNvSpPr>
          <p:nvPr>
            <p:ph type="title"/>
          </p:nvPr>
        </p:nvSpPr>
        <p:spPr/>
        <p:txBody>
          <a:bodyPr>
            <a:normAutofit/>
          </a:bodyPr>
          <a:lstStyle/>
          <a:p>
            <a:r>
              <a:rPr lang="en-US" sz="3600" b="1" dirty="0"/>
              <a:t>Cumulative Impacts Guidance Development</a:t>
            </a:r>
          </a:p>
        </p:txBody>
      </p:sp>
      <p:sp>
        <p:nvSpPr>
          <p:cNvPr id="6" name="Content Placeholder 5">
            <a:extLst>
              <a:ext uri="{FF2B5EF4-FFF2-40B4-BE49-F238E27FC236}">
                <a16:creationId xmlns:a16="http://schemas.microsoft.com/office/drawing/2014/main" id="{A538B260-C96C-9B8C-FFBD-92866620EA31}"/>
              </a:ext>
            </a:extLst>
          </p:cNvPr>
          <p:cNvSpPr>
            <a:spLocks noGrp="1"/>
          </p:cNvSpPr>
          <p:nvPr>
            <p:ph idx="1"/>
          </p:nvPr>
        </p:nvSpPr>
        <p:spPr/>
        <p:txBody>
          <a:bodyPr>
            <a:normAutofit fontScale="92500" lnSpcReduction="20000"/>
          </a:bodyPr>
          <a:lstStyle/>
          <a:p>
            <a:pPr marL="0" indent="0">
              <a:buNone/>
            </a:pPr>
            <a:r>
              <a:rPr lang="en-US" sz="2800" b="1" dirty="0"/>
              <a:t>Follow current EPA guidelines and other resources to inform cumulative impacts assessment</a:t>
            </a:r>
          </a:p>
          <a:p>
            <a:pPr marL="0" indent="0">
              <a:buNone/>
            </a:pPr>
            <a:endParaRPr lang="en-US" sz="2800" b="1" dirty="0"/>
          </a:p>
          <a:p>
            <a:pPr lvl="1">
              <a:buFont typeface="Wingdings" panose="05000000000000000000" pitchFamily="2" charset="2"/>
              <a:buChar char="Ø"/>
            </a:pPr>
            <a:r>
              <a:rPr lang="en-US" sz="2400" dirty="0"/>
              <a:t>EPA – Nine suggested elements in considering cumulative impacts</a:t>
            </a:r>
          </a:p>
          <a:p>
            <a:pPr marL="283464" lvl="1" indent="0">
              <a:buNone/>
            </a:pPr>
            <a:endParaRPr lang="en-US" sz="2400" dirty="0"/>
          </a:p>
          <a:p>
            <a:pPr lvl="2">
              <a:buFont typeface="Wingdings" panose="05000000000000000000" pitchFamily="2" charset="2"/>
              <a:buChar char="ü"/>
            </a:pPr>
            <a:r>
              <a:rPr lang="en-US" sz="2300" dirty="0"/>
              <a:t>Community role </a:t>
            </a:r>
          </a:p>
          <a:p>
            <a:pPr lvl="2">
              <a:buFont typeface="Wingdings" panose="05000000000000000000" pitchFamily="2" charset="2"/>
              <a:buChar char="ü"/>
            </a:pPr>
            <a:r>
              <a:rPr lang="en-US" sz="2300" dirty="0">
                <a:highlight>
                  <a:srgbClr val="FFFF00"/>
                </a:highlight>
              </a:rPr>
              <a:t>Combined impacts (chemical and non-chemical stressors)</a:t>
            </a:r>
          </a:p>
          <a:p>
            <a:pPr lvl="2">
              <a:buFont typeface="Wingdings" panose="05000000000000000000" pitchFamily="2" charset="2"/>
              <a:buChar char="ü"/>
            </a:pPr>
            <a:r>
              <a:rPr lang="en-US" sz="2300" dirty="0"/>
              <a:t>Built, natural and social environmental stressors</a:t>
            </a:r>
          </a:p>
          <a:p>
            <a:pPr lvl="2">
              <a:buFont typeface="Wingdings" panose="05000000000000000000" pitchFamily="2" charset="2"/>
              <a:buChar char="ü"/>
            </a:pPr>
            <a:r>
              <a:rPr lang="en-US" sz="2300" dirty="0">
                <a:highlight>
                  <a:srgbClr val="FFFF00"/>
                </a:highlight>
              </a:rPr>
              <a:t>Exposure pathways</a:t>
            </a:r>
          </a:p>
          <a:p>
            <a:pPr lvl="2">
              <a:buFont typeface="Wingdings" panose="05000000000000000000" pitchFamily="2" charset="2"/>
              <a:buChar char="ü"/>
            </a:pPr>
            <a:r>
              <a:rPr lang="en-US" sz="2300" dirty="0"/>
              <a:t>Community vulnerability</a:t>
            </a:r>
          </a:p>
          <a:p>
            <a:pPr lvl="2">
              <a:buFont typeface="Wingdings" panose="05000000000000000000" pitchFamily="2" charset="2"/>
              <a:buChar char="ü"/>
            </a:pPr>
            <a:r>
              <a:rPr lang="en-US" sz="2300" dirty="0">
                <a:highlight>
                  <a:srgbClr val="FFFF00"/>
                </a:highlight>
              </a:rPr>
              <a:t>Past exposures</a:t>
            </a:r>
          </a:p>
          <a:p>
            <a:pPr lvl="2">
              <a:buFont typeface="Wingdings" panose="05000000000000000000" pitchFamily="2" charset="2"/>
              <a:buChar char="ü"/>
            </a:pPr>
            <a:r>
              <a:rPr lang="en-US" sz="2300" dirty="0"/>
              <a:t>Individual variability/behaviors</a:t>
            </a:r>
          </a:p>
          <a:p>
            <a:pPr lvl="2">
              <a:buFont typeface="Wingdings" panose="05000000000000000000" pitchFamily="2" charset="2"/>
              <a:buChar char="ü"/>
            </a:pPr>
            <a:r>
              <a:rPr lang="en-US" sz="2300" dirty="0"/>
              <a:t>Health and well-being benefits/mitigating factors</a:t>
            </a:r>
          </a:p>
          <a:p>
            <a:pPr lvl="2">
              <a:buFont typeface="Wingdings" panose="05000000000000000000" pitchFamily="2" charset="2"/>
              <a:buChar char="ü"/>
            </a:pPr>
            <a:r>
              <a:rPr lang="en-US" sz="2300" dirty="0"/>
              <a:t>Evaluation of  potential interventions to reduce/improve community health/well-being</a:t>
            </a:r>
          </a:p>
          <a:p>
            <a:endParaRPr lang="en-US" sz="2400" dirty="0"/>
          </a:p>
          <a:p>
            <a:pPr lvl="1"/>
            <a:endParaRPr lang="en-US" sz="2000" dirty="0"/>
          </a:p>
        </p:txBody>
      </p:sp>
    </p:spTree>
    <p:extLst>
      <p:ext uri="{BB962C8B-B14F-4D97-AF65-F5344CB8AC3E}">
        <p14:creationId xmlns:p14="http://schemas.microsoft.com/office/powerpoint/2010/main" val="1090620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53B1CB27-635E-7C71-1C32-4702435DEC39}"/>
              </a:ext>
            </a:extLst>
          </p:cNvPr>
          <p:cNvSpPr>
            <a:spLocks noGrp="1"/>
          </p:cNvSpPr>
          <p:nvPr>
            <p:ph type="title"/>
          </p:nvPr>
        </p:nvSpPr>
        <p:spPr/>
        <p:txBody>
          <a:bodyPr>
            <a:normAutofit/>
          </a:bodyPr>
          <a:lstStyle/>
          <a:p>
            <a:r>
              <a:rPr lang="en-US" sz="4000" b="1" dirty="0"/>
              <a:t>Regulatory Action</a:t>
            </a:r>
          </a:p>
        </p:txBody>
      </p:sp>
      <p:sp>
        <p:nvSpPr>
          <p:cNvPr id="9" name="Content Placeholder 8">
            <a:extLst>
              <a:ext uri="{FF2B5EF4-FFF2-40B4-BE49-F238E27FC236}">
                <a16:creationId xmlns:a16="http://schemas.microsoft.com/office/drawing/2014/main" id="{CB8CCD30-4FC3-EB95-DE9C-9C7D8AC03856}"/>
              </a:ext>
            </a:extLst>
          </p:cNvPr>
          <p:cNvSpPr>
            <a:spLocks noGrp="1"/>
          </p:cNvSpPr>
          <p:nvPr>
            <p:ph idx="1"/>
          </p:nvPr>
        </p:nvSpPr>
        <p:spPr/>
        <p:txBody>
          <a:bodyPr>
            <a:normAutofit lnSpcReduction="10000"/>
          </a:bodyPr>
          <a:lstStyle/>
          <a:p>
            <a:pPr marL="0" indent="0">
              <a:buNone/>
            </a:pPr>
            <a:r>
              <a:rPr lang="en-US" sz="2800" b="1" dirty="0">
                <a:solidFill>
                  <a:schemeClr val="tx2"/>
                </a:solidFill>
              </a:rPr>
              <a:t>Seek necessary clarity through legislative and rulemaking processes</a:t>
            </a:r>
          </a:p>
          <a:p>
            <a:endParaRPr lang="en-US" sz="2400" b="1" dirty="0">
              <a:solidFill>
                <a:schemeClr val="tx2"/>
              </a:solidFill>
            </a:endParaRPr>
          </a:p>
          <a:p>
            <a:pPr lvl="1"/>
            <a:r>
              <a:rPr lang="en-US" sz="2800" dirty="0">
                <a:solidFill>
                  <a:schemeClr val="tx2"/>
                </a:solidFill>
              </a:rPr>
              <a:t>Look to model legislation passed in other jurisdictions</a:t>
            </a:r>
          </a:p>
          <a:p>
            <a:pPr marL="521208" lvl="2" indent="0">
              <a:buNone/>
            </a:pPr>
            <a:r>
              <a:rPr lang="en-US" sz="2200" b="1" dirty="0">
                <a:solidFill>
                  <a:schemeClr val="tx2"/>
                </a:solidFill>
              </a:rPr>
              <a:t>	</a:t>
            </a:r>
            <a:r>
              <a:rPr lang="en-US" sz="2400" b="1" dirty="0">
                <a:solidFill>
                  <a:schemeClr val="tx2"/>
                </a:solidFill>
              </a:rPr>
              <a:t>New Jersey </a:t>
            </a:r>
            <a:r>
              <a:rPr lang="en-US" sz="2400" i="1" dirty="0">
                <a:solidFill>
                  <a:schemeClr val="tx2"/>
                </a:solidFill>
              </a:rPr>
              <a:t>requires mandatory permit denials if an environmental 	justice analysis determines a new facility will have a 	disproportionately negative impact on overburdened communities</a:t>
            </a:r>
          </a:p>
          <a:p>
            <a:pPr lvl="2"/>
            <a:endParaRPr lang="en-US" sz="2200" i="1" dirty="0">
              <a:solidFill>
                <a:schemeClr val="tx2"/>
              </a:solidFill>
            </a:endParaRPr>
          </a:p>
          <a:p>
            <a:pPr marL="438912" lvl="2"/>
            <a:r>
              <a:rPr lang="en-US" sz="2800" dirty="0">
                <a:solidFill>
                  <a:schemeClr val="tx2"/>
                </a:solidFill>
              </a:rPr>
              <a:t>Governmental Authority</a:t>
            </a:r>
          </a:p>
          <a:p>
            <a:pPr marL="512064" lvl="3" indent="0">
              <a:buNone/>
            </a:pPr>
            <a:r>
              <a:rPr lang="en-US" sz="2400" dirty="0">
                <a:solidFill>
                  <a:schemeClr val="tx2"/>
                </a:solidFill>
              </a:rPr>
              <a:t>	Federal  law obligates recipients of federal funding to prevent discriminatory effect of agency actions; EPA working to develop guidance for cumulative impacts analysis</a:t>
            </a:r>
          </a:p>
          <a:p>
            <a:pPr marL="749808" lvl="3" indent="0">
              <a:buNone/>
            </a:pPr>
            <a:r>
              <a:rPr lang="en-US" sz="2400" dirty="0"/>
              <a:t>	</a:t>
            </a:r>
          </a:p>
          <a:p>
            <a:pPr lvl="2"/>
            <a:endParaRPr lang="en-US" sz="2200" i="1" dirty="0"/>
          </a:p>
          <a:p>
            <a:pPr lvl="2"/>
            <a:endParaRPr lang="en-US" sz="2200" i="1" dirty="0"/>
          </a:p>
        </p:txBody>
      </p:sp>
    </p:spTree>
    <p:extLst>
      <p:ext uri="{BB962C8B-B14F-4D97-AF65-F5344CB8AC3E}">
        <p14:creationId xmlns:p14="http://schemas.microsoft.com/office/powerpoint/2010/main" val="19850887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D18D1795-9ABB-24D1-B7F8-75A47BEE2AFD}"/>
              </a:ext>
            </a:extLst>
          </p:cNvPr>
          <p:cNvSpPr>
            <a:spLocks noGrp="1"/>
          </p:cNvSpPr>
          <p:nvPr>
            <p:ph type="title"/>
          </p:nvPr>
        </p:nvSpPr>
        <p:spPr>
          <a:xfrm>
            <a:off x="1410026" y="276087"/>
            <a:ext cx="9371949" cy="1183566"/>
          </a:xfrm>
        </p:spPr>
        <p:txBody>
          <a:bodyPr anchor="b">
            <a:normAutofit/>
          </a:bodyPr>
          <a:lstStyle/>
          <a:p>
            <a:r>
              <a:rPr lang="en-US" b="1"/>
              <a:t>Enforcement</a:t>
            </a:r>
          </a:p>
        </p:txBody>
      </p:sp>
      <p:sp>
        <p:nvSpPr>
          <p:cNvPr id="14" name="Slide Number Placeholder 3">
            <a:extLst>
              <a:ext uri="{FF2B5EF4-FFF2-40B4-BE49-F238E27FC236}">
                <a16:creationId xmlns:a16="http://schemas.microsoft.com/office/drawing/2014/main" id="{93146344-7CC5-7048-7065-181F79B86691}"/>
              </a:ext>
            </a:extLst>
          </p:cNvPr>
          <p:cNvSpPr>
            <a:spLocks noGrp="1"/>
          </p:cNvSpPr>
          <p:nvPr>
            <p:ph type="sldNum" sz="quarter" idx="12"/>
          </p:nvPr>
        </p:nvSpPr>
        <p:spPr>
          <a:xfrm>
            <a:off x="0" y="6629400"/>
            <a:ext cx="410402" cy="228600"/>
          </a:xfrm>
        </p:spPr>
        <p:txBody>
          <a:bodyPr/>
          <a:lstStyle/>
          <a:p>
            <a:pPr>
              <a:spcAft>
                <a:spcPts val="600"/>
              </a:spcAft>
            </a:pPr>
            <a:fld id="{9CD8D479-8942-46E8-A226-A4E01F7A105C}" type="slidenum">
              <a:rPr lang="en-US"/>
              <a:pPr>
                <a:spcAft>
                  <a:spcPts val="600"/>
                </a:spcAft>
              </a:pPr>
              <a:t>12</a:t>
            </a:fld>
            <a:endParaRPr lang="en-US"/>
          </a:p>
        </p:txBody>
      </p:sp>
      <p:sp>
        <p:nvSpPr>
          <p:cNvPr id="16" name="Date Placeholder 4">
            <a:extLst>
              <a:ext uri="{FF2B5EF4-FFF2-40B4-BE49-F238E27FC236}">
                <a16:creationId xmlns:a16="http://schemas.microsoft.com/office/drawing/2014/main" id="{FDD862EA-686E-D99D-56BD-67E043F1AAA6}"/>
              </a:ext>
            </a:extLst>
          </p:cNvPr>
          <p:cNvSpPr>
            <a:spLocks noGrp="1"/>
          </p:cNvSpPr>
          <p:nvPr>
            <p:ph type="dt" sz="half" idx="10"/>
          </p:nvPr>
        </p:nvSpPr>
        <p:spPr>
          <a:xfrm>
            <a:off x="453403" y="6629400"/>
            <a:ext cx="1000662" cy="228600"/>
          </a:xfrm>
        </p:spPr>
        <p:txBody>
          <a:bodyPr/>
          <a:lstStyle/>
          <a:p>
            <a:pPr>
              <a:spcAft>
                <a:spcPts val="600"/>
              </a:spcAft>
            </a:pPr>
            <a:fld id="{6DD1B487-36FD-4CED-B07A-1A81FC6540B1}" type="datetime1">
              <a:rPr lang="en-US" smtClean="0"/>
              <a:pPr>
                <a:spcAft>
                  <a:spcPts val="600"/>
                </a:spcAft>
              </a:pPr>
              <a:t>10/10/2024</a:t>
            </a:fld>
            <a:endParaRPr lang="en-US"/>
          </a:p>
        </p:txBody>
      </p:sp>
      <p:sp>
        <p:nvSpPr>
          <p:cNvPr id="18" name="Footer Placeholder 5">
            <a:extLst>
              <a:ext uri="{FF2B5EF4-FFF2-40B4-BE49-F238E27FC236}">
                <a16:creationId xmlns:a16="http://schemas.microsoft.com/office/drawing/2014/main" id="{E0B199AA-6614-400B-FDBA-A0A2C89060C3}"/>
              </a:ext>
            </a:extLst>
          </p:cNvPr>
          <p:cNvSpPr>
            <a:spLocks noGrp="1"/>
          </p:cNvSpPr>
          <p:nvPr>
            <p:ph type="ftr" sz="quarter" idx="11"/>
          </p:nvPr>
        </p:nvSpPr>
        <p:spPr>
          <a:xfrm>
            <a:off x="1637716" y="6629400"/>
            <a:ext cx="9144259" cy="228600"/>
          </a:xfrm>
        </p:spPr>
        <p:txBody>
          <a:bodyPr/>
          <a:lstStyle/>
          <a:p>
            <a:pPr>
              <a:spcAft>
                <a:spcPts val="600"/>
              </a:spcAft>
            </a:pPr>
            <a:r>
              <a:rPr lang="en-US"/>
              <a:t>Add a footer</a:t>
            </a:r>
          </a:p>
        </p:txBody>
      </p:sp>
      <p:graphicFrame>
        <p:nvGraphicFramePr>
          <p:cNvPr id="10" name="Content Placeholder 2">
            <a:extLst>
              <a:ext uri="{FF2B5EF4-FFF2-40B4-BE49-F238E27FC236}">
                <a16:creationId xmlns:a16="http://schemas.microsoft.com/office/drawing/2014/main" id="{3ED55F44-4266-4C0A-B61F-EC404654BD1E}"/>
              </a:ext>
            </a:extLst>
          </p:cNvPr>
          <p:cNvGraphicFramePr>
            <a:graphicFrameLocks noGrp="1"/>
          </p:cNvGraphicFramePr>
          <p:nvPr>
            <p:ph idx="1"/>
            <p:extLst>
              <p:ext uri="{D42A27DB-BD31-4B8C-83A1-F6EECF244321}">
                <p14:modId xmlns:p14="http://schemas.microsoft.com/office/powerpoint/2010/main" val="1407612465"/>
              </p:ext>
            </p:extLst>
          </p:nvPr>
        </p:nvGraphicFramePr>
        <p:xfrm>
          <a:off x="1410027" y="1566001"/>
          <a:ext cx="9371948" cy="46206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726006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4CBAA53C-962A-39D8-7425-05F78E06E0C7}"/>
              </a:ext>
            </a:extLst>
          </p:cNvPr>
          <p:cNvSpPr>
            <a:spLocks noGrp="1"/>
          </p:cNvSpPr>
          <p:nvPr>
            <p:ph type="title"/>
          </p:nvPr>
        </p:nvSpPr>
        <p:spPr/>
        <p:txBody>
          <a:bodyPr>
            <a:normAutofit/>
          </a:bodyPr>
          <a:lstStyle/>
          <a:p>
            <a:r>
              <a:rPr lang="en-US" sz="4000" b="1" dirty="0"/>
              <a:t>Monitoring and Analysis</a:t>
            </a:r>
          </a:p>
        </p:txBody>
      </p:sp>
      <p:sp>
        <p:nvSpPr>
          <p:cNvPr id="8" name="Content Placeholder 7">
            <a:extLst>
              <a:ext uri="{FF2B5EF4-FFF2-40B4-BE49-F238E27FC236}">
                <a16:creationId xmlns:a16="http://schemas.microsoft.com/office/drawing/2014/main" id="{6C79CC58-F199-E81A-4E1D-8DB12A0DBA63}"/>
              </a:ext>
            </a:extLst>
          </p:cNvPr>
          <p:cNvSpPr>
            <a:spLocks noGrp="1"/>
          </p:cNvSpPr>
          <p:nvPr>
            <p:ph idx="1"/>
          </p:nvPr>
        </p:nvSpPr>
        <p:spPr/>
        <p:txBody>
          <a:bodyPr>
            <a:normAutofit/>
          </a:bodyPr>
          <a:lstStyle/>
          <a:p>
            <a:pPr lvl="1"/>
            <a:r>
              <a:rPr lang="en-US" sz="3600" dirty="0"/>
              <a:t>  </a:t>
            </a:r>
            <a:r>
              <a:rPr lang="en-US" sz="3200" dirty="0"/>
              <a:t>Improve/update data collection, monitoring and analysis</a:t>
            </a:r>
            <a:endParaRPr lang="en-US" sz="3200" i="1" dirty="0"/>
          </a:p>
          <a:p>
            <a:pPr lvl="1"/>
            <a:r>
              <a:rPr lang="en-US" sz="3200" dirty="0"/>
              <a:t>   Incorporate consideration of cumulative impacts in the decision - making process</a:t>
            </a:r>
          </a:p>
          <a:p>
            <a:pPr lvl="1"/>
            <a:r>
              <a:rPr lang="en-US" sz="3200" dirty="0"/>
              <a:t>EPA/ORD recommends five broad categories</a:t>
            </a:r>
          </a:p>
          <a:p>
            <a:pPr lvl="5">
              <a:buFont typeface="Courier New" panose="02070309020205020404" pitchFamily="49" charset="0"/>
              <a:buChar char="o"/>
            </a:pPr>
            <a:r>
              <a:rPr lang="en-US" sz="2400" dirty="0">
                <a:solidFill>
                  <a:schemeClr val="tx2"/>
                </a:solidFill>
              </a:rPr>
              <a:t>Establish decision context and partner engagement</a:t>
            </a:r>
          </a:p>
          <a:p>
            <a:pPr lvl="5">
              <a:buFont typeface="Courier New" panose="02070309020205020404" pitchFamily="49" charset="0"/>
              <a:buChar char="o"/>
            </a:pPr>
            <a:r>
              <a:rPr lang="en-US" sz="2400" dirty="0">
                <a:solidFill>
                  <a:schemeClr val="tx2"/>
                </a:solidFill>
              </a:rPr>
              <a:t>Address scientific considerations</a:t>
            </a:r>
          </a:p>
          <a:p>
            <a:pPr lvl="5">
              <a:buFont typeface="Courier New" panose="02070309020205020404" pitchFamily="49" charset="0"/>
              <a:buChar char="o"/>
            </a:pPr>
            <a:r>
              <a:rPr lang="en-US" sz="2400" dirty="0">
                <a:solidFill>
                  <a:schemeClr val="tx2"/>
                </a:solidFill>
              </a:rPr>
              <a:t>Empower local decision and actions</a:t>
            </a:r>
          </a:p>
          <a:p>
            <a:pPr lvl="5">
              <a:buFont typeface="Courier New" panose="02070309020205020404" pitchFamily="49" charset="0"/>
              <a:buChar char="o"/>
            </a:pPr>
            <a:r>
              <a:rPr lang="en-US" sz="2400" dirty="0">
                <a:solidFill>
                  <a:schemeClr val="tx2"/>
                </a:solidFill>
              </a:rPr>
              <a:t>Support science translations and delivery</a:t>
            </a:r>
          </a:p>
          <a:p>
            <a:pPr lvl="5">
              <a:buFont typeface="Courier New" panose="02070309020205020404" pitchFamily="49" charset="0"/>
              <a:buChar char="o"/>
            </a:pPr>
            <a:r>
              <a:rPr lang="en-US" sz="2400" dirty="0">
                <a:solidFill>
                  <a:schemeClr val="tx2"/>
                </a:solidFill>
              </a:rPr>
              <a:t>Provide research management support</a:t>
            </a:r>
          </a:p>
          <a:p>
            <a:pPr lvl="1"/>
            <a:endParaRPr lang="en-US" sz="3600" dirty="0"/>
          </a:p>
        </p:txBody>
      </p:sp>
    </p:spTree>
    <p:extLst>
      <p:ext uri="{BB962C8B-B14F-4D97-AF65-F5344CB8AC3E}">
        <p14:creationId xmlns:p14="http://schemas.microsoft.com/office/powerpoint/2010/main" val="14456676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856D7C2-1249-CDC2-8787-79D73209DB70}"/>
              </a:ext>
            </a:extLst>
          </p:cNvPr>
          <p:cNvSpPr>
            <a:spLocks noGrp="1"/>
          </p:cNvSpPr>
          <p:nvPr>
            <p:ph type="title"/>
          </p:nvPr>
        </p:nvSpPr>
        <p:spPr/>
        <p:txBody>
          <a:bodyPr>
            <a:normAutofit/>
          </a:bodyPr>
          <a:lstStyle/>
          <a:p>
            <a:r>
              <a:rPr lang="en-US" sz="4000" b="1"/>
              <a:t>Government to Government Consultation</a:t>
            </a:r>
            <a:endParaRPr lang="en-US" sz="4000" b="1" dirty="0"/>
          </a:p>
        </p:txBody>
      </p:sp>
      <p:sp>
        <p:nvSpPr>
          <p:cNvPr id="3" name="Content Placeholder 2">
            <a:extLst>
              <a:ext uri="{FF2B5EF4-FFF2-40B4-BE49-F238E27FC236}">
                <a16:creationId xmlns:a16="http://schemas.microsoft.com/office/drawing/2014/main" id="{1EB2F98E-405D-84BD-3915-4AA94DE4AEB7}"/>
              </a:ext>
            </a:extLst>
          </p:cNvPr>
          <p:cNvSpPr>
            <a:spLocks noGrp="1"/>
          </p:cNvSpPr>
          <p:nvPr>
            <p:ph idx="1"/>
          </p:nvPr>
        </p:nvSpPr>
        <p:spPr/>
        <p:txBody>
          <a:bodyPr>
            <a:normAutofit fontScale="85000" lnSpcReduction="20000"/>
          </a:bodyPr>
          <a:lstStyle/>
          <a:p>
            <a:pPr marL="54864" indent="0">
              <a:buNone/>
            </a:pPr>
            <a:r>
              <a:rPr lang="en-US" sz="4000" dirty="0"/>
              <a:t>For federally recognized tribes</a:t>
            </a:r>
          </a:p>
          <a:p>
            <a:pPr marL="283464" lvl="1" indent="0">
              <a:buNone/>
            </a:pPr>
            <a:endParaRPr lang="en-US" sz="3600" dirty="0"/>
          </a:p>
          <a:p>
            <a:pPr lvl="1">
              <a:buFont typeface="Wingdings" panose="05000000000000000000" pitchFamily="2" charset="2"/>
              <a:buChar char="q"/>
            </a:pPr>
            <a:r>
              <a:rPr lang="en-US" sz="3600" dirty="0"/>
              <a:t>	Follow federal guidelines with federally recognized 	tribes</a:t>
            </a:r>
          </a:p>
          <a:p>
            <a:pPr lvl="1">
              <a:buFont typeface="Wingdings" panose="05000000000000000000" pitchFamily="2" charset="2"/>
              <a:buChar char="q"/>
            </a:pPr>
            <a:r>
              <a:rPr lang="en-US" sz="3600" dirty="0"/>
              <a:t>     Reasonable notice necessary – at least 30 days in 	advance of any meetings</a:t>
            </a:r>
          </a:p>
          <a:p>
            <a:pPr marL="283464" lvl="1" indent="0">
              <a:buNone/>
            </a:pPr>
            <a:endParaRPr lang="en-US" sz="3600" dirty="0"/>
          </a:p>
          <a:p>
            <a:pPr marL="54864" indent="0">
              <a:buNone/>
            </a:pPr>
            <a:r>
              <a:rPr lang="en-US" sz="4000" dirty="0"/>
              <a:t>For non-federally recognized tribes</a:t>
            </a:r>
          </a:p>
          <a:p>
            <a:pPr marL="283464" lvl="1" indent="0">
              <a:buNone/>
            </a:pPr>
            <a:endParaRPr lang="en-US" sz="3600" dirty="0"/>
          </a:p>
          <a:p>
            <a:pPr lvl="1">
              <a:buFont typeface="Wingdings" panose="05000000000000000000" pitchFamily="2" charset="2"/>
              <a:buChar char="q"/>
            </a:pPr>
            <a:r>
              <a:rPr lang="en-US" sz="3600" dirty="0"/>
              <a:t>   Establish guidelines for non federally recognized    	tribes in North Carolina</a:t>
            </a:r>
          </a:p>
          <a:p>
            <a:pPr marL="283464" lvl="1" indent="0">
              <a:buNone/>
            </a:pPr>
            <a:r>
              <a:rPr lang="en-US" sz="3600" dirty="0"/>
              <a:t>    </a:t>
            </a:r>
          </a:p>
          <a:p>
            <a:pPr lvl="1"/>
            <a:endParaRPr lang="en-US" sz="3600" dirty="0"/>
          </a:p>
        </p:txBody>
      </p:sp>
    </p:spTree>
    <p:extLst>
      <p:ext uri="{BB962C8B-B14F-4D97-AF65-F5344CB8AC3E}">
        <p14:creationId xmlns:p14="http://schemas.microsoft.com/office/powerpoint/2010/main" val="2746162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D2DB7-AA27-AAFF-BF8B-7F902A24F2A1}"/>
              </a:ext>
            </a:extLst>
          </p:cNvPr>
          <p:cNvSpPr>
            <a:spLocks noGrp="1"/>
          </p:cNvSpPr>
          <p:nvPr>
            <p:ph type="title"/>
          </p:nvPr>
        </p:nvSpPr>
        <p:spPr/>
        <p:txBody>
          <a:bodyPr/>
          <a:lstStyle/>
          <a:p>
            <a:r>
              <a:rPr lang="en-US" dirty="0"/>
              <a:t>Native American Tribes</a:t>
            </a:r>
          </a:p>
        </p:txBody>
      </p:sp>
      <p:sp>
        <p:nvSpPr>
          <p:cNvPr id="7" name="Rectangle 1">
            <a:extLst>
              <a:ext uri="{FF2B5EF4-FFF2-40B4-BE49-F238E27FC236}">
                <a16:creationId xmlns:a16="http://schemas.microsoft.com/office/drawing/2014/main" id="{90DCE948-CF24-77BE-4473-8ACAB6C626E0}"/>
              </a:ext>
            </a:extLst>
          </p:cNvPr>
          <p:cNvSpPr>
            <a:spLocks noGrp="1" noChangeArrowheads="1"/>
          </p:cNvSpPr>
          <p:nvPr>
            <p:ph idx="1"/>
          </p:nvPr>
        </p:nvSpPr>
        <p:spPr bwMode="auto">
          <a:xfrm>
            <a:off x="1410026" y="1921662"/>
            <a:ext cx="7701701" cy="378565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0" i="0" u="none" strike="noStrike" cap="none" normalizeH="0" baseline="0" dirty="0">
                <a:ln>
                  <a:noFill/>
                </a:ln>
                <a:solidFill>
                  <a:srgbClr val="0000FF"/>
                </a:solidFill>
                <a:effectLst/>
                <a:latin typeface="Lato" panose="020F0502020204030203" pitchFamily="34" charset="0"/>
                <a:hlinkClick r:id="rId2"/>
              </a:rPr>
              <a:t>Eastern Band of Cherokee</a:t>
            </a:r>
            <a:r>
              <a:rPr kumimoji="0" lang="en-US" altLang="en-US" sz="2400" b="0" i="0" u="none" strike="noStrike" cap="none" normalizeH="0" baseline="0" dirty="0">
                <a:ln>
                  <a:noFill/>
                </a:ln>
                <a:solidFill>
                  <a:srgbClr val="2C3E50"/>
                </a:solidFill>
                <a:effectLst/>
                <a:latin typeface="Lato" panose="020F0502020204030203" pitchFamily="34" charset="0"/>
              </a:rPr>
              <a:t> (Tribal lands in the Mountains including the </a:t>
            </a:r>
            <a:r>
              <a:rPr kumimoji="0" lang="en-US" altLang="en-US" sz="2400" b="0" i="0" u="none" strike="noStrike" cap="none" normalizeH="0" baseline="0" dirty="0">
                <a:ln>
                  <a:noFill/>
                </a:ln>
                <a:solidFill>
                  <a:srgbClr val="0000FF"/>
                </a:solidFill>
                <a:effectLst/>
                <a:latin typeface="Lato" panose="020F0502020204030203" pitchFamily="34" charset="0"/>
                <a:hlinkClick r:id="rId3"/>
              </a:rPr>
              <a:t>Qualla Boundary</a:t>
            </a:r>
            <a:r>
              <a:rPr kumimoji="0" lang="en-US" altLang="en-US" sz="2400" b="0" i="0" u="none" strike="noStrike" cap="none" normalizeH="0" baseline="0" dirty="0">
                <a:ln>
                  <a:noFill/>
                </a:ln>
                <a:solidFill>
                  <a:srgbClr val="2C3E50"/>
                </a:solidFill>
                <a:effectLst/>
                <a:latin typeface="Lato" panose="020F0502020204030203"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0" i="0" u="none" strike="noStrike" cap="none" normalizeH="0" baseline="0" dirty="0" err="1">
                <a:ln>
                  <a:noFill/>
                </a:ln>
                <a:solidFill>
                  <a:srgbClr val="0000FF"/>
                </a:solidFill>
                <a:effectLst/>
                <a:latin typeface="Lato" panose="020F0502020204030203" pitchFamily="34" charset="0"/>
                <a:hlinkClick r:id="rId4"/>
              </a:rPr>
              <a:t>Coharie</a:t>
            </a:r>
            <a:r>
              <a:rPr kumimoji="0" lang="en-US" altLang="en-US" sz="2400" b="0" i="0" u="none" strike="noStrike" cap="none" normalizeH="0" baseline="0" dirty="0">
                <a:ln>
                  <a:noFill/>
                </a:ln>
                <a:solidFill>
                  <a:srgbClr val="2C3E50"/>
                </a:solidFill>
                <a:effectLst/>
                <a:latin typeface="Lato" panose="020F0502020204030203" pitchFamily="34" charset="0"/>
              </a:rPr>
              <a:t> (</a:t>
            </a:r>
            <a:r>
              <a:rPr kumimoji="0" lang="en-US" altLang="en-US" sz="2400" b="0" i="0" u="none" strike="noStrike" cap="none" normalizeH="0" baseline="0" dirty="0">
                <a:ln>
                  <a:noFill/>
                </a:ln>
                <a:solidFill>
                  <a:srgbClr val="0000FF"/>
                </a:solidFill>
                <a:effectLst/>
                <a:latin typeface="Lato" panose="020F0502020204030203" pitchFamily="34" charset="0"/>
                <a:hlinkClick r:id="rId5"/>
              </a:rPr>
              <a:t>Sampson</a:t>
            </a:r>
            <a:r>
              <a:rPr kumimoji="0" lang="en-US" altLang="en-US" sz="2400" b="0" i="0" u="none" strike="noStrike" cap="none" normalizeH="0" baseline="0" dirty="0">
                <a:ln>
                  <a:noFill/>
                </a:ln>
                <a:solidFill>
                  <a:srgbClr val="2C3E50"/>
                </a:solidFill>
                <a:effectLst/>
                <a:latin typeface="Lato" panose="020F0502020204030203" pitchFamily="34" charset="0"/>
              </a:rPr>
              <a:t> and </a:t>
            </a:r>
            <a:r>
              <a:rPr kumimoji="0" lang="en-US" altLang="en-US" sz="2400" b="0" i="0" u="none" strike="noStrike" cap="none" normalizeH="0" baseline="0" dirty="0">
                <a:ln>
                  <a:noFill/>
                </a:ln>
                <a:solidFill>
                  <a:srgbClr val="0000FF"/>
                </a:solidFill>
                <a:effectLst/>
                <a:latin typeface="Lato" panose="020F0502020204030203" pitchFamily="34" charset="0"/>
                <a:hlinkClick r:id="rId6"/>
              </a:rPr>
              <a:t>Harnett</a:t>
            </a:r>
            <a:r>
              <a:rPr kumimoji="0" lang="en-US" altLang="en-US" sz="2400" b="0" i="0" u="none" strike="noStrike" cap="none" normalizeH="0" baseline="0" dirty="0">
                <a:ln>
                  <a:noFill/>
                </a:ln>
                <a:solidFill>
                  <a:srgbClr val="2C3E50"/>
                </a:solidFill>
                <a:effectLst/>
                <a:latin typeface="Lato" panose="020F0502020204030203" pitchFamily="34" charset="0"/>
              </a:rPr>
              <a:t> counties)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0" i="0" u="none" strike="noStrike" cap="none" normalizeH="0" baseline="0" dirty="0">
                <a:ln>
                  <a:noFill/>
                </a:ln>
                <a:solidFill>
                  <a:srgbClr val="0000FF"/>
                </a:solidFill>
                <a:effectLst/>
                <a:latin typeface="Lato" panose="020F0502020204030203" pitchFamily="34" charset="0"/>
                <a:hlinkClick r:id="rId7"/>
              </a:rPr>
              <a:t>Lumbee</a:t>
            </a:r>
            <a:r>
              <a:rPr kumimoji="0" lang="en-US" altLang="en-US" sz="2400" b="0" i="0" u="none" strike="noStrike" cap="none" normalizeH="0" baseline="0" dirty="0">
                <a:ln>
                  <a:noFill/>
                </a:ln>
                <a:solidFill>
                  <a:srgbClr val="2C3E50"/>
                </a:solidFill>
                <a:effectLst/>
                <a:latin typeface="Lato" panose="020F0502020204030203" pitchFamily="34" charset="0"/>
              </a:rPr>
              <a:t> (</a:t>
            </a:r>
            <a:r>
              <a:rPr kumimoji="0" lang="en-US" altLang="en-US" sz="2400" b="0" i="0" u="none" strike="noStrike" cap="none" normalizeH="0" baseline="0" dirty="0">
                <a:ln>
                  <a:noFill/>
                </a:ln>
                <a:solidFill>
                  <a:srgbClr val="0000FF"/>
                </a:solidFill>
                <a:effectLst/>
                <a:latin typeface="Lato" panose="020F0502020204030203" pitchFamily="34" charset="0"/>
                <a:hlinkClick r:id="rId8"/>
              </a:rPr>
              <a:t>Robeson</a:t>
            </a:r>
            <a:r>
              <a:rPr kumimoji="0" lang="en-US" altLang="en-US" sz="2400" b="0" i="0" u="none" strike="noStrike" cap="none" normalizeH="0" baseline="0" dirty="0">
                <a:ln>
                  <a:noFill/>
                </a:ln>
                <a:solidFill>
                  <a:srgbClr val="2C3E50"/>
                </a:solidFill>
                <a:effectLst/>
                <a:latin typeface="Lato" panose="020F0502020204030203" pitchFamily="34" charset="0"/>
              </a:rPr>
              <a:t> and surrounding counties)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0" i="0" u="none" strike="noStrike" cap="none" normalizeH="0" baseline="0" dirty="0" err="1">
                <a:ln>
                  <a:noFill/>
                </a:ln>
                <a:solidFill>
                  <a:srgbClr val="0000FF"/>
                </a:solidFill>
                <a:effectLst/>
                <a:latin typeface="Lato" panose="020F0502020204030203" pitchFamily="34" charset="0"/>
                <a:hlinkClick r:id="rId9"/>
              </a:rPr>
              <a:t>Haliwa</a:t>
            </a:r>
            <a:r>
              <a:rPr kumimoji="0" lang="en-US" altLang="en-US" sz="2400" b="0" i="0" u="none" strike="noStrike" cap="none" normalizeH="0" baseline="0" dirty="0">
                <a:ln>
                  <a:noFill/>
                </a:ln>
                <a:solidFill>
                  <a:srgbClr val="0000FF"/>
                </a:solidFill>
                <a:effectLst/>
                <a:latin typeface="Lato" panose="020F0502020204030203" pitchFamily="34" charset="0"/>
                <a:hlinkClick r:id="rId9"/>
              </a:rPr>
              <a:t>-Saponi</a:t>
            </a:r>
            <a:r>
              <a:rPr kumimoji="0" lang="en-US" altLang="en-US" sz="2400" b="0" i="0" u="none" strike="noStrike" cap="none" normalizeH="0" baseline="0" dirty="0">
                <a:ln>
                  <a:noFill/>
                </a:ln>
                <a:solidFill>
                  <a:srgbClr val="2C3E50"/>
                </a:solidFill>
                <a:effectLst/>
                <a:latin typeface="Lato" panose="020F0502020204030203" pitchFamily="34" charset="0"/>
              </a:rPr>
              <a:t> (</a:t>
            </a:r>
            <a:r>
              <a:rPr kumimoji="0" lang="en-US" altLang="en-US" sz="2400" b="0" i="0" u="none" strike="noStrike" cap="none" normalizeH="0" baseline="0" dirty="0">
                <a:ln>
                  <a:noFill/>
                </a:ln>
                <a:solidFill>
                  <a:srgbClr val="0000FF"/>
                </a:solidFill>
                <a:effectLst/>
                <a:latin typeface="Lato" panose="020F0502020204030203" pitchFamily="34" charset="0"/>
                <a:hlinkClick r:id="rId10"/>
              </a:rPr>
              <a:t>Halifax</a:t>
            </a:r>
            <a:r>
              <a:rPr kumimoji="0" lang="en-US" altLang="en-US" sz="2400" b="0" i="0" u="none" strike="noStrike" cap="none" normalizeH="0" baseline="0" dirty="0">
                <a:ln>
                  <a:noFill/>
                </a:ln>
                <a:solidFill>
                  <a:srgbClr val="2C3E50"/>
                </a:solidFill>
                <a:effectLst/>
                <a:latin typeface="Lato" panose="020F0502020204030203" pitchFamily="34" charset="0"/>
              </a:rPr>
              <a:t> and </a:t>
            </a:r>
            <a:r>
              <a:rPr kumimoji="0" lang="en-US" altLang="en-US" sz="2400" b="0" i="0" u="none" strike="noStrike" cap="none" normalizeH="0" baseline="0" dirty="0">
                <a:ln>
                  <a:noFill/>
                </a:ln>
                <a:solidFill>
                  <a:srgbClr val="0000FF"/>
                </a:solidFill>
                <a:effectLst/>
                <a:latin typeface="Lato" panose="020F0502020204030203" pitchFamily="34" charset="0"/>
                <a:hlinkClick r:id="rId11"/>
              </a:rPr>
              <a:t>Warren</a:t>
            </a:r>
            <a:r>
              <a:rPr kumimoji="0" lang="en-US" altLang="en-US" sz="2400" b="0" i="0" u="none" strike="noStrike" cap="none" normalizeH="0" baseline="0" dirty="0">
                <a:ln>
                  <a:noFill/>
                </a:ln>
                <a:solidFill>
                  <a:srgbClr val="2C3E50"/>
                </a:solidFill>
                <a:effectLst/>
                <a:latin typeface="Lato" panose="020F0502020204030203" pitchFamily="34" charset="0"/>
              </a:rPr>
              <a:t> counties)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0" i="0" u="none" strike="noStrike" cap="none" normalizeH="0" baseline="0" dirty="0" err="1">
                <a:ln>
                  <a:noFill/>
                </a:ln>
                <a:solidFill>
                  <a:srgbClr val="0000FF"/>
                </a:solidFill>
                <a:effectLst/>
                <a:latin typeface="Lato" panose="020F0502020204030203" pitchFamily="34" charset="0"/>
                <a:hlinkClick r:id="rId12"/>
              </a:rPr>
              <a:t>Sappony</a:t>
            </a:r>
            <a:r>
              <a:rPr kumimoji="0" lang="en-US" altLang="en-US" sz="2400" b="0" i="0" u="none" strike="noStrike" cap="none" normalizeH="0" baseline="0" dirty="0">
                <a:ln>
                  <a:noFill/>
                </a:ln>
                <a:solidFill>
                  <a:srgbClr val="2C3E50"/>
                </a:solidFill>
                <a:effectLst/>
                <a:latin typeface="Lato" panose="020F0502020204030203" pitchFamily="34" charset="0"/>
              </a:rPr>
              <a:t> (</a:t>
            </a:r>
            <a:r>
              <a:rPr kumimoji="0" lang="en-US" altLang="en-US" sz="2400" b="0" i="0" u="none" strike="noStrike" cap="none" normalizeH="0" baseline="0" dirty="0">
                <a:ln>
                  <a:noFill/>
                </a:ln>
                <a:solidFill>
                  <a:srgbClr val="0000FF"/>
                </a:solidFill>
                <a:effectLst/>
                <a:latin typeface="Lato" panose="020F0502020204030203" pitchFamily="34" charset="0"/>
                <a:hlinkClick r:id="rId13"/>
              </a:rPr>
              <a:t>Person County</a:t>
            </a:r>
            <a:r>
              <a:rPr kumimoji="0" lang="en-US" altLang="en-US" sz="2400" b="0" i="0" u="none" strike="noStrike" cap="none" normalizeH="0" baseline="0" dirty="0">
                <a:ln>
                  <a:noFill/>
                </a:ln>
                <a:solidFill>
                  <a:srgbClr val="2C3E50"/>
                </a:solidFill>
                <a:effectLst/>
                <a:latin typeface="Lato" panose="020F0502020204030203"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0" i="0" u="none" strike="noStrike" cap="none" normalizeH="0" baseline="0" dirty="0">
                <a:ln>
                  <a:noFill/>
                </a:ln>
                <a:solidFill>
                  <a:srgbClr val="0000FF"/>
                </a:solidFill>
                <a:effectLst/>
                <a:latin typeface="Lato" panose="020F0502020204030203" pitchFamily="34" charset="0"/>
                <a:hlinkClick r:id="rId14"/>
              </a:rPr>
              <a:t>Meherrin </a:t>
            </a:r>
            <a:r>
              <a:rPr kumimoji="0" lang="en-US" altLang="en-US" sz="2400" b="0" i="0" u="none" strike="noStrike" cap="none" normalizeH="0" baseline="0" dirty="0">
                <a:ln>
                  <a:noFill/>
                </a:ln>
                <a:solidFill>
                  <a:srgbClr val="2C3E50"/>
                </a:solidFill>
                <a:effectLst/>
                <a:latin typeface="Lato" panose="020F0502020204030203" pitchFamily="34" charset="0"/>
              </a:rPr>
              <a:t>(</a:t>
            </a:r>
            <a:r>
              <a:rPr kumimoji="0" lang="en-US" altLang="en-US" sz="2400" b="0" i="0" u="none" strike="noStrike" cap="none" normalizeH="0" baseline="0" dirty="0">
                <a:ln>
                  <a:noFill/>
                </a:ln>
                <a:solidFill>
                  <a:srgbClr val="0000FF"/>
                </a:solidFill>
                <a:effectLst/>
                <a:latin typeface="Lato" panose="020F0502020204030203" pitchFamily="34" charset="0"/>
                <a:hlinkClick r:id="rId15"/>
              </a:rPr>
              <a:t>Hertford</a:t>
            </a:r>
            <a:r>
              <a:rPr kumimoji="0" lang="en-US" altLang="en-US" sz="2400" b="0" i="0" u="none" strike="noStrike" cap="none" normalizeH="0" baseline="0" dirty="0">
                <a:ln>
                  <a:noFill/>
                </a:ln>
                <a:solidFill>
                  <a:srgbClr val="2C3E50"/>
                </a:solidFill>
                <a:effectLst/>
                <a:latin typeface="Lato" panose="020F0502020204030203" pitchFamily="34" charset="0"/>
              </a:rPr>
              <a:t> and surrounding counties)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0" i="0" u="none" strike="noStrike" cap="none" normalizeH="0" baseline="0" dirty="0">
                <a:ln>
                  <a:noFill/>
                </a:ln>
                <a:solidFill>
                  <a:srgbClr val="0000FF"/>
                </a:solidFill>
                <a:effectLst/>
                <a:latin typeface="Lato" panose="020F0502020204030203" pitchFamily="34" charset="0"/>
                <a:hlinkClick r:id="rId16"/>
              </a:rPr>
              <a:t>Occaneechi Band of Saponi Nation</a:t>
            </a:r>
            <a:r>
              <a:rPr kumimoji="0" lang="en-US" altLang="en-US" sz="2400" b="0" i="0" u="none" strike="noStrike" cap="none" normalizeH="0" baseline="0" dirty="0">
                <a:ln>
                  <a:noFill/>
                </a:ln>
                <a:solidFill>
                  <a:srgbClr val="2C3E50"/>
                </a:solidFill>
                <a:effectLst/>
                <a:latin typeface="Lato" panose="020F0502020204030203" pitchFamily="34" charset="0"/>
              </a:rPr>
              <a:t> (</a:t>
            </a:r>
            <a:r>
              <a:rPr kumimoji="0" lang="en-US" altLang="en-US" sz="2400" b="0" i="0" u="none" strike="noStrike" cap="none" normalizeH="0" baseline="0" dirty="0">
                <a:ln>
                  <a:noFill/>
                </a:ln>
                <a:solidFill>
                  <a:srgbClr val="0000FF"/>
                </a:solidFill>
                <a:effectLst/>
                <a:latin typeface="Lato" panose="020F0502020204030203" pitchFamily="34" charset="0"/>
                <a:hlinkClick r:id="rId17"/>
              </a:rPr>
              <a:t>Alamance</a:t>
            </a:r>
            <a:r>
              <a:rPr kumimoji="0" lang="en-US" altLang="en-US" sz="2400" b="0" i="0" u="none" strike="noStrike" cap="none" normalizeH="0" baseline="0" dirty="0">
                <a:ln>
                  <a:noFill/>
                </a:ln>
                <a:solidFill>
                  <a:srgbClr val="2C3E50"/>
                </a:solidFill>
                <a:effectLst/>
                <a:latin typeface="Lato" panose="020F0502020204030203" pitchFamily="34" charset="0"/>
              </a:rPr>
              <a:t> and surrounding counties)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0" i="0" u="none" strike="noStrike" cap="none" normalizeH="0" baseline="0" dirty="0">
                <a:ln>
                  <a:noFill/>
                </a:ln>
                <a:solidFill>
                  <a:srgbClr val="0000FF"/>
                </a:solidFill>
                <a:effectLst/>
                <a:latin typeface="Lato" panose="020F0502020204030203" pitchFamily="34" charset="0"/>
                <a:hlinkClick r:id="rId18"/>
              </a:rPr>
              <a:t>Waccamaw-Siouan</a:t>
            </a:r>
            <a:r>
              <a:rPr kumimoji="0" lang="en-US" altLang="en-US" sz="2400" b="0" i="0" u="none" strike="noStrike" cap="none" normalizeH="0" baseline="0" dirty="0">
                <a:ln>
                  <a:noFill/>
                </a:ln>
                <a:solidFill>
                  <a:srgbClr val="2C3E50"/>
                </a:solidFill>
                <a:effectLst/>
                <a:latin typeface="Lato" panose="020F0502020204030203" pitchFamily="34" charset="0"/>
              </a:rPr>
              <a:t> (</a:t>
            </a:r>
            <a:r>
              <a:rPr kumimoji="0" lang="en-US" altLang="en-US" sz="2400" b="0" i="0" u="none" strike="noStrike" cap="none" normalizeH="0" baseline="0" dirty="0">
                <a:ln>
                  <a:noFill/>
                </a:ln>
                <a:solidFill>
                  <a:srgbClr val="0000FF"/>
                </a:solidFill>
                <a:effectLst/>
                <a:latin typeface="Lato" panose="020F0502020204030203" pitchFamily="34" charset="0"/>
                <a:hlinkClick r:id="rId19"/>
              </a:rPr>
              <a:t>Columbus</a:t>
            </a:r>
            <a:r>
              <a:rPr kumimoji="0" lang="en-US" altLang="en-US" sz="2400" b="0" i="0" u="none" strike="noStrike" cap="none" normalizeH="0" baseline="0" dirty="0">
                <a:ln>
                  <a:noFill/>
                </a:ln>
                <a:solidFill>
                  <a:srgbClr val="2C3E50"/>
                </a:solidFill>
                <a:effectLst/>
                <a:latin typeface="Lato" panose="020F0502020204030203" pitchFamily="34" charset="0"/>
              </a:rPr>
              <a:t> and </a:t>
            </a:r>
            <a:r>
              <a:rPr kumimoji="0" lang="en-US" altLang="en-US" sz="2400" b="0" i="0" u="none" strike="noStrike" cap="none" normalizeH="0" baseline="0" dirty="0">
                <a:ln>
                  <a:noFill/>
                </a:ln>
                <a:solidFill>
                  <a:srgbClr val="0000FF"/>
                </a:solidFill>
                <a:effectLst/>
                <a:latin typeface="Lato" panose="020F0502020204030203" pitchFamily="34" charset="0"/>
                <a:hlinkClick r:id="rId20"/>
              </a:rPr>
              <a:t>Bladen</a:t>
            </a:r>
            <a:r>
              <a:rPr kumimoji="0" lang="en-US" altLang="en-US" sz="2400" b="0" i="0" u="none" strike="noStrike" cap="none" normalizeH="0" baseline="0" dirty="0">
                <a:ln>
                  <a:noFill/>
                </a:ln>
                <a:solidFill>
                  <a:srgbClr val="2C3E50"/>
                </a:solidFill>
                <a:effectLst/>
                <a:latin typeface="Lato" panose="020F0502020204030203" pitchFamily="34" charset="0"/>
              </a:rPr>
              <a:t> counties)</a:t>
            </a:r>
            <a:r>
              <a:rPr kumimoji="0" lang="en-US" altLang="en-US" sz="2400" b="0" i="0" u="none" strike="noStrike" cap="none" normalizeH="0" baseline="0" dirty="0">
                <a:ln>
                  <a:noFill/>
                </a:ln>
                <a:solidFill>
                  <a:schemeClr val="tx1"/>
                </a:solidFill>
                <a:effectLst/>
              </a:rPr>
              <a:t> </a:t>
            </a:r>
            <a:endParaRPr kumimoji="0" lang="en-US" altLang="en-US" sz="2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774850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3E846030-B47F-E032-8AA3-5C27A86AE640}"/>
              </a:ext>
            </a:extLst>
          </p:cNvPr>
          <p:cNvSpPr>
            <a:spLocks noGrp="1"/>
          </p:cNvSpPr>
          <p:nvPr>
            <p:ph type="title"/>
          </p:nvPr>
        </p:nvSpPr>
        <p:spPr/>
        <p:txBody>
          <a:bodyPr>
            <a:normAutofit fontScale="90000"/>
          </a:bodyPr>
          <a:lstStyle/>
          <a:p>
            <a:br>
              <a:rPr lang="en-US" sz="4000" b="1"/>
            </a:br>
            <a:r>
              <a:rPr lang="en-US" sz="4000" b="1"/>
              <a:t>Fair Treatment and Meaningful Engagement</a:t>
            </a:r>
            <a:endParaRPr lang="en-US" sz="4000" b="1" dirty="0"/>
          </a:p>
        </p:txBody>
      </p:sp>
      <p:sp>
        <p:nvSpPr>
          <p:cNvPr id="3" name="Content Placeholder 2">
            <a:extLst>
              <a:ext uri="{FF2B5EF4-FFF2-40B4-BE49-F238E27FC236}">
                <a16:creationId xmlns:a16="http://schemas.microsoft.com/office/drawing/2014/main" id="{2E01F9CB-0723-3019-78B6-4118AC561109}"/>
              </a:ext>
            </a:extLst>
          </p:cNvPr>
          <p:cNvSpPr>
            <a:spLocks noGrp="1"/>
          </p:cNvSpPr>
          <p:nvPr>
            <p:ph idx="1"/>
          </p:nvPr>
        </p:nvSpPr>
        <p:spPr/>
        <p:txBody>
          <a:bodyPr>
            <a:normAutofit/>
          </a:bodyPr>
          <a:lstStyle/>
          <a:p>
            <a:pPr marL="0" indent="0">
              <a:buNone/>
            </a:pPr>
            <a:endParaRPr lang="en-US" dirty="0"/>
          </a:p>
          <a:p>
            <a:pPr lvl="1"/>
            <a:r>
              <a:rPr lang="en-US" sz="3200" dirty="0"/>
              <a:t>Outreach to communities is not enough</a:t>
            </a:r>
          </a:p>
          <a:p>
            <a:pPr lvl="1"/>
            <a:r>
              <a:rPr lang="en-US" sz="3200" dirty="0"/>
              <a:t>Active engagement required</a:t>
            </a:r>
          </a:p>
          <a:p>
            <a:pPr lvl="1"/>
            <a:r>
              <a:rPr lang="en-US" sz="3200" dirty="0"/>
              <a:t>Increase likelihood of community participation</a:t>
            </a:r>
          </a:p>
          <a:p>
            <a:pPr lvl="1"/>
            <a:r>
              <a:rPr lang="en-US" sz="3200" dirty="0"/>
              <a:t>Improve communication and education regarding regulatory processes</a:t>
            </a:r>
          </a:p>
          <a:p>
            <a:pPr lvl="1"/>
            <a:endParaRPr lang="en-US" sz="3200" dirty="0"/>
          </a:p>
          <a:p>
            <a:pPr lvl="3">
              <a:buFont typeface="Wingdings" panose="05000000000000000000" pitchFamily="2" charset="2"/>
              <a:buChar char="Ø"/>
            </a:pPr>
            <a:r>
              <a:rPr lang="en-US" sz="2800" dirty="0"/>
              <a:t>Reasonable notification of all meetings</a:t>
            </a:r>
          </a:p>
          <a:p>
            <a:pPr lvl="3">
              <a:buFont typeface="Wingdings" panose="05000000000000000000" pitchFamily="2" charset="2"/>
              <a:buChar char="Ø"/>
            </a:pPr>
            <a:r>
              <a:rPr lang="en-US" sz="2800" dirty="0"/>
              <a:t>Translation services  available always</a:t>
            </a:r>
          </a:p>
          <a:p>
            <a:pPr lvl="3">
              <a:buFont typeface="Wingdings" panose="05000000000000000000" pitchFamily="2" charset="2"/>
              <a:buChar char="Ø"/>
            </a:pPr>
            <a:r>
              <a:rPr lang="en-US" sz="2800" dirty="0"/>
              <a:t>Build/rebuild trust in communities</a:t>
            </a:r>
          </a:p>
          <a:p>
            <a:pPr lvl="2"/>
            <a:endParaRPr lang="en-US" dirty="0"/>
          </a:p>
        </p:txBody>
      </p:sp>
    </p:spTree>
    <p:extLst>
      <p:ext uri="{BB962C8B-B14F-4D97-AF65-F5344CB8AC3E}">
        <p14:creationId xmlns:p14="http://schemas.microsoft.com/office/powerpoint/2010/main" val="29381994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C72EB0-4481-78A2-B52C-5B184ED0186C}"/>
              </a:ext>
            </a:extLst>
          </p:cNvPr>
          <p:cNvSpPr>
            <a:spLocks noGrp="1"/>
          </p:cNvSpPr>
          <p:nvPr>
            <p:ph type="title"/>
          </p:nvPr>
        </p:nvSpPr>
        <p:spPr>
          <a:xfrm>
            <a:off x="1410026" y="276087"/>
            <a:ext cx="9371949" cy="1183566"/>
          </a:xfrm>
        </p:spPr>
        <p:txBody>
          <a:bodyPr anchor="b">
            <a:normAutofit/>
          </a:bodyPr>
          <a:lstStyle/>
          <a:p>
            <a:r>
              <a:rPr lang="en-US" b="1"/>
              <a:t>Access for Non-English Speakers</a:t>
            </a:r>
          </a:p>
        </p:txBody>
      </p:sp>
      <p:sp>
        <p:nvSpPr>
          <p:cNvPr id="4" name="Slide Number Placeholder 3">
            <a:extLst>
              <a:ext uri="{FF2B5EF4-FFF2-40B4-BE49-F238E27FC236}">
                <a16:creationId xmlns:a16="http://schemas.microsoft.com/office/drawing/2014/main" id="{B9FB8633-3FAA-6EC8-5DB1-106A3A8306F1}"/>
              </a:ext>
            </a:extLst>
          </p:cNvPr>
          <p:cNvSpPr>
            <a:spLocks noGrp="1"/>
          </p:cNvSpPr>
          <p:nvPr>
            <p:ph type="sldNum" sz="quarter" idx="12"/>
          </p:nvPr>
        </p:nvSpPr>
        <p:spPr>
          <a:xfrm>
            <a:off x="0" y="6629400"/>
            <a:ext cx="410402" cy="228600"/>
          </a:xfrm>
        </p:spPr>
        <p:txBody>
          <a:bodyPr anchor="ctr">
            <a:normAutofit/>
          </a:bodyPr>
          <a:lstStyle/>
          <a:p>
            <a:pPr>
              <a:lnSpc>
                <a:spcPct val="90000"/>
              </a:lnSpc>
              <a:spcAft>
                <a:spcPts val="600"/>
              </a:spcAft>
            </a:pPr>
            <a:fld id="{9CD8D479-8942-46E8-A226-A4E01F7A105C}" type="slidenum">
              <a:rPr lang="en-US" sz="1000" smtClean="0"/>
              <a:pPr>
                <a:lnSpc>
                  <a:spcPct val="90000"/>
                </a:lnSpc>
                <a:spcAft>
                  <a:spcPts val="600"/>
                </a:spcAft>
              </a:pPr>
              <a:t>17</a:t>
            </a:fld>
            <a:endParaRPr lang="en-US" sz="1000"/>
          </a:p>
        </p:txBody>
      </p:sp>
      <p:sp>
        <p:nvSpPr>
          <p:cNvPr id="5" name="Date Placeholder 4">
            <a:extLst>
              <a:ext uri="{FF2B5EF4-FFF2-40B4-BE49-F238E27FC236}">
                <a16:creationId xmlns:a16="http://schemas.microsoft.com/office/drawing/2014/main" id="{194924EF-595D-3210-2A5B-507791744C4F}"/>
              </a:ext>
            </a:extLst>
          </p:cNvPr>
          <p:cNvSpPr>
            <a:spLocks noGrp="1"/>
          </p:cNvSpPr>
          <p:nvPr>
            <p:ph type="dt" sz="half" idx="10"/>
          </p:nvPr>
        </p:nvSpPr>
        <p:spPr>
          <a:xfrm>
            <a:off x="453403" y="6629400"/>
            <a:ext cx="1000662" cy="228600"/>
          </a:xfrm>
        </p:spPr>
        <p:txBody>
          <a:bodyPr anchor="ctr">
            <a:normAutofit/>
          </a:bodyPr>
          <a:lstStyle/>
          <a:p>
            <a:pPr>
              <a:lnSpc>
                <a:spcPct val="90000"/>
              </a:lnSpc>
              <a:spcAft>
                <a:spcPts val="600"/>
              </a:spcAft>
            </a:pPr>
            <a:fld id="{6DD1B487-36FD-4CED-B07A-1A81FC6540B1}" type="datetime1">
              <a:rPr lang="en-US" sz="1000" smtClean="0"/>
              <a:pPr>
                <a:lnSpc>
                  <a:spcPct val="90000"/>
                </a:lnSpc>
                <a:spcAft>
                  <a:spcPts val="600"/>
                </a:spcAft>
              </a:pPr>
              <a:t>10/10/2024</a:t>
            </a:fld>
            <a:endParaRPr lang="en-US" sz="1000"/>
          </a:p>
        </p:txBody>
      </p:sp>
      <p:sp>
        <p:nvSpPr>
          <p:cNvPr id="6" name="Footer Placeholder 5">
            <a:extLst>
              <a:ext uri="{FF2B5EF4-FFF2-40B4-BE49-F238E27FC236}">
                <a16:creationId xmlns:a16="http://schemas.microsoft.com/office/drawing/2014/main" id="{569F5AE6-85BF-B858-C630-6BDBDB9FE2B7}"/>
              </a:ext>
            </a:extLst>
          </p:cNvPr>
          <p:cNvSpPr>
            <a:spLocks noGrp="1"/>
          </p:cNvSpPr>
          <p:nvPr>
            <p:ph type="ftr" sz="quarter" idx="11"/>
          </p:nvPr>
        </p:nvSpPr>
        <p:spPr>
          <a:xfrm>
            <a:off x="1637716" y="6629400"/>
            <a:ext cx="9144259" cy="228600"/>
          </a:xfrm>
        </p:spPr>
        <p:txBody>
          <a:bodyPr anchor="ctr">
            <a:normAutofit/>
          </a:bodyPr>
          <a:lstStyle/>
          <a:p>
            <a:pPr>
              <a:lnSpc>
                <a:spcPct val="90000"/>
              </a:lnSpc>
              <a:spcAft>
                <a:spcPts val="600"/>
              </a:spcAft>
            </a:pPr>
            <a:r>
              <a:rPr lang="en-US" sz="1000"/>
              <a:t>Add a footer</a:t>
            </a:r>
          </a:p>
        </p:txBody>
      </p:sp>
      <p:graphicFrame>
        <p:nvGraphicFramePr>
          <p:cNvPr id="8" name="Content Placeholder 2">
            <a:extLst>
              <a:ext uri="{FF2B5EF4-FFF2-40B4-BE49-F238E27FC236}">
                <a16:creationId xmlns:a16="http://schemas.microsoft.com/office/drawing/2014/main" id="{CF050A50-0BF3-0407-433F-2797602DDB9D}"/>
              </a:ext>
            </a:extLst>
          </p:cNvPr>
          <p:cNvGraphicFramePr>
            <a:graphicFrameLocks noGrp="1"/>
          </p:cNvGraphicFramePr>
          <p:nvPr>
            <p:ph idx="1"/>
            <p:extLst>
              <p:ext uri="{D42A27DB-BD31-4B8C-83A1-F6EECF244321}">
                <p14:modId xmlns:p14="http://schemas.microsoft.com/office/powerpoint/2010/main" val="235089827"/>
              </p:ext>
            </p:extLst>
          </p:nvPr>
        </p:nvGraphicFramePr>
        <p:xfrm>
          <a:off x="1410027" y="1566001"/>
          <a:ext cx="9371948" cy="46206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469912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0973B9-7259-6EB9-2697-1833B9BB8C8B}"/>
              </a:ext>
            </a:extLst>
          </p:cNvPr>
          <p:cNvSpPr>
            <a:spLocks noGrp="1"/>
          </p:cNvSpPr>
          <p:nvPr>
            <p:ph type="title"/>
          </p:nvPr>
        </p:nvSpPr>
        <p:spPr>
          <a:xfrm>
            <a:off x="1410026" y="276087"/>
            <a:ext cx="9371949" cy="1183566"/>
          </a:xfrm>
        </p:spPr>
        <p:txBody>
          <a:bodyPr anchor="b">
            <a:normAutofit/>
          </a:bodyPr>
          <a:lstStyle/>
          <a:p>
            <a:r>
              <a:rPr lang="en-US" b="1"/>
              <a:t>Coordinate with N. C. Dept. of Commerce</a:t>
            </a:r>
          </a:p>
        </p:txBody>
      </p:sp>
      <p:sp>
        <p:nvSpPr>
          <p:cNvPr id="9" name="Slide Number Placeholder 3">
            <a:extLst>
              <a:ext uri="{FF2B5EF4-FFF2-40B4-BE49-F238E27FC236}">
                <a16:creationId xmlns:a16="http://schemas.microsoft.com/office/drawing/2014/main" id="{11083475-9ECB-68FA-A6DA-6023B1A28472}"/>
              </a:ext>
            </a:extLst>
          </p:cNvPr>
          <p:cNvSpPr>
            <a:spLocks noGrp="1"/>
          </p:cNvSpPr>
          <p:nvPr>
            <p:ph type="sldNum" sz="quarter" idx="12"/>
          </p:nvPr>
        </p:nvSpPr>
        <p:spPr>
          <a:xfrm>
            <a:off x="0" y="6629400"/>
            <a:ext cx="410402" cy="228600"/>
          </a:xfrm>
        </p:spPr>
        <p:txBody>
          <a:bodyPr/>
          <a:lstStyle/>
          <a:p>
            <a:pPr>
              <a:spcAft>
                <a:spcPts val="600"/>
              </a:spcAft>
            </a:pPr>
            <a:fld id="{9CD8D479-8942-46E8-A226-A4E01F7A105C}" type="slidenum">
              <a:rPr lang="en-US"/>
              <a:pPr>
                <a:spcAft>
                  <a:spcPts val="600"/>
                </a:spcAft>
              </a:pPr>
              <a:t>18</a:t>
            </a:fld>
            <a:endParaRPr lang="en-US"/>
          </a:p>
        </p:txBody>
      </p:sp>
      <p:sp>
        <p:nvSpPr>
          <p:cNvPr id="11" name="Date Placeholder 4">
            <a:extLst>
              <a:ext uri="{FF2B5EF4-FFF2-40B4-BE49-F238E27FC236}">
                <a16:creationId xmlns:a16="http://schemas.microsoft.com/office/drawing/2014/main" id="{09A63126-2718-6B39-4301-4C30EEEC13D1}"/>
              </a:ext>
            </a:extLst>
          </p:cNvPr>
          <p:cNvSpPr>
            <a:spLocks noGrp="1"/>
          </p:cNvSpPr>
          <p:nvPr>
            <p:ph type="dt" sz="half" idx="10"/>
          </p:nvPr>
        </p:nvSpPr>
        <p:spPr>
          <a:xfrm>
            <a:off x="453403" y="6629400"/>
            <a:ext cx="1000662" cy="228600"/>
          </a:xfrm>
        </p:spPr>
        <p:txBody>
          <a:bodyPr/>
          <a:lstStyle/>
          <a:p>
            <a:pPr>
              <a:spcAft>
                <a:spcPts val="600"/>
              </a:spcAft>
            </a:pPr>
            <a:fld id="{6DD1B487-36FD-4CED-B07A-1A81FC6540B1}" type="datetime1">
              <a:rPr lang="en-US" smtClean="0"/>
              <a:pPr>
                <a:spcAft>
                  <a:spcPts val="600"/>
                </a:spcAft>
              </a:pPr>
              <a:t>10/10/2024</a:t>
            </a:fld>
            <a:endParaRPr lang="en-US"/>
          </a:p>
        </p:txBody>
      </p:sp>
      <p:sp>
        <p:nvSpPr>
          <p:cNvPr id="13" name="Footer Placeholder 5">
            <a:extLst>
              <a:ext uri="{FF2B5EF4-FFF2-40B4-BE49-F238E27FC236}">
                <a16:creationId xmlns:a16="http://schemas.microsoft.com/office/drawing/2014/main" id="{50A3CFC2-E7C1-89EC-E683-461B66111CE5}"/>
              </a:ext>
            </a:extLst>
          </p:cNvPr>
          <p:cNvSpPr>
            <a:spLocks noGrp="1"/>
          </p:cNvSpPr>
          <p:nvPr>
            <p:ph type="ftr" sz="quarter" idx="11"/>
          </p:nvPr>
        </p:nvSpPr>
        <p:spPr>
          <a:xfrm>
            <a:off x="1637716" y="6629400"/>
            <a:ext cx="9144259" cy="228600"/>
          </a:xfrm>
        </p:spPr>
        <p:txBody>
          <a:bodyPr/>
          <a:lstStyle/>
          <a:p>
            <a:pPr>
              <a:spcAft>
                <a:spcPts val="600"/>
              </a:spcAft>
            </a:pPr>
            <a:r>
              <a:rPr lang="en-US"/>
              <a:t>Add a footer</a:t>
            </a:r>
          </a:p>
        </p:txBody>
      </p:sp>
      <p:graphicFrame>
        <p:nvGraphicFramePr>
          <p:cNvPr id="7" name="Content Placeholder 2">
            <a:extLst>
              <a:ext uri="{FF2B5EF4-FFF2-40B4-BE49-F238E27FC236}">
                <a16:creationId xmlns:a16="http://schemas.microsoft.com/office/drawing/2014/main" id="{FAF58B99-5B42-F42E-3001-CCF47D00459F}"/>
              </a:ext>
            </a:extLst>
          </p:cNvPr>
          <p:cNvGraphicFramePr>
            <a:graphicFrameLocks noGrp="1"/>
          </p:cNvGraphicFramePr>
          <p:nvPr>
            <p:ph idx="1"/>
            <p:extLst>
              <p:ext uri="{D42A27DB-BD31-4B8C-83A1-F6EECF244321}">
                <p14:modId xmlns:p14="http://schemas.microsoft.com/office/powerpoint/2010/main" val="3541835802"/>
              </p:ext>
            </p:extLst>
          </p:nvPr>
        </p:nvGraphicFramePr>
        <p:xfrm>
          <a:off x="1410027" y="1566001"/>
          <a:ext cx="9371948" cy="46206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268892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3F2331-DF31-E83A-120A-6E26488FA071}"/>
              </a:ext>
            </a:extLst>
          </p:cNvPr>
          <p:cNvSpPr>
            <a:spLocks noGrp="1"/>
          </p:cNvSpPr>
          <p:nvPr>
            <p:ph type="title"/>
          </p:nvPr>
        </p:nvSpPr>
        <p:spPr>
          <a:xfrm>
            <a:off x="1410026" y="276087"/>
            <a:ext cx="9371949" cy="1183566"/>
          </a:xfrm>
        </p:spPr>
        <p:txBody>
          <a:bodyPr anchor="b">
            <a:normAutofit/>
          </a:bodyPr>
          <a:lstStyle/>
          <a:p>
            <a:r>
              <a:rPr lang="en-US" b="1"/>
              <a:t>Health Data Upgrade to DEQ EJ Mapping Tool</a:t>
            </a:r>
          </a:p>
        </p:txBody>
      </p:sp>
      <p:sp>
        <p:nvSpPr>
          <p:cNvPr id="9" name="Slide Number Placeholder 3">
            <a:extLst>
              <a:ext uri="{FF2B5EF4-FFF2-40B4-BE49-F238E27FC236}">
                <a16:creationId xmlns:a16="http://schemas.microsoft.com/office/drawing/2014/main" id="{0912926A-E562-76B3-2993-0DD035301473}"/>
              </a:ext>
            </a:extLst>
          </p:cNvPr>
          <p:cNvSpPr>
            <a:spLocks noGrp="1"/>
          </p:cNvSpPr>
          <p:nvPr>
            <p:ph type="sldNum" sz="quarter" idx="12"/>
          </p:nvPr>
        </p:nvSpPr>
        <p:spPr>
          <a:xfrm>
            <a:off x="0" y="6629400"/>
            <a:ext cx="410402" cy="228600"/>
          </a:xfrm>
        </p:spPr>
        <p:txBody>
          <a:bodyPr/>
          <a:lstStyle/>
          <a:p>
            <a:pPr>
              <a:spcAft>
                <a:spcPts val="600"/>
              </a:spcAft>
            </a:pPr>
            <a:fld id="{9CD8D479-8942-46E8-A226-A4E01F7A105C}" type="slidenum">
              <a:rPr lang="en-US"/>
              <a:pPr>
                <a:spcAft>
                  <a:spcPts val="600"/>
                </a:spcAft>
              </a:pPr>
              <a:t>19</a:t>
            </a:fld>
            <a:endParaRPr lang="en-US"/>
          </a:p>
        </p:txBody>
      </p:sp>
      <p:sp>
        <p:nvSpPr>
          <p:cNvPr id="11" name="Date Placeholder 4">
            <a:extLst>
              <a:ext uri="{FF2B5EF4-FFF2-40B4-BE49-F238E27FC236}">
                <a16:creationId xmlns:a16="http://schemas.microsoft.com/office/drawing/2014/main" id="{FCA1123F-F56A-738E-DA58-D9D85CF2F518}"/>
              </a:ext>
            </a:extLst>
          </p:cNvPr>
          <p:cNvSpPr>
            <a:spLocks noGrp="1"/>
          </p:cNvSpPr>
          <p:nvPr>
            <p:ph type="dt" sz="half" idx="10"/>
          </p:nvPr>
        </p:nvSpPr>
        <p:spPr>
          <a:xfrm>
            <a:off x="453403" y="6629400"/>
            <a:ext cx="1000662" cy="228600"/>
          </a:xfrm>
        </p:spPr>
        <p:txBody>
          <a:bodyPr/>
          <a:lstStyle/>
          <a:p>
            <a:pPr>
              <a:spcAft>
                <a:spcPts val="600"/>
              </a:spcAft>
            </a:pPr>
            <a:fld id="{6DD1B487-36FD-4CED-B07A-1A81FC6540B1}" type="datetime1">
              <a:rPr lang="en-US" smtClean="0"/>
              <a:pPr>
                <a:spcAft>
                  <a:spcPts val="600"/>
                </a:spcAft>
              </a:pPr>
              <a:t>10/10/2024</a:t>
            </a:fld>
            <a:endParaRPr lang="en-US"/>
          </a:p>
        </p:txBody>
      </p:sp>
      <p:sp>
        <p:nvSpPr>
          <p:cNvPr id="13" name="Footer Placeholder 5">
            <a:extLst>
              <a:ext uri="{FF2B5EF4-FFF2-40B4-BE49-F238E27FC236}">
                <a16:creationId xmlns:a16="http://schemas.microsoft.com/office/drawing/2014/main" id="{64144E6B-D640-2B60-E189-964C9C4116E6}"/>
              </a:ext>
            </a:extLst>
          </p:cNvPr>
          <p:cNvSpPr>
            <a:spLocks noGrp="1"/>
          </p:cNvSpPr>
          <p:nvPr>
            <p:ph type="ftr" sz="quarter" idx="11"/>
          </p:nvPr>
        </p:nvSpPr>
        <p:spPr>
          <a:xfrm>
            <a:off x="1637716" y="6629400"/>
            <a:ext cx="9144259" cy="228600"/>
          </a:xfrm>
        </p:spPr>
        <p:txBody>
          <a:bodyPr/>
          <a:lstStyle/>
          <a:p>
            <a:pPr>
              <a:spcAft>
                <a:spcPts val="600"/>
              </a:spcAft>
            </a:pPr>
            <a:r>
              <a:rPr lang="en-US"/>
              <a:t>Add a footer</a:t>
            </a:r>
          </a:p>
        </p:txBody>
      </p:sp>
      <p:graphicFrame>
        <p:nvGraphicFramePr>
          <p:cNvPr id="7" name="Content Placeholder 2">
            <a:extLst>
              <a:ext uri="{FF2B5EF4-FFF2-40B4-BE49-F238E27FC236}">
                <a16:creationId xmlns:a16="http://schemas.microsoft.com/office/drawing/2014/main" id="{A03A8C9D-90DE-CEDF-17B7-689C4D8F3F22}"/>
              </a:ext>
            </a:extLst>
          </p:cNvPr>
          <p:cNvGraphicFramePr>
            <a:graphicFrameLocks noGrp="1"/>
          </p:cNvGraphicFramePr>
          <p:nvPr>
            <p:ph idx="1"/>
            <p:extLst>
              <p:ext uri="{D42A27DB-BD31-4B8C-83A1-F6EECF244321}">
                <p14:modId xmlns:p14="http://schemas.microsoft.com/office/powerpoint/2010/main" val="3376373406"/>
              </p:ext>
            </p:extLst>
          </p:nvPr>
        </p:nvGraphicFramePr>
        <p:xfrm>
          <a:off x="1410027" y="1566001"/>
          <a:ext cx="9371948" cy="46206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108878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4516FD-2061-2F82-3770-E87ACEE32649}"/>
              </a:ext>
            </a:extLst>
          </p:cNvPr>
          <p:cNvSpPr>
            <a:spLocks noGrp="1"/>
          </p:cNvSpPr>
          <p:nvPr>
            <p:ph type="title"/>
          </p:nvPr>
        </p:nvSpPr>
        <p:spPr/>
        <p:txBody>
          <a:bodyPr anchor="b">
            <a:normAutofit/>
          </a:bodyPr>
          <a:lstStyle/>
          <a:p>
            <a:r>
              <a:rPr lang="en-US" b="1"/>
              <a:t>Goals</a:t>
            </a:r>
            <a:r>
              <a:rPr lang="en-US" dirty="0"/>
              <a:t>	</a:t>
            </a:r>
          </a:p>
        </p:txBody>
      </p:sp>
      <p:graphicFrame>
        <p:nvGraphicFramePr>
          <p:cNvPr id="15" name="Content Placeholder 2">
            <a:extLst>
              <a:ext uri="{FF2B5EF4-FFF2-40B4-BE49-F238E27FC236}">
                <a16:creationId xmlns:a16="http://schemas.microsoft.com/office/drawing/2014/main" id="{7652A638-0230-C657-33E8-CEC5270AA9E2}"/>
              </a:ext>
            </a:extLst>
          </p:cNvPr>
          <p:cNvGraphicFramePr>
            <a:graphicFrameLocks noGrp="1"/>
          </p:cNvGraphicFramePr>
          <p:nvPr>
            <p:ph idx="1"/>
            <p:extLst>
              <p:ext uri="{D42A27DB-BD31-4B8C-83A1-F6EECF244321}">
                <p14:modId xmlns:p14="http://schemas.microsoft.com/office/powerpoint/2010/main" val="4103593523"/>
              </p:ext>
            </p:extLst>
          </p:nvPr>
        </p:nvGraphicFramePr>
        <p:xfrm>
          <a:off x="1409700" y="1565275"/>
          <a:ext cx="9372600" cy="46212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a:extLst>
              <a:ext uri="{FF2B5EF4-FFF2-40B4-BE49-F238E27FC236}">
                <a16:creationId xmlns:a16="http://schemas.microsoft.com/office/drawing/2014/main" id="{CFCE537E-A229-792F-B8DA-6BD5C6316498}"/>
              </a:ext>
            </a:extLst>
          </p:cNvPr>
          <p:cNvSpPr>
            <a:spLocks noGrp="1"/>
          </p:cNvSpPr>
          <p:nvPr>
            <p:ph type="sldNum" sz="quarter" idx="12"/>
          </p:nvPr>
        </p:nvSpPr>
        <p:spPr/>
        <p:txBody>
          <a:bodyPr anchor="ctr">
            <a:normAutofit/>
          </a:bodyPr>
          <a:lstStyle/>
          <a:p>
            <a:pPr>
              <a:lnSpc>
                <a:spcPct val="90000"/>
              </a:lnSpc>
              <a:spcAft>
                <a:spcPts val="600"/>
              </a:spcAft>
            </a:pPr>
            <a:fld id="{9CD8D479-8942-46E8-A226-A4E01F7A105C}" type="slidenum">
              <a:rPr lang="en-US" sz="1000" smtClean="0"/>
              <a:pPr>
                <a:lnSpc>
                  <a:spcPct val="90000"/>
                </a:lnSpc>
                <a:spcAft>
                  <a:spcPts val="600"/>
                </a:spcAft>
              </a:pPr>
              <a:t>2</a:t>
            </a:fld>
            <a:endParaRPr lang="en-US" sz="1000"/>
          </a:p>
        </p:txBody>
      </p:sp>
    </p:spTree>
    <p:extLst>
      <p:ext uri="{BB962C8B-B14F-4D97-AF65-F5344CB8AC3E}">
        <p14:creationId xmlns:p14="http://schemas.microsoft.com/office/powerpoint/2010/main" val="7653092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AF1B52-1319-DC64-E8C7-FA1DEDA6A6DD}"/>
              </a:ext>
            </a:extLst>
          </p:cNvPr>
          <p:cNvSpPr>
            <a:spLocks noGrp="1"/>
          </p:cNvSpPr>
          <p:nvPr>
            <p:ph type="title"/>
          </p:nvPr>
        </p:nvSpPr>
        <p:spPr/>
        <p:txBody>
          <a:bodyPr>
            <a:normAutofit/>
          </a:bodyPr>
          <a:lstStyle/>
          <a:p>
            <a:r>
              <a:rPr lang="en-US" sz="4000" b="1" dirty="0"/>
              <a:t>Poultry Regulation</a:t>
            </a:r>
          </a:p>
        </p:txBody>
      </p:sp>
      <p:sp>
        <p:nvSpPr>
          <p:cNvPr id="3" name="Content Placeholder 2">
            <a:extLst>
              <a:ext uri="{FF2B5EF4-FFF2-40B4-BE49-F238E27FC236}">
                <a16:creationId xmlns:a16="http://schemas.microsoft.com/office/drawing/2014/main" id="{F7C12C51-84B5-069D-C4E3-C0C2616E47F4}"/>
              </a:ext>
            </a:extLst>
          </p:cNvPr>
          <p:cNvSpPr>
            <a:spLocks noGrp="1"/>
          </p:cNvSpPr>
          <p:nvPr>
            <p:ph idx="1"/>
          </p:nvPr>
        </p:nvSpPr>
        <p:spPr/>
        <p:txBody>
          <a:bodyPr>
            <a:normAutofit lnSpcReduction="10000"/>
          </a:bodyPr>
          <a:lstStyle/>
          <a:p>
            <a:r>
              <a:rPr lang="en-US" sz="3200" dirty="0">
                <a:solidFill>
                  <a:schemeClr val="tx2"/>
                </a:solidFill>
              </a:rPr>
              <a:t>Work closely with the NCGA and NC Dept. of Agriculture</a:t>
            </a:r>
          </a:p>
          <a:p>
            <a:endParaRPr lang="en-US" dirty="0">
              <a:solidFill>
                <a:schemeClr val="tx2"/>
              </a:solidFill>
            </a:endParaRPr>
          </a:p>
          <a:p>
            <a:pPr lvl="1"/>
            <a:r>
              <a:rPr lang="en-US" sz="2400" dirty="0">
                <a:solidFill>
                  <a:schemeClr val="tx2"/>
                </a:solidFill>
              </a:rPr>
              <a:t>Ensure systems in place to permit and track location of poultry operations</a:t>
            </a:r>
          </a:p>
          <a:p>
            <a:pPr lvl="1"/>
            <a:endParaRPr lang="en-US" sz="2400" dirty="0">
              <a:solidFill>
                <a:schemeClr val="tx2"/>
              </a:solidFill>
            </a:endParaRPr>
          </a:p>
          <a:p>
            <a:pPr lvl="1"/>
            <a:r>
              <a:rPr lang="en-US" sz="2400" dirty="0">
                <a:solidFill>
                  <a:schemeClr val="tx2"/>
                </a:solidFill>
              </a:rPr>
              <a:t>Often co-located  in communities already overburdened  with polluting sources</a:t>
            </a:r>
          </a:p>
          <a:p>
            <a:pPr lvl="1"/>
            <a:endParaRPr lang="en-US" sz="2400" dirty="0">
              <a:solidFill>
                <a:schemeClr val="tx2"/>
              </a:solidFill>
            </a:endParaRPr>
          </a:p>
          <a:p>
            <a:pPr lvl="1"/>
            <a:r>
              <a:rPr lang="en-US" sz="2400" dirty="0">
                <a:solidFill>
                  <a:schemeClr val="tx2"/>
                </a:solidFill>
              </a:rPr>
              <a:t>Waste from these operations further pollute waterways and groundwater</a:t>
            </a:r>
          </a:p>
          <a:p>
            <a:pPr lvl="1"/>
            <a:endParaRPr lang="en-US" sz="2400" dirty="0">
              <a:solidFill>
                <a:schemeClr val="tx2"/>
              </a:solidFill>
            </a:endParaRPr>
          </a:p>
          <a:p>
            <a:pPr lvl="1"/>
            <a:r>
              <a:rPr lang="en-US" sz="2400" dirty="0">
                <a:solidFill>
                  <a:schemeClr val="tx2"/>
                </a:solidFill>
              </a:rPr>
              <a:t>North Carolina the least regulated state for poultry</a:t>
            </a:r>
          </a:p>
          <a:p>
            <a:pPr lvl="1"/>
            <a:endParaRPr lang="en-US" dirty="0"/>
          </a:p>
        </p:txBody>
      </p:sp>
    </p:spTree>
    <p:extLst>
      <p:ext uri="{BB962C8B-B14F-4D97-AF65-F5344CB8AC3E}">
        <p14:creationId xmlns:p14="http://schemas.microsoft.com/office/powerpoint/2010/main" val="25557478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867932-C31F-0B1C-9430-EEB2A9C27C76}"/>
              </a:ext>
            </a:extLst>
          </p:cNvPr>
          <p:cNvSpPr>
            <a:spLocks noGrp="1"/>
          </p:cNvSpPr>
          <p:nvPr>
            <p:ph type="title"/>
          </p:nvPr>
        </p:nvSpPr>
        <p:spPr/>
        <p:txBody>
          <a:bodyPr/>
          <a:lstStyle/>
          <a:p>
            <a:r>
              <a:rPr lang="en-US" dirty="0"/>
              <a:t>CAFOs seen by DEQ &amp; CAFOs seen by Communities</a:t>
            </a:r>
          </a:p>
        </p:txBody>
      </p:sp>
      <p:sp>
        <p:nvSpPr>
          <p:cNvPr id="4" name="Slide Number Placeholder 3">
            <a:extLst>
              <a:ext uri="{FF2B5EF4-FFF2-40B4-BE49-F238E27FC236}">
                <a16:creationId xmlns:a16="http://schemas.microsoft.com/office/drawing/2014/main" id="{79770298-8E1F-D05A-661A-662BCA890659}"/>
              </a:ext>
            </a:extLst>
          </p:cNvPr>
          <p:cNvSpPr>
            <a:spLocks noGrp="1"/>
          </p:cNvSpPr>
          <p:nvPr>
            <p:ph type="sldNum" sz="quarter" idx="12"/>
          </p:nvPr>
        </p:nvSpPr>
        <p:spPr/>
        <p:txBody>
          <a:bodyPr/>
          <a:lstStyle/>
          <a:p>
            <a:fld id="{9CD8D479-8942-46E8-A226-A4E01F7A105C}" type="slidenum">
              <a:rPr lang="en-US" smtClean="0"/>
              <a:t>21</a:t>
            </a:fld>
            <a:endParaRPr lang="en-US"/>
          </a:p>
        </p:txBody>
      </p:sp>
      <p:sp>
        <p:nvSpPr>
          <p:cNvPr id="5" name="Date Placeholder 4">
            <a:extLst>
              <a:ext uri="{FF2B5EF4-FFF2-40B4-BE49-F238E27FC236}">
                <a16:creationId xmlns:a16="http://schemas.microsoft.com/office/drawing/2014/main" id="{1078424E-F67A-5B9E-4820-3CC32D869236}"/>
              </a:ext>
            </a:extLst>
          </p:cNvPr>
          <p:cNvSpPr>
            <a:spLocks noGrp="1"/>
          </p:cNvSpPr>
          <p:nvPr>
            <p:ph type="dt" sz="half" idx="10"/>
          </p:nvPr>
        </p:nvSpPr>
        <p:spPr/>
        <p:txBody>
          <a:bodyPr/>
          <a:lstStyle/>
          <a:p>
            <a:fld id="{6DD1B487-36FD-4CED-B07A-1A81FC6540B1}" type="datetime1">
              <a:rPr lang="en-US" smtClean="0"/>
              <a:pPr/>
              <a:t>10/10/2024</a:t>
            </a:fld>
            <a:endParaRPr lang="en-US" dirty="0"/>
          </a:p>
        </p:txBody>
      </p:sp>
      <p:sp>
        <p:nvSpPr>
          <p:cNvPr id="6" name="Footer Placeholder 5">
            <a:extLst>
              <a:ext uri="{FF2B5EF4-FFF2-40B4-BE49-F238E27FC236}">
                <a16:creationId xmlns:a16="http://schemas.microsoft.com/office/drawing/2014/main" id="{BF1332C7-3452-4524-C25E-2990BE4FCF17}"/>
              </a:ext>
            </a:extLst>
          </p:cNvPr>
          <p:cNvSpPr>
            <a:spLocks noGrp="1"/>
          </p:cNvSpPr>
          <p:nvPr>
            <p:ph type="ftr" sz="quarter" idx="11"/>
          </p:nvPr>
        </p:nvSpPr>
        <p:spPr/>
        <p:txBody>
          <a:bodyPr/>
          <a:lstStyle/>
          <a:p>
            <a:r>
              <a:rPr lang="en-US"/>
              <a:t>Add a footer</a:t>
            </a:r>
            <a:endParaRPr lang="en-US" dirty="0"/>
          </a:p>
        </p:txBody>
      </p:sp>
      <p:pic>
        <p:nvPicPr>
          <p:cNvPr id="1026" name="Picture 2">
            <a:extLst>
              <a:ext uri="{FF2B5EF4-FFF2-40B4-BE49-F238E27FC236}">
                <a16:creationId xmlns:a16="http://schemas.microsoft.com/office/drawing/2014/main" id="{358B09F4-97B4-9156-085A-50F61241F4A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17668" y="1424108"/>
            <a:ext cx="6169151" cy="225898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C7128011-ECFE-1C2A-1EDD-721A62194E14}"/>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3117668" y="3759656"/>
            <a:ext cx="6169151" cy="25677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369224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C2204-5A5B-0AEE-4D1D-BBC1C81CCCF6}"/>
              </a:ext>
            </a:extLst>
          </p:cNvPr>
          <p:cNvSpPr>
            <a:spLocks noGrp="1"/>
          </p:cNvSpPr>
          <p:nvPr>
            <p:ph type="title"/>
          </p:nvPr>
        </p:nvSpPr>
        <p:spPr/>
        <p:txBody>
          <a:bodyPr>
            <a:normAutofit/>
          </a:bodyPr>
          <a:lstStyle/>
          <a:p>
            <a:r>
              <a:rPr lang="en-US" sz="4000" b="1" dirty="0"/>
              <a:t>Create Model Laboratories for Learning</a:t>
            </a:r>
          </a:p>
        </p:txBody>
      </p:sp>
      <p:sp>
        <p:nvSpPr>
          <p:cNvPr id="3" name="Content Placeholder 2">
            <a:extLst>
              <a:ext uri="{FF2B5EF4-FFF2-40B4-BE49-F238E27FC236}">
                <a16:creationId xmlns:a16="http://schemas.microsoft.com/office/drawing/2014/main" id="{19D594C1-32EB-F2AE-1D49-C86CAE505373}"/>
              </a:ext>
            </a:extLst>
          </p:cNvPr>
          <p:cNvSpPr>
            <a:spLocks noGrp="1"/>
          </p:cNvSpPr>
          <p:nvPr>
            <p:ph idx="1"/>
          </p:nvPr>
        </p:nvSpPr>
        <p:spPr/>
        <p:txBody>
          <a:bodyPr/>
          <a:lstStyle/>
          <a:p>
            <a:r>
              <a:rPr lang="en-US" sz="2400" dirty="0"/>
              <a:t>Effective and efficient regulation and public health protections requires studies</a:t>
            </a:r>
          </a:p>
          <a:p>
            <a:endParaRPr lang="en-US" dirty="0"/>
          </a:p>
          <a:p>
            <a:pPr lvl="2"/>
            <a:r>
              <a:rPr lang="en-US" sz="2000" dirty="0">
                <a:solidFill>
                  <a:schemeClr val="tx2"/>
                </a:solidFill>
              </a:rPr>
              <a:t>Set up real time studies of communities</a:t>
            </a:r>
          </a:p>
          <a:p>
            <a:pPr lvl="2"/>
            <a:endParaRPr lang="en-US" sz="2000" dirty="0">
              <a:solidFill>
                <a:schemeClr val="tx2"/>
              </a:solidFill>
            </a:endParaRPr>
          </a:p>
          <a:p>
            <a:pPr lvl="2"/>
            <a:r>
              <a:rPr lang="en-US" sz="2000" dirty="0">
                <a:solidFill>
                  <a:schemeClr val="tx2"/>
                </a:solidFill>
              </a:rPr>
              <a:t>Use to reduce the knowledge gap that currently exists in the state</a:t>
            </a:r>
          </a:p>
          <a:p>
            <a:pPr lvl="2"/>
            <a:endParaRPr lang="en-US" sz="2000" dirty="0">
              <a:solidFill>
                <a:schemeClr val="tx2"/>
              </a:solidFill>
            </a:endParaRPr>
          </a:p>
          <a:p>
            <a:pPr lvl="2"/>
            <a:r>
              <a:rPr lang="en-US" sz="2000" dirty="0">
                <a:solidFill>
                  <a:schemeClr val="tx2"/>
                </a:solidFill>
              </a:rPr>
              <a:t>Partner with academic institutions, research organizations, community leaders, and communities to develop these models</a:t>
            </a:r>
          </a:p>
          <a:p>
            <a:pPr lvl="2"/>
            <a:endParaRPr lang="en-US" sz="2000" dirty="0">
              <a:solidFill>
                <a:schemeClr val="tx2"/>
              </a:solidFill>
            </a:endParaRPr>
          </a:p>
          <a:p>
            <a:pPr lvl="2"/>
            <a:r>
              <a:rPr lang="en-US" sz="2000" dirty="0">
                <a:solidFill>
                  <a:schemeClr val="tx2"/>
                </a:solidFill>
              </a:rPr>
              <a:t>Create public – private partnerships where appropriate to further the understanding of  impacts</a:t>
            </a:r>
          </a:p>
        </p:txBody>
      </p:sp>
    </p:spTree>
    <p:extLst>
      <p:ext uri="{BB962C8B-B14F-4D97-AF65-F5344CB8AC3E}">
        <p14:creationId xmlns:p14="http://schemas.microsoft.com/office/powerpoint/2010/main" val="31505092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FB9D7254-4A1D-C1B6-D12E-E1369170CF92}"/>
              </a:ext>
            </a:extLst>
          </p:cNvPr>
          <p:cNvSpPr>
            <a:spLocks noGrp="1"/>
          </p:cNvSpPr>
          <p:nvPr>
            <p:ph type="title"/>
          </p:nvPr>
        </p:nvSpPr>
        <p:spPr/>
        <p:txBody>
          <a:bodyPr>
            <a:normAutofit/>
          </a:bodyPr>
          <a:lstStyle/>
          <a:p>
            <a:r>
              <a:rPr lang="en-US" sz="8000" dirty="0"/>
              <a:t>Questions</a:t>
            </a:r>
          </a:p>
        </p:txBody>
      </p:sp>
      <p:sp>
        <p:nvSpPr>
          <p:cNvPr id="4" name="Slide Number Placeholder 3">
            <a:extLst>
              <a:ext uri="{FF2B5EF4-FFF2-40B4-BE49-F238E27FC236}">
                <a16:creationId xmlns:a16="http://schemas.microsoft.com/office/drawing/2014/main" id="{E3292ED7-585E-3A81-D42C-02D1BECF2C2D}"/>
              </a:ext>
            </a:extLst>
          </p:cNvPr>
          <p:cNvSpPr>
            <a:spLocks noGrp="1"/>
          </p:cNvSpPr>
          <p:nvPr>
            <p:ph type="sldNum" sz="quarter" idx="4294967295"/>
          </p:nvPr>
        </p:nvSpPr>
        <p:spPr>
          <a:xfrm>
            <a:off x="0" y="6629400"/>
            <a:ext cx="411163" cy="228600"/>
          </a:xfrm>
        </p:spPr>
        <p:txBody>
          <a:bodyPr/>
          <a:lstStyle/>
          <a:p>
            <a:fld id="{9CD8D479-8942-46E8-A226-A4E01F7A105C}" type="slidenum">
              <a:rPr lang="en-US" smtClean="0"/>
              <a:t>23</a:t>
            </a:fld>
            <a:endParaRPr lang="en-US"/>
          </a:p>
        </p:txBody>
      </p:sp>
    </p:spTree>
    <p:extLst>
      <p:ext uri="{BB962C8B-B14F-4D97-AF65-F5344CB8AC3E}">
        <p14:creationId xmlns:p14="http://schemas.microsoft.com/office/powerpoint/2010/main" val="19449176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081C814F-C860-40A4-924E-A4D280E54CDF}"/>
              </a:ext>
            </a:extLst>
          </p:cNvPr>
          <p:cNvSpPr>
            <a:spLocks noGrp="1"/>
          </p:cNvSpPr>
          <p:nvPr>
            <p:ph type="title"/>
          </p:nvPr>
        </p:nvSpPr>
        <p:spPr/>
        <p:txBody>
          <a:bodyPr>
            <a:normAutofit/>
          </a:bodyPr>
          <a:lstStyle/>
          <a:p>
            <a:r>
              <a:rPr lang="en-US" sz="8000" dirty="0"/>
              <a:t>Next Steps</a:t>
            </a:r>
          </a:p>
        </p:txBody>
      </p:sp>
    </p:spTree>
    <p:extLst>
      <p:ext uri="{BB962C8B-B14F-4D97-AF65-F5344CB8AC3E}">
        <p14:creationId xmlns:p14="http://schemas.microsoft.com/office/powerpoint/2010/main" val="41699759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E8BFF7-F1BF-5FCF-3584-098CB0EBBEF0}"/>
              </a:ext>
            </a:extLst>
          </p:cNvPr>
          <p:cNvSpPr>
            <a:spLocks noGrp="1"/>
          </p:cNvSpPr>
          <p:nvPr>
            <p:ph type="title"/>
          </p:nvPr>
        </p:nvSpPr>
        <p:spPr>
          <a:xfrm>
            <a:off x="1410026" y="276087"/>
            <a:ext cx="9371949" cy="1183566"/>
          </a:xfrm>
        </p:spPr>
        <p:txBody>
          <a:bodyPr anchor="b">
            <a:normAutofit/>
          </a:bodyPr>
          <a:lstStyle/>
          <a:p>
            <a:r>
              <a:rPr lang="en-US" dirty="0"/>
              <a:t>Why Consider of Cumulative Impacts</a:t>
            </a:r>
          </a:p>
        </p:txBody>
      </p:sp>
      <p:graphicFrame>
        <p:nvGraphicFramePr>
          <p:cNvPr id="14" name="Content Placeholder 2">
            <a:extLst>
              <a:ext uri="{FF2B5EF4-FFF2-40B4-BE49-F238E27FC236}">
                <a16:creationId xmlns:a16="http://schemas.microsoft.com/office/drawing/2014/main" id="{57F70772-FFCF-FAFA-0D58-3E373D371B05}"/>
              </a:ext>
            </a:extLst>
          </p:cNvPr>
          <p:cNvGraphicFramePr>
            <a:graphicFrameLocks noGrp="1"/>
          </p:cNvGraphicFramePr>
          <p:nvPr>
            <p:ph idx="1"/>
            <p:extLst>
              <p:ext uri="{D42A27DB-BD31-4B8C-83A1-F6EECF244321}">
                <p14:modId xmlns:p14="http://schemas.microsoft.com/office/powerpoint/2010/main" val="196504065"/>
              </p:ext>
            </p:extLst>
          </p:nvPr>
        </p:nvGraphicFramePr>
        <p:xfrm>
          <a:off x="1409700" y="1565275"/>
          <a:ext cx="9372600" cy="46212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143590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10026" y="276087"/>
            <a:ext cx="9371949" cy="1183566"/>
          </a:xfrm>
        </p:spPr>
        <p:txBody>
          <a:bodyPr anchor="b">
            <a:normAutofit/>
          </a:bodyPr>
          <a:lstStyle/>
          <a:p>
            <a:r>
              <a:rPr lang="fr-FR" b="1"/>
              <a:t>Process for </a:t>
            </a:r>
            <a:r>
              <a:rPr lang="fr-FR" b="1" err="1"/>
              <a:t>Developing</a:t>
            </a:r>
            <a:r>
              <a:rPr lang="fr-FR" b="1"/>
              <a:t>  the DEQ </a:t>
            </a:r>
            <a:r>
              <a:rPr lang="fr-FR" b="1" err="1"/>
              <a:t>Recommendations</a:t>
            </a:r>
            <a:endParaRPr lang="en-US" b="1"/>
          </a:p>
        </p:txBody>
      </p:sp>
      <p:sp>
        <p:nvSpPr>
          <p:cNvPr id="9" name="Slide Number Placeholder 3">
            <a:extLst>
              <a:ext uri="{FF2B5EF4-FFF2-40B4-BE49-F238E27FC236}">
                <a16:creationId xmlns:a16="http://schemas.microsoft.com/office/drawing/2014/main" id="{D8E41C58-9954-0A43-C850-D963CA616204}"/>
              </a:ext>
            </a:extLst>
          </p:cNvPr>
          <p:cNvSpPr>
            <a:spLocks noGrp="1"/>
          </p:cNvSpPr>
          <p:nvPr>
            <p:ph type="sldNum" sz="quarter" idx="12"/>
          </p:nvPr>
        </p:nvSpPr>
        <p:spPr>
          <a:xfrm>
            <a:off x="0" y="6629400"/>
            <a:ext cx="410402" cy="228600"/>
          </a:xfrm>
        </p:spPr>
        <p:txBody>
          <a:bodyPr/>
          <a:lstStyle/>
          <a:p>
            <a:pPr>
              <a:spcAft>
                <a:spcPts val="600"/>
              </a:spcAft>
            </a:pPr>
            <a:fld id="{9CD8D479-8942-46E8-A226-A4E01F7A105C}" type="slidenum">
              <a:rPr lang="en-US"/>
              <a:pPr>
                <a:spcAft>
                  <a:spcPts val="600"/>
                </a:spcAft>
              </a:pPr>
              <a:t>4</a:t>
            </a:fld>
            <a:endParaRPr lang="en-US"/>
          </a:p>
        </p:txBody>
      </p:sp>
      <p:sp>
        <p:nvSpPr>
          <p:cNvPr id="11" name="Date Placeholder 4">
            <a:extLst>
              <a:ext uri="{FF2B5EF4-FFF2-40B4-BE49-F238E27FC236}">
                <a16:creationId xmlns:a16="http://schemas.microsoft.com/office/drawing/2014/main" id="{41521B14-FC5C-FC1F-6D1E-8A622F1BF5CD}"/>
              </a:ext>
            </a:extLst>
          </p:cNvPr>
          <p:cNvSpPr>
            <a:spLocks noGrp="1"/>
          </p:cNvSpPr>
          <p:nvPr>
            <p:ph type="dt" sz="half" idx="10"/>
          </p:nvPr>
        </p:nvSpPr>
        <p:spPr>
          <a:xfrm>
            <a:off x="453403" y="6629400"/>
            <a:ext cx="1000662" cy="228600"/>
          </a:xfrm>
        </p:spPr>
        <p:txBody>
          <a:bodyPr/>
          <a:lstStyle/>
          <a:p>
            <a:pPr>
              <a:spcAft>
                <a:spcPts val="600"/>
              </a:spcAft>
            </a:pPr>
            <a:fld id="{6DD1B487-36FD-4CED-B07A-1A81FC6540B1}" type="datetime1">
              <a:rPr lang="en-US" smtClean="0"/>
              <a:pPr>
                <a:spcAft>
                  <a:spcPts val="600"/>
                </a:spcAft>
              </a:pPr>
              <a:t>10/10/2024</a:t>
            </a:fld>
            <a:endParaRPr lang="en-US"/>
          </a:p>
        </p:txBody>
      </p:sp>
      <p:sp>
        <p:nvSpPr>
          <p:cNvPr id="13" name="Footer Placeholder 5">
            <a:extLst>
              <a:ext uri="{FF2B5EF4-FFF2-40B4-BE49-F238E27FC236}">
                <a16:creationId xmlns:a16="http://schemas.microsoft.com/office/drawing/2014/main" id="{218AA46F-F015-F0F6-2F08-CC22E33C8217}"/>
              </a:ext>
            </a:extLst>
          </p:cNvPr>
          <p:cNvSpPr>
            <a:spLocks noGrp="1"/>
          </p:cNvSpPr>
          <p:nvPr>
            <p:ph type="ftr" sz="quarter" idx="11"/>
          </p:nvPr>
        </p:nvSpPr>
        <p:spPr>
          <a:xfrm>
            <a:off x="1637716" y="6629400"/>
            <a:ext cx="9144259" cy="228600"/>
          </a:xfrm>
        </p:spPr>
        <p:txBody>
          <a:bodyPr/>
          <a:lstStyle/>
          <a:p>
            <a:pPr>
              <a:spcAft>
                <a:spcPts val="600"/>
              </a:spcAft>
            </a:pPr>
            <a:r>
              <a:rPr lang="en-US"/>
              <a:t>Add a footer</a:t>
            </a:r>
          </a:p>
        </p:txBody>
      </p:sp>
      <p:graphicFrame>
        <p:nvGraphicFramePr>
          <p:cNvPr id="5" name="Content Placeholder 2">
            <a:extLst>
              <a:ext uri="{FF2B5EF4-FFF2-40B4-BE49-F238E27FC236}">
                <a16:creationId xmlns:a16="http://schemas.microsoft.com/office/drawing/2014/main" id="{E1F98DCA-98AB-9EA6-CE2E-945C5D89402B}"/>
              </a:ext>
            </a:extLst>
          </p:cNvPr>
          <p:cNvGraphicFramePr>
            <a:graphicFrameLocks noGrp="1"/>
          </p:cNvGraphicFramePr>
          <p:nvPr>
            <p:ph idx="1"/>
            <p:extLst>
              <p:ext uri="{D42A27DB-BD31-4B8C-83A1-F6EECF244321}">
                <p14:modId xmlns:p14="http://schemas.microsoft.com/office/powerpoint/2010/main" val="2592745380"/>
              </p:ext>
            </p:extLst>
          </p:nvPr>
        </p:nvGraphicFramePr>
        <p:xfrm>
          <a:off x="1410027" y="1566001"/>
          <a:ext cx="9371948" cy="46206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276191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529A7A-6D1D-E1DF-77CF-D627F0758573}"/>
              </a:ext>
            </a:extLst>
          </p:cNvPr>
          <p:cNvSpPr>
            <a:spLocks noGrp="1"/>
          </p:cNvSpPr>
          <p:nvPr>
            <p:ph type="title"/>
          </p:nvPr>
        </p:nvSpPr>
        <p:spPr>
          <a:xfrm>
            <a:off x="1410026" y="276087"/>
            <a:ext cx="9371949" cy="1183566"/>
          </a:xfrm>
        </p:spPr>
        <p:txBody>
          <a:bodyPr anchor="b">
            <a:normAutofit/>
          </a:bodyPr>
          <a:lstStyle/>
          <a:p>
            <a:r>
              <a:rPr lang="en-US" b="1"/>
              <a:t>Recommendation Focus </a:t>
            </a:r>
          </a:p>
        </p:txBody>
      </p:sp>
      <p:sp>
        <p:nvSpPr>
          <p:cNvPr id="9" name="Slide Number Placeholder 3">
            <a:extLst>
              <a:ext uri="{FF2B5EF4-FFF2-40B4-BE49-F238E27FC236}">
                <a16:creationId xmlns:a16="http://schemas.microsoft.com/office/drawing/2014/main" id="{5D9C81B1-5915-E643-8759-AA0E88FB8AE0}"/>
              </a:ext>
            </a:extLst>
          </p:cNvPr>
          <p:cNvSpPr>
            <a:spLocks noGrp="1"/>
          </p:cNvSpPr>
          <p:nvPr>
            <p:ph type="sldNum" sz="quarter" idx="12"/>
          </p:nvPr>
        </p:nvSpPr>
        <p:spPr>
          <a:xfrm>
            <a:off x="0" y="6629400"/>
            <a:ext cx="410402" cy="228600"/>
          </a:xfrm>
        </p:spPr>
        <p:txBody>
          <a:bodyPr/>
          <a:lstStyle/>
          <a:p>
            <a:pPr>
              <a:spcAft>
                <a:spcPts val="600"/>
              </a:spcAft>
            </a:pPr>
            <a:fld id="{9CD8D479-8942-46E8-A226-A4E01F7A105C}" type="slidenum">
              <a:rPr lang="en-US"/>
              <a:pPr>
                <a:spcAft>
                  <a:spcPts val="600"/>
                </a:spcAft>
              </a:pPr>
              <a:t>5</a:t>
            </a:fld>
            <a:endParaRPr lang="en-US"/>
          </a:p>
        </p:txBody>
      </p:sp>
      <p:sp>
        <p:nvSpPr>
          <p:cNvPr id="11" name="Date Placeholder 4">
            <a:extLst>
              <a:ext uri="{FF2B5EF4-FFF2-40B4-BE49-F238E27FC236}">
                <a16:creationId xmlns:a16="http://schemas.microsoft.com/office/drawing/2014/main" id="{77468515-AC70-7ABB-16C8-E8122EC706BB}"/>
              </a:ext>
            </a:extLst>
          </p:cNvPr>
          <p:cNvSpPr>
            <a:spLocks noGrp="1"/>
          </p:cNvSpPr>
          <p:nvPr>
            <p:ph type="dt" sz="half" idx="10"/>
          </p:nvPr>
        </p:nvSpPr>
        <p:spPr>
          <a:xfrm>
            <a:off x="453403" y="6629400"/>
            <a:ext cx="1000662" cy="228600"/>
          </a:xfrm>
        </p:spPr>
        <p:txBody>
          <a:bodyPr/>
          <a:lstStyle/>
          <a:p>
            <a:pPr>
              <a:spcAft>
                <a:spcPts val="600"/>
              </a:spcAft>
            </a:pPr>
            <a:fld id="{6DD1B487-36FD-4CED-B07A-1A81FC6540B1}" type="datetime1">
              <a:rPr lang="en-US" smtClean="0"/>
              <a:pPr>
                <a:spcAft>
                  <a:spcPts val="600"/>
                </a:spcAft>
              </a:pPr>
              <a:t>10/10/2024</a:t>
            </a:fld>
            <a:endParaRPr lang="en-US"/>
          </a:p>
        </p:txBody>
      </p:sp>
      <p:sp>
        <p:nvSpPr>
          <p:cNvPr id="13" name="Footer Placeholder 5">
            <a:extLst>
              <a:ext uri="{FF2B5EF4-FFF2-40B4-BE49-F238E27FC236}">
                <a16:creationId xmlns:a16="http://schemas.microsoft.com/office/drawing/2014/main" id="{C667B2CB-2E95-FA94-AB2B-2D763FD61142}"/>
              </a:ext>
            </a:extLst>
          </p:cNvPr>
          <p:cNvSpPr>
            <a:spLocks noGrp="1"/>
          </p:cNvSpPr>
          <p:nvPr>
            <p:ph type="ftr" sz="quarter" idx="11"/>
          </p:nvPr>
        </p:nvSpPr>
        <p:spPr>
          <a:xfrm>
            <a:off x="1637716" y="6629400"/>
            <a:ext cx="9144259" cy="228600"/>
          </a:xfrm>
        </p:spPr>
        <p:txBody>
          <a:bodyPr/>
          <a:lstStyle/>
          <a:p>
            <a:pPr>
              <a:spcAft>
                <a:spcPts val="600"/>
              </a:spcAft>
            </a:pPr>
            <a:r>
              <a:rPr lang="en-US"/>
              <a:t>Add a footer</a:t>
            </a:r>
          </a:p>
        </p:txBody>
      </p:sp>
      <p:graphicFrame>
        <p:nvGraphicFramePr>
          <p:cNvPr id="7" name="Content Placeholder 2">
            <a:extLst>
              <a:ext uri="{FF2B5EF4-FFF2-40B4-BE49-F238E27FC236}">
                <a16:creationId xmlns:a16="http://schemas.microsoft.com/office/drawing/2014/main" id="{7A9FD813-56C9-410E-13A2-827A4A7E42D2}"/>
              </a:ext>
            </a:extLst>
          </p:cNvPr>
          <p:cNvGraphicFramePr>
            <a:graphicFrameLocks noGrp="1"/>
          </p:cNvGraphicFramePr>
          <p:nvPr>
            <p:ph idx="1"/>
            <p:extLst>
              <p:ext uri="{D42A27DB-BD31-4B8C-83A1-F6EECF244321}">
                <p14:modId xmlns:p14="http://schemas.microsoft.com/office/powerpoint/2010/main" val="2285398104"/>
              </p:ext>
            </p:extLst>
          </p:nvPr>
        </p:nvGraphicFramePr>
        <p:xfrm>
          <a:off x="1410027" y="1566001"/>
          <a:ext cx="9371948" cy="46206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038089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E48E7E-7950-8BE3-A7F9-8A19E512E90A}"/>
              </a:ext>
            </a:extLst>
          </p:cNvPr>
          <p:cNvSpPr>
            <a:spLocks noGrp="1"/>
          </p:cNvSpPr>
          <p:nvPr>
            <p:ph type="title"/>
          </p:nvPr>
        </p:nvSpPr>
        <p:spPr/>
        <p:txBody>
          <a:bodyPr>
            <a:normAutofit fontScale="90000"/>
          </a:bodyPr>
          <a:lstStyle/>
          <a:p>
            <a:r>
              <a:rPr lang="en-US" sz="4800" b="1" dirty="0"/>
              <a:t>Definitions of Environmental Justice</a:t>
            </a:r>
          </a:p>
        </p:txBody>
      </p:sp>
      <p:sp>
        <p:nvSpPr>
          <p:cNvPr id="3" name="Content Placeholder 2">
            <a:extLst>
              <a:ext uri="{FF2B5EF4-FFF2-40B4-BE49-F238E27FC236}">
                <a16:creationId xmlns:a16="http://schemas.microsoft.com/office/drawing/2014/main" id="{D53E20A5-0A0E-043A-6424-5FADD2844AD4}"/>
              </a:ext>
            </a:extLst>
          </p:cNvPr>
          <p:cNvSpPr>
            <a:spLocks noGrp="1"/>
          </p:cNvSpPr>
          <p:nvPr>
            <p:ph idx="1"/>
          </p:nvPr>
        </p:nvSpPr>
        <p:spPr/>
        <p:txBody>
          <a:bodyPr>
            <a:normAutofit fontScale="25000" lnSpcReduction="20000"/>
          </a:bodyPr>
          <a:lstStyle/>
          <a:p>
            <a:pPr marL="0" indent="0">
              <a:buNone/>
            </a:pPr>
            <a:r>
              <a:rPr lang="en-US" sz="8000" dirty="0">
                <a:solidFill>
                  <a:schemeClr val="tx2"/>
                </a:solidFill>
                <a:latin typeface="Abadi" panose="020F0502020204030204" pitchFamily="34" charset="0"/>
              </a:rPr>
              <a:t>Traditional Definition	</a:t>
            </a:r>
          </a:p>
          <a:p>
            <a:pPr marL="0" indent="0">
              <a:buNone/>
            </a:pPr>
            <a:r>
              <a:rPr lang="en-US" sz="8000" b="1" i="1" dirty="0">
                <a:solidFill>
                  <a:schemeClr val="tx2"/>
                </a:solidFill>
                <a:latin typeface="Abadi" panose="020F0502020204030204" pitchFamily="34" charset="0"/>
              </a:rPr>
              <a:t>	</a:t>
            </a:r>
            <a:r>
              <a:rPr lang="en-US" sz="8000" i="1" dirty="0">
                <a:solidFill>
                  <a:schemeClr val="tx2"/>
                </a:solidFill>
                <a:latin typeface="Abadi" panose="020F0502020204030204" pitchFamily="34" charset="0"/>
              </a:rPr>
              <a:t>The</a:t>
            </a:r>
            <a:r>
              <a:rPr lang="en-US" sz="8000" b="1" dirty="0">
                <a:solidFill>
                  <a:schemeClr val="tx2"/>
                </a:solidFill>
                <a:latin typeface="Abadi" panose="020F0502020204030204" pitchFamily="34" charset="0"/>
              </a:rPr>
              <a:t> </a:t>
            </a:r>
            <a:r>
              <a:rPr lang="en-US" sz="8000" i="1" dirty="0">
                <a:solidFill>
                  <a:schemeClr val="tx2"/>
                </a:solidFill>
                <a:latin typeface="Abadi" panose="020F0502020204030204" pitchFamily="34" charset="0"/>
              </a:rPr>
              <a:t>fair treatment and meaningful involvement of all people regardless of race, color, national origin, or income with respect to the development, implementation and enforcement of environmental laws, regulations and policies.</a:t>
            </a:r>
          </a:p>
          <a:p>
            <a:pPr marL="0" indent="0">
              <a:buNone/>
            </a:pPr>
            <a:endParaRPr lang="en-US" sz="8000" i="1" dirty="0">
              <a:solidFill>
                <a:schemeClr val="tx2"/>
              </a:solidFill>
              <a:latin typeface="Abadi" panose="020F0502020204030204" pitchFamily="34" charset="0"/>
            </a:endParaRPr>
          </a:p>
          <a:p>
            <a:pPr marL="0" indent="0">
              <a:buNone/>
            </a:pPr>
            <a:r>
              <a:rPr lang="en-US" sz="8000" dirty="0">
                <a:solidFill>
                  <a:schemeClr val="tx2"/>
                </a:solidFill>
                <a:latin typeface="Abadi" panose="020F0502020204030204" pitchFamily="34" charset="0"/>
              </a:rPr>
              <a:t>Revised Definition</a:t>
            </a:r>
          </a:p>
          <a:p>
            <a:pPr marL="0" indent="0">
              <a:buNone/>
            </a:pPr>
            <a:r>
              <a:rPr lang="en-US" sz="8000" dirty="0">
                <a:solidFill>
                  <a:schemeClr val="tx2"/>
                </a:solidFill>
                <a:latin typeface="Abadi" panose="020F0502020204030204" pitchFamily="34" charset="0"/>
              </a:rPr>
              <a:t>	</a:t>
            </a:r>
            <a:r>
              <a:rPr lang="en-US" sz="8000" i="1" dirty="0">
                <a:solidFill>
                  <a:schemeClr val="tx2"/>
                </a:solidFill>
                <a:latin typeface="Abadi" panose="020F0502020204030204" pitchFamily="34" charset="0"/>
              </a:rPr>
              <a:t>…so that so that people:</a:t>
            </a:r>
            <a:br>
              <a:rPr lang="en-US" sz="8000" i="1" dirty="0">
                <a:solidFill>
                  <a:schemeClr val="tx2"/>
                </a:solidFill>
                <a:latin typeface="Abadi" panose="020F0502020204030204" pitchFamily="34" charset="0"/>
              </a:rPr>
            </a:br>
            <a:br>
              <a:rPr lang="en-US" sz="8000" i="1" dirty="0">
                <a:solidFill>
                  <a:schemeClr val="tx2"/>
                </a:solidFill>
                <a:latin typeface="Abadi" panose="020F0502020204030204" pitchFamily="34" charset="0"/>
              </a:rPr>
            </a:br>
            <a:r>
              <a:rPr lang="en-US" sz="8000" i="1" dirty="0">
                <a:solidFill>
                  <a:schemeClr val="tx2"/>
                </a:solidFill>
                <a:latin typeface="Abadi" panose="020F0502020204030204" pitchFamily="34" charset="0"/>
              </a:rPr>
              <a:t>          (i)   are fully protected from disproportionate and adverse human health and environmental effects (including risks) and hazards, including those related to climate change, the cumulative impacts of environmental and other burdens, and the legacy of racism or other structural or systemic barriers; and</a:t>
            </a:r>
            <a:br>
              <a:rPr lang="en-US" sz="8000" i="1" dirty="0">
                <a:solidFill>
                  <a:schemeClr val="tx2"/>
                </a:solidFill>
                <a:latin typeface="Abadi" panose="020F0502020204030204" pitchFamily="34" charset="0"/>
              </a:rPr>
            </a:br>
            <a:br>
              <a:rPr lang="en-US" sz="8000" i="1" dirty="0">
                <a:solidFill>
                  <a:schemeClr val="tx2"/>
                </a:solidFill>
                <a:latin typeface="Abadi" panose="020F0502020204030204" pitchFamily="34" charset="0"/>
              </a:rPr>
            </a:br>
            <a:r>
              <a:rPr lang="en-US" sz="8000" i="1" dirty="0">
                <a:solidFill>
                  <a:schemeClr val="tx2"/>
                </a:solidFill>
                <a:latin typeface="Abadi" panose="020F0502020204030204" pitchFamily="34" charset="0"/>
              </a:rPr>
              <a:t>          (ii)  have equitable access to a healthy, sustainable, and resilient environment in which to live, play, work, learn, grow, worship, and engage in cultural and subsistence practices. </a:t>
            </a:r>
            <a:br>
              <a:rPr lang="en-US" sz="8000" i="1" dirty="0">
                <a:solidFill>
                  <a:schemeClr val="tx2"/>
                </a:solidFill>
                <a:latin typeface="Abadi" panose="020F0502020204030204" pitchFamily="34" charset="0"/>
              </a:rPr>
            </a:br>
            <a:endParaRPr lang="en-US" sz="8000" i="1" dirty="0">
              <a:solidFill>
                <a:schemeClr val="tx2"/>
              </a:solidFill>
              <a:latin typeface="Abadi" panose="020F0502020204030204" pitchFamily="34" charset="0"/>
            </a:endParaRPr>
          </a:p>
          <a:p>
            <a:pPr marL="0" indent="0">
              <a:buNone/>
            </a:pPr>
            <a:endParaRPr lang="en-US" sz="2800" i="1" dirty="0">
              <a:solidFill>
                <a:schemeClr val="tx2"/>
              </a:solidFill>
            </a:endParaRPr>
          </a:p>
          <a:p>
            <a:pPr marL="0" indent="0">
              <a:buNone/>
            </a:pPr>
            <a:endParaRPr lang="en-US" sz="2800" i="1" dirty="0">
              <a:solidFill>
                <a:schemeClr val="tx2"/>
              </a:solidFill>
            </a:endParaRPr>
          </a:p>
          <a:p>
            <a:pPr marL="0" indent="0">
              <a:buNone/>
            </a:pPr>
            <a:endParaRPr lang="en-US" sz="2800" dirty="0">
              <a:solidFill>
                <a:schemeClr val="tx2"/>
              </a:solidFill>
            </a:endParaRPr>
          </a:p>
          <a:p>
            <a:pPr marL="283464" lvl="1" indent="0">
              <a:buNone/>
            </a:pPr>
            <a:r>
              <a:rPr lang="en-US" dirty="0">
                <a:solidFill>
                  <a:schemeClr val="tx2"/>
                </a:solidFill>
              </a:rPr>
              <a:t>    </a:t>
            </a:r>
          </a:p>
          <a:p>
            <a:pPr lvl="1"/>
            <a:endParaRPr lang="en-US" dirty="0"/>
          </a:p>
        </p:txBody>
      </p:sp>
    </p:spTree>
    <p:extLst>
      <p:ext uri="{BB962C8B-B14F-4D97-AF65-F5344CB8AC3E}">
        <p14:creationId xmlns:p14="http://schemas.microsoft.com/office/powerpoint/2010/main" val="26764576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AEDFB8-06F3-EA93-5655-B047BAC979E4}"/>
              </a:ext>
            </a:extLst>
          </p:cNvPr>
          <p:cNvSpPr>
            <a:spLocks noGrp="1"/>
          </p:cNvSpPr>
          <p:nvPr>
            <p:ph type="title"/>
          </p:nvPr>
        </p:nvSpPr>
        <p:spPr>
          <a:xfrm>
            <a:off x="1410026" y="276087"/>
            <a:ext cx="9371949" cy="1183566"/>
          </a:xfrm>
        </p:spPr>
        <p:txBody>
          <a:bodyPr anchor="b">
            <a:normAutofit/>
          </a:bodyPr>
          <a:lstStyle/>
          <a:p>
            <a:r>
              <a:rPr lang="en-US" b="1"/>
              <a:t>Operational Definitions</a:t>
            </a:r>
          </a:p>
        </p:txBody>
      </p:sp>
      <p:sp>
        <p:nvSpPr>
          <p:cNvPr id="9" name="Slide Number Placeholder 3">
            <a:extLst>
              <a:ext uri="{FF2B5EF4-FFF2-40B4-BE49-F238E27FC236}">
                <a16:creationId xmlns:a16="http://schemas.microsoft.com/office/drawing/2014/main" id="{34B8130A-194C-4AFE-D02A-927B8F9CC327}"/>
              </a:ext>
            </a:extLst>
          </p:cNvPr>
          <p:cNvSpPr>
            <a:spLocks noGrp="1"/>
          </p:cNvSpPr>
          <p:nvPr>
            <p:ph type="sldNum" sz="quarter" idx="12"/>
          </p:nvPr>
        </p:nvSpPr>
        <p:spPr>
          <a:xfrm>
            <a:off x="0" y="6629400"/>
            <a:ext cx="410402" cy="228600"/>
          </a:xfrm>
        </p:spPr>
        <p:txBody>
          <a:bodyPr/>
          <a:lstStyle/>
          <a:p>
            <a:pPr>
              <a:spcAft>
                <a:spcPts val="600"/>
              </a:spcAft>
            </a:pPr>
            <a:fld id="{9CD8D479-8942-46E8-A226-A4E01F7A105C}" type="slidenum">
              <a:rPr lang="en-US"/>
              <a:pPr>
                <a:spcAft>
                  <a:spcPts val="600"/>
                </a:spcAft>
              </a:pPr>
              <a:t>7</a:t>
            </a:fld>
            <a:endParaRPr lang="en-US"/>
          </a:p>
        </p:txBody>
      </p:sp>
      <p:sp>
        <p:nvSpPr>
          <p:cNvPr id="11" name="Date Placeholder 4">
            <a:extLst>
              <a:ext uri="{FF2B5EF4-FFF2-40B4-BE49-F238E27FC236}">
                <a16:creationId xmlns:a16="http://schemas.microsoft.com/office/drawing/2014/main" id="{35E927BA-DA24-114D-EA12-D48629DEFAB7}"/>
              </a:ext>
            </a:extLst>
          </p:cNvPr>
          <p:cNvSpPr>
            <a:spLocks noGrp="1"/>
          </p:cNvSpPr>
          <p:nvPr>
            <p:ph type="dt" sz="half" idx="10"/>
          </p:nvPr>
        </p:nvSpPr>
        <p:spPr>
          <a:xfrm>
            <a:off x="453403" y="6629400"/>
            <a:ext cx="1000662" cy="228600"/>
          </a:xfrm>
        </p:spPr>
        <p:txBody>
          <a:bodyPr/>
          <a:lstStyle/>
          <a:p>
            <a:pPr>
              <a:spcAft>
                <a:spcPts val="600"/>
              </a:spcAft>
            </a:pPr>
            <a:fld id="{6DD1B487-36FD-4CED-B07A-1A81FC6540B1}" type="datetime1">
              <a:rPr lang="en-US" smtClean="0"/>
              <a:pPr>
                <a:spcAft>
                  <a:spcPts val="600"/>
                </a:spcAft>
              </a:pPr>
              <a:t>10/10/2024</a:t>
            </a:fld>
            <a:endParaRPr lang="en-US"/>
          </a:p>
        </p:txBody>
      </p:sp>
      <p:sp>
        <p:nvSpPr>
          <p:cNvPr id="13" name="Footer Placeholder 5">
            <a:extLst>
              <a:ext uri="{FF2B5EF4-FFF2-40B4-BE49-F238E27FC236}">
                <a16:creationId xmlns:a16="http://schemas.microsoft.com/office/drawing/2014/main" id="{A2FF6B7A-D726-ECA9-2219-8B46FBA1AC35}"/>
              </a:ext>
            </a:extLst>
          </p:cNvPr>
          <p:cNvSpPr>
            <a:spLocks noGrp="1"/>
          </p:cNvSpPr>
          <p:nvPr>
            <p:ph type="ftr" sz="quarter" idx="11"/>
          </p:nvPr>
        </p:nvSpPr>
        <p:spPr>
          <a:xfrm>
            <a:off x="1637716" y="6629400"/>
            <a:ext cx="9144259" cy="228600"/>
          </a:xfrm>
        </p:spPr>
        <p:txBody>
          <a:bodyPr/>
          <a:lstStyle/>
          <a:p>
            <a:pPr>
              <a:spcAft>
                <a:spcPts val="600"/>
              </a:spcAft>
            </a:pPr>
            <a:r>
              <a:rPr lang="en-US"/>
              <a:t>Add a footer</a:t>
            </a:r>
          </a:p>
        </p:txBody>
      </p:sp>
      <p:graphicFrame>
        <p:nvGraphicFramePr>
          <p:cNvPr id="7" name="Content Placeholder 2">
            <a:extLst>
              <a:ext uri="{FF2B5EF4-FFF2-40B4-BE49-F238E27FC236}">
                <a16:creationId xmlns:a16="http://schemas.microsoft.com/office/drawing/2014/main" id="{8055AE52-2AE5-CCB8-974F-2EA6424A4FC9}"/>
              </a:ext>
            </a:extLst>
          </p:cNvPr>
          <p:cNvGraphicFramePr>
            <a:graphicFrameLocks noGrp="1"/>
          </p:cNvGraphicFramePr>
          <p:nvPr>
            <p:ph idx="1"/>
            <p:extLst>
              <p:ext uri="{D42A27DB-BD31-4B8C-83A1-F6EECF244321}">
                <p14:modId xmlns:p14="http://schemas.microsoft.com/office/powerpoint/2010/main" val="885991251"/>
              </p:ext>
            </p:extLst>
          </p:nvPr>
        </p:nvGraphicFramePr>
        <p:xfrm>
          <a:off x="1410027" y="1566001"/>
          <a:ext cx="9371948" cy="46206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349604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845029-6E7A-2C83-7EA7-42FE24726528}"/>
              </a:ext>
            </a:extLst>
          </p:cNvPr>
          <p:cNvSpPr>
            <a:spLocks noGrp="1"/>
          </p:cNvSpPr>
          <p:nvPr>
            <p:ph type="title"/>
          </p:nvPr>
        </p:nvSpPr>
        <p:spPr/>
        <p:txBody>
          <a:bodyPr>
            <a:normAutofit/>
          </a:bodyPr>
          <a:lstStyle/>
          <a:p>
            <a:r>
              <a:rPr lang="en-US" sz="5400" b="1" dirty="0"/>
              <a:t>Other Definitions</a:t>
            </a:r>
          </a:p>
        </p:txBody>
      </p:sp>
      <p:sp>
        <p:nvSpPr>
          <p:cNvPr id="3" name="Content Placeholder 2">
            <a:extLst>
              <a:ext uri="{FF2B5EF4-FFF2-40B4-BE49-F238E27FC236}">
                <a16:creationId xmlns:a16="http://schemas.microsoft.com/office/drawing/2014/main" id="{DC38F654-954B-38D9-9612-DD1BD4A0F20F}"/>
              </a:ext>
            </a:extLst>
          </p:cNvPr>
          <p:cNvSpPr>
            <a:spLocks noGrp="1"/>
          </p:cNvSpPr>
          <p:nvPr>
            <p:ph idx="1"/>
          </p:nvPr>
        </p:nvSpPr>
        <p:spPr/>
        <p:txBody>
          <a:bodyPr/>
          <a:lstStyle/>
          <a:p>
            <a:endParaRPr lang="en-US" b="1" dirty="0"/>
          </a:p>
          <a:p>
            <a:r>
              <a:rPr lang="en-US" b="1" dirty="0">
                <a:solidFill>
                  <a:schemeClr val="tx2"/>
                </a:solidFill>
              </a:rPr>
              <a:t>New Jersey </a:t>
            </a:r>
          </a:p>
          <a:p>
            <a:pPr marL="0" indent="0">
              <a:buNone/>
            </a:pPr>
            <a:r>
              <a:rPr lang="en-US" dirty="0">
                <a:solidFill>
                  <a:schemeClr val="tx2"/>
                </a:solidFill>
              </a:rPr>
              <a:t>	</a:t>
            </a:r>
            <a:r>
              <a:rPr lang="en-US" i="1" dirty="0">
                <a:solidFill>
                  <a:schemeClr val="tx2"/>
                </a:solidFill>
              </a:rPr>
              <a:t>the environmental impact of the proposed new facility, or expansion of an existing facility, including any cumulative impacts on the burdened community, any adverse environmental effects that cannot be avoided should the permit be granted, and the public health impact on the burdened community  of the proposed new facility or expansion of existing facility. (NJ, 2020)</a:t>
            </a:r>
          </a:p>
          <a:p>
            <a:pPr marL="0" indent="0">
              <a:buNone/>
            </a:pPr>
            <a:endParaRPr lang="en-US" i="1" dirty="0">
              <a:solidFill>
                <a:schemeClr val="tx2"/>
              </a:solidFill>
            </a:endParaRPr>
          </a:p>
          <a:p>
            <a:r>
              <a:rPr lang="en-US" b="1" dirty="0">
                <a:solidFill>
                  <a:schemeClr val="tx2"/>
                </a:solidFill>
              </a:rPr>
              <a:t>ATSDR</a:t>
            </a:r>
          </a:p>
          <a:p>
            <a:pPr marL="0" indent="0">
              <a:buNone/>
            </a:pPr>
            <a:r>
              <a:rPr lang="en-US" i="1" dirty="0">
                <a:solidFill>
                  <a:schemeClr val="tx2"/>
                </a:solidFill>
              </a:rPr>
              <a:t>	the total harm to human health that occurs from the combination of environmental burdens  . . . Pollution and poor environmental  conditions pre-existing health conditions and social factors . . .  (ATSDR, 2022) </a:t>
            </a:r>
            <a:endParaRPr lang="en-US" dirty="0">
              <a:solidFill>
                <a:schemeClr val="tx2"/>
              </a:solidFill>
            </a:endParaRPr>
          </a:p>
        </p:txBody>
      </p:sp>
    </p:spTree>
    <p:extLst>
      <p:ext uri="{BB962C8B-B14F-4D97-AF65-F5344CB8AC3E}">
        <p14:creationId xmlns:p14="http://schemas.microsoft.com/office/powerpoint/2010/main" val="29288504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chor="b">
            <a:normAutofit/>
          </a:bodyPr>
          <a:lstStyle/>
          <a:p>
            <a:r>
              <a:rPr lang="en-US" sz="4400" dirty="0"/>
              <a:t>Recommendations</a:t>
            </a:r>
          </a:p>
        </p:txBody>
      </p:sp>
    </p:spTree>
    <p:extLst>
      <p:ext uri="{BB962C8B-B14F-4D97-AF65-F5344CB8AC3E}">
        <p14:creationId xmlns:p14="http://schemas.microsoft.com/office/powerpoint/2010/main" val="37526289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Ecology 16x9">
  <a:themeElements>
    <a:clrScheme name="Ecology">
      <a:dk1>
        <a:srgbClr val="4D3E2F"/>
      </a:dk1>
      <a:lt1>
        <a:sysClr val="window" lastClr="FFFFFF"/>
      </a:lt1>
      <a:dk2>
        <a:srgbClr val="000000"/>
      </a:dk2>
      <a:lt2>
        <a:srgbClr val="DDDDDD"/>
      </a:lt2>
      <a:accent1>
        <a:srgbClr val="8BAA00"/>
      </a:accent1>
      <a:accent2>
        <a:srgbClr val="2A6CB2"/>
      </a:accent2>
      <a:accent3>
        <a:srgbClr val="795837"/>
      </a:accent3>
      <a:accent4>
        <a:srgbClr val="D18316"/>
      </a:accent4>
      <a:accent5>
        <a:srgbClr val="79B4F0"/>
      </a:accent5>
      <a:accent6>
        <a:srgbClr val="CDC80F"/>
      </a:accent6>
      <a:hlink>
        <a:srgbClr val="2A6CB2"/>
      </a:hlink>
      <a:folHlink>
        <a:srgbClr val="808080"/>
      </a:folHlink>
    </a:clrScheme>
    <a:fontScheme name="Corbel">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ature ecology education photo presentation.potx" id="{C2041BFC-79DD-469A-9C9C-CE3A45FF64F3}" vid="{F6D325B2-35D9-40C5-B4CD-C0A8483D5659}"/>
    </a:ext>
  </a:extLst>
</a:theme>
</file>

<file path=ppt/theme/theme2.xml><?xml version="1.0" encoding="utf-8"?>
<a:theme xmlns:a="http://schemas.openxmlformats.org/drawingml/2006/main" name="Office Theme">
  <a:themeElements>
    <a:clrScheme name="Ecology">
      <a:dk1>
        <a:srgbClr val="4D3E2F"/>
      </a:dk1>
      <a:lt1>
        <a:sysClr val="window" lastClr="FFFFFF"/>
      </a:lt1>
      <a:dk2>
        <a:srgbClr val="000000"/>
      </a:dk2>
      <a:lt2>
        <a:srgbClr val="DDDDDD"/>
      </a:lt2>
      <a:accent1>
        <a:srgbClr val="8BAA00"/>
      </a:accent1>
      <a:accent2>
        <a:srgbClr val="2A6CB2"/>
      </a:accent2>
      <a:accent3>
        <a:srgbClr val="795837"/>
      </a:accent3>
      <a:accent4>
        <a:srgbClr val="D18316"/>
      </a:accent4>
      <a:accent5>
        <a:srgbClr val="79B4F0"/>
      </a:accent5>
      <a:accent6>
        <a:srgbClr val="CDC80F"/>
      </a:accent6>
      <a:hlink>
        <a:srgbClr val="2A6CB2"/>
      </a:hlink>
      <a:folHlink>
        <a:srgbClr val="808080"/>
      </a:folHlink>
    </a:clrScheme>
    <a:fontScheme name="Corbel">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Ecology">
      <a:dk1>
        <a:srgbClr val="4D3E2F"/>
      </a:dk1>
      <a:lt1>
        <a:sysClr val="window" lastClr="FFFFFF"/>
      </a:lt1>
      <a:dk2>
        <a:srgbClr val="000000"/>
      </a:dk2>
      <a:lt2>
        <a:srgbClr val="DDDDDD"/>
      </a:lt2>
      <a:accent1>
        <a:srgbClr val="8BAA00"/>
      </a:accent1>
      <a:accent2>
        <a:srgbClr val="2A6CB2"/>
      </a:accent2>
      <a:accent3>
        <a:srgbClr val="795837"/>
      </a:accent3>
      <a:accent4>
        <a:srgbClr val="D18316"/>
      </a:accent4>
      <a:accent5>
        <a:srgbClr val="79B4F0"/>
      </a:accent5>
      <a:accent6>
        <a:srgbClr val="CDC80F"/>
      </a:accent6>
      <a:hlink>
        <a:srgbClr val="2A6CB2"/>
      </a:hlink>
      <a:folHlink>
        <a:srgbClr val="808080"/>
      </a:folHlink>
    </a:clrScheme>
    <a:fontScheme name="Corbel">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3744</TotalTime>
  <Words>1269</Words>
  <Application>Microsoft Office PowerPoint</Application>
  <PresentationFormat>Widescreen</PresentationFormat>
  <Paragraphs>186</Paragraphs>
  <Slides>24</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Abadi</vt:lpstr>
      <vt:lpstr>Arial</vt:lpstr>
      <vt:lpstr>Corbel</vt:lpstr>
      <vt:lpstr>Courier New</vt:lpstr>
      <vt:lpstr>Lato</vt:lpstr>
      <vt:lpstr>Wingdings</vt:lpstr>
      <vt:lpstr>Ecology 16x9</vt:lpstr>
      <vt:lpstr>Recommendations to Assess and Consider Cumulative Impacts in the NC DEQ Permitting Process</vt:lpstr>
      <vt:lpstr>Goals </vt:lpstr>
      <vt:lpstr>Why Consider of Cumulative Impacts</vt:lpstr>
      <vt:lpstr>Process for Developing  the DEQ Recommendations</vt:lpstr>
      <vt:lpstr>Recommendation Focus </vt:lpstr>
      <vt:lpstr>Definitions of Environmental Justice</vt:lpstr>
      <vt:lpstr>Operational Definitions</vt:lpstr>
      <vt:lpstr>Other Definitions</vt:lpstr>
      <vt:lpstr>Recommendations</vt:lpstr>
      <vt:lpstr>Cumulative Impacts Guidance Development</vt:lpstr>
      <vt:lpstr>Regulatory Action</vt:lpstr>
      <vt:lpstr>Enforcement</vt:lpstr>
      <vt:lpstr>Monitoring and Analysis</vt:lpstr>
      <vt:lpstr>Government to Government Consultation</vt:lpstr>
      <vt:lpstr>Native American Tribes</vt:lpstr>
      <vt:lpstr> Fair Treatment and Meaningful Engagement</vt:lpstr>
      <vt:lpstr>Access for Non-English Speakers</vt:lpstr>
      <vt:lpstr>Coordinate with N. C. Dept. of Commerce</vt:lpstr>
      <vt:lpstr>Health Data Upgrade to DEQ EJ Mapping Tool</vt:lpstr>
      <vt:lpstr>Poultry Regulation</vt:lpstr>
      <vt:lpstr>CAFOs seen by DEQ &amp; CAFOs seen by Communities</vt:lpstr>
      <vt:lpstr>Create Model Laboratories for Learning</vt:lpstr>
      <vt:lpstr>Questions</vt:lpstr>
      <vt:lpstr>Next Steps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Recommendations to Assess and Consider Cumulative Impacts in the NC DEQ Permitting Process</dc:title>
  <dc:creator>Sherri White-Williamson</dc:creator>
  <cp:lastModifiedBy>Hassan, Rania</cp:lastModifiedBy>
  <cp:revision>4</cp:revision>
  <dcterms:created xsi:type="dcterms:W3CDTF">2024-01-26T01:50:42Z</dcterms:created>
  <dcterms:modified xsi:type="dcterms:W3CDTF">2024-10-10T18:51:21Z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ies>
</file>