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56" r:id="rId2"/>
    <p:sldMasterId id="2147483781" r:id="rId3"/>
    <p:sldMasterId id="2147483815" r:id="rId4"/>
    <p:sldMasterId id="2147483776" r:id="rId5"/>
    <p:sldMasterId id="2147483813" r:id="rId6"/>
  </p:sldMasterIdLst>
  <p:notesMasterIdLst>
    <p:notesMasterId r:id="rId25"/>
  </p:notesMasterIdLst>
  <p:handoutMasterIdLst>
    <p:handoutMasterId r:id="rId26"/>
  </p:handoutMasterIdLst>
  <p:sldIdLst>
    <p:sldId id="256" r:id="rId7"/>
    <p:sldId id="310" r:id="rId8"/>
    <p:sldId id="332" r:id="rId9"/>
    <p:sldId id="314" r:id="rId10"/>
    <p:sldId id="316" r:id="rId11"/>
    <p:sldId id="307" r:id="rId12"/>
    <p:sldId id="315" r:id="rId13"/>
    <p:sldId id="328" r:id="rId14"/>
    <p:sldId id="334" r:id="rId15"/>
    <p:sldId id="317" r:id="rId16"/>
    <p:sldId id="309" r:id="rId17"/>
    <p:sldId id="311" r:id="rId18"/>
    <p:sldId id="305" r:id="rId19"/>
    <p:sldId id="333" r:id="rId20"/>
    <p:sldId id="258" r:id="rId21"/>
    <p:sldId id="335" r:id="rId22"/>
    <p:sldId id="330" r:id="rId23"/>
    <p:sldId id="3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0" autoAdjust="0"/>
    <p:restoredTop sz="96247" autoAdjust="0"/>
  </p:normalViewPr>
  <p:slideViewPr>
    <p:cSldViewPr snapToGrid="0">
      <p:cViewPr varScale="1">
        <p:scale>
          <a:sx n="82" d="100"/>
          <a:sy n="82" d="100"/>
        </p:scale>
        <p:origin x="614" y="72"/>
      </p:cViewPr>
      <p:guideLst/>
    </p:cSldViewPr>
  </p:slideViewPr>
  <p:outlineViewPr>
    <p:cViewPr>
      <p:scale>
        <a:sx n="33" d="100"/>
        <a:sy n="33" d="100"/>
      </p:scale>
      <p:origin x="0" y="-6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64"/>
    </p:cViewPr>
  </p:sorterViewPr>
  <p:notesViewPr>
    <p:cSldViewPr snapToGrid="0">
      <p:cViewPr>
        <p:scale>
          <a:sx n="75" d="100"/>
          <a:sy n="75" d="100"/>
        </p:scale>
        <p:origin x="4008" y="2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3E8D-0EF4-4F81-BA5B-249FAEAEDB18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A548F20-74D1-440A-B415-E5DDBC55DCE3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State</a:t>
          </a:r>
        </a:p>
      </dgm:t>
    </dgm:pt>
    <dgm:pt modelId="{B2AFE1CD-D7EE-4D3C-8CDA-A984392B1A8A}" type="parTrans" cxnId="{240BC4BC-F393-4E44-B0BA-8381C0AA1BC6}">
      <dgm:prSet/>
      <dgm:spPr/>
      <dgm:t>
        <a:bodyPr/>
        <a:lstStyle/>
        <a:p>
          <a:endParaRPr lang="en-US"/>
        </a:p>
      </dgm:t>
    </dgm:pt>
    <dgm:pt modelId="{F91459D7-E03A-4E1B-AC19-31D5BBDB6972}" type="sibTrans" cxnId="{240BC4BC-F393-4E44-B0BA-8381C0AA1BC6}">
      <dgm:prSet/>
      <dgm:spPr/>
      <dgm:t>
        <a:bodyPr/>
        <a:lstStyle/>
        <a:p>
          <a:endParaRPr lang="en-US"/>
        </a:p>
      </dgm:t>
    </dgm:pt>
    <dgm:pt modelId="{3F831484-2685-42D4-9BC2-20714D309B27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County</a:t>
          </a:r>
        </a:p>
      </dgm:t>
    </dgm:pt>
    <dgm:pt modelId="{EBC93DDC-142F-404F-9D47-79AB9FB19604}" type="parTrans" cxnId="{E3F6765A-E682-4C96-8E4D-61D9238CAEA9}">
      <dgm:prSet/>
      <dgm:spPr/>
      <dgm:t>
        <a:bodyPr/>
        <a:lstStyle/>
        <a:p>
          <a:endParaRPr lang="en-US"/>
        </a:p>
      </dgm:t>
    </dgm:pt>
    <dgm:pt modelId="{119769FA-A9EC-47EB-B828-0B7E6B9EDFD9}" type="sibTrans" cxnId="{E3F6765A-E682-4C96-8E4D-61D9238CAEA9}">
      <dgm:prSet/>
      <dgm:spPr/>
      <dgm:t>
        <a:bodyPr/>
        <a:lstStyle/>
        <a:p>
          <a:endParaRPr lang="en-US"/>
        </a:p>
      </dgm:t>
    </dgm:pt>
    <dgm:pt modelId="{F77F3724-3D35-4C10-9EBD-EDA6538A32DE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Census Tract</a:t>
          </a:r>
        </a:p>
      </dgm:t>
    </dgm:pt>
    <dgm:pt modelId="{8BEE1117-8AFF-44E4-83AA-87FD703670DB}" type="parTrans" cxnId="{33DC9C80-6723-414E-B40E-E970B0BF42ED}">
      <dgm:prSet/>
      <dgm:spPr/>
      <dgm:t>
        <a:bodyPr/>
        <a:lstStyle/>
        <a:p>
          <a:endParaRPr lang="en-US"/>
        </a:p>
      </dgm:t>
    </dgm:pt>
    <dgm:pt modelId="{C213C7B2-C9C4-4A35-B713-937F32372F36}" type="sibTrans" cxnId="{33DC9C80-6723-414E-B40E-E970B0BF42ED}">
      <dgm:prSet/>
      <dgm:spPr/>
      <dgm:t>
        <a:bodyPr/>
        <a:lstStyle/>
        <a:p>
          <a:endParaRPr lang="en-US"/>
        </a:p>
      </dgm:t>
    </dgm:pt>
    <dgm:pt modelId="{6E4616D5-3554-438D-93DA-1ABE19505F57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Group Block</a:t>
          </a:r>
        </a:p>
      </dgm:t>
    </dgm:pt>
    <dgm:pt modelId="{A82F92FA-C8CD-4F4D-ACB2-4CDB8D30533B}" type="parTrans" cxnId="{B76CCF83-4453-413C-AC8E-5809B42AF576}">
      <dgm:prSet/>
      <dgm:spPr/>
      <dgm:t>
        <a:bodyPr/>
        <a:lstStyle/>
        <a:p>
          <a:endParaRPr lang="en-US"/>
        </a:p>
      </dgm:t>
    </dgm:pt>
    <dgm:pt modelId="{19A72FD6-C16B-4D29-86F8-67447873F06B}" type="sibTrans" cxnId="{B76CCF83-4453-413C-AC8E-5809B42AF576}">
      <dgm:prSet/>
      <dgm:spPr/>
      <dgm:t>
        <a:bodyPr/>
        <a:lstStyle/>
        <a:p>
          <a:endParaRPr lang="en-US"/>
        </a:p>
      </dgm:t>
    </dgm:pt>
    <dgm:pt modelId="{31824EBB-86D4-4BB6-8DFF-60C5577B13DB}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</a:rPr>
            <a:t>Block</a:t>
          </a:r>
          <a:endParaRPr lang="en-US" sz="2000" dirty="0">
            <a:solidFill>
              <a:schemeClr val="bg1"/>
            </a:solidFill>
          </a:endParaRPr>
        </a:p>
      </dgm:t>
    </dgm:pt>
    <dgm:pt modelId="{E6F6DA5F-DB4D-417E-9834-800F454D7106}" type="parTrans" cxnId="{3BDA120A-4655-4339-8073-7F972EB4D5D4}">
      <dgm:prSet/>
      <dgm:spPr/>
      <dgm:t>
        <a:bodyPr/>
        <a:lstStyle/>
        <a:p>
          <a:endParaRPr lang="en-US"/>
        </a:p>
      </dgm:t>
    </dgm:pt>
    <dgm:pt modelId="{F03D2A0A-00DC-4F5D-9082-14A23EAAC633}" type="sibTrans" cxnId="{3BDA120A-4655-4339-8073-7F972EB4D5D4}">
      <dgm:prSet/>
      <dgm:spPr/>
      <dgm:t>
        <a:bodyPr/>
        <a:lstStyle/>
        <a:p>
          <a:endParaRPr lang="en-US"/>
        </a:p>
      </dgm:t>
    </dgm:pt>
    <dgm:pt modelId="{447C27EA-485A-4FBF-BD2B-4CAE3865C873}" type="pres">
      <dgm:prSet presAssocID="{14703E8D-0EF4-4F81-BA5B-249FAEAEDB18}" presName="Name0" presStyleCnt="0">
        <dgm:presLayoutVars>
          <dgm:dir/>
          <dgm:animLvl val="lvl"/>
          <dgm:resizeHandles val="exact"/>
        </dgm:presLayoutVars>
      </dgm:prSet>
      <dgm:spPr/>
    </dgm:pt>
    <dgm:pt modelId="{1AE5C660-6119-4D49-8951-F1C773CB0088}" type="pres">
      <dgm:prSet presAssocID="{4A548F20-74D1-440A-B415-E5DDBC55DCE3}" presName="Name8" presStyleCnt="0"/>
      <dgm:spPr/>
    </dgm:pt>
    <dgm:pt modelId="{167B7B4D-EE72-43AD-BB1C-E0328F6CD7B5}" type="pres">
      <dgm:prSet presAssocID="{4A548F20-74D1-440A-B415-E5DDBC55DCE3}" presName="level" presStyleLbl="node1" presStyleIdx="0" presStyleCnt="5">
        <dgm:presLayoutVars>
          <dgm:chMax val="1"/>
          <dgm:bulletEnabled val="1"/>
        </dgm:presLayoutVars>
      </dgm:prSet>
      <dgm:spPr/>
    </dgm:pt>
    <dgm:pt modelId="{D96BE7F1-B79D-4532-8410-25139D35E66A}" type="pres">
      <dgm:prSet presAssocID="{4A548F20-74D1-440A-B415-E5DDBC55DC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3745B2D-B55A-4A49-A7ED-7E2918BF215F}" type="pres">
      <dgm:prSet presAssocID="{3F831484-2685-42D4-9BC2-20714D309B27}" presName="Name8" presStyleCnt="0"/>
      <dgm:spPr/>
    </dgm:pt>
    <dgm:pt modelId="{6B9410AC-9968-4E26-B48E-E3C34D32FD68}" type="pres">
      <dgm:prSet presAssocID="{3F831484-2685-42D4-9BC2-20714D309B27}" presName="level" presStyleLbl="node1" presStyleIdx="1" presStyleCnt="5">
        <dgm:presLayoutVars>
          <dgm:chMax val="1"/>
          <dgm:bulletEnabled val="1"/>
        </dgm:presLayoutVars>
      </dgm:prSet>
      <dgm:spPr/>
    </dgm:pt>
    <dgm:pt modelId="{CE180FFC-7C52-41EE-A217-635B58570CDD}" type="pres">
      <dgm:prSet presAssocID="{3F831484-2685-42D4-9BC2-20714D309B2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D8BBA3-4040-4CF6-BEE0-61E77782A6E1}" type="pres">
      <dgm:prSet presAssocID="{F77F3724-3D35-4C10-9EBD-EDA6538A32DE}" presName="Name8" presStyleCnt="0"/>
      <dgm:spPr/>
    </dgm:pt>
    <dgm:pt modelId="{9B4F82F7-7134-445C-A5AF-B7A91F182885}" type="pres">
      <dgm:prSet presAssocID="{F77F3724-3D35-4C10-9EBD-EDA6538A32DE}" presName="level" presStyleLbl="node1" presStyleIdx="2" presStyleCnt="5">
        <dgm:presLayoutVars>
          <dgm:chMax val="1"/>
          <dgm:bulletEnabled val="1"/>
        </dgm:presLayoutVars>
      </dgm:prSet>
      <dgm:spPr/>
    </dgm:pt>
    <dgm:pt modelId="{19BA060F-011A-43BE-BA78-12402D491AFD}" type="pres">
      <dgm:prSet presAssocID="{F77F3724-3D35-4C10-9EBD-EDA6538A32D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3F634A4-4A3C-4D42-9F98-4FCA360CCE2B}" type="pres">
      <dgm:prSet presAssocID="{6E4616D5-3554-438D-93DA-1ABE19505F57}" presName="Name8" presStyleCnt="0"/>
      <dgm:spPr/>
    </dgm:pt>
    <dgm:pt modelId="{27C2F1B6-A58B-4ADD-893B-8A6F119426F5}" type="pres">
      <dgm:prSet presAssocID="{6E4616D5-3554-438D-93DA-1ABE19505F57}" presName="level" presStyleLbl="node1" presStyleIdx="3" presStyleCnt="5">
        <dgm:presLayoutVars>
          <dgm:chMax val="1"/>
          <dgm:bulletEnabled val="1"/>
        </dgm:presLayoutVars>
      </dgm:prSet>
      <dgm:spPr/>
    </dgm:pt>
    <dgm:pt modelId="{3B32465C-6E19-497F-9983-AED997F9ECCA}" type="pres">
      <dgm:prSet presAssocID="{6E4616D5-3554-438D-93DA-1ABE19505F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000E00-1992-4220-9438-46878D5C04FA}" type="pres">
      <dgm:prSet presAssocID="{31824EBB-86D4-4BB6-8DFF-60C5577B13DB}" presName="Name8" presStyleCnt="0"/>
      <dgm:spPr/>
    </dgm:pt>
    <dgm:pt modelId="{B595B022-D210-4DA3-937E-C4F1BCC753DC}" type="pres">
      <dgm:prSet presAssocID="{31824EBB-86D4-4BB6-8DFF-60C5577B13DB}" presName="level" presStyleLbl="node1" presStyleIdx="4" presStyleCnt="5">
        <dgm:presLayoutVars>
          <dgm:chMax val="1"/>
          <dgm:bulletEnabled val="1"/>
        </dgm:presLayoutVars>
      </dgm:prSet>
      <dgm:spPr/>
    </dgm:pt>
    <dgm:pt modelId="{9085E38C-9BC0-438D-A41E-2DE44BE9B254}" type="pres">
      <dgm:prSet presAssocID="{31824EBB-86D4-4BB6-8DFF-60C5577B13D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BDA120A-4655-4339-8073-7F972EB4D5D4}" srcId="{14703E8D-0EF4-4F81-BA5B-249FAEAEDB18}" destId="{31824EBB-86D4-4BB6-8DFF-60C5577B13DB}" srcOrd="4" destOrd="0" parTransId="{E6F6DA5F-DB4D-417E-9834-800F454D7106}" sibTransId="{F03D2A0A-00DC-4F5D-9082-14A23EAAC633}"/>
    <dgm:cxn modelId="{1A15670C-0891-4CD8-849D-F3CBDE5A1F69}" type="presOf" srcId="{6E4616D5-3554-438D-93DA-1ABE19505F57}" destId="{27C2F1B6-A58B-4ADD-893B-8A6F119426F5}" srcOrd="0" destOrd="0" presId="urn:microsoft.com/office/officeart/2005/8/layout/pyramid3"/>
    <dgm:cxn modelId="{3CE3C327-5439-4F1C-A3EA-EC874B9DA04D}" type="presOf" srcId="{F77F3724-3D35-4C10-9EBD-EDA6538A32DE}" destId="{9B4F82F7-7134-445C-A5AF-B7A91F182885}" srcOrd="0" destOrd="0" presId="urn:microsoft.com/office/officeart/2005/8/layout/pyramid3"/>
    <dgm:cxn modelId="{29271735-2336-4E2B-965F-EE255B9AE95F}" type="presOf" srcId="{31824EBB-86D4-4BB6-8DFF-60C5577B13DB}" destId="{9085E38C-9BC0-438D-A41E-2DE44BE9B254}" srcOrd="1" destOrd="0" presId="urn:microsoft.com/office/officeart/2005/8/layout/pyramid3"/>
    <dgm:cxn modelId="{93EBEC5B-B08E-4893-9CC0-3D5464F0D575}" type="presOf" srcId="{4A548F20-74D1-440A-B415-E5DDBC55DCE3}" destId="{167B7B4D-EE72-43AD-BB1C-E0328F6CD7B5}" srcOrd="0" destOrd="0" presId="urn:microsoft.com/office/officeart/2005/8/layout/pyramid3"/>
    <dgm:cxn modelId="{9CEBF461-89A6-4099-9AF8-B839A967FBFC}" type="presOf" srcId="{3F831484-2685-42D4-9BC2-20714D309B27}" destId="{6B9410AC-9968-4E26-B48E-E3C34D32FD68}" srcOrd="0" destOrd="0" presId="urn:microsoft.com/office/officeart/2005/8/layout/pyramid3"/>
    <dgm:cxn modelId="{E3F6765A-E682-4C96-8E4D-61D9238CAEA9}" srcId="{14703E8D-0EF4-4F81-BA5B-249FAEAEDB18}" destId="{3F831484-2685-42D4-9BC2-20714D309B27}" srcOrd="1" destOrd="0" parTransId="{EBC93DDC-142F-404F-9D47-79AB9FB19604}" sibTransId="{119769FA-A9EC-47EB-B828-0B7E6B9EDFD9}"/>
    <dgm:cxn modelId="{A65F877E-7B9D-4BE6-A51A-EC867F1821E0}" type="presOf" srcId="{14703E8D-0EF4-4F81-BA5B-249FAEAEDB18}" destId="{447C27EA-485A-4FBF-BD2B-4CAE3865C873}" srcOrd="0" destOrd="0" presId="urn:microsoft.com/office/officeart/2005/8/layout/pyramid3"/>
    <dgm:cxn modelId="{33DC9C80-6723-414E-B40E-E970B0BF42ED}" srcId="{14703E8D-0EF4-4F81-BA5B-249FAEAEDB18}" destId="{F77F3724-3D35-4C10-9EBD-EDA6538A32DE}" srcOrd="2" destOrd="0" parTransId="{8BEE1117-8AFF-44E4-83AA-87FD703670DB}" sibTransId="{C213C7B2-C9C4-4A35-B713-937F32372F36}"/>
    <dgm:cxn modelId="{B76CCF83-4453-413C-AC8E-5809B42AF576}" srcId="{14703E8D-0EF4-4F81-BA5B-249FAEAEDB18}" destId="{6E4616D5-3554-438D-93DA-1ABE19505F57}" srcOrd="3" destOrd="0" parTransId="{A82F92FA-C8CD-4F4D-ACB2-4CDB8D30533B}" sibTransId="{19A72FD6-C16B-4D29-86F8-67447873F06B}"/>
    <dgm:cxn modelId="{3D73E9A0-D7E5-4610-8F13-39F904D3A85B}" type="presOf" srcId="{F77F3724-3D35-4C10-9EBD-EDA6538A32DE}" destId="{19BA060F-011A-43BE-BA78-12402D491AFD}" srcOrd="1" destOrd="0" presId="urn:microsoft.com/office/officeart/2005/8/layout/pyramid3"/>
    <dgm:cxn modelId="{D6FDFBA6-0401-4096-B6BB-C4D768495655}" type="presOf" srcId="{6E4616D5-3554-438D-93DA-1ABE19505F57}" destId="{3B32465C-6E19-497F-9983-AED997F9ECCA}" srcOrd="1" destOrd="0" presId="urn:microsoft.com/office/officeart/2005/8/layout/pyramid3"/>
    <dgm:cxn modelId="{C4A662B6-812B-44DB-B09D-AD417C4F6AF6}" type="presOf" srcId="{4A548F20-74D1-440A-B415-E5DDBC55DCE3}" destId="{D96BE7F1-B79D-4532-8410-25139D35E66A}" srcOrd="1" destOrd="0" presId="urn:microsoft.com/office/officeart/2005/8/layout/pyramid3"/>
    <dgm:cxn modelId="{240BC4BC-F393-4E44-B0BA-8381C0AA1BC6}" srcId="{14703E8D-0EF4-4F81-BA5B-249FAEAEDB18}" destId="{4A548F20-74D1-440A-B415-E5DDBC55DCE3}" srcOrd="0" destOrd="0" parTransId="{B2AFE1CD-D7EE-4D3C-8CDA-A984392B1A8A}" sibTransId="{F91459D7-E03A-4E1B-AC19-31D5BBDB6972}"/>
    <dgm:cxn modelId="{A9548FD3-85E0-4774-84EA-57505D3C3151}" type="presOf" srcId="{31824EBB-86D4-4BB6-8DFF-60C5577B13DB}" destId="{B595B022-D210-4DA3-937E-C4F1BCC753DC}" srcOrd="0" destOrd="0" presId="urn:microsoft.com/office/officeart/2005/8/layout/pyramid3"/>
    <dgm:cxn modelId="{7DB47BDC-087F-4FA2-89E3-D029B6BB8E57}" type="presOf" srcId="{3F831484-2685-42D4-9BC2-20714D309B27}" destId="{CE180FFC-7C52-41EE-A217-635B58570CDD}" srcOrd="1" destOrd="0" presId="urn:microsoft.com/office/officeart/2005/8/layout/pyramid3"/>
    <dgm:cxn modelId="{CB941A67-28D7-4F0A-A300-CEA7123BD05E}" type="presParOf" srcId="{447C27EA-485A-4FBF-BD2B-4CAE3865C873}" destId="{1AE5C660-6119-4D49-8951-F1C773CB0088}" srcOrd="0" destOrd="0" presId="urn:microsoft.com/office/officeart/2005/8/layout/pyramid3"/>
    <dgm:cxn modelId="{987F8D83-99D0-4156-819D-38B5B6A71549}" type="presParOf" srcId="{1AE5C660-6119-4D49-8951-F1C773CB0088}" destId="{167B7B4D-EE72-43AD-BB1C-E0328F6CD7B5}" srcOrd="0" destOrd="0" presId="urn:microsoft.com/office/officeart/2005/8/layout/pyramid3"/>
    <dgm:cxn modelId="{03F5F585-B445-472B-8157-59799653426C}" type="presParOf" srcId="{1AE5C660-6119-4D49-8951-F1C773CB0088}" destId="{D96BE7F1-B79D-4532-8410-25139D35E66A}" srcOrd="1" destOrd="0" presId="urn:microsoft.com/office/officeart/2005/8/layout/pyramid3"/>
    <dgm:cxn modelId="{0E9AC3DF-2A23-401E-BC82-35D2C22870F7}" type="presParOf" srcId="{447C27EA-485A-4FBF-BD2B-4CAE3865C873}" destId="{E3745B2D-B55A-4A49-A7ED-7E2918BF215F}" srcOrd="1" destOrd="0" presId="urn:microsoft.com/office/officeart/2005/8/layout/pyramid3"/>
    <dgm:cxn modelId="{4B76C30C-3B20-46AF-B5CA-B56D058FD3DC}" type="presParOf" srcId="{E3745B2D-B55A-4A49-A7ED-7E2918BF215F}" destId="{6B9410AC-9968-4E26-B48E-E3C34D32FD68}" srcOrd="0" destOrd="0" presId="urn:microsoft.com/office/officeart/2005/8/layout/pyramid3"/>
    <dgm:cxn modelId="{F60E5B4F-138A-41DF-B91E-7DF4571EB4AE}" type="presParOf" srcId="{E3745B2D-B55A-4A49-A7ED-7E2918BF215F}" destId="{CE180FFC-7C52-41EE-A217-635B58570CDD}" srcOrd="1" destOrd="0" presId="urn:microsoft.com/office/officeart/2005/8/layout/pyramid3"/>
    <dgm:cxn modelId="{071ABEDA-2B41-49C1-9B54-35093D320668}" type="presParOf" srcId="{447C27EA-485A-4FBF-BD2B-4CAE3865C873}" destId="{F8D8BBA3-4040-4CF6-BEE0-61E77782A6E1}" srcOrd="2" destOrd="0" presId="urn:microsoft.com/office/officeart/2005/8/layout/pyramid3"/>
    <dgm:cxn modelId="{BFBC3BB6-F6CE-40DD-85CC-108FAC8BB107}" type="presParOf" srcId="{F8D8BBA3-4040-4CF6-BEE0-61E77782A6E1}" destId="{9B4F82F7-7134-445C-A5AF-B7A91F182885}" srcOrd="0" destOrd="0" presId="urn:microsoft.com/office/officeart/2005/8/layout/pyramid3"/>
    <dgm:cxn modelId="{1D2DDAC1-327C-4940-AC20-D72C68809829}" type="presParOf" srcId="{F8D8BBA3-4040-4CF6-BEE0-61E77782A6E1}" destId="{19BA060F-011A-43BE-BA78-12402D491AFD}" srcOrd="1" destOrd="0" presId="urn:microsoft.com/office/officeart/2005/8/layout/pyramid3"/>
    <dgm:cxn modelId="{64315165-2693-4E78-B675-67B1516BE46C}" type="presParOf" srcId="{447C27EA-485A-4FBF-BD2B-4CAE3865C873}" destId="{73F634A4-4A3C-4D42-9F98-4FCA360CCE2B}" srcOrd="3" destOrd="0" presId="urn:microsoft.com/office/officeart/2005/8/layout/pyramid3"/>
    <dgm:cxn modelId="{B074F380-3344-46D9-A287-A905658CF3AD}" type="presParOf" srcId="{73F634A4-4A3C-4D42-9F98-4FCA360CCE2B}" destId="{27C2F1B6-A58B-4ADD-893B-8A6F119426F5}" srcOrd="0" destOrd="0" presId="urn:microsoft.com/office/officeart/2005/8/layout/pyramid3"/>
    <dgm:cxn modelId="{56A3C226-E3FF-42D4-8E32-05DB47ABA419}" type="presParOf" srcId="{73F634A4-4A3C-4D42-9F98-4FCA360CCE2B}" destId="{3B32465C-6E19-497F-9983-AED997F9ECCA}" srcOrd="1" destOrd="0" presId="urn:microsoft.com/office/officeart/2005/8/layout/pyramid3"/>
    <dgm:cxn modelId="{4EAD0377-BA89-4C6D-989B-EDCD2ECE5A6E}" type="presParOf" srcId="{447C27EA-485A-4FBF-BD2B-4CAE3865C873}" destId="{85000E00-1992-4220-9438-46878D5C04FA}" srcOrd="4" destOrd="0" presId="urn:microsoft.com/office/officeart/2005/8/layout/pyramid3"/>
    <dgm:cxn modelId="{C7CC2313-8487-4BAC-90F6-1A3A3A398B2F}" type="presParOf" srcId="{85000E00-1992-4220-9438-46878D5C04FA}" destId="{B595B022-D210-4DA3-937E-C4F1BCC753DC}" srcOrd="0" destOrd="0" presId="urn:microsoft.com/office/officeart/2005/8/layout/pyramid3"/>
    <dgm:cxn modelId="{137958CC-20DA-4F6D-B3E1-A72BC3DA8BB1}" type="presParOf" srcId="{85000E00-1992-4220-9438-46878D5C04FA}" destId="{9085E38C-9BC0-438D-A41E-2DE44BE9B25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B7B4D-EE72-43AD-BB1C-E0328F6CD7B5}">
      <dsp:nvSpPr>
        <dsp:cNvPr id="0" name=""/>
        <dsp:cNvSpPr/>
      </dsp:nvSpPr>
      <dsp:spPr>
        <a:xfrm rot="10800000">
          <a:off x="0" y="0"/>
          <a:ext cx="5138396" cy="674989"/>
        </a:xfrm>
        <a:prstGeom prst="trapezoid">
          <a:avLst>
            <a:gd name="adj" fmla="val 76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State</a:t>
          </a:r>
        </a:p>
      </dsp:txBody>
      <dsp:txXfrm rot="-10800000">
        <a:off x="899219" y="0"/>
        <a:ext cx="3339957" cy="674989"/>
      </dsp:txXfrm>
    </dsp:sp>
    <dsp:sp modelId="{6B9410AC-9968-4E26-B48E-E3C34D32FD68}">
      <dsp:nvSpPr>
        <dsp:cNvPr id="0" name=""/>
        <dsp:cNvSpPr/>
      </dsp:nvSpPr>
      <dsp:spPr>
        <a:xfrm rot="10800000">
          <a:off x="513839" y="674989"/>
          <a:ext cx="4110716" cy="674989"/>
        </a:xfrm>
        <a:prstGeom prst="trapezoid">
          <a:avLst>
            <a:gd name="adj" fmla="val 76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County</a:t>
          </a:r>
        </a:p>
      </dsp:txBody>
      <dsp:txXfrm rot="-10800000">
        <a:off x="1233215" y="674989"/>
        <a:ext cx="2671965" cy="674989"/>
      </dsp:txXfrm>
    </dsp:sp>
    <dsp:sp modelId="{9B4F82F7-7134-445C-A5AF-B7A91F182885}">
      <dsp:nvSpPr>
        <dsp:cNvPr id="0" name=""/>
        <dsp:cNvSpPr/>
      </dsp:nvSpPr>
      <dsp:spPr>
        <a:xfrm rot="10800000">
          <a:off x="1027679" y="1349978"/>
          <a:ext cx="3083037" cy="674989"/>
        </a:xfrm>
        <a:prstGeom prst="trapezoid">
          <a:avLst>
            <a:gd name="adj" fmla="val 76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Census Tract</a:t>
          </a:r>
        </a:p>
      </dsp:txBody>
      <dsp:txXfrm rot="-10800000">
        <a:off x="1567210" y="1349978"/>
        <a:ext cx="2003974" cy="674989"/>
      </dsp:txXfrm>
    </dsp:sp>
    <dsp:sp modelId="{27C2F1B6-A58B-4ADD-893B-8A6F119426F5}">
      <dsp:nvSpPr>
        <dsp:cNvPr id="0" name=""/>
        <dsp:cNvSpPr/>
      </dsp:nvSpPr>
      <dsp:spPr>
        <a:xfrm rot="10800000">
          <a:off x="1541518" y="2024966"/>
          <a:ext cx="2055358" cy="674989"/>
        </a:xfrm>
        <a:prstGeom prst="trapezoid">
          <a:avLst>
            <a:gd name="adj" fmla="val 76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Group Block</a:t>
          </a:r>
        </a:p>
      </dsp:txBody>
      <dsp:txXfrm rot="-10800000">
        <a:off x="1901206" y="2024966"/>
        <a:ext cx="1335982" cy="674989"/>
      </dsp:txXfrm>
    </dsp:sp>
    <dsp:sp modelId="{B595B022-D210-4DA3-937E-C4F1BCC753DC}">
      <dsp:nvSpPr>
        <dsp:cNvPr id="0" name=""/>
        <dsp:cNvSpPr/>
      </dsp:nvSpPr>
      <dsp:spPr>
        <a:xfrm rot="10800000">
          <a:off x="2055358" y="2699956"/>
          <a:ext cx="1027679" cy="674989"/>
        </a:xfrm>
        <a:prstGeom prst="trapezoid">
          <a:avLst>
            <a:gd name="adj" fmla="val 7612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Block</a:t>
          </a:r>
          <a:endParaRPr lang="en-US" sz="2000" kern="1200" dirty="0">
            <a:solidFill>
              <a:schemeClr val="bg1"/>
            </a:solidFill>
          </a:endParaRPr>
        </a:p>
      </dsp:txBody>
      <dsp:txXfrm rot="-10800000">
        <a:off x="2055358" y="2699956"/>
        <a:ext cx="1027679" cy="67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D92BBAD-C280-11A6-4A7F-2B24CC485A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E59E-8DF2-460F-BD2C-47CE1CE1ED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CDIT Logo" descr="N.C. Department of Information Technology Logo">
            <a:extLst>
              <a:ext uri="{FF2B5EF4-FFF2-40B4-BE49-F238E27FC236}">
                <a16:creationId xmlns:a16="http://schemas.microsoft.com/office/drawing/2014/main" id="{30AB16E2-1169-11CF-E28F-DFEEBC6A9D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55" y="352314"/>
            <a:ext cx="2565070" cy="4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07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 noRot="1" noMove="1" noResize="1" noEditPoints="1" noAdjustHandles="1" noChangeArrowheads="1" noChangeShapeType="1"/>
          </p:cNvSpPr>
          <p:nvPr>
            <p:ph type="sldNum" sz="quarter" idx="5"/>
          </p:nvPr>
        </p:nvSpPr>
        <p:spPr>
          <a:xfrm>
            <a:off x="3378200" y="8525449"/>
            <a:ext cx="2971800" cy="45878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/>
            </a:lvl1pPr>
          </a:lstStyle>
          <a:p>
            <a:fld id="{44BF3D15-DA4D-4AC0-85EE-660C754EC1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Notes Placeholder"/>
          <p:cNvSpPr>
            <a:spLocks noGrp="1" noRot="1" noMove="1" noResize="1" noEditPoints="1" noAdjustHandles="1" noChangeArrowheads="1" noChangeShapeType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Image Placeholder">
            <a:extLst>
              <a:ext uri="{FF2B5EF4-FFF2-40B4-BE49-F238E27FC236}">
                <a16:creationId xmlns:a16="http://schemas.microsoft.com/office/drawing/2014/main" id="{EE046CD0-6CB0-450D-DF21-B485FD284971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pic>
        <p:nvPicPr>
          <p:cNvPr id="9" name="NCDIT Logo" descr="N.C. Department of Information Technology Logo">
            <a:extLst>
              <a:ext uri="{FF2B5EF4-FFF2-40B4-BE49-F238E27FC236}">
                <a16:creationId xmlns:a16="http://schemas.microsoft.com/office/drawing/2014/main" id="{569F1023-AC2C-F569-2DDD-6223765642E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55" y="352314"/>
            <a:ext cx="2565070" cy="4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5A352-51AC-8FEF-20BD-D6B6DDEDA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71FE6-4D33-49D5-25AD-0EE20A32A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881C4C-C63F-884D-1479-7CBAA98CA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291CD-1F85-69E5-679F-3C3E9B905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3F4B-7015-399B-3B1A-B2452C357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4AAA8B-26F6-2B22-A8E0-A2764E1DF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9B07B-EFFE-644E-BAB2-A22F8963A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0047-5805-E374-346C-24CCA0C91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51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E8E7-E076-34E8-FB94-CD46AAB0D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9F9CE-E3E6-6B8B-720A-41DABE97D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06288D-63C4-9EB6-1A3D-26B9F3865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DDF58-5A85-80B0-032C-2E71084120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BDD45-14A8-BEC7-AD7C-25F3C47BA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77F17-A8BB-F324-F48E-1BD3E82D1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2EBCD-77DF-C170-3D42-F8FB128A7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A8AE8-F6DA-4878-4C9A-E5D2C47D2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F3D15-DA4D-4AC0-85EE-660C754EC1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3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9B976787-2BE7-C144-D8CF-B021972A5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55345" y="644886"/>
            <a:ext cx="7949184" cy="26129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Presenter Information">
            <a:extLst>
              <a:ext uri="{FF2B5EF4-FFF2-40B4-BE49-F238E27FC236}">
                <a16:creationId xmlns:a16="http://schemas.microsoft.com/office/drawing/2014/main" id="{A74736C8-50CA-C92A-4B98-8C94701A21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855345" y="3327470"/>
            <a:ext cx="7949184" cy="2515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Division or Program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Month XX, 20XX</a:t>
            </a:r>
          </a:p>
        </p:txBody>
      </p:sp>
    </p:spTree>
    <p:extLst>
      <p:ext uri="{BB962C8B-B14F-4D97-AF65-F5344CB8AC3E}">
        <p14:creationId xmlns:p14="http://schemas.microsoft.com/office/powerpoint/2010/main" val="33385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B2E810E-E32D-7257-7DB8-DBA22334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460816FC-561A-4B36-80FE-3FFDAAA4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/>
            </a:lvl1pPr>
            <a:lvl2pPr>
              <a:lnSpc>
                <a:spcPts val="2600"/>
              </a:lnSpc>
              <a:spcBef>
                <a:spcPts val="800"/>
              </a:spcBef>
              <a:spcAft>
                <a:spcPts val="800"/>
              </a:spcAft>
              <a:defRPr/>
            </a:lvl2pPr>
            <a:lvl3pPr>
              <a:lnSpc>
                <a:spcPts val="2200"/>
              </a:lnSpc>
              <a:spcBef>
                <a:spcPts val="800"/>
              </a:spcBef>
              <a:spcAft>
                <a:spcPts val="800"/>
              </a:spcAft>
              <a:defRPr/>
            </a:lvl3pPr>
            <a:lvl4pPr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lvl4pPr>
            <a:lvl5pPr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C8D1CF6-FCA9-2239-642B-3BFAFC0D9D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563" y="1243583"/>
            <a:ext cx="5075237" cy="4736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46DA132-664A-C2AD-7C4B-BB39E098A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9136033F-46D1-983B-67AE-A73FE715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hart Placeholder">
            <a:extLst>
              <a:ext uri="{FF2B5EF4-FFF2-40B4-BE49-F238E27FC236}">
                <a16:creationId xmlns:a16="http://schemas.microsoft.com/office/drawing/2014/main" id="{ED824702-C0C6-5BAB-81E4-68C9B7A92D5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1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itle">
            <a:extLst>
              <a:ext uri="{FF2B5EF4-FFF2-40B4-BE49-F238E27FC236}">
                <a16:creationId xmlns:a16="http://schemas.microsoft.com/office/drawing/2014/main" id="{4FFDE156-176C-C1A4-A82D-3A262491F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646176" y="1389380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FB38CF8D-9848-B1BD-F405-AB989A05E8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646176" y="3897629"/>
            <a:ext cx="9144000" cy="1820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an 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34128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9CEC6BA-9CD8-8CEC-D620-B36C9F43B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750276"/>
            <a:ext cx="10515600" cy="656492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Closing Slide</a:t>
            </a:r>
          </a:p>
        </p:txBody>
      </p:sp>
      <p:sp>
        <p:nvSpPr>
          <p:cNvPr id="7" name="Section Subtitle">
            <a:extLst>
              <a:ext uri="{FF2B5EF4-FFF2-40B4-BE49-F238E27FC236}">
                <a16:creationId xmlns:a16="http://schemas.microsoft.com/office/drawing/2014/main" id="{7EF5374B-6720-4C46-E247-8CEAF193A3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965"/>
            <a:ext cx="12192000" cy="18200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br>
              <a:rPr lang="en-US" dirty="0"/>
            </a:br>
            <a:r>
              <a:rPr lang="en-US" dirty="0" err="1"/>
              <a:t>Presenter</a:t>
            </a:r>
            <a:r>
              <a:rPr lang="en-US" dirty="0"/>
              <a:t>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335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1B0A9411-BDAE-A55D-3D7B-798DF0F44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9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BF7372E5-8CE1-BF70-175C-88C08E30E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638DC4B-3D79-4769-7DA0-C91C2083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136093C-711E-2D3C-86CD-6E57E1EBA21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15319A6-E1B6-41FB-FD24-4D867067E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E7F560D4-EF1E-E0CF-2B8D-174BBCEF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401BF321-0293-330F-CD60-11EE55D17FE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18238" y="1243584"/>
            <a:ext cx="5135562" cy="47365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94A549F-EB41-EBE2-00E8-02A834066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29FA3E-C510-9103-317F-C2A52E87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518" y="1243584"/>
            <a:ext cx="5074920" cy="4736592"/>
          </a:xfrm>
        </p:spPr>
        <p:txBody>
          <a:bodyPr>
            <a:noAutofit/>
          </a:bodyPr>
          <a:lstStyle>
            <a:lvl1pPr marL="225425" indent="-225425">
              <a:lnSpc>
                <a:spcPts val="2600"/>
              </a:lnSpc>
              <a:buFont typeface="Arial" panose="020B0604020202020204" pitchFamily="34" charset="0"/>
              <a:buChar char="•"/>
              <a:defRPr sz="2400"/>
            </a:lvl1pPr>
            <a:lvl3pPr>
              <a:spcBef>
                <a:spcPts val="800"/>
              </a:spcBef>
              <a:spcAft>
                <a:spcPts val="800"/>
              </a:spcAft>
              <a:defRPr/>
            </a:lvl3pPr>
            <a:lvl4pPr>
              <a:spcBef>
                <a:spcPts val="800"/>
              </a:spcBef>
              <a:spcAft>
                <a:spcPts val="800"/>
              </a:spcAft>
              <a:defRPr/>
            </a:lvl4pPr>
            <a:lvl5pPr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26DD3FA7-9CFB-DDD7-8787-CFD40CD21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8563" y="1243583"/>
            <a:ext cx="5075237" cy="47365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E5BD-2B29-8F63-B177-D412FB966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BB6B-719D-1E16-FBC6-2F50E35C2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B7967-C950-32C0-1530-E0660FEF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9B03-87A6-4850-ADC2-90014E9E0366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9D50-1B93-37E4-1B7A-EE320A08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55831-8C56-AC54-D037-35D02E51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4030-3EC0-4D8F-B9A7-892001AF5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4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E54CCD44-211C-1042-7D19-AB41D7456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EED8CB35-0CFB-5C16-33E3-2869665BD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10515600" cy="4737100"/>
          </a:xfrm>
        </p:spPr>
        <p:txBody>
          <a:bodyPr/>
          <a:lstStyle>
            <a:lvl1pPr>
              <a:lnSpc>
                <a:spcPts val="3000"/>
              </a:lnSpc>
              <a:spcAft>
                <a:spcPts val="600"/>
              </a:spcAft>
              <a:defRPr/>
            </a:lvl1pPr>
            <a:lvl2pPr>
              <a:lnSpc>
                <a:spcPts val="2600"/>
              </a:lnSpc>
              <a:spcAft>
                <a:spcPts val="600"/>
              </a:spcAft>
              <a:defRPr/>
            </a:lvl2pPr>
            <a:lvl3pPr>
              <a:lnSpc>
                <a:spcPts val="2200"/>
              </a:lnSpc>
              <a:spcAft>
                <a:spcPts val="600"/>
              </a:spcAft>
              <a:defRPr/>
            </a:lvl3pPr>
            <a:lvl4pPr>
              <a:lnSpc>
                <a:spcPts val="2000"/>
              </a:lnSpc>
              <a:spcAft>
                <a:spcPts val="600"/>
              </a:spcAft>
              <a:defRPr/>
            </a:lvl4pPr>
            <a:lvl5pPr>
              <a:lnSpc>
                <a:spcPts val="2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9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84B7E651-DEF9-91D5-65B1-782A6404D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9237"/>
            <a:ext cx="10515600" cy="5614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3260D9E-FE41-BC92-B4A8-439A7B0DD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3BD879-3291-5EA2-5D6E-456679E2F4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77000" y="1253331"/>
            <a:ext cx="48768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12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326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1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662" r:id="rId3"/>
    <p:sldLayoutId id="2147483657" r:id="rId4"/>
    <p:sldLayoutId id="2147483816" r:id="rId5"/>
    <p:sldLayoutId id="214748381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E8A120D-7627-932E-8EC0-2F38F1FF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10515600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B7CF5DDA-CBB1-F6EC-AA68-16EFD0CB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736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07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782" r:id="rId3"/>
    <p:sldLayoutId id="2147483784" r:id="rId4"/>
    <p:sldLayoutId id="214748378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07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CDIT Logo" descr="N.C. Department of Information Technology Logo">
            <a:extLst>
              <a:ext uri="{FF2B5EF4-FFF2-40B4-BE49-F238E27FC236}">
                <a16:creationId xmlns:a16="http://schemas.microsoft.com/office/drawing/2014/main" id="{0E78C2E3-1298-7B3A-EFE9-B00C9FFB02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45" y="1687519"/>
            <a:ext cx="4882896" cy="8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overnor.nc.gov/executive-order-no-292/op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ation Title">
            <a:extLst>
              <a:ext uri="{FF2B5EF4-FFF2-40B4-BE49-F238E27FC236}">
                <a16:creationId xmlns:a16="http://schemas.microsoft.com/office/drawing/2014/main" id="{F7504397-B456-9CCE-BF31-DEBCA780B3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855345" y="644886"/>
            <a:ext cx="7949184" cy="2612969"/>
          </a:xfrm>
        </p:spPr>
        <p:txBody>
          <a:bodyPr>
            <a:normAutofit/>
          </a:bodyPr>
          <a:lstStyle/>
          <a:p>
            <a:r>
              <a:rPr lang="en-US" dirty="0"/>
              <a:t>EJ EO292</a:t>
            </a:r>
            <a:br>
              <a:rPr lang="en-US" dirty="0"/>
            </a:br>
            <a:r>
              <a:rPr lang="en-US" dirty="0"/>
              <a:t>Mapping Tools &amp; Hub Project</a:t>
            </a:r>
          </a:p>
        </p:txBody>
      </p:sp>
      <p:sp>
        <p:nvSpPr>
          <p:cNvPr id="11" name="Presenter Information">
            <a:extLst>
              <a:ext uri="{FF2B5EF4-FFF2-40B4-BE49-F238E27FC236}">
                <a16:creationId xmlns:a16="http://schemas.microsoft.com/office/drawing/2014/main" id="{4CF19390-6E14-4874-2FFB-307D206F6A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55345" y="3327470"/>
            <a:ext cx="7949184" cy="2515057"/>
          </a:xfrm>
        </p:spPr>
        <p:txBody>
          <a:bodyPr/>
          <a:lstStyle/>
          <a:p>
            <a:r>
              <a:rPr lang="en-US" dirty="0"/>
              <a:t>Emad Khatib &amp; David Giordano</a:t>
            </a:r>
            <a:br>
              <a:rPr lang="en-US" dirty="0"/>
            </a:br>
            <a:r>
              <a:rPr lang="en-US" dirty="0"/>
              <a:t>DIT – PMO &amp; Data Division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EJ Council Meeting</a:t>
            </a:r>
          </a:p>
          <a:p>
            <a:r>
              <a:rPr lang="en-US"/>
              <a:t>March 26, </a:t>
            </a:r>
            <a:r>
              <a:rPr lang="en-US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139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65D8-D629-60D9-9661-AB87E608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66750"/>
            <a:ext cx="9170774" cy="412194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400" dirty="0"/>
              <a:t>The Project Team met with DEQ, DHHS, DOT, and NCORR to review existing data layers within each of their respective applications as identified in the EO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Over 70 data layers were identified for inclusion in the EJ Mapping Tool (each layer is identified in the scoping document, along with the year it was updated, a brief description, and the data source)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Each of the required primary data layers (table on next slide) have been identified and sources documented 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The Project Team has held two meetings with the Council subcommittee to provide project updates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An additional 60+ layers have been identified as data layers for consideration (identified in the scoping document) 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Demographics, environmental, health, housing/neighborhood, climate change, transportation infrastructure, compliance-facilities, equity indicators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Layers are being reviewed for overlap with the existing data layers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Data sources are being researched for each of the additional data layers to determine availability of authoritative data sources within NC</a:t>
            </a:r>
          </a:p>
        </p:txBody>
      </p:sp>
    </p:spTree>
    <p:extLst>
      <p:ext uri="{BB962C8B-B14F-4D97-AF65-F5344CB8AC3E}">
        <p14:creationId xmlns:p14="http://schemas.microsoft.com/office/powerpoint/2010/main" val="7633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7693"/>
            <a:ext cx="10733903" cy="561467"/>
          </a:xfrm>
        </p:spPr>
        <p:txBody>
          <a:bodyPr/>
          <a:lstStyle/>
          <a:p>
            <a:r>
              <a:rPr lang="en-US" dirty="0"/>
              <a:t>Project Status – Required Data Layers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F434BC-35D6-061F-A4C9-18FB1762B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38051"/>
              </p:ext>
            </p:extLst>
          </p:nvPr>
        </p:nvGraphicFramePr>
        <p:xfrm>
          <a:off x="3159886" y="1060704"/>
          <a:ext cx="6194616" cy="507392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72999">
                  <a:extLst>
                    <a:ext uri="{9D8B030D-6E8A-4147-A177-3AD203B41FA5}">
                      <a16:colId xmlns:a16="http://schemas.microsoft.com/office/drawing/2014/main" val="3662031486"/>
                    </a:ext>
                  </a:extLst>
                </a:gridCol>
                <a:gridCol w="950392">
                  <a:extLst>
                    <a:ext uri="{9D8B030D-6E8A-4147-A177-3AD203B41FA5}">
                      <a16:colId xmlns:a16="http://schemas.microsoft.com/office/drawing/2014/main" val="1289429983"/>
                    </a:ext>
                  </a:extLst>
                </a:gridCol>
                <a:gridCol w="995939">
                  <a:extLst>
                    <a:ext uri="{9D8B030D-6E8A-4147-A177-3AD203B41FA5}">
                      <a16:colId xmlns:a16="http://schemas.microsoft.com/office/drawing/2014/main" val="3440274806"/>
                    </a:ext>
                  </a:extLst>
                </a:gridCol>
                <a:gridCol w="931872">
                  <a:extLst>
                    <a:ext uri="{9D8B030D-6E8A-4147-A177-3AD203B41FA5}">
                      <a16:colId xmlns:a16="http://schemas.microsoft.com/office/drawing/2014/main" val="385434867"/>
                    </a:ext>
                  </a:extLst>
                </a:gridCol>
                <a:gridCol w="774619">
                  <a:extLst>
                    <a:ext uri="{9D8B030D-6E8A-4147-A177-3AD203B41FA5}">
                      <a16:colId xmlns:a16="http://schemas.microsoft.com/office/drawing/2014/main" val="1489880104"/>
                    </a:ext>
                  </a:extLst>
                </a:gridCol>
                <a:gridCol w="768795">
                  <a:extLst>
                    <a:ext uri="{9D8B030D-6E8A-4147-A177-3AD203B41FA5}">
                      <a16:colId xmlns:a16="http://schemas.microsoft.com/office/drawing/2014/main" val="3620198311"/>
                    </a:ext>
                  </a:extLst>
                </a:gridCol>
              </a:tblGrid>
              <a:tr h="175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Agency</a:t>
                      </a:r>
                    </a:p>
                  </a:txBody>
                  <a:tcPr marL="58991" marR="5899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58991" marR="58991" marT="0" marB="0" anchor="b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2647514589"/>
                  </a:ext>
                </a:extLst>
              </a:tr>
              <a:tr h="10745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Data Element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DEQ's Environmental Justice Tool &amp; Community Mapping System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DHHS Environmental Health Data Dashboard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DOT's EJ and Transportation Disadvantage Index Mapping Tool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NCORR Project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DMVA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(TBD)</a:t>
                      </a: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2504312283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b"/>
                </a:tc>
                <a:extLst>
                  <a:ext uri="{0D108BD9-81ED-4DB2-BD59-A6C34878D82A}">
                    <a16:rowId xmlns:a16="http://schemas.microsoft.com/office/drawing/2014/main" val="1306994763"/>
                  </a:ext>
                </a:extLst>
              </a:tr>
              <a:tr h="3029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Demographic Data on Census Block Level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2168550517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Permitted Facility Locations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2040000358"/>
                  </a:ext>
                </a:extLst>
              </a:tr>
              <a:tr h="3336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Relevant Health Data on smallest geographic scale publicly available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X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1629582155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Ambient air quality data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1332982670"/>
                  </a:ext>
                </a:extLst>
              </a:tr>
              <a:tr h="1228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Climate stressors such as flooding and sea level rise risk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X </a:t>
                      </a:r>
                      <a:br>
                        <a:rPr lang="en-US" sz="900" kern="0" dirty="0">
                          <a:effectLst/>
                        </a:rPr>
                      </a:br>
                      <a:r>
                        <a:rPr lang="en-US" sz="900" kern="0" dirty="0">
                          <a:effectLst/>
                        </a:rPr>
                        <a:t>( General flooding, Coastal flooding, extreme heat, Landslides, and wildfires)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3372384080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Locations of sensitive receptors such as: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3621628263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Schools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1835879088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Nursing Homes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X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1513841028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Affordable Housing Communities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N/A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3582421847"/>
                  </a:ext>
                </a:extLst>
              </a:tr>
              <a:tr h="22012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0" dirty="0">
                          <a:effectLst/>
                        </a:rPr>
                        <a:t>Grants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>
                          <a:effectLst/>
                        </a:rPr>
                        <a:t> </a:t>
                      </a:r>
                      <a:endParaRPr lang="en-US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91" marR="58991" marT="0" marB="0" anchor="ctr"/>
                </a:tc>
                <a:extLst>
                  <a:ext uri="{0D108BD9-81ED-4DB2-BD59-A6C34878D82A}">
                    <a16:rowId xmlns:a16="http://schemas.microsoft.com/office/drawing/2014/main" val="280056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6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 – Data Mapping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65D8-D629-60D9-9661-AB87E608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42950"/>
            <a:ext cx="9274228" cy="431965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/>
              <a:t>Geographic level for each primary data layer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42068CB-DA58-55BB-CC34-9E85F3BDE8D5}"/>
              </a:ext>
            </a:extLst>
          </p:cNvPr>
          <p:cNvGraphicFramePr/>
          <p:nvPr/>
        </p:nvGraphicFramePr>
        <p:xfrm>
          <a:off x="2997201" y="2102263"/>
          <a:ext cx="5138396" cy="3374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0E3F3B-3C1E-7379-B0AB-62548FF0E6EB}"/>
              </a:ext>
            </a:extLst>
          </p:cNvPr>
          <p:cNvSpPr txBox="1"/>
          <p:nvPr/>
        </p:nvSpPr>
        <p:spPr>
          <a:xfrm>
            <a:off x="7303323" y="3599656"/>
            <a:ext cx="22242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100" dirty="0"/>
              <a:t>Demographic Data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100" dirty="0"/>
              <a:t>Affordable Housing Communities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D9F29-CC0F-7271-FC07-1CCC8DF2F361}"/>
              </a:ext>
            </a:extLst>
          </p:cNvPr>
          <p:cNvSpPr txBox="1"/>
          <p:nvPr/>
        </p:nvSpPr>
        <p:spPr>
          <a:xfrm>
            <a:off x="7862994" y="3038939"/>
            <a:ext cx="2224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100" dirty="0"/>
              <a:t>Ambient Air Quality Data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100" dirty="0"/>
              <a:t>Relevant Health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B5456-5EFA-D297-A6F0-56DDC275BCC4}"/>
              </a:ext>
            </a:extLst>
          </p:cNvPr>
          <p:cNvSpPr txBox="1"/>
          <p:nvPr/>
        </p:nvSpPr>
        <p:spPr>
          <a:xfrm>
            <a:off x="6718435" y="4881094"/>
            <a:ext cx="3393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100" dirty="0"/>
              <a:t>Permitted Facility Locations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100" dirty="0"/>
              <a:t>Climate Stressors (flooding &amp; sea level rise)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100" dirty="0"/>
              <a:t>Schools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100" dirty="0"/>
              <a:t>Nursing Homes </a:t>
            </a:r>
          </a:p>
        </p:txBody>
      </p:sp>
    </p:spTree>
    <p:extLst>
      <p:ext uri="{BB962C8B-B14F-4D97-AF65-F5344CB8AC3E}">
        <p14:creationId xmlns:p14="http://schemas.microsoft.com/office/powerpoint/2010/main" val="32459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C55A-8E89-083C-815C-0EEADB23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&amp; Work in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B4AB7-3FAB-AD2D-1B51-21B3A46DE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075805"/>
            <a:ext cx="5257800" cy="39884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b="1" dirty="0"/>
              <a:t>Recent accomplishments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Identified data sources from each of the supporting agencies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Data endpoints have been obtained for the supporting agency data layers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Data layers have been identified (70+) except for DMVA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Identified a source through OSBM that shows grant disbursement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Identified a source through DHHS for nursing homes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Finalized scope document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Scope document sent to council for review and approval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E3BD78-97BC-A113-E1B1-5EDCE95D13C4}"/>
              </a:ext>
            </a:extLst>
          </p:cNvPr>
          <p:cNvSpPr txBox="1">
            <a:spLocks/>
          </p:cNvSpPr>
          <p:nvPr/>
        </p:nvSpPr>
        <p:spPr>
          <a:xfrm>
            <a:off x="6096000" y="1081521"/>
            <a:ext cx="5996300" cy="4826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1" dirty="0"/>
              <a:t>Work in Progress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Grants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Collect links to relevant grant opportunity websites for inclusion in the hub website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Map relevant grant disbursement information from OSBM </a:t>
            </a:r>
            <a:r>
              <a:rPr lang="en-US" sz="1200" dirty="0" err="1"/>
              <a:t>OpenBudget</a:t>
            </a:r>
            <a:r>
              <a:rPr lang="en-US" sz="1200" dirty="0"/>
              <a:t> site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Affordable Housing Data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Document the data source from Esri for Affordable Housing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Nursing Homes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Work with GDAC to obtain a direct feed from DHSR system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Map data from direct feed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Schools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Establish a direct feed of school data from the EDDIE system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Map data from direct feed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Mapping Application Design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Per the EO, collect feedback from the council on the design of the application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Hub Website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dirty="0"/>
              <a:t>Continued engagement with the DIT Digital Commons team </a:t>
            </a:r>
          </a:p>
        </p:txBody>
      </p:sp>
    </p:spTree>
    <p:extLst>
      <p:ext uri="{BB962C8B-B14F-4D97-AF65-F5344CB8AC3E}">
        <p14:creationId xmlns:p14="http://schemas.microsoft.com/office/powerpoint/2010/main" val="23795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B9CA8-996C-FFC8-3C4D-59673B99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DDBF2F-DA2D-8043-81CE-A39E2C4A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4605867" cy="5614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16DEE4-A4ED-E882-C5D4-785FA9B0A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61" y="1204642"/>
            <a:ext cx="8398163" cy="3991373"/>
          </a:xfrm>
        </p:spPr>
        <p:txBody>
          <a:bodyPr/>
          <a:lstStyle/>
          <a:p>
            <a:pPr lvl="0"/>
            <a:r>
              <a:rPr lang="en-US" dirty="0"/>
              <a:t>Project Overview </a:t>
            </a:r>
          </a:p>
          <a:p>
            <a:pPr lvl="0"/>
            <a:r>
              <a:rPr lang="en-US" dirty="0"/>
              <a:t>Project Status, Accomplishments, and Work in Progress</a:t>
            </a:r>
          </a:p>
          <a:p>
            <a:r>
              <a:rPr lang="en-US" b="1" u="sng" dirty="0"/>
              <a:t>Risks and Issues</a:t>
            </a:r>
          </a:p>
          <a:p>
            <a:pPr lvl="0"/>
            <a:r>
              <a:rPr lang="en-US" dirty="0"/>
              <a:t>Next Steps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3343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1A39C4-77F5-A120-3C2F-92D6D70B1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410357"/>
              </p:ext>
            </p:extLst>
          </p:nvPr>
        </p:nvGraphicFramePr>
        <p:xfrm>
          <a:off x="2749673" y="1195151"/>
          <a:ext cx="6046108" cy="4223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173">
                  <a:extLst>
                    <a:ext uri="{9D8B030D-6E8A-4147-A177-3AD203B41FA5}">
                      <a16:colId xmlns:a16="http://schemas.microsoft.com/office/drawing/2014/main" val="1359921607"/>
                    </a:ext>
                  </a:extLst>
                </a:gridCol>
                <a:gridCol w="3138261">
                  <a:extLst>
                    <a:ext uri="{9D8B030D-6E8A-4147-A177-3AD203B41FA5}">
                      <a16:colId xmlns:a16="http://schemas.microsoft.com/office/drawing/2014/main" val="2164096837"/>
                    </a:ext>
                  </a:extLst>
                </a:gridCol>
                <a:gridCol w="1612674">
                  <a:extLst>
                    <a:ext uri="{9D8B030D-6E8A-4147-A177-3AD203B41FA5}">
                      <a16:colId xmlns:a16="http://schemas.microsoft.com/office/drawing/2014/main" val="1252479486"/>
                    </a:ext>
                  </a:extLst>
                </a:gridCol>
              </a:tblGrid>
              <a:tr h="42743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Risks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63391"/>
                  </a:ext>
                </a:extLst>
              </a:tr>
              <a:tr h="355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Open/Monitoring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Closed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3804929347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5180023"/>
                  </a:ext>
                </a:extLst>
              </a:tr>
              <a:tr h="100065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Confirm non-geographic view for grant opportunities; map relevant grant disbursement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Data agreement(s), if required. May not be able to secure timely.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Council approvals. May not be able to secure timely.</a:t>
                      </a:r>
                    </a:p>
                  </a:txBody>
                  <a:tcPr marL="161653" marR="1616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8585"/>
                  </a:ext>
                </a:extLst>
              </a:tr>
              <a:tr h="42743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Issues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06209"/>
                  </a:ext>
                </a:extLst>
              </a:tr>
              <a:tr h="355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Open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Closed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1604416886"/>
                  </a:ext>
                </a:extLst>
              </a:tr>
              <a:tr h="3052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3086105893"/>
                  </a:ext>
                </a:extLst>
              </a:tr>
              <a:tr h="9783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DMVA data availability, pending inclusion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 data sources are still unknown. Need more research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Council approval process</a:t>
                      </a:r>
                    </a:p>
                  </a:txBody>
                  <a:tcPr marL="161653" marR="16165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Risks are low to medium severity and currently have no impact on 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6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653" marR="161653" marT="0" marB="0"/>
                </a:tc>
                <a:extLst>
                  <a:ext uri="{0D108BD9-81ED-4DB2-BD59-A6C34878D82A}">
                    <a16:rowId xmlns:a16="http://schemas.microsoft.com/office/drawing/2014/main" val="47913063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F939A935-3C1D-962B-E2AD-51EF3CBE1490}"/>
              </a:ext>
            </a:extLst>
          </p:cNvPr>
          <p:cNvSpPr txBox="1">
            <a:spLocks/>
          </p:cNvSpPr>
          <p:nvPr/>
        </p:nvSpPr>
        <p:spPr>
          <a:xfrm>
            <a:off x="838200" y="499237"/>
            <a:ext cx="4934527" cy="5614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Risks and Issues</a:t>
            </a:r>
          </a:p>
        </p:txBody>
      </p:sp>
    </p:spTree>
    <p:extLst>
      <p:ext uri="{BB962C8B-B14F-4D97-AF65-F5344CB8AC3E}">
        <p14:creationId xmlns:p14="http://schemas.microsoft.com/office/powerpoint/2010/main" val="1483685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F4FEE-396B-8FCD-2499-914CE0ABA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3EFA87-7F44-CA75-6E3F-F740E3A6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4605867" cy="5614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33D0B-3554-C076-4540-36A00CDA2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61" y="1204642"/>
            <a:ext cx="8398163" cy="3991373"/>
          </a:xfrm>
        </p:spPr>
        <p:txBody>
          <a:bodyPr/>
          <a:lstStyle/>
          <a:p>
            <a:pPr lvl="0"/>
            <a:r>
              <a:rPr lang="en-US" dirty="0"/>
              <a:t>Project Overview </a:t>
            </a:r>
          </a:p>
          <a:p>
            <a:pPr lvl="0"/>
            <a:r>
              <a:rPr lang="en-US" dirty="0"/>
              <a:t>Project Status, Accomplishments, and Work in Progress</a:t>
            </a:r>
          </a:p>
          <a:p>
            <a:r>
              <a:rPr lang="en-US" dirty="0"/>
              <a:t>Risks and Issues</a:t>
            </a:r>
          </a:p>
          <a:p>
            <a:pPr lvl="0"/>
            <a:r>
              <a:rPr lang="en-US" b="1" u="sng" dirty="0"/>
              <a:t>Next Steps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1020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&amp;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65D8-D629-60D9-9661-AB87E608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66749"/>
            <a:ext cx="9794790" cy="3813023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400" dirty="0"/>
              <a:t>Identify data agreements needed, if any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Complete the work in progress items identified on previous slide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Begin the design process with input from the council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Approval Request – The project team requests approval from the Council to move forward with the next steps and data as outlined in the scoping document.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Q – The project team is now ready for input from the Council on the design of the application. How would you like to provide us with your input and guidance?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Q – How far back of historical grant data would the Council like to see mapped in the Mapping Tool? (i.e.12 months, 24 months ...etc.)? 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Q – How will approval be received for project milestones in between Council regular meetings? </a:t>
            </a:r>
          </a:p>
          <a:p>
            <a:pPr>
              <a:lnSpc>
                <a:spcPts val="2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02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ation Title">
            <a:extLst>
              <a:ext uri="{FF2B5EF4-FFF2-40B4-BE49-F238E27FC236}">
                <a16:creationId xmlns:a16="http://schemas.microsoft.com/office/drawing/2014/main" id="{F7504397-B456-9CCE-BF31-DEBCA780B3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855345" y="644886"/>
            <a:ext cx="7949184" cy="2612969"/>
          </a:xfrm>
        </p:spPr>
        <p:txBody>
          <a:bodyPr>
            <a:normAutofit/>
          </a:bodyPr>
          <a:lstStyle/>
          <a:p>
            <a:r>
              <a:rPr lang="en-US" dirty="0"/>
              <a:t>EJ EO292</a:t>
            </a:r>
            <a:br>
              <a:rPr lang="en-US" dirty="0"/>
            </a:br>
            <a:r>
              <a:rPr lang="en-US" dirty="0"/>
              <a:t>Mapping Tools &amp; Hub Project</a:t>
            </a:r>
          </a:p>
        </p:txBody>
      </p:sp>
      <p:sp>
        <p:nvSpPr>
          <p:cNvPr id="11" name="Presenter Information">
            <a:extLst>
              <a:ext uri="{FF2B5EF4-FFF2-40B4-BE49-F238E27FC236}">
                <a16:creationId xmlns:a16="http://schemas.microsoft.com/office/drawing/2014/main" id="{4CF19390-6E14-4874-2FFB-307D206F6A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55345" y="3327470"/>
            <a:ext cx="7949184" cy="2515057"/>
          </a:xfrm>
        </p:spPr>
        <p:txBody>
          <a:bodyPr/>
          <a:lstStyle/>
          <a:p>
            <a:r>
              <a:rPr lang="en-US" dirty="0"/>
              <a:t>Emad Khatib &amp; David Giordano</a:t>
            </a:r>
            <a:br>
              <a:rPr lang="en-US" dirty="0"/>
            </a:br>
            <a:r>
              <a:rPr lang="en-US" dirty="0"/>
              <a:t>DIT – PMO &amp; Data Division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EJ Council Meeting</a:t>
            </a:r>
          </a:p>
          <a:p>
            <a:r>
              <a:rPr lang="en-US"/>
              <a:t>March 26, </a:t>
            </a:r>
            <a:r>
              <a:rPr lang="en-US" dirty="0"/>
              <a:t>2024</a:t>
            </a:r>
          </a:p>
        </p:txBody>
      </p:sp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302B4501-66CF-E9C9-42F2-9E7E976EF787}"/>
              </a:ext>
            </a:extLst>
          </p:cNvPr>
          <p:cNvSpPr txBox="1">
            <a:spLocks/>
          </p:cNvSpPr>
          <p:nvPr/>
        </p:nvSpPr>
        <p:spPr>
          <a:xfrm>
            <a:off x="0" y="513082"/>
            <a:ext cx="12192000" cy="1031514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282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2A7024-8B7A-B658-730A-8EA679F1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4605867" cy="5614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37F53B-C8A1-BEBB-583F-17C98EF0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61" y="1204642"/>
            <a:ext cx="8398163" cy="3991373"/>
          </a:xfrm>
        </p:spPr>
        <p:txBody>
          <a:bodyPr/>
          <a:lstStyle/>
          <a:p>
            <a:pPr lvl="0"/>
            <a:r>
              <a:rPr lang="en-US" dirty="0"/>
              <a:t>Project Overview </a:t>
            </a:r>
          </a:p>
          <a:p>
            <a:pPr lvl="0"/>
            <a:r>
              <a:rPr lang="en-US" dirty="0"/>
              <a:t>Project Status, Accomplishments, and Work in Progress</a:t>
            </a:r>
          </a:p>
          <a:p>
            <a:r>
              <a:rPr lang="en-US" dirty="0"/>
              <a:t>Risks and Issues</a:t>
            </a:r>
          </a:p>
          <a:p>
            <a:pPr lvl="0"/>
            <a:r>
              <a:rPr lang="en-US" dirty="0"/>
              <a:t>Next Steps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8788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1CB68-D180-4B05-3D5B-A0F4AF44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4AF95B-10C2-C300-1A99-B7BD5C94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4605867" cy="5614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B5F38B-1FFA-EC67-91AD-E640E9AB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61" y="1204642"/>
            <a:ext cx="8398163" cy="3991373"/>
          </a:xfrm>
        </p:spPr>
        <p:txBody>
          <a:bodyPr/>
          <a:lstStyle/>
          <a:p>
            <a:pPr lvl="0"/>
            <a:r>
              <a:rPr lang="en-US" b="1" u="sng" dirty="0"/>
              <a:t>Project Overview </a:t>
            </a:r>
          </a:p>
          <a:p>
            <a:pPr lvl="0"/>
            <a:r>
              <a:rPr lang="en-US" dirty="0"/>
              <a:t>Project Status, Accomplishments, and Work in Progress</a:t>
            </a:r>
          </a:p>
          <a:p>
            <a:r>
              <a:rPr lang="en-US" dirty="0"/>
              <a:t>Risks and Issues</a:t>
            </a:r>
          </a:p>
          <a:p>
            <a:pPr lvl="0"/>
            <a:r>
              <a:rPr lang="en-US" dirty="0"/>
              <a:t>Next Steps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65D8-D629-60D9-9661-AB87E608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66750"/>
            <a:ext cx="8108093" cy="3238434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400" dirty="0"/>
              <a:t>Project created under the direction of the Governor’s </a:t>
            </a:r>
            <a:r>
              <a:rPr lang="en-US" sz="14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Order 292</a:t>
            </a:r>
            <a:endParaRPr lang="en-US" sz="1400" dirty="0">
              <a:solidFill>
                <a:schemeClr val="accent2"/>
              </a:solidFill>
            </a:endParaRPr>
          </a:p>
          <a:p>
            <a:pPr>
              <a:lnSpc>
                <a:spcPts val="2000"/>
              </a:lnSpc>
            </a:pPr>
            <a:r>
              <a:rPr lang="en-US" sz="1400" dirty="0"/>
              <a:t>Design a Mapping Tool as a source of Environmental Justice (EJ) mapping for all North Carolinians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Specifically, communities of color, low-income, and indigenous communities that have been disproportionately affected by climate change and environmental pollution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At a minimum, integrate data used in 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DEQ’s Community Mapping System &amp; Environmental Justice Tool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North Carolina Department of Health and Human Service’s Environmental Health Data Dashboard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North Carolina Department of Transportation’s EJ and Transportation Disadvantage Index Mapping Tool</a:t>
            </a:r>
          </a:p>
        </p:txBody>
      </p:sp>
    </p:spTree>
    <p:extLst>
      <p:ext uri="{BB962C8B-B14F-4D97-AF65-F5344CB8AC3E}">
        <p14:creationId xmlns:p14="http://schemas.microsoft.com/office/powerpoint/2010/main" val="12216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465D8-D629-60D9-9661-AB87E6087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166750"/>
            <a:ext cx="9170774" cy="412194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400" dirty="0"/>
              <a:t>The Mapping Tool will be used to display data related to 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Demographics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Permitted facilities locations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Relevant health data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Air quality climate stressors (flooding and sea level rise risk)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Sensitive receptors (schools, nursing homes, and affordable housing communities) </a:t>
            </a:r>
          </a:p>
          <a:p>
            <a:pPr>
              <a:lnSpc>
                <a:spcPts val="2000"/>
              </a:lnSpc>
            </a:pPr>
            <a:r>
              <a:rPr lang="en-US" sz="1400" dirty="0"/>
              <a:t>The Hub Website will be developed in coordination with DIT’s Digital Commons Team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The Hub Website will host environmental justice information and activities as well as relevant grant information, including links to external resources</a:t>
            </a:r>
          </a:p>
          <a:p>
            <a:pPr lvl="1">
              <a:lnSpc>
                <a:spcPts val="2000"/>
              </a:lnSpc>
            </a:pPr>
            <a:r>
              <a:rPr lang="en-US" sz="1400" dirty="0"/>
              <a:t>The Hub Website will also link to the EJ Mapping Tool</a:t>
            </a:r>
          </a:p>
        </p:txBody>
      </p:sp>
    </p:spTree>
    <p:extLst>
      <p:ext uri="{BB962C8B-B14F-4D97-AF65-F5344CB8AC3E}">
        <p14:creationId xmlns:p14="http://schemas.microsoft.com/office/powerpoint/2010/main" val="5202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9AE2-A701-F08D-DEAF-DD0469A9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Governance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88301-AF19-3575-472B-2BFE22E49623}"/>
              </a:ext>
            </a:extLst>
          </p:cNvPr>
          <p:cNvSpPr/>
          <p:nvPr/>
        </p:nvSpPr>
        <p:spPr>
          <a:xfrm>
            <a:off x="7308422" y="3191814"/>
            <a:ext cx="2174488" cy="1304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Team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AD136-F058-5BA5-5414-251C5BAEB343}"/>
              </a:ext>
            </a:extLst>
          </p:cNvPr>
          <p:cNvSpPr/>
          <p:nvPr/>
        </p:nvSpPr>
        <p:spPr>
          <a:xfrm>
            <a:off x="3915936" y="1418769"/>
            <a:ext cx="2174488" cy="1304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EJ EO292</a:t>
            </a:r>
          </a:p>
          <a:p>
            <a:pPr algn="ctr"/>
            <a:r>
              <a:rPr lang="en-US" dirty="0"/>
              <a:t>Council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BD6C9-9137-40E9-97A2-BCB071F51F15}"/>
              </a:ext>
            </a:extLst>
          </p:cNvPr>
          <p:cNvSpPr/>
          <p:nvPr/>
        </p:nvSpPr>
        <p:spPr>
          <a:xfrm>
            <a:off x="3915936" y="3191813"/>
            <a:ext cx="2174488" cy="1304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EJ EO292 </a:t>
            </a:r>
          </a:p>
          <a:p>
            <a:pPr algn="ctr"/>
            <a:r>
              <a:rPr lang="en-US" dirty="0"/>
              <a:t>Working Group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FE50C00-DD19-D81A-40BB-5288D653ECC7}"/>
              </a:ext>
            </a:extLst>
          </p:cNvPr>
          <p:cNvCxnSpPr>
            <a:cxnSpLocks/>
            <a:stCxn id="6" idx="1"/>
            <a:endCxn id="14" idx="3"/>
          </p:cNvCxnSpPr>
          <p:nvPr/>
        </p:nvCxnSpPr>
        <p:spPr>
          <a:xfrm rot="10800000">
            <a:off x="6090424" y="3844161"/>
            <a:ext cx="1217998" cy="1"/>
          </a:xfrm>
          <a:prstGeom prst="bentConnector3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B49119-8E49-B33B-7D5E-4CA14BAC371C}"/>
              </a:ext>
            </a:extLst>
          </p:cNvPr>
          <p:cNvSpPr txBox="1"/>
          <p:nvPr/>
        </p:nvSpPr>
        <p:spPr>
          <a:xfrm>
            <a:off x="7228114" y="4602448"/>
            <a:ext cx="229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Proposes solutions to enable desired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Develops solution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8F09BA-905B-39BA-9DDB-57A6775DB3E4}"/>
              </a:ext>
            </a:extLst>
          </p:cNvPr>
          <p:cNvSpPr txBox="1"/>
          <p:nvPr/>
        </p:nvSpPr>
        <p:spPr>
          <a:xfrm>
            <a:off x="3747005" y="4638910"/>
            <a:ext cx="251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Develops scope and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Oversees project execution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Presents status of project on agreed periodic basis to Council</a:t>
            </a:r>
          </a:p>
          <a:p>
            <a:endParaRPr lang="en-US" sz="12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24876D-5C28-1A95-2974-C7CEB6C4E297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5003180" y="2723462"/>
            <a:ext cx="0" cy="468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CD6260-EB26-150C-E859-2D315D5C3872}"/>
              </a:ext>
            </a:extLst>
          </p:cNvPr>
          <p:cNvSpPr txBox="1"/>
          <p:nvPr/>
        </p:nvSpPr>
        <p:spPr>
          <a:xfrm>
            <a:off x="6590981" y="1331547"/>
            <a:ext cx="2891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Finalizes/approves scope and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Reviews/approves changes to scope/plan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Reviews/approves production deployment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Communicates status to Governor’s Office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3F4C6-AD15-4AD3-D6A4-473B35058272}"/>
              </a:ext>
            </a:extLst>
          </p:cNvPr>
          <p:cNvSpPr/>
          <p:nvPr/>
        </p:nvSpPr>
        <p:spPr>
          <a:xfrm>
            <a:off x="1240892" y="2370546"/>
            <a:ext cx="2174488" cy="13046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EJ EO292 </a:t>
            </a:r>
          </a:p>
          <a:p>
            <a:pPr algn="ctr"/>
            <a:r>
              <a:rPr lang="en-US" dirty="0"/>
              <a:t>Subcommittee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CCBC932-4F71-6822-CE3E-C16A81DBE3E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5380" y="2976151"/>
            <a:ext cx="1587800" cy="1"/>
          </a:xfrm>
          <a:prstGeom prst="bentConnector3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F0CDC1-6CC9-1A75-EDBD-503266E63C29}"/>
              </a:ext>
            </a:extLst>
          </p:cNvPr>
          <p:cNvSpPr txBox="1"/>
          <p:nvPr/>
        </p:nvSpPr>
        <p:spPr>
          <a:xfrm>
            <a:off x="1240890" y="3734439"/>
            <a:ext cx="21744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Coordinate scope through direct communication with the project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Participate in product demo/MVP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Communicates status to Governor’s Council</a:t>
            </a:r>
          </a:p>
        </p:txBody>
      </p:sp>
    </p:spTree>
    <p:extLst>
      <p:ext uri="{BB962C8B-B14F-4D97-AF65-F5344CB8AC3E}">
        <p14:creationId xmlns:p14="http://schemas.microsoft.com/office/powerpoint/2010/main" val="11163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DDC0-103A-9D67-FC23-0E609E14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C22799-3AB4-D073-3113-5451218C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58" y="1008749"/>
            <a:ext cx="10551083" cy="49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63463-7EF7-AD9D-82B5-A7DE139E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B833-7C08-092D-6A01-75BCAAEF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866"/>
            <a:ext cx="10515600" cy="561467"/>
          </a:xfrm>
        </p:spPr>
        <p:txBody>
          <a:bodyPr anchor="t">
            <a:normAutofit/>
          </a:bodyPr>
          <a:lstStyle/>
          <a:p>
            <a:r>
              <a:rPr lang="en-US" dirty="0"/>
              <a:t>Project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6B6EF-66E4-242A-FD5A-72ACA38B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54" y="979953"/>
            <a:ext cx="9662474" cy="5502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3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B874E-2D0A-930B-E41F-83AE7BC39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824C7C-5ED8-52E0-65CE-B03A8422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37"/>
            <a:ext cx="4605867" cy="5614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B858D-B9A9-035E-B6AC-8302E490D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61" y="1204642"/>
            <a:ext cx="9712614" cy="3991373"/>
          </a:xfrm>
        </p:spPr>
        <p:txBody>
          <a:bodyPr/>
          <a:lstStyle/>
          <a:p>
            <a:pPr lvl="0"/>
            <a:r>
              <a:rPr lang="en-US" dirty="0"/>
              <a:t>Project Overview </a:t>
            </a:r>
          </a:p>
          <a:p>
            <a:pPr lvl="0"/>
            <a:r>
              <a:rPr lang="en-US" b="1" u="sng" dirty="0"/>
              <a:t>Project Status, Accomplishments, and Work in Progress</a:t>
            </a:r>
          </a:p>
          <a:p>
            <a:r>
              <a:rPr lang="en-US" dirty="0"/>
              <a:t>Risks and Issues</a:t>
            </a:r>
          </a:p>
          <a:p>
            <a:pPr lvl="0"/>
            <a:r>
              <a:rPr lang="en-US" dirty="0"/>
              <a:t>Next Steps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0108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5803FBC4-8581-48D1-AD3E-A13A32F2DE75}"/>
    </a:ext>
  </a:extLst>
</a:theme>
</file>

<file path=ppt/theme/theme2.xml><?xml version="1.0" encoding="utf-8"?>
<a:theme xmlns:a="http://schemas.openxmlformats.org/drawingml/2006/main" name="Bottom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CC536A48-FF6A-43FF-99E4-37AD218FB9D1}"/>
    </a:ext>
  </a:extLst>
</a:theme>
</file>

<file path=ppt/theme/theme3.xml><?xml version="1.0" encoding="utf-8"?>
<a:theme xmlns:a="http://schemas.openxmlformats.org/drawingml/2006/main" name="Top Swoop Design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2F5FBB3A-3A7F-4744-A79D-3C0657372535}"/>
    </a:ext>
  </a:extLst>
</a:theme>
</file>

<file path=ppt/theme/theme4.xml><?xml version="1.0" encoding="utf-8"?>
<a:theme xmlns:a="http://schemas.openxmlformats.org/drawingml/2006/main" name="Blank Slide">
  <a:themeElements>
    <a:clrScheme name="NCDIT_COLORTHEME">
      <a:dk1>
        <a:srgbClr val="172E4C"/>
      </a:dk1>
      <a:lt1>
        <a:srgbClr val="FFFFFF"/>
      </a:lt1>
      <a:dk2>
        <a:srgbClr val="172E4C"/>
      </a:dk2>
      <a:lt2>
        <a:srgbClr val="FFFFFF"/>
      </a:lt2>
      <a:accent1>
        <a:srgbClr val="172E4C"/>
      </a:accent1>
      <a:accent2>
        <a:srgbClr val="527BBD"/>
      </a:accent2>
      <a:accent3>
        <a:srgbClr val="9BAAD1"/>
      </a:accent3>
      <a:accent4>
        <a:srgbClr val="CAD1D3"/>
      </a:accent4>
      <a:accent5>
        <a:srgbClr val="F15D2C"/>
      </a:accent5>
      <a:accent6>
        <a:srgbClr val="000000"/>
      </a:accent6>
      <a:hlink>
        <a:srgbClr val="FFFFFF"/>
      </a:hlink>
      <a:folHlink>
        <a:srgbClr val="FFFFFF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B0422184-F6AA-400D-B462-772D33DEF0A1}"/>
    </a:ext>
  </a:extLst>
</a:theme>
</file>

<file path=ppt/theme/theme5.xml><?xml version="1.0" encoding="utf-8"?>
<a:theme xmlns:a="http://schemas.openxmlformats.org/drawingml/2006/main" name="Section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75E0756A-2A90-4EA6-9F43-D22A169ADABE}"/>
    </a:ext>
  </a:extLst>
</a:theme>
</file>

<file path=ppt/theme/theme6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DIT_FON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DIT EJ Mapping" id="{B500F07E-F2BA-497A-A7AC-F9A966E75C26}" vid="{FDD6C29A-E28E-4AE2-962E-B2E6EE9659C6}"/>
    </a:ext>
  </a:extLst>
</a:theme>
</file>

<file path=ppt/theme/theme7.xml><?xml version="1.0" encoding="utf-8"?>
<a:theme xmlns:a="http://schemas.openxmlformats.org/drawingml/2006/main" name="Office Theme">
  <a:themeElements>
    <a:clrScheme name="NCDIT">
      <a:dk1>
        <a:srgbClr val="000000"/>
      </a:dk1>
      <a:lt1>
        <a:sysClr val="window" lastClr="FFFFFF"/>
      </a:lt1>
      <a:dk2>
        <a:srgbClr val="0C2340"/>
      </a:dk2>
      <a:lt2>
        <a:srgbClr val="AFC4E0"/>
      </a:lt2>
      <a:accent1>
        <a:srgbClr val="0E3052"/>
      </a:accent1>
      <a:accent2>
        <a:srgbClr val="426DA9"/>
      </a:accent2>
      <a:accent3>
        <a:srgbClr val="D0D3D4"/>
      </a:accent3>
      <a:accent4>
        <a:srgbClr val="F4633A"/>
      </a:accent4>
      <a:accent5>
        <a:srgbClr val="9EA7CD"/>
      </a:accent5>
      <a:accent6>
        <a:srgbClr val="FFFFFF"/>
      </a:accent6>
      <a:hlink>
        <a:srgbClr val="426DA9"/>
      </a:hlink>
      <a:folHlink>
        <a:srgbClr val="F4633A"/>
      </a:folHlink>
    </a:clrScheme>
    <a:fontScheme name="NCD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NCDIT">
      <a:dk1>
        <a:srgbClr val="000000"/>
      </a:dk1>
      <a:lt1>
        <a:sysClr val="window" lastClr="FFFFFF"/>
      </a:lt1>
      <a:dk2>
        <a:srgbClr val="0C2340"/>
      </a:dk2>
      <a:lt2>
        <a:srgbClr val="AFC4E0"/>
      </a:lt2>
      <a:accent1>
        <a:srgbClr val="0E3052"/>
      </a:accent1>
      <a:accent2>
        <a:srgbClr val="426DA9"/>
      </a:accent2>
      <a:accent3>
        <a:srgbClr val="D0D3D4"/>
      </a:accent3>
      <a:accent4>
        <a:srgbClr val="F4633A"/>
      </a:accent4>
      <a:accent5>
        <a:srgbClr val="9EA7CD"/>
      </a:accent5>
      <a:accent6>
        <a:srgbClr val="FFFFFF"/>
      </a:accent6>
      <a:hlink>
        <a:srgbClr val="426DA9"/>
      </a:hlink>
      <a:folHlink>
        <a:srgbClr val="F4633A"/>
      </a:folHlink>
    </a:clrScheme>
    <a:fontScheme name="NCD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NCDIT EJ Mapping_GP</Template>
  <TotalTime>1339</TotalTime>
  <Words>1215</Words>
  <Application>Microsoft Office PowerPoint</Application>
  <PresentationFormat>Widescreen</PresentationFormat>
  <Paragraphs>222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Tahoma</vt:lpstr>
      <vt:lpstr>Wingdings</vt:lpstr>
      <vt:lpstr>TItle Slide</vt:lpstr>
      <vt:lpstr>Bottom Swoop Design</vt:lpstr>
      <vt:lpstr>Top Swoop Design</vt:lpstr>
      <vt:lpstr>Blank Slide</vt:lpstr>
      <vt:lpstr>Section Title Slide</vt:lpstr>
      <vt:lpstr>Closing Slide</vt:lpstr>
      <vt:lpstr>EJ EO292 Mapping Tools &amp; Hub Project</vt:lpstr>
      <vt:lpstr>Agenda</vt:lpstr>
      <vt:lpstr>Agenda</vt:lpstr>
      <vt:lpstr>Project Overview</vt:lpstr>
      <vt:lpstr>Project Overview</vt:lpstr>
      <vt:lpstr>High-Level Governance</vt:lpstr>
      <vt:lpstr>Project Timeline</vt:lpstr>
      <vt:lpstr>Project Process</vt:lpstr>
      <vt:lpstr>Agenda</vt:lpstr>
      <vt:lpstr>Project Status</vt:lpstr>
      <vt:lpstr>Project Status – Required Data Layers</vt:lpstr>
      <vt:lpstr>Project Status – Data Mapping Update</vt:lpstr>
      <vt:lpstr>Accomplishments &amp; Work in Progress</vt:lpstr>
      <vt:lpstr>Agenda</vt:lpstr>
      <vt:lpstr>PowerPoint Presentation</vt:lpstr>
      <vt:lpstr>Agenda</vt:lpstr>
      <vt:lpstr>Next Steps &amp; Questions</vt:lpstr>
      <vt:lpstr>EJ EO292 Mapping Tools &amp; Hub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 EO292 Mapping Tools &amp; Hub Project</dc:title>
  <dc:creator>Khatib, Emad I</dc:creator>
  <cp:lastModifiedBy>Warren, Cathy D</cp:lastModifiedBy>
  <cp:revision>23</cp:revision>
  <dcterms:created xsi:type="dcterms:W3CDTF">2023-12-14T20:34:29Z</dcterms:created>
  <dcterms:modified xsi:type="dcterms:W3CDTF">2024-10-17T15:09:36Z</dcterms:modified>
</cp:coreProperties>
</file>