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Ex1.xml" ContentType="application/vnd.ms-office.chartex+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charts/chart7.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xml" ContentType="application/vnd.openxmlformats-officedocument.themeOverride+xml"/>
  <Override PartName="/ppt/notesSlides/notesSlide13.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2.xml" ContentType="application/vnd.openxmlformats-officedocument.drawingml.chartshapes+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charts/chartEx2.xml" ContentType="application/vnd.ms-office.chartex+xml"/>
  <Override PartName="/ppt/charts/style15.xml" ContentType="application/vnd.ms-office.chartstyle+xml"/>
  <Override PartName="/ppt/charts/colors15.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7.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72.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1"/>
    <p:sldMasterId id="2147485187" r:id="rId2"/>
    <p:sldMasterId id="2147485208" r:id="rId3"/>
  </p:sldMasterIdLst>
  <p:notesMasterIdLst>
    <p:notesMasterId r:id="rId79"/>
  </p:notesMasterIdLst>
  <p:sldIdLst>
    <p:sldId id="257" r:id="rId4"/>
    <p:sldId id="2147483637" r:id="rId5"/>
    <p:sldId id="450" r:id="rId6"/>
    <p:sldId id="460" r:id="rId7"/>
    <p:sldId id="2147483631" r:id="rId8"/>
    <p:sldId id="463" r:id="rId9"/>
    <p:sldId id="464" r:id="rId10"/>
    <p:sldId id="466" r:id="rId11"/>
    <p:sldId id="2147483632" r:id="rId12"/>
    <p:sldId id="2147483638" r:id="rId13"/>
    <p:sldId id="452" r:id="rId14"/>
    <p:sldId id="468" r:id="rId15"/>
    <p:sldId id="2147483633" r:id="rId16"/>
    <p:sldId id="390" r:id="rId17"/>
    <p:sldId id="444" r:id="rId18"/>
    <p:sldId id="2147483639" r:id="rId19"/>
    <p:sldId id="445" r:id="rId20"/>
    <p:sldId id="396" r:id="rId21"/>
    <p:sldId id="431" r:id="rId22"/>
    <p:sldId id="397" r:id="rId23"/>
    <p:sldId id="398" r:id="rId24"/>
    <p:sldId id="399" r:id="rId25"/>
    <p:sldId id="400" r:id="rId26"/>
    <p:sldId id="447" r:id="rId27"/>
    <p:sldId id="453" r:id="rId28"/>
    <p:sldId id="405" r:id="rId29"/>
    <p:sldId id="434" r:id="rId30"/>
    <p:sldId id="361" r:id="rId31"/>
    <p:sldId id="362" r:id="rId32"/>
    <p:sldId id="408" r:id="rId33"/>
    <p:sldId id="443" r:id="rId34"/>
    <p:sldId id="454" r:id="rId35"/>
    <p:sldId id="363" r:id="rId36"/>
    <p:sldId id="389" r:id="rId37"/>
    <p:sldId id="364" r:id="rId38"/>
    <p:sldId id="407" r:id="rId39"/>
    <p:sldId id="455" r:id="rId40"/>
    <p:sldId id="366" r:id="rId41"/>
    <p:sldId id="394" r:id="rId42"/>
    <p:sldId id="371" r:id="rId43"/>
    <p:sldId id="441" r:id="rId44"/>
    <p:sldId id="373" r:id="rId45"/>
    <p:sldId id="436" r:id="rId46"/>
    <p:sldId id="401" r:id="rId47"/>
    <p:sldId id="367" r:id="rId48"/>
    <p:sldId id="417" r:id="rId49"/>
    <p:sldId id="446" r:id="rId50"/>
    <p:sldId id="422" r:id="rId51"/>
    <p:sldId id="439" r:id="rId52"/>
    <p:sldId id="461" r:id="rId53"/>
    <p:sldId id="2147483640" r:id="rId54"/>
    <p:sldId id="409" r:id="rId55"/>
    <p:sldId id="378" r:id="rId56"/>
    <p:sldId id="414" r:id="rId57"/>
    <p:sldId id="462" r:id="rId58"/>
    <p:sldId id="410" r:id="rId59"/>
    <p:sldId id="438" r:id="rId60"/>
    <p:sldId id="456" r:id="rId61"/>
    <p:sldId id="457" r:id="rId62"/>
    <p:sldId id="411" r:id="rId63"/>
    <p:sldId id="412" r:id="rId64"/>
    <p:sldId id="2147483634" r:id="rId65"/>
    <p:sldId id="2147483635" r:id="rId66"/>
    <p:sldId id="2147483641" r:id="rId67"/>
    <p:sldId id="2147483636" r:id="rId68"/>
    <p:sldId id="2147483642" r:id="rId69"/>
    <p:sldId id="435" r:id="rId70"/>
    <p:sldId id="427" r:id="rId71"/>
    <p:sldId id="428" r:id="rId72"/>
    <p:sldId id="429" r:id="rId73"/>
    <p:sldId id="430" r:id="rId74"/>
    <p:sldId id="432" r:id="rId75"/>
    <p:sldId id="433" r:id="rId76"/>
    <p:sldId id="437" r:id="rId77"/>
    <p:sldId id="448" r:id="rId7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2.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oleObject" Target="file:///\\vdrive\shared\Client%20Folders\1250-NC%20Commission%20Task%20Force\4.%20Work%20Product\4.%20NC%20Affordability%20Deck\Research\SHEPS\HPDS_professions_Total_2023.csv" TargetMode="External"/><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3.xlsx"/></Relationships>
</file>

<file path=ppt/charts/_rels/chart9.xml.rels><?xml version="1.0" encoding="UTF-8" standalone="yes"?>
<Relationships xmlns="http://schemas.openxmlformats.org/package/2006/relationships"><Relationship Id="rId3" Type="http://schemas.openxmlformats.org/officeDocument/2006/relationships/oleObject" Target="file:///\\vdrive\shared\Client%20Folders\1250-NC%20Commission%20Task%20Force\4.%20Work%20Product\4.%20NC%20Affordability%20Deck\Research\Medicaid\NCDHHS%20-%20State%20Fiscal%20Year%202025%20Annual%20Report%20Tables.xlsx"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vdrive\shared\Client%20Folders\1250-NC%20Commission%20Task%20Force\4.%20Work%20Product\4.%20NC%20Affordability%20Deck\backup%20for%20new%20deck\Extracted%20pages%20from%20Kolb_2026_US_premiums_Appendix_Tables.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oleObject" Target="file:///\\vdrive\shared\Client%20Folders\1250-NC%20Commission%20Task%20Force\4.%20Work%20Product\4.%20NC%20Affordability%20Deck\Research\KFF-Census\pcc_index_2017-20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Share</c:v>
                </c:pt>
              </c:strCache>
            </c:strRef>
          </c:tx>
          <c:spPr>
            <a:solidFill>
              <a:srgbClr val="028090"/>
            </a:solidFill>
            <a:effectLst/>
          </c:spPr>
          <c:invertIfNegative val="0"/>
          <c:dLbls>
            <c:numFmt formatCode="0&quot;%&quot;" sourceLinked="0"/>
            <c:spPr>
              <a:noFill/>
              <a:ln>
                <a:noFill/>
              </a:ln>
              <a:effectLst/>
            </c:spPr>
            <c:txPr>
              <a:bodyPr/>
              <a:lstStyle/>
              <a:p>
                <a:pPr>
                  <a:defRPr sz="1200" b="0" i="0" u="none" strike="noStrike">
                    <a:solidFill>
                      <a:srgbClr val="000000"/>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Any care/Rx/mental health</c:v>
                </c:pt>
                <c:pt idx="1">
                  <c:v>Medical care</c:v>
                </c:pt>
                <c:pt idx="2">
                  <c:v>Prescription drugs</c:v>
                </c:pt>
                <c:pt idx="3">
                  <c:v>Mental health care</c:v>
                </c:pt>
              </c:strCache>
            </c:strRef>
          </c:cat>
          <c:val>
            <c:numRef>
              <c:f>Sheet1!$B$2:$B$5</c:f>
              <c:numCache>
                <c:formatCode>General</c:formatCode>
                <c:ptCount val="4"/>
                <c:pt idx="0">
                  <c:v>17</c:v>
                </c:pt>
                <c:pt idx="1">
                  <c:v>10</c:v>
                </c:pt>
                <c:pt idx="2">
                  <c:v>8</c:v>
                </c:pt>
                <c:pt idx="3">
                  <c:v>7</c:v>
                </c:pt>
              </c:numCache>
            </c:numRef>
          </c:val>
          <c:extLst>
            <c:ext xmlns:c16="http://schemas.microsoft.com/office/drawing/2014/chart" uri="{C3380CC4-5D6E-409C-BE32-E72D297353CC}">
              <c16:uniqueId val="{00000000-0DC4-47F8-8A18-8C2A3D813F36}"/>
            </c:ext>
          </c:extLst>
        </c:ser>
        <c:dLbls>
          <c:showLegendKey val="0"/>
          <c:showVal val="1"/>
          <c:showCatName val="0"/>
          <c:showSerName val="0"/>
          <c:showPercent val="0"/>
          <c:showBubbleSize val="0"/>
        </c:dLbls>
        <c:gapWidth val="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000000"/>
                </a:solidFill>
                <a:latin typeface="Calibri"/>
              </a:defRPr>
            </a:pPr>
            <a:endParaRPr lang="en-US"/>
          </a:p>
        </c:txPr>
        <c:crossAx val="2094734552"/>
        <c:crosses val="autoZero"/>
        <c:auto val="1"/>
        <c:lblAlgn val="ctr"/>
        <c:lblOffset val="100"/>
        <c:noMultiLvlLbl val="1"/>
      </c:catAx>
      <c:valAx>
        <c:axId val="2094734552"/>
        <c:scaling>
          <c:orientation val="minMax"/>
          <c:max val="20"/>
          <c:min val="0"/>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28090"/>
              </a:solidFill>
              <a:ln w="19050">
                <a:solidFill>
                  <a:schemeClr val="lt1"/>
                </a:solidFill>
              </a:ln>
              <a:effectLst/>
            </c:spPr>
            <c:extLst>
              <c:ext xmlns:c16="http://schemas.microsoft.com/office/drawing/2014/chart" uri="{C3380CC4-5D6E-409C-BE32-E72D297353CC}">
                <c16:uniqueId val="{00000001-31E1-4B86-9996-C16920D0B7A3}"/>
              </c:ext>
            </c:extLst>
          </c:dPt>
          <c:dPt>
            <c:idx val="1"/>
            <c:bubble3D val="0"/>
            <c:spPr>
              <a:solidFill>
                <a:srgbClr val="5C6B73"/>
              </a:solidFill>
              <a:ln w="19050">
                <a:solidFill>
                  <a:schemeClr val="lt1"/>
                </a:solidFill>
              </a:ln>
              <a:effectLst/>
            </c:spPr>
            <c:extLst>
              <c:ext xmlns:c16="http://schemas.microsoft.com/office/drawing/2014/chart" uri="{C3380CC4-5D6E-409C-BE32-E72D297353CC}">
                <c16:uniqueId val="{00000003-31E1-4B86-9996-C16920D0B7A3}"/>
              </c:ext>
            </c:extLst>
          </c:dPt>
          <c:cat>
            <c:strRef>
              <c:f>Sheet1!$A$2:$A$3</c:f>
              <c:strCache>
                <c:ptCount val="2"/>
                <c:pt idx="0">
                  <c:v>Worried about affording care</c:v>
                </c:pt>
                <c:pt idx="1">
                  <c:v>Other</c:v>
                </c:pt>
              </c:strCache>
            </c:strRef>
          </c:cat>
          <c:val>
            <c:numRef>
              <c:f>Sheet1!$B$2:$B$3</c:f>
              <c:numCache>
                <c:formatCode>General</c:formatCode>
                <c:ptCount val="2"/>
                <c:pt idx="0">
                  <c:v>33</c:v>
                </c:pt>
                <c:pt idx="1">
                  <c:v>66</c:v>
                </c:pt>
              </c:numCache>
            </c:numRef>
          </c:val>
          <c:extLst>
            <c:ext xmlns:c16="http://schemas.microsoft.com/office/drawing/2014/chart" uri="{C3380CC4-5D6E-409C-BE32-E72D297353CC}">
              <c16:uniqueId val="{00000004-31E1-4B86-9996-C16920D0B7A3}"/>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28090"/>
              </a:solidFill>
              <a:ln w="19050">
                <a:solidFill>
                  <a:schemeClr val="lt1"/>
                </a:solidFill>
              </a:ln>
              <a:effectLst/>
            </c:spPr>
            <c:extLst>
              <c:ext xmlns:c16="http://schemas.microsoft.com/office/drawing/2014/chart" uri="{C3380CC4-5D6E-409C-BE32-E72D297353CC}">
                <c16:uniqueId val="{00000001-B3D8-4881-90E3-2B6B21FC2AF1}"/>
              </c:ext>
            </c:extLst>
          </c:dPt>
          <c:dPt>
            <c:idx val="1"/>
            <c:bubble3D val="0"/>
            <c:spPr>
              <a:solidFill>
                <a:srgbClr val="5C6B73"/>
              </a:solidFill>
              <a:ln w="19050">
                <a:solidFill>
                  <a:schemeClr val="lt1"/>
                </a:solidFill>
              </a:ln>
              <a:effectLst/>
            </c:spPr>
            <c:extLst>
              <c:ext xmlns:c16="http://schemas.microsoft.com/office/drawing/2014/chart" uri="{C3380CC4-5D6E-409C-BE32-E72D297353CC}">
                <c16:uniqueId val="{00000003-B3D8-4881-90E3-2B6B21FC2AF1}"/>
              </c:ext>
            </c:extLst>
          </c:dPt>
          <c:cat>
            <c:strRef>
              <c:f>Sheet1!$A$2:$A$3</c:f>
              <c:strCache>
                <c:ptCount val="2"/>
                <c:pt idx="0">
                  <c:v>Worried about affording care</c:v>
                </c:pt>
                <c:pt idx="1">
                  <c:v>Other</c:v>
                </c:pt>
              </c:strCache>
            </c:strRef>
          </c:cat>
          <c:val>
            <c:numRef>
              <c:f>Sheet1!$B$2:$B$3</c:f>
              <c:numCache>
                <c:formatCode>General</c:formatCode>
                <c:ptCount val="2"/>
                <c:pt idx="0">
                  <c:v>61</c:v>
                </c:pt>
                <c:pt idx="1">
                  <c:v>39</c:v>
                </c:pt>
              </c:numCache>
            </c:numRef>
          </c:val>
          <c:extLst>
            <c:ext xmlns:c16="http://schemas.microsoft.com/office/drawing/2014/chart" uri="{C3380CC4-5D6E-409C-BE32-E72D297353CC}">
              <c16:uniqueId val="{00000004-B3D8-4881-90E3-2B6B21FC2AF1}"/>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296AA"/>
            </a:solidFill>
          </c:spPr>
          <c:dPt>
            <c:idx val="0"/>
            <c:bubble3D val="0"/>
            <c:spPr>
              <a:solidFill>
                <a:srgbClr val="028090"/>
              </a:solidFill>
              <a:ln w="19050">
                <a:solidFill>
                  <a:schemeClr val="lt1"/>
                </a:solidFill>
              </a:ln>
              <a:effectLst/>
            </c:spPr>
            <c:extLst>
              <c:ext xmlns:c16="http://schemas.microsoft.com/office/drawing/2014/chart" uri="{C3380CC4-5D6E-409C-BE32-E72D297353CC}">
                <c16:uniqueId val="{00000001-8923-4A0D-BAC1-2557C32474EB}"/>
              </c:ext>
            </c:extLst>
          </c:dPt>
          <c:dPt>
            <c:idx val="1"/>
            <c:bubble3D val="0"/>
            <c:spPr>
              <a:solidFill>
                <a:srgbClr val="5C6B73"/>
              </a:solidFill>
              <a:ln w="19050">
                <a:solidFill>
                  <a:schemeClr val="lt1"/>
                </a:solidFill>
              </a:ln>
              <a:effectLst/>
            </c:spPr>
            <c:extLst>
              <c:ext xmlns:c16="http://schemas.microsoft.com/office/drawing/2014/chart" uri="{C3380CC4-5D6E-409C-BE32-E72D297353CC}">
                <c16:uniqueId val="{00000003-8923-4A0D-BAC1-2557C32474EB}"/>
              </c:ext>
            </c:extLst>
          </c:dPt>
          <c:cat>
            <c:strRef>
              <c:f>Sheet1!$A$2:$A$3</c:f>
              <c:strCache>
                <c:ptCount val="2"/>
                <c:pt idx="0">
                  <c:v>Worried about affording care</c:v>
                </c:pt>
                <c:pt idx="1">
                  <c:v>Other</c:v>
                </c:pt>
              </c:strCache>
            </c:strRef>
          </c:cat>
          <c:val>
            <c:numRef>
              <c:f>Sheet1!$B$2:$B$3</c:f>
              <c:numCache>
                <c:formatCode>General</c:formatCode>
                <c:ptCount val="2"/>
                <c:pt idx="0">
                  <c:v>85</c:v>
                </c:pt>
                <c:pt idx="1">
                  <c:v>15</c:v>
                </c:pt>
              </c:numCache>
            </c:numRef>
          </c:val>
          <c:extLst>
            <c:ext xmlns:c16="http://schemas.microsoft.com/office/drawing/2014/chart" uri="{C3380CC4-5D6E-409C-BE32-E72D297353CC}">
              <c16:uniqueId val="{00000004-8923-4A0D-BAC1-2557C32474EB}"/>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Share of Respondents</c:v>
                </c:pt>
              </c:strCache>
            </c:strRef>
          </c:tx>
          <c:spPr>
            <a:solidFill>
              <a:srgbClr val="028090"/>
            </a:solidFill>
            <a:effectLst/>
          </c:spPr>
          <c:invertIfNegative val="0"/>
          <c:dLbls>
            <c:numFmt formatCode="0&quot;%&quot;" sourceLinked="0"/>
            <c:spPr>
              <a:noFill/>
              <a:ln>
                <a:noFill/>
              </a:ln>
              <a:effectLst/>
            </c:spPr>
            <c:txPr>
              <a:bodyPr/>
              <a:lstStyle/>
              <a:p>
                <a:pPr>
                  <a:defRPr sz="1300" b="1" i="0" u="none" strike="noStrike">
                    <a:solidFill>
                      <a:srgbClr val="2B2B2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Contacted by collection agency</c:v>
                </c:pt>
                <c:pt idx="1">
                  <c:v>Used up all or most savings</c:v>
                </c:pt>
                <c:pt idx="2">
                  <c:v>Unable to pay necessities like food, heat, or housing</c:v>
                </c:pt>
                <c:pt idx="3">
                  <c:v>Incurred large credit card debt</c:v>
                </c:pt>
                <c:pt idx="4">
                  <c:v>Borrowed money / loan / another mortgage</c:v>
                </c:pt>
                <c:pt idx="5">
                  <c:v>Placed on long-term payment plan</c:v>
                </c:pt>
              </c:strCache>
            </c:strRef>
          </c:cat>
          <c:val>
            <c:numRef>
              <c:f>Sheet1!$B$2:$B$7</c:f>
              <c:numCache>
                <c:formatCode>General</c:formatCode>
                <c:ptCount val="6"/>
                <c:pt idx="0">
                  <c:v>20</c:v>
                </c:pt>
                <c:pt idx="1">
                  <c:v>17</c:v>
                </c:pt>
                <c:pt idx="2">
                  <c:v>15</c:v>
                </c:pt>
                <c:pt idx="3">
                  <c:v>12</c:v>
                </c:pt>
                <c:pt idx="4">
                  <c:v>10</c:v>
                </c:pt>
                <c:pt idx="5">
                  <c:v>8</c:v>
                </c:pt>
              </c:numCache>
            </c:numRef>
          </c:val>
          <c:extLst>
            <c:ext xmlns:c16="http://schemas.microsoft.com/office/drawing/2014/chart" uri="{C3380CC4-5D6E-409C-BE32-E72D297353CC}">
              <c16:uniqueId val="{00000000-D836-46C1-92F0-9596FC0E80AD}"/>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lgn="ctr">
              <a:defRPr lang="en-US" sz="2000" b="0" i="0" u="none" strike="noStrike" kern="1200" baseline="0">
                <a:solidFill>
                  <a:srgbClr val="000000"/>
                </a:solidFill>
                <a:latin typeface="+mn-lt"/>
                <a:ea typeface="+mn-ea"/>
                <a:cs typeface="+mn-cs"/>
              </a:defRPr>
            </a:pPr>
            <a:endParaRPr lang="en-US"/>
          </a:p>
        </c:txPr>
        <c:crossAx val="2094734552"/>
        <c:crosses val="autoZero"/>
        <c:auto val="1"/>
        <c:lblAlgn val="ctr"/>
        <c:lblOffset val="100"/>
        <c:noMultiLvlLbl val="1"/>
      </c:catAx>
      <c:valAx>
        <c:axId val="2094734552"/>
        <c:scaling>
          <c:orientation val="minMax"/>
          <c:max val="24"/>
          <c:min val="0"/>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National Ranking</c:v>
                </c:pt>
              </c:strCache>
            </c:strRef>
          </c:tx>
          <c:spPr>
            <a:solidFill>
              <a:srgbClr val="028090"/>
            </a:solidFill>
            <a:ln>
              <a:no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D98-4D8C-9A39-A572AB311CE2}"/>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7D98-4D8C-9A39-A572AB311CE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2023</c:v>
                </c:pt>
                <c:pt idx="1">
                  <c:v>2025</c:v>
                </c:pt>
              </c:numCache>
            </c:numRef>
          </c:cat>
          <c:val>
            <c:numRef>
              <c:f>Sheet1!$B$2:$B$3</c:f>
              <c:numCache>
                <c:formatCode>0.00%</c:formatCode>
                <c:ptCount val="2"/>
                <c:pt idx="0" formatCode="0%">
                  <c:v>0.08</c:v>
                </c:pt>
                <c:pt idx="1">
                  <c:v>3.6999999999999998E-2</c:v>
                </c:pt>
              </c:numCache>
            </c:numRef>
          </c:val>
          <c:extLst>
            <c:ext xmlns:c16="http://schemas.microsoft.com/office/drawing/2014/chart" uri="{C3380CC4-5D6E-409C-BE32-E72D297353CC}">
              <c16:uniqueId val="{00000000-9DB7-4F3F-8FA3-54DAC3C792F8}"/>
            </c:ext>
          </c:extLst>
        </c:ser>
        <c:dLbls>
          <c:showLegendKey val="0"/>
          <c:showVal val="0"/>
          <c:showCatName val="0"/>
          <c:showSerName val="0"/>
          <c:showPercent val="0"/>
          <c:showBubbleSize val="0"/>
        </c:dLbls>
        <c:gapWidth val="219"/>
        <c:overlap val="-27"/>
        <c:axId val="157189743"/>
        <c:axId val="852618192"/>
      </c:barChart>
      <c:catAx>
        <c:axId val="157189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852618192"/>
        <c:crosses val="autoZero"/>
        <c:auto val="1"/>
        <c:lblAlgn val="ctr"/>
        <c:lblOffset val="100"/>
        <c:noMultiLvlLbl val="0"/>
      </c:catAx>
      <c:valAx>
        <c:axId val="852618192"/>
        <c:scaling>
          <c:orientation val="minMax"/>
          <c:max val="0.1"/>
          <c:min val="0"/>
        </c:scaling>
        <c:delete val="0"/>
        <c:axPos val="l"/>
        <c:numFmt formatCode="0%" sourceLinked="1"/>
        <c:majorTickMark val="out"/>
        <c:minorTickMark val="none"/>
        <c:tickLblPos val="nextTo"/>
        <c:spPr>
          <a:noFill/>
          <a:ln>
            <a:solidFill>
              <a:srgbClr val="DDE6E6"/>
            </a:solidFill>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157189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02809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Led to Price Increases on Goods/Services</c:v>
                </c:pt>
                <c:pt idx="1">
                  <c:v>Constrained Growth</c:v>
                </c:pt>
                <c:pt idx="2">
                  <c:v>Reduced Hiring</c:v>
                </c:pt>
              </c:strCache>
            </c:strRef>
          </c:cat>
          <c:val>
            <c:numRef>
              <c:f>Sheet1!$B$2:$B$4</c:f>
              <c:numCache>
                <c:formatCode>0%</c:formatCode>
                <c:ptCount val="3"/>
                <c:pt idx="0">
                  <c:v>0.34</c:v>
                </c:pt>
                <c:pt idx="1">
                  <c:v>0.28999999999999998</c:v>
                </c:pt>
                <c:pt idx="2">
                  <c:v>0.19</c:v>
                </c:pt>
              </c:numCache>
            </c:numRef>
          </c:val>
          <c:extLst>
            <c:ext xmlns:c16="http://schemas.microsoft.com/office/drawing/2014/chart" uri="{C3380CC4-5D6E-409C-BE32-E72D297353CC}">
              <c16:uniqueId val="{00000000-D7B8-453C-8293-C752404A1F8C}"/>
            </c:ext>
          </c:extLst>
        </c:ser>
        <c:dLbls>
          <c:showLegendKey val="0"/>
          <c:showVal val="0"/>
          <c:showCatName val="0"/>
          <c:showSerName val="0"/>
          <c:showPercent val="0"/>
          <c:showBubbleSize val="0"/>
        </c:dLbls>
        <c:gapWidth val="182"/>
        <c:axId val="1792718399"/>
        <c:axId val="1539511055"/>
      </c:barChart>
      <c:catAx>
        <c:axId val="1792718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50000"/>
                  </a:schemeClr>
                </a:solidFill>
                <a:latin typeface="+mn-lt"/>
                <a:ea typeface="+mn-ea"/>
                <a:cs typeface="+mn-cs"/>
              </a:defRPr>
            </a:pPr>
            <a:endParaRPr lang="en-US"/>
          </a:p>
        </c:txPr>
        <c:crossAx val="1539511055"/>
        <c:crosses val="autoZero"/>
        <c:auto val="1"/>
        <c:lblAlgn val="ctr"/>
        <c:lblOffset val="100"/>
        <c:noMultiLvlLbl val="0"/>
      </c:catAx>
      <c:valAx>
        <c:axId val="1539511055"/>
        <c:scaling>
          <c:orientation val="minMax"/>
        </c:scaling>
        <c:delete val="1"/>
        <c:axPos val="b"/>
        <c:numFmt formatCode="0%" sourceLinked="1"/>
        <c:majorTickMark val="none"/>
        <c:minorTickMark val="none"/>
        <c:tickLblPos val="nextTo"/>
        <c:crossAx val="17927183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lumMod val="50000"/>
            </a:schemeClr>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2809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HPDS_professions_Total_2023!$B$21:$F$21</c:f>
              <c:strCache>
                <c:ptCount val="5"/>
                <c:pt idx="0">
                  <c:v>Physicians</c:v>
                </c:pt>
                <c:pt idx="1">
                  <c:v>Registered Nurses</c:v>
                </c:pt>
                <c:pt idx="2">
                  <c:v>Dentists</c:v>
                </c:pt>
                <c:pt idx="3">
                  <c:v>Pharmacists</c:v>
                </c:pt>
                <c:pt idx="4">
                  <c:v>Psychologists</c:v>
                </c:pt>
              </c:strCache>
            </c:strRef>
          </c:cat>
          <c:val>
            <c:numRef>
              <c:f>HPDS_professions_Total_2023!$B$22:$F$22</c:f>
              <c:numCache>
                <c:formatCode>_(* #,##0.00_);_(* \(#,##0.00\);_(* "-"??_);_(@_)</c:formatCode>
                <c:ptCount val="5"/>
                <c:pt idx="0">
                  <c:v>0.5</c:v>
                </c:pt>
                <c:pt idx="1">
                  <c:v>0.66666666699999999</c:v>
                </c:pt>
                <c:pt idx="2">
                  <c:v>0.52631578899999998</c:v>
                </c:pt>
                <c:pt idx="3">
                  <c:v>0.58823529399999996</c:v>
                </c:pt>
                <c:pt idx="4">
                  <c:v>0.322580645</c:v>
                </c:pt>
              </c:numCache>
            </c:numRef>
          </c:val>
          <c:extLst>
            <c:ext xmlns:c16="http://schemas.microsoft.com/office/drawing/2014/chart" uri="{C3380CC4-5D6E-409C-BE32-E72D297353CC}">
              <c16:uniqueId val="{00000000-73A7-4D72-AC5E-1D78A6C31A98}"/>
            </c:ext>
          </c:extLst>
        </c:ser>
        <c:dLbls>
          <c:showLegendKey val="0"/>
          <c:showVal val="0"/>
          <c:showCatName val="0"/>
          <c:showSerName val="0"/>
          <c:showPercent val="0"/>
          <c:showBubbleSize val="0"/>
        </c:dLbls>
        <c:gapWidth val="219"/>
        <c:overlap val="-27"/>
        <c:axId val="911479792"/>
        <c:axId val="650441328"/>
      </c:barChart>
      <c:catAx>
        <c:axId val="91147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mn-lt"/>
                <a:ea typeface="+mn-ea"/>
                <a:cs typeface="+mn-cs"/>
              </a:defRPr>
            </a:pPr>
            <a:endParaRPr lang="en-US"/>
          </a:p>
        </c:txPr>
        <c:crossAx val="650441328"/>
        <c:crosses val="autoZero"/>
        <c:auto val="1"/>
        <c:lblAlgn val="ctr"/>
        <c:lblOffset val="100"/>
        <c:noMultiLvlLbl val="0"/>
      </c:catAx>
      <c:valAx>
        <c:axId val="650441328"/>
        <c:scaling>
          <c:orientation val="minMax"/>
        </c:scaling>
        <c:delete val="1"/>
        <c:axPos val="l"/>
        <c:majorGridlines>
          <c:spPr>
            <a:ln w="9525" cap="flat" cmpd="sng" algn="ctr">
              <a:noFill/>
              <a:round/>
            </a:ln>
            <a:effectLst/>
          </c:spPr>
        </c:majorGridlines>
        <c:numFmt formatCode="_(* #,##0.00_);_(* \(#,##0.00\);_(* &quot;-&quot;??_);_(@_)" sourceLinked="1"/>
        <c:majorTickMark val="none"/>
        <c:minorTickMark val="none"/>
        <c:tickLblPos val="nextTo"/>
        <c:crossAx val="9114797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Individual</c:v>
                </c:pt>
              </c:strCache>
            </c:strRef>
          </c:tx>
          <c:spPr>
            <a:ln w="28575">
              <a:solidFill>
                <a:srgbClr val="9AAAB0"/>
              </a:solidFill>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Sheet1!$B$2:$B$13</c:f>
              <c:numCache>
                <c:formatCode>General</c:formatCode>
                <c:ptCount val="12"/>
                <c:pt idx="0">
                  <c:v>7482</c:v>
                </c:pt>
                <c:pt idx="1">
                  <c:v>7246</c:v>
                </c:pt>
                <c:pt idx="2">
                  <c:v>5959</c:v>
                </c:pt>
                <c:pt idx="3">
                  <c:v>4396</c:v>
                </c:pt>
                <c:pt idx="4">
                  <c:v>9164</c:v>
                </c:pt>
                <c:pt idx="5">
                  <c:v>9259</c:v>
                </c:pt>
                <c:pt idx="6">
                  <c:v>9489</c:v>
                </c:pt>
                <c:pt idx="7">
                  <c:v>8458</c:v>
                </c:pt>
                <c:pt idx="8">
                  <c:v>6018</c:v>
                </c:pt>
                <c:pt idx="9">
                  <c:v>4599</c:v>
                </c:pt>
                <c:pt idx="10">
                  <c:v>3565</c:v>
                </c:pt>
                <c:pt idx="11">
                  <c:v>3255</c:v>
                </c:pt>
              </c:numCache>
            </c:numRef>
          </c:val>
          <c:smooth val="0"/>
          <c:extLst>
            <c:ext xmlns:c16="http://schemas.microsoft.com/office/drawing/2014/chart" uri="{C3380CC4-5D6E-409C-BE32-E72D297353CC}">
              <c16:uniqueId val="{00000000-DCD8-44A5-87CE-4711762E19D4}"/>
            </c:ext>
          </c:extLst>
        </c:ser>
        <c:ser>
          <c:idx val="1"/>
          <c:order val="1"/>
          <c:tx>
            <c:strRef>
              <c:f>Sheet1!$C$1</c:f>
              <c:strCache>
                <c:ptCount val="1"/>
                <c:pt idx="0">
                  <c:v>Small Group</c:v>
                </c:pt>
              </c:strCache>
            </c:strRef>
          </c:tx>
          <c:spPr>
            <a:ln w="28575">
              <a:solidFill>
                <a:srgbClr val="028090"/>
              </a:solidFill>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Sheet1!$C$2:$C$13</c:f>
              <c:numCache>
                <c:formatCode>General</c:formatCode>
                <c:ptCount val="12"/>
                <c:pt idx="0">
                  <c:v>4613</c:v>
                </c:pt>
                <c:pt idx="1">
                  <c:v>4871</c:v>
                </c:pt>
                <c:pt idx="2">
                  <c:v>4433</c:v>
                </c:pt>
                <c:pt idx="3">
                  <c:v>4205</c:v>
                </c:pt>
                <c:pt idx="4">
                  <c:v>4343</c:v>
                </c:pt>
                <c:pt idx="5">
                  <c:v>4702</c:v>
                </c:pt>
                <c:pt idx="6">
                  <c:v>4909</c:v>
                </c:pt>
                <c:pt idx="7">
                  <c:v>4984</c:v>
                </c:pt>
                <c:pt idx="8">
                  <c:v>4971</c:v>
                </c:pt>
                <c:pt idx="9">
                  <c:v>5334</c:v>
                </c:pt>
                <c:pt idx="10">
                  <c:v>5797</c:v>
                </c:pt>
                <c:pt idx="11">
                  <c:v>6165</c:v>
                </c:pt>
              </c:numCache>
            </c:numRef>
          </c:val>
          <c:smooth val="0"/>
          <c:extLst>
            <c:ext xmlns:c16="http://schemas.microsoft.com/office/drawing/2014/chart" uri="{C3380CC4-5D6E-409C-BE32-E72D297353CC}">
              <c16:uniqueId val="{00000001-DCD8-44A5-87CE-4711762E19D4}"/>
            </c:ext>
          </c:extLst>
        </c:ser>
        <c:ser>
          <c:idx val="2"/>
          <c:order val="2"/>
          <c:tx>
            <c:strRef>
              <c:f>Sheet1!$D$1</c:f>
              <c:strCache>
                <c:ptCount val="1"/>
                <c:pt idx="0">
                  <c:v>Large Group</c:v>
                </c:pt>
              </c:strCache>
            </c:strRef>
          </c:tx>
          <c:spPr>
            <a:ln w="28575">
              <a:solidFill>
                <a:srgbClr val="00194C"/>
              </a:solidFill>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Sheet1!$D$2:$D$13</c:f>
              <c:numCache>
                <c:formatCode>General</c:formatCode>
                <c:ptCount val="12"/>
                <c:pt idx="0">
                  <c:v>5755</c:v>
                </c:pt>
                <c:pt idx="1">
                  <c:v>5843</c:v>
                </c:pt>
                <c:pt idx="2">
                  <c:v>5579</c:v>
                </c:pt>
                <c:pt idx="3">
                  <c:v>5205</c:v>
                </c:pt>
                <c:pt idx="4">
                  <c:v>4681</c:v>
                </c:pt>
                <c:pt idx="5">
                  <c:v>4964</c:v>
                </c:pt>
                <c:pt idx="6">
                  <c:v>5371</c:v>
                </c:pt>
                <c:pt idx="7">
                  <c:v>5695</c:v>
                </c:pt>
                <c:pt idx="8">
                  <c:v>5910</c:v>
                </c:pt>
                <c:pt idx="9">
                  <c:v>6006</c:v>
                </c:pt>
                <c:pt idx="10">
                  <c:v>6853</c:v>
                </c:pt>
                <c:pt idx="11">
                  <c:v>7338</c:v>
                </c:pt>
              </c:numCache>
            </c:numRef>
          </c:val>
          <c:smooth val="0"/>
          <c:extLst>
            <c:ext xmlns:c16="http://schemas.microsoft.com/office/drawing/2014/chart" uri="{C3380CC4-5D6E-409C-BE32-E72D297353CC}">
              <c16:uniqueId val="{00000002-DCD8-44A5-87CE-4711762E19D4}"/>
            </c:ext>
          </c:extLst>
        </c:ser>
        <c:ser>
          <c:idx val="3"/>
          <c:order val="3"/>
          <c:tx>
            <c:strRef>
              <c:f>Sheet1!$G$1</c:f>
              <c:strCache>
                <c:ptCount val="1"/>
                <c:pt idx="0">
                  <c:v>US Large Group</c:v>
                </c:pt>
              </c:strCache>
            </c:strRef>
          </c:tx>
          <c:spPr>
            <a:ln>
              <a:solidFill>
                <a:schemeClr val="accent2"/>
              </a:solidFill>
              <a:prstDash val="sysDash"/>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Sheet1!$G$2:$G$13</c:f>
              <c:numCache>
                <c:formatCode>General</c:formatCode>
                <c:ptCount val="12"/>
                <c:pt idx="0">
                  <c:v>4509</c:v>
                </c:pt>
                <c:pt idx="1">
                  <c:v>4539</c:v>
                </c:pt>
                <c:pt idx="2">
                  <c:v>4539</c:v>
                </c:pt>
                <c:pt idx="3">
                  <c:v>4438</c:v>
                </c:pt>
                <c:pt idx="4">
                  <c:v>4367</c:v>
                </c:pt>
                <c:pt idx="5">
                  <c:v>4510</c:v>
                </c:pt>
                <c:pt idx="6">
                  <c:v>4626</c:v>
                </c:pt>
                <c:pt idx="7">
                  <c:v>4814</c:v>
                </c:pt>
                <c:pt idx="8">
                  <c:v>4904</c:v>
                </c:pt>
                <c:pt idx="9">
                  <c:v>4879</c:v>
                </c:pt>
                <c:pt idx="10">
                  <c:v>4987</c:v>
                </c:pt>
                <c:pt idx="11">
                  <c:v>5061</c:v>
                </c:pt>
              </c:numCache>
            </c:numRef>
          </c:val>
          <c:smooth val="0"/>
          <c:extLst>
            <c:ext xmlns:c16="http://schemas.microsoft.com/office/drawing/2014/chart" uri="{C3380CC4-5D6E-409C-BE32-E72D297353CC}">
              <c16:uniqueId val="{00000002-4CB2-4184-AAB5-41444442B9F7}"/>
            </c:ext>
          </c:extLst>
        </c:ser>
        <c:ser>
          <c:idx val="4"/>
          <c:order val="4"/>
          <c:tx>
            <c:strRef>
              <c:f>Sheet1!$F$1</c:f>
              <c:strCache>
                <c:ptCount val="1"/>
                <c:pt idx="0">
                  <c:v>DOJ Highly Concentrated Threshold</c:v>
                </c:pt>
              </c:strCache>
            </c:strRef>
          </c:tx>
          <c:spPr>
            <a:ln>
              <a:prstDash val="dash"/>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Sheet1!$F$2:$F$13</c:f>
              <c:numCache>
                <c:formatCode>General</c:formatCode>
                <c:ptCount val="12"/>
                <c:pt idx="0">
                  <c:v>1800</c:v>
                </c:pt>
                <c:pt idx="1">
                  <c:v>1800</c:v>
                </c:pt>
                <c:pt idx="2">
                  <c:v>1800</c:v>
                </c:pt>
                <c:pt idx="3">
                  <c:v>1800</c:v>
                </c:pt>
                <c:pt idx="4">
                  <c:v>1800</c:v>
                </c:pt>
                <c:pt idx="5">
                  <c:v>1800</c:v>
                </c:pt>
                <c:pt idx="6">
                  <c:v>1800</c:v>
                </c:pt>
                <c:pt idx="7">
                  <c:v>1800</c:v>
                </c:pt>
                <c:pt idx="8">
                  <c:v>1800</c:v>
                </c:pt>
                <c:pt idx="9">
                  <c:v>1800</c:v>
                </c:pt>
                <c:pt idx="10">
                  <c:v>1800</c:v>
                </c:pt>
                <c:pt idx="11">
                  <c:v>1800</c:v>
                </c:pt>
              </c:numCache>
            </c:numRef>
          </c:val>
          <c:smooth val="0"/>
          <c:extLst>
            <c:ext xmlns:c16="http://schemas.microsoft.com/office/drawing/2014/chart" uri="{C3380CC4-5D6E-409C-BE32-E72D297353CC}">
              <c16:uniqueId val="{00000004-DCD8-44A5-87CE-4711762E19D4}"/>
            </c:ext>
          </c:extLst>
        </c:ser>
        <c:dLbls>
          <c:showLegendKey val="0"/>
          <c:showVal val="0"/>
          <c:showCatName val="0"/>
          <c:showSerName val="0"/>
          <c:showPercent val="0"/>
          <c:showBubbleSize val="0"/>
        </c:dLbls>
        <c:smooth val="0"/>
        <c:axId val="2118791784"/>
        <c:axId val="2140495176"/>
      </c:lineChart>
      <c:catAx>
        <c:axId val="2118791784"/>
        <c:scaling>
          <c:orientation val="minMax"/>
        </c:scaling>
        <c:delete val="0"/>
        <c:axPos val="b"/>
        <c:numFmt formatCode="General" sourceLinked="0"/>
        <c:majorTickMark val="none"/>
        <c:minorTickMark val="none"/>
        <c:tickLblPos val="nextTo"/>
        <c:spPr>
          <a:ln>
            <a:solidFill>
              <a:srgbClr val="DDE6E6"/>
            </a:solidFill>
          </a:ln>
        </c:spPr>
        <c:txPr>
          <a:bodyPr/>
          <a:lstStyle/>
          <a:p>
            <a:pPr>
              <a:defRPr sz="1200">
                <a:solidFill>
                  <a:srgbClr val="000000"/>
                </a:solidFill>
              </a:defRPr>
            </a:pPr>
            <a:endParaRPr lang="en-US"/>
          </a:p>
        </c:txPr>
        <c:crossAx val="2140495176"/>
        <c:crosses val="autoZero"/>
        <c:auto val="1"/>
        <c:lblAlgn val="ctr"/>
        <c:lblOffset val="100"/>
        <c:noMultiLvlLbl val="0"/>
      </c:catAx>
      <c:valAx>
        <c:axId val="2140495176"/>
        <c:scaling>
          <c:orientation val="minMax"/>
          <c:min val="0.25"/>
        </c:scaling>
        <c:delete val="0"/>
        <c:axPos val="l"/>
        <c:majorGridlines>
          <c:spPr>
            <a:ln w="0">
              <a:noFill/>
            </a:ln>
          </c:spPr>
        </c:majorGridlines>
        <c:title>
          <c:tx>
            <c:rich>
              <a:bodyPr/>
              <a:lstStyle/>
              <a:p>
                <a:pPr>
                  <a:defRPr/>
                </a:pPr>
                <a:r>
                  <a:rPr lang="en-US" dirty="0"/>
                  <a:t>HHI</a:t>
                </a:r>
              </a:p>
            </c:rich>
          </c:tx>
          <c:overlay val="0"/>
        </c:title>
        <c:numFmt formatCode="#,##0" sourceLinked="0"/>
        <c:majorTickMark val="none"/>
        <c:minorTickMark val="none"/>
        <c:tickLblPos val="nextTo"/>
        <c:spPr>
          <a:ln>
            <a:solidFill>
              <a:srgbClr val="DDE6E6"/>
            </a:solidFill>
          </a:ln>
        </c:spPr>
        <c:txPr>
          <a:bodyPr/>
          <a:lstStyle/>
          <a:p>
            <a:pPr>
              <a:defRPr sz="1200">
                <a:solidFill>
                  <a:srgbClr val="000000"/>
                </a:solidFill>
              </a:defRPr>
            </a:pPr>
            <a:endParaRPr lang="en-US"/>
          </a:p>
        </c:txPr>
        <c:crossAx val="2118791784"/>
        <c:crosses val="autoZero"/>
        <c:crossBetween val="between"/>
      </c:valAx>
    </c:plotArea>
    <c:legend>
      <c:legendPos val="r"/>
      <c:legendEntry>
        <c:idx val="4"/>
        <c:delete val="1"/>
      </c:legendEntry>
      <c:overlay val="0"/>
    </c:legend>
    <c:plotVisOnly val="1"/>
    <c:dispBlanksAs val="gap"/>
    <c:showDLblsOverMax val="0"/>
  </c:chart>
  <c:spPr>
    <a:noFill/>
    <a:ln>
      <a:noFill/>
    </a:ln>
  </c:spPr>
  <c:txPr>
    <a:bodyPr/>
    <a:lstStyle/>
    <a:p>
      <a:pPr>
        <a:defRPr sz="1400">
          <a:solidFill>
            <a:srgbClr val="000000"/>
          </a:solidFill>
          <a:latin typeface="+mj-lt"/>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Overall!$B$1</c:f>
              <c:strCache>
                <c:ptCount val="1"/>
                <c:pt idx="0">
                  <c:v>Relative price</c:v>
                </c:pt>
              </c:strCache>
            </c:strRef>
          </c:tx>
          <c:spPr>
            <a:solidFill>
              <a:srgbClr val="7C8184"/>
            </a:solidFill>
            <a:ln>
              <a:noFill/>
            </a:ln>
            <a:effectLst/>
          </c:spPr>
          <c:invertIfNegative val="0"/>
          <c:dPt>
            <c:idx val="14"/>
            <c:invertIfNegative val="0"/>
            <c:bubble3D val="0"/>
            <c:spPr>
              <a:solidFill>
                <a:srgbClr val="00297A"/>
              </a:solidFill>
              <a:ln>
                <a:solidFill>
                  <a:srgbClr val="0C344C"/>
                </a:solidFill>
              </a:ln>
              <a:effectLst/>
            </c:spPr>
            <c:extLst>
              <c:ext xmlns:c16="http://schemas.microsoft.com/office/drawing/2014/chart" uri="{C3380CC4-5D6E-409C-BE32-E72D297353CC}">
                <c16:uniqueId val="{00000001-3FE9-4117-82E5-44C45BF6D5F6}"/>
              </c:ext>
            </c:extLst>
          </c:dPt>
          <c:cat>
            <c:strRef>
              <c:f>Overall!$A$2:$A$51</c:f>
              <c:strCache>
                <c:ptCount val="50"/>
                <c:pt idx="0">
                  <c:v>FL</c:v>
                </c:pt>
                <c:pt idx="1">
                  <c:v>WV</c:v>
                </c:pt>
                <c:pt idx="2">
                  <c:v>SC</c:v>
                </c:pt>
                <c:pt idx="3">
                  <c:v>WI</c:v>
                </c:pt>
                <c:pt idx="4">
                  <c:v>GA</c:v>
                </c:pt>
                <c:pt idx="5">
                  <c:v>CA</c:v>
                </c:pt>
                <c:pt idx="6">
                  <c:v>DE</c:v>
                </c:pt>
                <c:pt idx="7">
                  <c:v>NY</c:v>
                </c:pt>
                <c:pt idx="8">
                  <c:v>IN</c:v>
                </c:pt>
                <c:pt idx="9">
                  <c:v>AK</c:v>
                </c:pt>
                <c:pt idx="10">
                  <c:v>CO</c:v>
                </c:pt>
                <c:pt idx="11">
                  <c:v>ID</c:v>
                </c:pt>
                <c:pt idx="12">
                  <c:v>NE</c:v>
                </c:pt>
                <c:pt idx="13">
                  <c:v>VT</c:v>
                </c:pt>
                <c:pt idx="14">
                  <c:v>NC</c:v>
                </c:pt>
                <c:pt idx="15">
                  <c:v>AZ</c:v>
                </c:pt>
                <c:pt idx="16">
                  <c:v>OH</c:v>
                </c:pt>
                <c:pt idx="17">
                  <c:v>WY</c:v>
                </c:pt>
                <c:pt idx="18">
                  <c:v>NV</c:v>
                </c:pt>
                <c:pt idx="19">
                  <c:v>NJ</c:v>
                </c:pt>
                <c:pt idx="20">
                  <c:v>VA</c:v>
                </c:pt>
                <c:pt idx="21">
                  <c:v>CT</c:v>
                </c:pt>
                <c:pt idx="22">
                  <c:v>OR</c:v>
                </c:pt>
                <c:pt idx="23">
                  <c:v>ME</c:v>
                </c:pt>
                <c:pt idx="24">
                  <c:v>MT</c:v>
                </c:pt>
                <c:pt idx="25">
                  <c:v>IL</c:v>
                </c:pt>
                <c:pt idx="26">
                  <c:v>TX</c:v>
                </c:pt>
                <c:pt idx="27">
                  <c:v>KS</c:v>
                </c:pt>
                <c:pt idx="28">
                  <c:v>WA</c:v>
                </c:pt>
                <c:pt idx="29">
                  <c:v>SD</c:v>
                </c:pt>
                <c:pt idx="30">
                  <c:v>MO</c:v>
                </c:pt>
                <c:pt idx="31">
                  <c:v>HI</c:v>
                </c:pt>
                <c:pt idx="32">
                  <c:v>NM</c:v>
                </c:pt>
                <c:pt idx="33">
                  <c:v>DC</c:v>
                </c:pt>
                <c:pt idx="34">
                  <c:v>MN</c:v>
                </c:pt>
                <c:pt idx="35">
                  <c:v>TN</c:v>
                </c:pt>
                <c:pt idx="36">
                  <c:v>LA</c:v>
                </c:pt>
                <c:pt idx="37">
                  <c:v>KY</c:v>
                </c:pt>
                <c:pt idx="38">
                  <c:v>ND</c:v>
                </c:pt>
                <c:pt idx="39">
                  <c:v>IA</c:v>
                </c:pt>
                <c:pt idx="40">
                  <c:v>OK</c:v>
                </c:pt>
                <c:pt idx="41">
                  <c:v>PA</c:v>
                </c:pt>
                <c:pt idx="42">
                  <c:v>UT</c:v>
                </c:pt>
                <c:pt idx="43">
                  <c:v>NH</c:v>
                </c:pt>
                <c:pt idx="44">
                  <c:v>AL</c:v>
                </c:pt>
                <c:pt idx="45">
                  <c:v>RI</c:v>
                </c:pt>
                <c:pt idx="46">
                  <c:v>MA</c:v>
                </c:pt>
                <c:pt idx="47">
                  <c:v>MI</c:v>
                </c:pt>
                <c:pt idx="48">
                  <c:v>MS</c:v>
                </c:pt>
                <c:pt idx="49">
                  <c:v>AR</c:v>
                </c:pt>
              </c:strCache>
            </c:strRef>
          </c:cat>
          <c:val>
            <c:numRef>
              <c:f>Overall!$B$2:$B$51</c:f>
              <c:numCache>
                <c:formatCode>0.00%</c:formatCode>
                <c:ptCount val="50"/>
                <c:pt idx="0">
                  <c:v>3.45997319277659</c:v>
                </c:pt>
                <c:pt idx="1">
                  <c:v>3.3506683410276201</c:v>
                </c:pt>
                <c:pt idx="2">
                  <c:v>3.2522141573232499</c:v>
                </c:pt>
                <c:pt idx="3">
                  <c:v>3.2074764978936301</c:v>
                </c:pt>
                <c:pt idx="4">
                  <c:v>3.16851547436241</c:v>
                </c:pt>
                <c:pt idx="5">
                  <c:v>3.11568601982726</c:v>
                </c:pt>
                <c:pt idx="6">
                  <c:v>3.0969916903696801</c:v>
                </c:pt>
                <c:pt idx="7">
                  <c:v>3.0957329329510799</c:v>
                </c:pt>
                <c:pt idx="8">
                  <c:v>2.9996834077000099</c:v>
                </c:pt>
                <c:pt idx="9">
                  <c:v>2.9294207268144099</c:v>
                </c:pt>
                <c:pt idx="10">
                  <c:v>2.9130180187774899</c:v>
                </c:pt>
                <c:pt idx="11">
                  <c:v>2.8940815529862101</c:v>
                </c:pt>
                <c:pt idx="12">
                  <c:v>2.8531693212190801</c:v>
                </c:pt>
                <c:pt idx="13">
                  <c:v>2.8332235699717101</c:v>
                </c:pt>
                <c:pt idx="14">
                  <c:v>2.7999420586792798</c:v>
                </c:pt>
                <c:pt idx="15">
                  <c:v>2.79491724975763</c:v>
                </c:pt>
                <c:pt idx="16">
                  <c:v>2.7656815109830202</c:v>
                </c:pt>
                <c:pt idx="17">
                  <c:v>2.69551743023943</c:v>
                </c:pt>
                <c:pt idx="18">
                  <c:v>2.6838236938950302</c:v>
                </c:pt>
                <c:pt idx="19">
                  <c:v>2.6666984391815101</c:v>
                </c:pt>
                <c:pt idx="20">
                  <c:v>2.6174331226865499</c:v>
                </c:pt>
                <c:pt idx="21">
                  <c:v>2.5733672669883401</c:v>
                </c:pt>
                <c:pt idx="22">
                  <c:v>2.5513746139509301</c:v>
                </c:pt>
                <c:pt idx="23">
                  <c:v>2.5359973457648399</c:v>
                </c:pt>
                <c:pt idx="24">
                  <c:v>2.5320643344350899</c:v>
                </c:pt>
                <c:pt idx="25">
                  <c:v>2.5233025107546001</c:v>
                </c:pt>
                <c:pt idx="26">
                  <c:v>2.5073753503196898</c:v>
                </c:pt>
                <c:pt idx="27">
                  <c:v>2.5057599320884099</c:v>
                </c:pt>
                <c:pt idx="28">
                  <c:v>2.5040999734467402</c:v>
                </c:pt>
                <c:pt idx="29">
                  <c:v>2.49503773090838</c:v>
                </c:pt>
                <c:pt idx="30">
                  <c:v>2.4685985170794398</c:v>
                </c:pt>
                <c:pt idx="31">
                  <c:v>2.4592727905857501</c:v>
                </c:pt>
                <c:pt idx="32">
                  <c:v>2.4507631304775002</c:v>
                </c:pt>
                <c:pt idx="33">
                  <c:v>2.41203200747881</c:v>
                </c:pt>
                <c:pt idx="34">
                  <c:v>2.3762382997730902</c:v>
                </c:pt>
                <c:pt idx="35">
                  <c:v>2.3360564120588401</c:v>
                </c:pt>
                <c:pt idx="36">
                  <c:v>2.3189627811426501</c:v>
                </c:pt>
                <c:pt idx="37">
                  <c:v>2.3047298903187099</c:v>
                </c:pt>
                <c:pt idx="38">
                  <c:v>2.2709592850048002</c:v>
                </c:pt>
                <c:pt idx="39">
                  <c:v>2.2692984325396299</c:v>
                </c:pt>
                <c:pt idx="40">
                  <c:v>2.2495032232555401</c:v>
                </c:pt>
                <c:pt idx="41">
                  <c:v>2.2389934074717699</c:v>
                </c:pt>
                <c:pt idx="42">
                  <c:v>2.1656946353678501</c:v>
                </c:pt>
                <c:pt idx="43">
                  <c:v>2.1558890684188201</c:v>
                </c:pt>
                <c:pt idx="44">
                  <c:v>2.1116289328495199</c:v>
                </c:pt>
                <c:pt idx="45">
                  <c:v>1.9698993084584699</c:v>
                </c:pt>
                <c:pt idx="46">
                  <c:v>1.92969655246674</c:v>
                </c:pt>
                <c:pt idx="47">
                  <c:v>1.88623055937962</c:v>
                </c:pt>
                <c:pt idx="48">
                  <c:v>1.8455710536385801</c:v>
                </c:pt>
                <c:pt idx="49">
                  <c:v>1.6237429833833901</c:v>
                </c:pt>
              </c:numCache>
            </c:numRef>
          </c:val>
          <c:extLst>
            <c:ext xmlns:c16="http://schemas.microsoft.com/office/drawing/2014/chart" uri="{C3380CC4-5D6E-409C-BE32-E72D297353CC}">
              <c16:uniqueId val="{00000002-3FE9-4117-82E5-44C45BF6D5F6}"/>
            </c:ext>
          </c:extLst>
        </c:ser>
        <c:dLbls>
          <c:showLegendKey val="0"/>
          <c:showVal val="0"/>
          <c:showCatName val="0"/>
          <c:showSerName val="0"/>
          <c:showPercent val="0"/>
          <c:showBubbleSize val="0"/>
        </c:dLbls>
        <c:gapWidth val="219"/>
        <c:overlap val="-27"/>
        <c:axId val="542107247"/>
        <c:axId val="284878767"/>
      </c:barChart>
      <c:catAx>
        <c:axId val="542107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878767"/>
        <c:crosses val="autoZero"/>
        <c:auto val="1"/>
        <c:lblAlgn val="ctr"/>
        <c:lblOffset val="100"/>
        <c:noMultiLvlLbl val="0"/>
      </c:catAx>
      <c:valAx>
        <c:axId val="284878767"/>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Overall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54210724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OP!$B$1</c:f>
              <c:strCache>
                <c:ptCount val="1"/>
                <c:pt idx="0">
                  <c:v>Relative price, outpatient</c:v>
                </c:pt>
              </c:strCache>
            </c:strRef>
          </c:tx>
          <c:spPr>
            <a:solidFill>
              <a:srgbClr val="7C8184"/>
            </a:solidFill>
            <a:ln>
              <a:noFill/>
            </a:ln>
            <a:effectLst/>
          </c:spPr>
          <c:invertIfNegative val="0"/>
          <c:dPt>
            <c:idx val="9"/>
            <c:invertIfNegative val="0"/>
            <c:bubble3D val="0"/>
            <c:spPr>
              <a:solidFill>
                <a:srgbClr val="00297A"/>
              </a:solidFill>
              <a:ln>
                <a:noFill/>
              </a:ln>
              <a:effectLst/>
            </c:spPr>
            <c:extLst>
              <c:ext xmlns:c16="http://schemas.microsoft.com/office/drawing/2014/chart" uri="{C3380CC4-5D6E-409C-BE32-E72D297353CC}">
                <c16:uniqueId val="{00000001-97AB-49AD-BF98-C86B9C64CF2D}"/>
              </c:ext>
            </c:extLst>
          </c:dPt>
          <c:cat>
            <c:strRef>
              <c:f>OP!$A$2:$A$51</c:f>
              <c:strCache>
                <c:ptCount val="50"/>
                <c:pt idx="0">
                  <c:v>FL</c:v>
                </c:pt>
                <c:pt idx="1">
                  <c:v>SC</c:v>
                </c:pt>
                <c:pt idx="2">
                  <c:v>WV</c:v>
                </c:pt>
                <c:pt idx="3">
                  <c:v>WY</c:v>
                </c:pt>
                <c:pt idx="4">
                  <c:v>WI</c:v>
                </c:pt>
                <c:pt idx="5">
                  <c:v>AK</c:v>
                </c:pt>
                <c:pt idx="6">
                  <c:v>CA</c:v>
                </c:pt>
                <c:pt idx="7">
                  <c:v>GA</c:v>
                </c:pt>
                <c:pt idx="8">
                  <c:v>DE</c:v>
                </c:pt>
                <c:pt idx="9">
                  <c:v>NC</c:v>
                </c:pt>
                <c:pt idx="10">
                  <c:v>IN</c:v>
                </c:pt>
                <c:pt idx="11">
                  <c:v>VT</c:v>
                </c:pt>
                <c:pt idx="12">
                  <c:v>NY</c:v>
                </c:pt>
                <c:pt idx="13">
                  <c:v>IL</c:v>
                </c:pt>
                <c:pt idx="14">
                  <c:v>OH</c:v>
                </c:pt>
                <c:pt idx="15">
                  <c:v>HI</c:v>
                </c:pt>
                <c:pt idx="16">
                  <c:v>CO</c:v>
                </c:pt>
                <c:pt idx="17">
                  <c:v>NV</c:v>
                </c:pt>
                <c:pt idx="18">
                  <c:v>TX</c:v>
                </c:pt>
                <c:pt idx="19">
                  <c:v>NE</c:v>
                </c:pt>
                <c:pt idx="20">
                  <c:v>NJ</c:v>
                </c:pt>
                <c:pt idx="21">
                  <c:v>NM</c:v>
                </c:pt>
                <c:pt idx="22">
                  <c:v>ID</c:v>
                </c:pt>
                <c:pt idx="23">
                  <c:v>SD</c:v>
                </c:pt>
                <c:pt idx="24">
                  <c:v>OK</c:v>
                </c:pt>
                <c:pt idx="25">
                  <c:v>ME</c:v>
                </c:pt>
                <c:pt idx="26">
                  <c:v>MO</c:v>
                </c:pt>
                <c:pt idx="27">
                  <c:v>NH</c:v>
                </c:pt>
                <c:pt idx="28">
                  <c:v>LA</c:v>
                </c:pt>
                <c:pt idx="29">
                  <c:v>KS</c:v>
                </c:pt>
                <c:pt idx="30">
                  <c:v>OR</c:v>
                </c:pt>
                <c:pt idx="31">
                  <c:v>CT</c:v>
                </c:pt>
                <c:pt idx="32">
                  <c:v>VA</c:v>
                </c:pt>
                <c:pt idx="33">
                  <c:v>AZ</c:v>
                </c:pt>
                <c:pt idx="34">
                  <c:v>IA</c:v>
                </c:pt>
                <c:pt idx="35">
                  <c:v>MT</c:v>
                </c:pt>
                <c:pt idx="36">
                  <c:v>PA</c:v>
                </c:pt>
                <c:pt idx="37">
                  <c:v>DC</c:v>
                </c:pt>
                <c:pt idx="38">
                  <c:v>WA</c:v>
                </c:pt>
                <c:pt idx="39">
                  <c:v>MN</c:v>
                </c:pt>
                <c:pt idx="40">
                  <c:v>KY</c:v>
                </c:pt>
                <c:pt idx="41">
                  <c:v>ND</c:v>
                </c:pt>
                <c:pt idx="42">
                  <c:v>TN</c:v>
                </c:pt>
                <c:pt idx="43">
                  <c:v>UT</c:v>
                </c:pt>
                <c:pt idx="44">
                  <c:v>MA</c:v>
                </c:pt>
                <c:pt idx="45">
                  <c:v>MS</c:v>
                </c:pt>
                <c:pt idx="46">
                  <c:v>AL</c:v>
                </c:pt>
                <c:pt idx="47">
                  <c:v>RI</c:v>
                </c:pt>
                <c:pt idx="48">
                  <c:v>MI</c:v>
                </c:pt>
                <c:pt idx="49">
                  <c:v>AR</c:v>
                </c:pt>
              </c:strCache>
            </c:strRef>
          </c:cat>
          <c:val>
            <c:numRef>
              <c:f>OP!$B$2:$B$51</c:f>
              <c:numCache>
                <c:formatCode>0.00%</c:formatCode>
                <c:ptCount val="50"/>
                <c:pt idx="0">
                  <c:v>4.0119221142392503</c:v>
                </c:pt>
                <c:pt idx="1">
                  <c:v>3.9377955500325101</c:v>
                </c:pt>
                <c:pt idx="2">
                  <c:v>3.8475127147411499</c:v>
                </c:pt>
                <c:pt idx="3">
                  <c:v>3.60609626572271</c:v>
                </c:pt>
                <c:pt idx="4">
                  <c:v>3.5607223131409702</c:v>
                </c:pt>
                <c:pt idx="5">
                  <c:v>3.44740483373787</c:v>
                </c:pt>
                <c:pt idx="6">
                  <c:v>3.44081439600247</c:v>
                </c:pt>
                <c:pt idx="7">
                  <c:v>3.3154446375594002</c:v>
                </c:pt>
                <c:pt idx="8">
                  <c:v>3.3124240319196701</c:v>
                </c:pt>
                <c:pt idx="9">
                  <c:v>3.28231718356031</c:v>
                </c:pt>
                <c:pt idx="10">
                  <c:v>3.2030199768893199</c:v>
                </c:pt>
                <c:pt idx="11">
                  <c:v>3.11446753505972</c:v>
                </c:pt>
                <c:pt idx="12">
                  <c:v>3.0391039221851299</c:v>
                </c:pt>
                <c:pt idx="13">
                  <c:v>3.0029426078419599</c:v>
                </c:pt>
                <c:pt idx="14">
                  <c:v>2.9997483359174399</c:v>
                </c:pt>
                <c:pt idx="15">
                  <c:v>2.9949999409379</c:v>
                </c:pt>
                <c:pt idx="16">
                  <c:v>2.9615269119943401</c:v>
                </c:pt>
                <c:pt idx="17">
                  <c:v>2.9538480304162098</c:v>
                </c:pt>
                <c:pt idx="18">
                  <c:v>2.9320790054158499</c:v>
                </c:pt>
                <c:pt idx="19">
                  <c:v>2.8600775054606302</c:v>
                </c:pt>
                <c:pt idx="20">
                  <c:v>2.8390169966658898</c:v>
                </c:pt>
                <c:pt idx="21">
                  <c:v>2.7970769719401498</c:v>
                </c:pt>
                <c:pt idx="22">
                  <c:v>2.79667878000989</c:v>
                </c:pt>
                <c:pt idx="23">
                  <c:v>2.7899727013120699</c:v>
                </c:pt>
                <c:pt idx="24">
                  <c:v>2.7818193858463802</c:v>
                </c:pt>
                <c:pt idx="25">
                  <c:v>2.7792622775511102</c:v>
                </c:pt>
                <c:pt idx="26">
                  <c:v>2.7652041665639899</c:v>
                </c:pt>
                <c:pt idx="27">
                  <c:v>2.75688795971756</c:v>
                </c:pt>
                <c:pt idx="28">
                  <c:v>2.7558436476834101</c:v>
                </c:pt>
                <c:pt idx="29">
                  <c:v>2.6831187897220601</c:v>
                </c:pt>
                <c:pt idx="30">
                  <c:v>2.6535473730966399</c:v>
                </c:pt>
                <c:pt idx="31">
                  <c:v>2.6368089602818401</c:v>
                </c:pt>
                <c:pt idx="32">
                  <c:v>2.6210966964820002</c:v>
                </c:pt>
                <c:pt idx="33">
                  <c:v>2.6198770545899102</c:v>
                </c:pt>
                <c:pt idx="34">
                  <c:v>2.5820450210165</c:v>
                </c:pt>
                <c:pt idx="35">
                  <c:v>2.5480912000893898</c:v>
                </c:pt>
                <c:pt idx="36">
                  <c:v>2.5463689599572898</c:v>
                </c:pt>
                <c:pt idx="37">
                  <c:v>2.4912955113967401</c:v>
                </c:pt>
                <c:pt idx="38">
                  <c:v>2.4882268662183198</c:v>
                </c:pt>
                <c:pt idx="39">
                  <c:v>2.46879323171988</c:v>
                </c:pt>
                <c:pt idx="40">
                  <c:v>2.4323641600789601</c:v>
                </c:pt>
                <c:pt idx="41">
                  <c:v>2.3537942003572798</c:v>
                </c:pt>
                <c:pt idx="42">
                  <c:v>2.3519581741123501</c:v>
                </c:pt>
                <c:pt idx="43">
                  <c:v>2.2318371435281699</c:v>
                </c:pt>
                <c:pt idx="44">
                  <c:v>1.9549752764277399</c:v>
                </c:pt>
                <c:pt idx="45">
                  <c:v>1.9329766916726701</c:v>
                </c:pt>
                <c:pt idx="46">
                  <c:v>1.8539921173821901</c:v>
                </c:pt>
                <c:pt idx="47">
                  <c:v>1.8288060543390701</c:v>
                </c:pt>
                <c:pt idx="48">
                  <c:v>1.7186426426617301</c:v>
                </c:pt>
                <c:pt idx="49">
                  <c:v>1.4443795798976899</c:v>
                </c:pt>
              </c:numCache>
            </c:numRef>
          </c:val>
          <c:extLst>
            <c:ext xmlns:c16="http://schemas.microsoft.com/office/drawing/2014/chart" uri="{C3380CC4-5D6E-409C-BE32-E72D297353CC}">
              <c16:uniqueId val="{00000002-97AB-49AD-BF98-C86B9C64CF2D}"/>
            </c:ext>
          </c:extLst>
        </c:ser>
        <c:dLbls>
          <c:showLegendKey val="0"/>
          <c:showVal val="0"/>
          <c:showCatName val="0"/>
          <c:showSerName val="0"/>
          <c:showPercent val="0"/>
          <c:showBubbleSize val="0"/>
        </c:dLbls>
        <c:gapWidth val="219"/>
        <c:overlap val="-27"/>
        <c:axId val="731547967"/>
        <c:axId val="284890287"/>
      </c:barChart>
      <c:catAx>
        <c:axId val="731547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890287"/>
        <c:crosses val="autoZero"/>
        <c:auto val="1"/>
        <c:lblAlgn val="ctr"/>
        <c:lblOffset val="100"/>
        <c:noMultiLvlLbl val="0"/>
      </c:catAx>
      <c:valAx>
        <c:axId val="284890287"/>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Outpatient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7315479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OPF!$B$1</c:f>
              <c:strCache>
                <c:ptCount val="1"/>
                <c:pt idx="0">
                  <c:v>Relative price, outpatient facility</c:v>
                </c:pt>
              </c:strCache>
            </c:strRef>
          </c:tx>
          <c:spPr>
            <a:solidFill>
              <a:srgbClr val="7C8184"/>
            </a:solidFill>
            <a:ln>
              <a:noFill/>
            </a:ln>
            <a:effectLst/>
          </c:spPr>
          <c:invertIfNegative val="0"/>
          <c:dPt>
            <c:idx val="8"/>
            <c:invertIfNegative val="0"/>
            <c:bubble3D val="0"/>
            <c:spPr>
              <a:solidFill>
                <a:srgbClr val="00297A"/>
              </a:solidFill>
              <a:ln>
                <a:noFill/>
              </a:ln>
              <a:effectLst/>
            </c:spPr>
            <c:extLst>
              <c:ext xmlns:c16="http://schemas.microsoft.com/office/drawing/2014/chart" uri="{C3380CC4-5D6E-409C-BE32-E72D297353CC}">
                <c16:uniqueId val="{00000001-574C-4808-AEF6-3CBA6ED69BF4}"/>
              </c:ext>
            </c:extLst>
          </c:dPt>
          <c:cat>
            <c:strRef>
              <c:f>OPF!$A$2:$A$51</c:f>
              <c:strCache>
                <c:ptCount val="50"/>
                <c:pt idx="0">
                  <c:v>FL</c:v>
                </c:pt>
                <c:pt idx="1">
                  <c:v>WV</c:v>
                </c:pt>
                <c:pt idx="2">
                  <c:v>SC</c:v>
                </c:pt>
                <c:pt idx="3">
                  <c:v>DE</c:v>
                </c:pt>
                <c:pt idx="4">
                  <c:v>WY</c:v>
                </c:pt>
                <c:pt idx="5">
                  <c:v>IN</c:v>
                </c:pt>
                <c:pt idx="6">
                  <c:v>CA</c:v>
                </c:pt>
                <c:pt idx="7">
                  <c:v>GA</c:v>
                </c:pt>
                <c:pt idx="8">
                  <c:v>NC</c:v>
                </c:pt>
                <c:pt idx="9">
                  <c:v>IL</c:v>
                </c:pt>
                <c:pt idx="10">
                  <c:v>WI</c:v>
                </c:pt>
                <c:pt idx="11">
                  <c:v>NY</c:v>
                </c:pt>
                <c:pt idx="12">
                  <c:v>HI</c:v>
                </c:pt>
                <c:pt idx="13">
                  <c:v>VT</c:v>
                </c:pt>
                <c:pt idx="14">
                  <c:v>AK</c:v>
                </c:pt>
                <c:pt idx="15">
                  <c:v>OH</c:v>
                </c:pt>
                <c:pt idx="16">
                  <c:v>NV</c:v>
                </c:pt>
                <c:pt idx="17">
                  <c:v>CO</c:v>
                </c:pt>
                <c:pt idx="18">
                  <c:v>NJ</c:v>
                </c:pt>
                <c:pt idx="19">
                  <c:v>TX</c:v>
                </c:pt>
                <c:pt idx="20">
                  <c:v>NM</c:v>
                </c:pt>
                <c:pt idx="21">
                  <c:v>OK</c:v>
                </c:pt>
                <c:pt idx="22">
                  <c:v>LA</c:v>
                </c:pt>
                <c:pt idx="23">
                  <c:v>MO</c:v>
                </c:pt>
                <c:pt idx="24">
                  <c:v>ID</c:v>
                </c:pt>
                <c:pt idx="25">
                  <c:v>ME</c:v>
                </c:pt>
                <c:pt idx="26">
                  <c:v>NE</c:v>
                </c:pt>
                <c:pt idx="27">
                  <c:v>SD</c:v>
                </c:pt>
                <c:pt idx="28">
                  <c:v>KS</c:v>
                </c:pt>
                <c:pt idx="29">
                  <c:v>VA</c:v>
                </c:pt>
                <c:pt idx="30">
                  <c:v>AZ</c:v>
                </c:pt>
                <c:pt idx="31">
                  <c:v>PA</c:v>
                </c:pt>
                <c:pt idx="32">
                  <c:v>NH</c:v>
                </c:pt>
                <c:pt idx="33">
                  <c:v>MT</c:v>
                </c:pt>
                <c:pt idx="34">
                  <c:v>OR</c:v>
                </c:pt>
                <c:pt idx="35">
                  <c:v>CT</c:v>
                </c:pt>
                <c:pt idx="36">
                  <c:v>KY</c:v>
                </c:pt>
                <c:pt idx="37">
                  <c:v>IA</c:v>
                </c:pt>
                <c:pt idx="38">
                  <c:v>WA</c:v>
                </c:pt>
                <c:pt idx="39">
                  <c:v>DC</c:v>
                </c:pt>
                <c:pt idx="40">
                  <c:v>TN</c:v>
                </c:pt>
                <c:pt idx="41">
                  <c:v>ND</c:v>
                </c:pt>
                <c:pt idx="42">
                  <c:v>UT</c:v>
                </c:pt>
                <c:pt idx="43">
                  <c:v>MN</c:v>
                </c:pt>
                <c:pt idx="44">
                  <c:v>MA</c:v>
                </c:pt>
                <c:pt idx="45">
                  <c:v>MS</c:v>
                </c:pt>
                <c:pt idx="46">
                  <c:v>AL</c:v>
                </c:pt>
                <c:pt idx="47">
                  <c:v>MI</c:v>
                </c:pt>
                <c:pt idx="48">
                  <c:v>RI</c:v>
                </c:pt>
                <c:pt idx="49">
                  <c:v>AR</c:v>
                </c:pt>
              </c:strCache>
            </c:strRef>
          </c:cat>
          <c:val>
            <c:numRef>
              <c:f>OPF!$B$2:$B$51</c:f>
              <c:numCache>
                <c:formatCode>0.00%</c:formatCode>
                <c:ptCount val="50"/>
                <c:pt idx="0">
                  <c:v>4.5506785367920202</c:v>
                </c:pt>
                <c:pt idx="1">
                  <c:v>4.39586522894498</c:v>
                </c:pt>
                <c:pt idx="2">
                  <c:v>4.3923552794687</c:v>
                </c:pt>
                <c:pt idx="3">
                  <c:v>3.9044522138499498</c:v>
                </c:pt>
                <c:pt idx="4">
                  <c:v>3.7559863303774401</c:v>
                </c:pt>
                <c:pt idx="5">
                  <c:v>3.69889983619814</c:v>
                </c:pt>
                <c:pt idx="6">
                  <c:v>3.6841390486572401</c:v>
                </c:pt>
                <c:pt idx="7">
                  <c:v>3.65849377850529</c:v>
                </c:pt>
                <c:pt idx="8">
                  <c:v>3.5700950686589299</c:v>
                </c:pt>
                <c:pt idx="9">
                  <c:v>3.3872227988944998</c:v>
                </c:pt>
                <c:pt idx="10">
                  <c:v>3.3639099013143001</c:v>
                </c:pt>
                <c:pt idx="11">
                  <c:v>3.35482780432128</c:v>
                </c:pt>
                <c:pt idx="12">
                  <c:v>3.31865051525451</c:v>
                </c:pt>
                <c:pt idx="13">
                  <c:v>3.2756932121109101</c:v>
                </c:pt>
                <c:pt idx="14">
                  <c:v>3.26483599054469</c:v>
                </c:pt>
                <c:pt idx="15">
                  <c:v>3.2631729976978101</c:v>
                </c:pt>
                <c:pt idx="16">
                  <c:v>3.2202286478104698</c:v>
                </c:pt>
                <c:pt idx="17">
                  <c:v>3.20588886306607</c:v>
                </c:pt>
                <c:pt idx="18">
                  <c:v>3.1758398592475898</c:v>
                </c:pt>
                <c:pt idx="19">
                  <c:v>3.1683403124058001</c:v>
                </c:pt>
                <c:pt idx="20">
                  <c:v>3.0982900316673199</c:v>
                </c:pt>
                <c:pt idx="21">
                  <c:v>3.0785991676814102</c:v>
                </c:pt>
                <c:pt idx="22">
                  <c:v>3.0418663030172999</c:v>
                </c:pt>
                <c:pt idx="23">
                  <c:v>3.03989415937379</c:v>
                </c:pt>
                <c:pt idx="24">
                  <c:v>3.0058975240814201</c:v>
                </c:pt>
                <c:pt idx="25">
                  <c:v>2.9953495493615798</c:v>
                </c:pt>
                <c:pt idx="26">
                  <c:v>2.9829443242789302</c:v>
                </c:pt>
                <c:pt idx="27">
                  <c:v>2.9522781960400102</c:v>
                </c:pt>
                <c:pt idx="28">
                  <c:v>2.9359379709776601</c:v>
                </c:pt>
                <c:pt idx="29">
                  <c:v>2.8876818247207701</c:v>
                </c:pt>
                <c:pt idx="30">
                  <c:v>2.8716844748507002</c:v>
                </c:pt>
                <c:pt idx="31">
                  <c:v>2.8594934839283201</c:v>
                </c:pt>
                <c:pt idx="32">
                  <c:v>2.83479979765265</c:v>
                </c:pt>
                <c:pt idx="33">
                  <c:v>2.8204151252727798</c:v>
                </c:pt>
                <c:pt idx="34">
                  <c:v>2.75791443108269</c:v>
                </c:pt>
                <c:pt idx="35">
                  <c:v>2.7562052847717098</c:v>
                </c:pt>
                <c:pt idx="36">
                  <c:v>2.6842396287172599</c:v>
                </c:pt>
                <c:pt idx="37">
                  <c:v>2.6510432929534602</c:v>
                </c:pt>
                <c:pt idx="38">
                  <c:v>2.6370394956498102</c:v>
                </c:pt>
                <c:pt idx="39">
                  <c:v>2.63394554854565</c:v>
                </c:pt>
                <c:pt idx="40">
                  <c:v>2.4146173112630902</c:v>
                </c:pt>
                <c:pt idx="41">
                  <c:v>2.4131093591893902</c:v>
                </c:pt>
                <c:pt idx="42">
                  <c:v>2.35777360252195</c:v>
                </c:pt>
                <c:pt idx="43">
                  <c:v>2.34643927585847</c:v>
                </c:pt>
                <c:pt idx="44">
                  <c:v>2.0023241236193101</c:v>
                </c:pt>
                <c:pt idx="45">
                  <c:v>1.99544525480961</c:v>
                </c:pt>
                <c:pt idx="46">
                  <c:v>1.95516253526771</c:v>
                </c:pt>
                <c:pt idx="47">
                  <c:v>1.8582948088156801</c:v>
                </c:pt>
                <c:pt idx="48">
                  <c:v>1.83878983701196</c:v>
                </c:pt>
                <c:pt idx="49">
                  <c:v>1.4309463169975201</c:v>
                </c:pt>
              </c:numCache>
            </c:numRef>
          </c:val>
          <c:extLst>
            <c:ext xmlns:c16="http://schemas.microsoft.com/office/drawing/2014/chart" uri="{C3380CC4-5D6E-409C-BE32-E72D297353CC}">
              <c16:uniqueId val="{00000002-574C-4808-AEF6-3CBA6ED69BF4}"/>
            </c:ext>
          </c:extLst>
        </c:ser>
        <c:dLbls>
          <c:showLegendKey val="0"/>
          <c:showVal val="0"/>
          <c:showCatName val="0"/>
          <c:showSerName val="0"/>
          <c:showPercent val="0"/>
          <c:showBubbleSize val="0"/>
        </c:dLbls>
        <c:gapWidth val="219"/>
        <c:overlap val="-27"/>
        <c:axId val="780791055"/>
        <c:axId val="284878287"/>
      </c:barChart>
      <c:catAx>
        <c:axId val="780791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878287"/>
        <c:crosses val="autoZero"/>
        <c:auto val="1"/>
        <c:lblAlgn val="ctr"/>
        <c:lblOffset val="100"/>
        <c:noMultiLvlLbl val="0"/>
      </c:catAx>
      <c:valAx>
        <c:axId val="2848782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Outpatient facility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780791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PRO!$B$1</c:f>
              <c:strCache>
                <c:ptCount val="1"/>
                <c:pt idx="0">
                  <c:v>Relative price, professional</c:v>
                </c:pt>
              </c:strCache>
            </c:strRef>
          </c:tx>
          <c:spPr>
            <a:solidFill>
              <a:srgbClr val="7C8184"/>
            </a:solidFill>
            <a:ln>
              <a:noFill/>
            </a:ln>
            <a:effectLst/>
          </c:spPr>
          <c:invertIfNegative val="0"/>
          <c:dPt>
            <c:idx val="9"/>
            <c:invertIfNegative val="0"/>
            <c:bubble3D val="0"/>
            <c:spPr>
              <a:solidFill>
                <a:srgbClr val="00297A"/>
              </a:solidFill>
              <a:ln>
                <a:noFill/>
              </a:ln>
              <a:effectLst/>
            </c:spPr>
            <c:extLst>
              <c:ext xmlns:c16="http://schemas.microsoft.com/office/drawing/2014/chart" uri="{C3380CC4-5D6E-409C-BE32-E72D297353CC}">
                <c16:uniqueId val="{00000001-CE09-4290-A159-9C888B79D269}"/>
              </c:ext>
            </c:extLst>
          </c:dPt>
          <c:cat>
            <c:strRef>
              <c:f>PRO!$A$2:$A$51</c:f>
              <c:strCache>
                <c:ptCount val="50"/>
                <c:pt idx="0">
                  <c:v>WI</c:v>
                </c:pt>
                <c:pt idx="1">
                  <c:v>AK</c:v>
                </c:pt>
                <c:pt idx="2">
                  <c:v>MN</c:v>
                </c:pt>
                <c:pt idx="3">
                  <c:v>WY</c:v>
                </c:pt>
                <c:pt idx="4">
                  <c:v>VT</c:v>
                </c:pt>
                <c:pt idx="5">
                  <c:v>NE</c:v>
                </c:pt>
                <c:pt idx="6">
                  <c:v>OR</c:v>
                </c:pt>
                <c:pt idx="7">
                  <c:v>ND</c:v>
                </c:pt>
                <c:pt idx="8">
                  <c:v>IA</c:v>
                </c:pt>
                <c:pt idx="9">
                  <c:v>NC</c:v>
                </c:pt>
                <c:pt idx="10">
                  <c:v>CT</c:v>
                </c:pt>
                <c:pt idx="11">
                  <c:v>NH</c:v>
                </c:pt>
                <c:pt idx="12">
                  <c:v>CA</c:v>
                </c:pt>
                <c:pt idx="13">
                  <c:v>SD</c:v>
                </c:pt>
                <c:pt idx="14">
                  <c:v>TN</c:v>
                </c:pt>
                <c:pt idx="15">
                  <c:v>FL</c:v>
                </c:pt>
                <c:pt idx="16">
                  <c:v>OH</c:v>
                </c:pt>
                <c:pt idx="17">
                  <c:v>SC</c:v>
                </c:pt>
                <c:pt idx="18">
                  <c:v>CO</c:v>
                </c:pt>
                <c:pt idx="19">
                  <c:v>DC</c:v>
                </c:pt>
                <c:pt idx="20">
                  <c:v>WA</c:v>
                </c:pt>
                <c:pt idx="21">
                  <c:v>GA</c:v>
                </c:pt>
                <c:pt idx="22">
                  <c:v>NY</c:v>
                </c:pt>
                <c:pt idx="23">
                  <c:v>MA</c:v>
                </c:pt>
                <c:pt idx="24">
                  <c:v>ID</c:v>
                </c:pt>
                <c:pt idx="25">
                  <c:v>RI</c:v>
                </c:pt>
                <c:pt idx="26">
                  <c:v>AZ</c:v>
                </c:pt>
                <c:pt idx="27">
                  <c:v>HI</c:v>
                </c:pt>
                <c:pt idx="28">
                  <c:v>NV</c:v>
                </c:pt>
                <c:pt idx="29">
                  <c:v>NJ</c:v>
                </c:pt>
                <c:pt idx="30">
                  <c:v>UT</c:v>
                </c:pt>
                <c:pt idx="31">
                  <c:v>ME</c:v>
                </c:pt>
                <c:pt idx="32">
                  <c:v>IL</c:v>
                </c:pt>
                <c:pt idx="33">
                  <c:v>TX</c:v>
                </c:pt>
                <c:pt idx="34">
                  <c:v>KS</c:v>
                </c:pt>
                <c:pt idx="35">
                  <c:v>NM</c:v>
                </c:pt>
                <c:pt idx="36">
                  <c:v>MO</c:v>
                </c:pt>
                <c:pt idx="37">
                  <c:v>MT</c:v>
                </c:pt>
                <c:pt idx="38">
                  <c:v>WV</c:v>
                </c:pt>
                <c:pt idx="39">
                  <c:v>AR</c:v>
                </c:pt>
                <c:pt idx="40">
                  <c:v>MS</c:v>
                </c:pt>
                <c:pt idx="41">
                  <c:v>VA</c:v>
                </c:pt>
                <c:pt idx="42">
                  <c:v>LA</c:v>
                </c:pt>
                <c:pt idx="43">
                  <c:v>PA</c:v>
                </c:pt>
                <c:pt idx="44">
                  <c:v>IN</c:v>
                </c:pt>
                <c:pt idx="45">
                  <c:v>KY</c:v>
                </c:pt>
                <c:pt idx="46">
                  <c:v>MI</c:v>
                </c:pt>
                <c:pt idx="47">
                  <c:v>OK</c:v>
                </c:pt>
                <c:pt idx="48">
                  <c:v>AL</c:v>
                </c:pt>
                <c:pt idx="49">
                  <c:v>DE</c:v>
                </c:pt>
              </c:strCache>
            </c:strRef>
          </c:cat>
          <c:val>
            <c:numRef>
              <c:f>PRO!$B$2:$B$51</c:f>
              <c:numCache>
                <c:formatCode>0.00%</c:formatCode>
                <c:ptCount val="50"/>
                <c:pt idx="0">
                  <c:v>4.3435493871087703</c:v>
                </c:pt>
                <c:pt idx="1">
                  <c:v>4.1500050577398104</c:v>
                </c:pt>
                <c:pt idx="2">
                  <c:v>3.0855146409615002</c:v>
                </c:pt>
                <c:pt idx="3">
                  <c:v>2.2770384122562</c:v>
                </c:pt>
                <c:pt idx="4">
                  <c:v>2.2560517166537601</c:v>
                </c:pt>
                <c:pt idx="5">
                  <c:v>2.1258033654490598</c:v>
                </c:pt>
                <c:pt idx="6">
                  <c:v>2.1005089206547201</c:v>
                </c:pt>
                <c:pt idx="7">
                  <c:v>2.0856624267463402</c:v>
                </c:pt>
                <c:pt idx="8">
                  <c:v>2.0779816420106401</c:v>
                </c:pt>
                <c:pt idx="9">
                  <c:v>2.00133565798239</c:v>
                </c:pt>
                <c:pt idx="10">
                  <c:v>1.98128506503978</c:v>
                </c:pt>
                <c:pt idx="11">
                  <c:v>1.9741924836618201</c:v>
                </c:pt>
                <c:pt idx="12">
                  <c:v>1.9587568421653001</c:v>
                </c:pt>
                <c:pt idx="13">
                  <c:v>1.9530002354054199</c:v>
                </c:pt>
                <c:pt idx="14">
                  <c:v>1.8176608430910799</c:v>
                </c:pt>
                <c:pt idx="15">
                  <c:v>1.8167685821044399</c:v>
                </c:pt>
                <c:pt idx="16">
                  <c:v>1.8010475099260299</c:v>
                </c:pt>
                <c:pt idx="17">
                  <c:v>1.7968733524237701</c:v>
                </c:pt>
                <c:pt idx="18">
                  <c:v>1.7918524000511</c:v>
                </c:pt>
                <c:pt idx="19">
                  <c:v>1.77112778493386</c:v>
                </c:pt>
                <c:pt idx="20">
                  <c:v>1.7652504273013501</c:v>
                </c:pt>
                <c:pt idx="21">
                  <c:v>1.7425215505118901</c:v>
                </c:pt>
                <c:pt idx="22">
                  <c:v>1.7310026906328599</c:v>
                </c:pt>
                <c:pt idx="23">
                  <c:v>1.7201899454721199</c:v>
                </c:pt>
                <c:pt idx="24">
                  <c:v>1.6837154192836801</c:v>
                </c:pt>
                <c:pt idx="25">
                  <c:v>1.6824461150848</c:v>
                </c:pt>
                <c:pt idx="26">
                  <c:v>1.67762701051083</c:v>
                </c:pt>
                <c:pt idx="27">
                  <c:v>1.6741938644309</c:v>
                </c:pt>
                <c:pt idx="28">
                  <c:v>1.6302247774876799</c:v>
                </c:pt>
                <c:pt idx="29">
                  <c:v>1.6219295301616099</c:v>
                </c:pt>
                <c:pt idx="30">
                  <c:v>1.5910554832299399</c:v>
                </c:pt>
                <c:pt idx="31">
                  <c:v>1.5668666087923799</c:v>
                </c:pt>
                <c:pt idx="32">
                  <c:v>1.55155626603241</c:v>
                </c:pt>
                <c:pt idx="33">
                  <c:v>1.53598691983191</c:v>
                </c:pt>
                <c:pt idx="34">
                  <c:v>1.53110263008484</c:v>
                </c:pt>
                <c:pt idx="35">
                  <c:v>1.5204467936017101</c:v>
                </c:pt>
                <c:pt idx="36">
                  <c:v>1.516242072961</c:v>
                </c:pt>
                <c:pt idx="37">
                  <c:v>1.4754665756055201</c:v>
                </c:pt>
                <c:pt idx="38">
                  <c:v>1.4582346918773601</c:v>
                </c:pt>
                <c:pt idx="39">
                  <c:v>1.45071952297374</c:v>
                </c:pt>
                <c:pt idx="40">
                  <c:v>1.42504397663505</c:v>
                </c:pt>
                <c:pt idx="41">
                  <c:v>1.37373789920752</c:v>
                </c:pt>
                <c:pt idx="42">
                  <c:v>1.3437952270518401</c:v>
                </c:pt>
                <c:pt idx="43">
                  <c:v>1.29161377640796</c:v>
                </c:pt>
                <c:pt idx="44">
                  <c:v>1.27470224809933</c:v>
                </c:pt>
                <c:pt idx="45">
                  <c:v>1.2560148795866699</c:v>
                </c:pt>
                <c:pt idx="46">
                  <c:v>1.2421062877564399</c:v>
                </c:pt>
                <c:pt idx="47">
                  <c:v>1.2214538249081399</c:v>
                </c:pt>
                <c:pt idx="48">
                  <c:v>1.2029682524660601</c:v>
                </c:pt>
                <c:pt idx="49">
                  <c:v>1.11455645602673</c:v>
                </c:pt>
              </c:numCache>
            </c:numRef>
          </c:val>
          <c:extLst>
            <c:ext xmlns:c16="http://schemas.microsoft.com/office/drawing/2014/chart" uri="{C3380CC4-5D6E-409C-BE32-E72D297353CC}">
              <c16:uniqueId val="{00000002-CE09-4290-A159-9C888B79D269}"/>
            </c:ext>
          </c:extLst>
        </c:ser>
        <c:dLbls>
          <c:showLegendKey val="0"/>
          <c:showVal val="0"/>
          <c:showCatName val="0"/>
          <c:showSerName val="0"/>
          <c:showPercent val="0"/>
          <c:showBubbleSize val="0"/>
        </c:dLbls>
        <c:gapWidth val="219"/>
        <c:overlap val="-27"/>
        <c:axId val="780879215"/>
        <c:axId val="284934927"/>
      </c:barChart>
      <c:catAx>
        <c:axId val="780879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934927"/>
        <c:crosses val="autoZero"/>
        <c:auto val="1"/>
        <c:lblAlgn val="ctr"/>
        <c:lblOffset val="100"/>
        <c:noMultiLvlLbl val="0"/>
      </c:catAx>
      <c:valAx>
        <c:axId val="2849349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Professional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7808792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Premium</c:v>
                </c:pt>
              </c:strCache>
            </c:strRef>
          </c:tx>
          <c:spPr>
            <a:ln w="28575" cap="rnd">
              <a:solidFill>
                <a:srgbClr val="028090"/>
              </a:solidFill>
              <a:round/>
            </a:ln>
            <a:effectLst/>
          </c:spPr>
          <c:marker>
            <c:symbol val="circle"/>
            <c:size val="5"/>
            <c:spPr>
              <a:solidFill>
                <a:srgbClr val="028090"/>
              </a:solidFill>
              <a:ln w="9525">
                <a:noFill/>
              </a:ln>
              <a:effectLst/>
            </c:spPr>
          </c:marker>
          <c:dLbls>
            <c:dLbl>
              <c:idx val="11"/>
              <c:layout>
                <c:manualLayout>
                  <c:x val="-1.1574074074074243E-2"/>
                  <c:y val="-5.1026184066264552E-2"/>
                </c:manualLayout>
              </c:layout>
              <c:numFmt formatCode="&quot;$&quot;#,##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2809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8C2-42F6-ABC6-B2C6909AD39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15023</c:v>
                </c:pt>
                <c:pt idx="1">
                  <c:v>16210</c:v>
                </c:pt>
                <c:pt idx="2">
                  <c:v>17141</c:v>
                </c:pt>
                <c:pt idx="3">
                  <c:v>16986</c:v>
                </c:pt>
                <c:pt idx="4">
                  <c:v>18101</c:v>
                </c:pt>
                <c:pt idx="5">
                  <c:v>18211</c:v>
                </c:pt>
                <c:pt idx="6">
                  <c:v>19996</c:v>
                </c:pt>
                <c:pt idx="7">
                  <c:v>20152</c:v>
                </c:pt>
                <c:pt idx="8">
                  <c:v>22737</c:v>
                </c:pt>
                <c:pt idx="9">
                  <c:v>19945</c:v>
                </c:pt>
                <c:pt idx="10">
                  <c:v>22650</c:v>
                </c:pt>
                <c:pt idx="11">
                  <c:v>23120</c:v>
                </c:pt>
              </c:numCache>
            </c:numRef>
          </c:val>
          <c:smooth val="0"/>
          <c:extLst>
            <c:ext xmlns:c16="http://schemas.microsoft.com/office/drawing/2014/chart" uri="{C3380CC4-5D6E-409C-BE32-E72D297353CC}">
              <c16:uniqueId val="{00000000-7AF7-4AA1-B07F-65251574F312}"/>
            </c:ext>
          </c:extLst>
        </c:ser>
        <c:ser>
          <c:idx val="1"/>
          <c:order val="1"/>
          <c:tx>
            <c:strRef>
              <c:f>Sheet1!$C$1</c:f>
              <c:strCache>
                <c:ptCount val="1"/>
                <c:pt idx="0">
                  <c:v>Premium Indexed to CPI</c:v>
                </c:pt>
              </c:strCache>
            </c:strRef>
          </c:tx>
          <c:spPr>
            <a:ln w="28575" cap="rnd">
              <a:solidFill>
                <a:srgbClr val="3A4660"/>
              </a:solidFill>
              <a:round/>
            </a:ln>
            <a:effectLst/>
          </c:spPr>
          <c:marker>
            <c:symbol val="circle"/>
            <c:size val="5"/>
            <c:spPr>
              <a:solidFill>
                <a:srgbClr val="000000"/>
              </a:solidFill>
              <a:ln w="9525">
                <a:noFill/>
              </a:ln>
              <a:effectLst/>
            </c:spPr>
          </c:marker>
          <c:dLbls>
            <c:dLbl>
              <c:idx val="11"/>
              <c:layout>
                <c:manualLayout>
                  <c:x val="-1.1574074074074073E-2"/>
                  <c:y val="5.402772430545659E-2"/>
                </c:manualLayout>
              </c:layout>
              <c:numFmt formatCode="&quot;$&quot;#,##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C2-42F6-ABC6-B2C6909AD39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General</c:formatCode>
                <c:ptCount val="12"/>
                <c:pt idx="0">
                  <c:v>15023</c:v>
                </c:pt>
                <c:pt idx="1">
                  <c:v>15265.674666884166</c:v>
                </c:pt>
                <c:pt idx="2">
                  <c:v>15284.183205123802</c:v>
                </c:pt>
                <c:pt idx="3">
                  <c:v>15477.84571499708</c:v>
                </c:pt>
                <c:pt idx="4">
                  <c:v>15807.774919296678</c:v>
                </c:pt>
                <c:pt idx="5">
                  <c:v>16193.358717675745</c:v>
                </c:pt>
                <c:pt idx="6">
                  <c:v>16486.980231979123</c:v>
                </c:pt>
                <c:pt idx="7">
                  <c:v>16693.540677907898</c:v>
                </c:pt>
                <c:pt idx="8">
                  <c:v>17474.962133830151</c:v>
                </c:pt>
                <c:pt idx="9">
                  <c:v>18871.357180878469</c:v>
                </c:pt>
                <c:pt idx="10">
                  <c:v>19650.199049589621</c:v>
                </c:pt>
                <c:pt idx="11">
                  <c:v>20230.28372368557</c:v>
                </c:pt>
              </c:numCache>
            </c:numRef>
          </c:val>
          <c:smooth val="0"/>
          <c:extLst>
            <c:ext xmlns:c16="http://schemas.microsoft.com/office/drawing/2014/chart" uri="{C3380CC4-5D6E-409C-BE32-E72D297353CC}">
              <c16:uniqueId val="{00000001-7AF7-4AA1-B07F-65251574F312}"/>
            </c:ext>
          </c:extLst>
        </c:ser>
        <c:dLbls>
          <c:showLegendKey val="0"/>
          <c:showVal val="0"/>
          <c:showCatName val="0"/>
          <c:showSerName val="0"/>
          <c:showPercent val="0"/>
          <c:showBubbleSize val="0"/>
        </c:dLbls>
        <c:marker val="1"/>
        <c:smooth val="0"/>
        <c:axId val="372376895"/>
        <c:axId val="1553444464"/>
      </c:lineChart>
      <c:catAx>
        <c:axId val="372376895"/>
        <c:scaling>
          <c:orientation val="minMax"/>
        </c:scaling>
        <c:delete val="0"/>
        <c:axPos val="b"/>
        <c:numFmt formatCode="General" sourceLinked="1"/>
        <c:majorTickMark val="none"/>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553444464"/>
        <c:crosses val="autoZero"/>
        <c:auto val="1"/>
        <c:lblAlgn val="ctr"/>
        <c:lblOffset val="100"/>
        <c:noMultiLvlLbl val="0"/>
      </c:catAx>
      <c:valAx>
        <c:axId val="1553444464"/>
        <c:scaling>
          <c:orientation val="minMax"/>
        </c:scaling>
        <c:delete val="0"/>
        <c:axPos val="l"/>
        <c:numFmt formatCode="&quot;$&quot;#,##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372376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50000"/>
            </a:schemeClr>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28575">
              <a:solidFill>
                <a:srgbClr val="9AAAB0"/>
              </a:solidFill>
            </a:ln>
          </c:spPr>
          <c:marker>
            <c:symbol val="circle"/>
            <c:size val="5"/>
            <c:spPr>
              <a:solidFill>
                <a:srgbClr val="9AAAB0"/>
              </a:solidFill>
              <a:ln>
                <a:solidFill>
                  <a:srgbClr val="9AAAB0"/>
                </a:solidFill>
              </a:ln>
            </c:spPr>
          </c:marker>
          <c:cat>
            <c:strRef>
              <c:f>Sheet1!$A$2:$A$14</c:f>
              <c:strCach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strCache>
            </c:strRef>
          </c:cat>
          <c:val>
            <c:numRef>
              <c:f>Sheet1!$B$2:$B$14</c:f>
              <c:numCache>
                <c:formatCode>General</c:formatCode>
                <c:ptCount val="13"/>
                <c:pt idx="0">
                  <c:v>50.1</c:v>
                </c:pt>
                <c:pt idx="1">
                  <c:v>49.9</c:v>
                </c:pt>
                <c:pt idx="2">
                  <c:v>47.5</c:v>
                </c:pt>
                <c:pt idx="3">
                  <c:v>45.7</c:v>
                </c:pt>
                <c:pt idx="4">
                  <c:v>45.3</c:v>
                </c:pt>
                <c:pt idx="5">
                  <c:v>46.9</c:v>
                </c:pt>
                <c:pt idx="6">
                  <c:v>46.8</c:v>
                </c:pt>
                <c:pt idx="7">
                  <c:v>47.4</c:v>
                </c:pt>
                <c:pt idx="8">
                  <c:v>51.1</c:v>
                </c:pt>
                <c:pt idx="9">
                  <c:v>49.2</c:v>
                </c:pt>
                <c:pt idx="10">
                  <c:v>48.3</c:v>
                </c:pt>
                <c:pt idx="11">
                  <c:v>46.3</c:v>
                </c:pt>
                <c:pt idx="12">
                  <c:v>49</c:v>
                </c:pt>
              </c:numCache>
            </c:numRef>
          </c:val>
          <c:smooth val="0"/>
          <c:extLst>
            <c:ext xmlns:c16="http://schemas.microsoft.com/office/drawing/2014/chart" uri="{C3380CC4-5D6E-409C-BE32-E72D297353CC}">
              <c16:uniqueId val="{00000000-F6C7-4876-B683-32A2F0A0E4D6}"/>
            </c:ext>
          </c:extLst>
        </c:ser>
        <c:ser>
          <c:idx val="1"/>
          <c:order val="1"/>
          <c:tx>
            <c:strRef>
              <c:f>Sheet1!$C$1</c:f>
              <c:strCache>
                <c:ptCount val="1"/>
                <c:pt idx="0">
                  <c:v>North Carolina</c:v>
                </c:pt>
              </c:strCache>
            </c:strRef>
          </c:tx>
          <c:spPr>
            <a:ln w="28575">
              <a:solidFill>
                <a:srgbClr val="028090"/>
              </a:solidFill>
            </a:ln>
          </c:spPr>
          <c:marker>
            <c:symbol val="circle"/>
            <c:size val="5"/>
            <c:spPr>
              <a:solidFill>
                <a:srgbClr val="028090"/>
              </a:solidFill>
              <a:ln>
                <a:solidFill>
                  <a:srgbClr val="028090"/>
                </a:solidFill>
              </a:ln>
            </c:spPr>
          </c:marker>
          <c:cat>
            <c:strRef>
              <c:f>Sheet1!$A$2:$A$14</c:f>
              <c:strCach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strCache>
            </c:strRef>
          </c:cat>
          <c:val>
            <c:numRef>
              <c:f>Sheet1!$C$2:$C$14</c:f>
              <c:numCache>
                <c:formatCode>General</c:formatCode>
                <c:ptCount val="13"/>
                <c:pt idx="0">
                  <c:v>46.5</c:v>
                </c:pt>
                <c:pt idx="1">
                  <c:v>47.8</c:v>
                </c:pt>
                <c:pt idx="2">
                  <c:v>43.5</c:v>
                </c:pt>
                <c:pt idx="3">
                  <c:v>42.7</c:v>
                </c:pt>
                <c:pt idx="4">
                  <c:v>39.9</c:v>
                </c:pt>
                <c:pt idx="5">
                  <c:v>41.2</c:v>
                </c:pt>
                <c:pt idx="6">
                  <c:v>41.2</c:v>
                </c:pt>
                <c:pt idx="7">
                  <c:v>43.6</c:v>
                </c:pt>
                <c:pt idx="8">
                  <c:v>51.1</c:v>
                </c:pt>
                <c:pt idx="9">
                  <c:v>49.5</c:v>
                </c:pt>
                <c:pt idx="10">
                  <c:v>43.3</c:v>
                </c:pt>
                <c:pt idx="11">
                  <c:v>41.3</c:v>
                </c:pt>
                <c:pt idx="12">
                  <c:v>39.299999999999997</c:v>
                </c:pt>
              </c:numCache>
            </c:numRef>
          </c:val>
          <c:smooth val="0"/>
          <c:extLst>
            <c:ext xmlns:c16="http://schemas.microsoft.com/office/drawing/2014/chart" uri="{C3380CC4-5D6E-409C-BE32-E72D297353CC}">
              <c16:uniqueId val="{00000001-F6C7-4876-B683-32A2F0A0E4D6}"/>
            </c:ext>
          </c:extLst>
        </c:ser>
        <c:dLbls>
          <c:showLegendKey val="0"/>
          <c:showVal val="0"/>
          <c:showCatName val="0"/>
          <c:showSerName val="0"/>
          <c:showPercent val="0"/>
          <c:showBubbleSize val="0"/>
        </c:dLbls>
        <c:marker val="1"/>
        <c:smooth val="0"/>
        <c:axId val="2118791784"/>
        <c:axId val="2140495176"/>
      </c:lineChart>
      <c:catAx>
        <c:axId val="2118791784"/>
        <c:scaling>
          <c:orientation val="minMax"/>
        </c:scaling>
        <c:delete val="0"/>
        <c:axPos val="b"/>
        <c:numFmt formatCode="General" sourceLinked="0"/>
        <c:majorTickMark val="none"/>
        <c:minorTickMark val="none"/>
        <c:tickLblPos val="nextTo"/>
        <c:spPr>
          <a:ln>
            <a:solidFill>
              <a:srgbClr val="DDE6E6"/>
            </a:solidFill>
          </a:ln>
        </c:spPr>
        <c:crossAx val="2140495176"/>
        <c:crosses val="autoZero"/>
        <c:auto val="1"/>
        <c:lblAlgn val="ctr"/>
        <c:lblOffset val="100"/>
        <c:noMultiLvlLbl val="0"/>
      </c:catAx>
      <c:valAx>
        <c:axId val="2140495176"/>
        <c:scaling>
          <c:orientation val="minMax"/>
          <c:max val="55"/>
          <c:min val="30"/>
        </c:scaling>
        <c:delete val="0"/>
        <c:axPos val="l"/>
        <c:majorGridlines>
          <c:spPr>
            <a:ln w="9525">
              <a:solidFill>
                <a:srgbClr val="DDE6E6"/>
              </a:solidFill>
            </a:ln>
          </c:spPr>
        </c:majorGridlines>
        <c:numFmt formatCode="0&quot;%&quot;" sourceLinked="0"/>
        <c:majorTickMark val="none"/>
        <c:minorTickMark val="none"/>
        <c:tickLblPos val="nextTo"/>
        <c:spPr>
          <a:ln>
            <a:solidFill>
              <a:srgbClr val="DDE6E6"/>
            </a:solidFill>
          </a:ln>
        </c:spPr>
        <c:crossAx val="2118791784"/>
        <c:crosses val="autoZero"/>
        <c:crossBetween val="between"/>
        <c:majorUnit val="5"/>
      </c:valAx>
    </c:plotArea>
    <c:legend>
      <c:legendPos val="b"/>
      <c:overlay val="0"/>
    </c:legend>
    <c:plotVisOnly val="1"/>
    <c:dispBlanksAs val="gap"/>
    <c:showDLblsOverMax val="0"/>
  </c:chart>
  <c:spPr>
    <a:noFill/>
    <a:ln>
      <a:noFill/>
    </a:ln>
  </c:spPr>
  <c:txPr>
    <a:bodyPr/>
    <a:lstStyle/>
    <a:p>
      <a:pPr>
        <a:defRPr sz="1050">
          <a:solidFill>
            <a:schemeClr val="tx1">
              <a:lumMod val="50000"/>
            </a:schemeClr>
          </a:solidFill>
          <a:latin typeface="+mj-lt"/>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Plan Revenue</c:v>
                </c:pt>
              </c:strCache>
            </c:strRef>
          </c:tx>
          <c:spPr>
            <a:ln w="28575" cap="rnd">
              <a:solidFill>
                <a:srgbClr val="028090"/>
              </a:solidFill>
              <a:round/>
            </a:ln>
            <a:effectLst/>
          </c:spPr>
          <c:marker>
            <c:symbol val="circle"/>
            <c:size val="5"/>
            <c:spPr>
              <a:solidFill>
                <a:schemeClr val="accent1"/>
              </a:solidFill>
              <a:ln w="9525">
                <a:noFill/>
              </a:ln>
              <a:effectLst/>
            </c:spPr>
          </c:marker>
          <c:cat>
            <c:strRef>
              <c:f>Sheet1!$A$2:$A$8</c:f>
              <c:strCache>
                <c:ptCount val="7"/>
                <c:pt idx="0">
                  <c:v>2020</c:v>
                </c:pt>
                <c:pt idx="1">
                  <c:v>2021</c:v>
                </c:pt>
                <c:pt idx="2">
                  <c:v>2022</c:v>
                </c:pt>
                <c:pt idx="3">
                  <c:v>2023</c:v>
                </c:pt>
                <c:pt idx="4">
                  <c:v>2024</c:v>
                </c:pt>
                <c:pt idx="5">
                  <c:v>2025 (Actual through Q3, Projected Q4) </c:v>
                </c:pt>
                <c:pt idx="6">
                  <c:v>2026 (Projected)</c:v>
                </c:pt>
              </c:strCache>
            </c:strRef>
          </c:cat>
          <c:val>
            <c:numRef>
              <c:f>Sheet1!$B$2:$B$8</c:f>
              <c:numCache>
                <c:formatCode>"$"#,##0.00_);[Red]\("$"#,##0.00\)</c:formatCode>
                <c:ptCount val="7"/>
                <c:pt idx="0">
                  <c:v>3824</c:v>
                </c:pt>
                <c:pt idx="1">
                  <c:v>3723.5</c:v>
                </c:pt>
                <c:pt idx="2">
                  <c:v>4051.6</c:v>
                </c:pt>
                <c:pt idx="3">
                  <c:v>3981.3</c:v>
                </c:pt>
                <c:pt idx="4">
                  <c:v>4321.7</c:v>
                </c:pt>
                <c:pt idx="5">
                  <c:v>4742.2</c:v>
                </c:pt>
                <c:pt idx="6">
                  <c:v>4753</c:v>
                </c:pt>
              </c:numCache>
            </c:numRef>
          </c:val>
          <c:smooth val="0"/>
          <c:extLst>
            <c:ext xmlns:c16="http://schemas.microsoft.com/office/drawing/2014/chart" uri="{C3380CC4-5D6E-409C-BE32-E72D297353CC}">
              <c16:uniqueId val="{00000000-C7A8-4833-BB9E-C376F0818485}"/>
            </c:ext>
          </c:extLst>
        </c:ser>
        <c:ser>
          <c:idx val="1"/>
          <c:order val="1"/>
          <c:tx>
            <c:strRef>
              <c:f>Sheet1!$C$1</c:f>
              <c:strCache>
                <c:ptCount val="1"/>
                <c:pt idx="0">
                  <c:v>Plan Expenses</c:v>
                </c:pt>
              </c:strCache>
            </c:strRef>
          </c:tx>
          <c:spPr>
            <a:ln w="28575" cap="rnd">
              <a:solidFill>
                <a:srgbClr val="7C8184"/>
              </a:solidFill>
              <a:round/>
            </a:ln>
            <a:effectLst/>
          </c:spPr>
          <c:marker>
            <c:symbol val="circle"/>
            <c:size val="5"/>
            <c:spPr>
              <a:solidFill>
                <a:srgbClr val="7C8184"/>
              </a:solidFill>
              <a:ln w="9525">
                <a:noFill/>
              </a:ln>
              <a:effectLst/>
            </c:spPr>
          </c:marker>
          <c:cat>
            <c:strRef>
              <c:f>Sheet1!$A$2:$A$8</c:f>
              <c:strCache>
                <c:ptCount val="7"/>
                <c:pt idx="0">
                  <c:v>2020</c:v>
                </c:pt>
                <c:pt idx="1">
                  <c:v>2021</c:v>
                </c:pt>
                <c:pt idx="2">
                  <c:v>2022</c:v>
                </c:pt>
                <c:pt idx="3">
                  <c:v>2023</c:v>
                </c:pt>
                <c:pt idx="4">
                  <c:v>2024</c:v>
                </c:pt>
                <c:pt idx="5">
                  <c:v>2025 (Actual through Q3, Projected Q4) </c:v>
                </c:pt>
                <c:pt idx="6">
                  <c:v>2026 (Projected)</c:v>
                </c:pt>
              </c:strCache>
            </c:strRef>
          </c:cat>
          <c:val>
            <c:numRef>
              <c:f>Sheet1!$C$2:$C$8</c:f>
              <c:numCache>
                <c:formatCode>"$"#,##0.00_);[Red]\("$"#,##0.00\)</c:formatCode>
                <c:ptCount val="7"/>
                <c:pt idx="0">
                  <c:v>3641.5</c:v>
                </c:pt>
                <c:pt idx="1">
                  <c:v>4009.7</c:v>
                </c:pt>
                <c:pt idx="2">
                  <c:v>3939.2</c:v>
                </c:pt>
                <c:pt idx="3">
                  <c:v>4194.8999999999996</c:v>
                </c:pt>
                <c:pt idx="4">
                  <c:v>4333.8</c:v>
                </c:pt>
                <c:pt idx="5">
                  <c:v>4858.5</c:v>
                </c:pt>
                <c:pt idx="6">
                  <c:v>4808</c:v>
                </c:pt>
              </c:numCache>
            </c:numRef>
          </c:val>
          <c:smooth val="0"/>
          <c:extLst>
            <c:ext xmlns:c16="http://schemas.microsoft.com/office/drawing/2014/chart" uri="{C3380CC4-5D6E-409C-BE32-E72D297353CC}">
              <c16:uniqueId val="{00000001-C7A8-4833-BB9E-C376F0818485}"/>
            </c:ext>
          </c:extLst>
        </c:ser>
        <c:dLbls>
          <c:showLegendKey val="0"/>
          <c:showVal val="0"/>
          <c:showCatName val="0"/>
          <c:showSerName val="0"/>
          <c:showPercent val="0"/>
          <c:showBubbleSize val="0"/>
        </c:dLbls>
        <c:marker val="1"/>
        <c:smooth val="0"/>
        <c:axId val="1548466159"/>
        <c:axId val="1568681103"/>
      </c:lineChart>
      <c:catAx>
        <c:axId val="1548466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1568681103"/>
        <c:crosses val="autoZero"/>
        <c:auto val="1"/>
        <c:lblAlgn val="ctr"/>
        <c:lblOffset val="100"/>
        <c:noMultiLvlLbl val="0"/>
      </c:catAx>
      <c:valAx>
        <c:axId val="1568681103"/>
        <c:scaling>
          <c:orientation val="minMax"/>
          <c:min val="3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r>
                  <a:rPr lang="en-US" dirty="0"/>
                  <a:t>$ Millions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title>
        <c:numFmt formatCode="&quot;$&quot;#,##0_);[Red]\(&quot;$&quot;#,##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1548466159"/>
        <c:crosses val="autoZero"/>
        <c:crossBetween val="between"/>
      </c:valAx>
      <c:spPr>
        <a:noFill/>
        <a:ln>
          <a:noFill/>
        </a:ln>
        <a:effectLst/>
      </c:spPr>
    </c:plotArea>
    <c:legend>
      <c:legendPos val="t"/>
      <c:layout>
        <c:manualLayout>
          <c:xMode val="edge"/>
          <c:yMode val="edge"/>
          <c:x val="0.3590601848610282"/>
          <c:y val="3.6383259221215943E-2"/>
          <c:w val="0.27190222553838911"/>
          <c:h val="6.7816363768003457E-2"/>
        </c:manualLayout>
      </c:layout>
      <c:overlay val="1"/>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lumMod val="50000"/>
            </a:schemeClr>
          </a:solidFill>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'V2 (excluding HASP for both)'!$D$1</c:f>
              <c:strCache>
                <c:ptCount val="1"/>
                <c:pt idx="0">
                  <c:v>All Beneficiaries</c:v>
                </c:pt>
              </c:strCache>
            </c:strRef>
          </c:tx>
          <c:spPr>
            <a:ln w="28575" cap="rnd">
              <a:solidFill>
                <a:srgbClr val="00194C"/>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0-3CE5-4F99-8EA8-23844716AB82}"/>
                </c:ext>
              </c:extLst>
            </c:dLbl>
            <c:dLbl>
              <c:idx val="3"/>
              <c:delete val="1"/>
              <c:extLst>
                <c:ext xmlns:c15="http://schemas.microsoft.com/office/drawing/2012/chart" uri="{CE6537A1-D6FC-4f65-9D91-7224C49458BB}"/>
                <c:ext xmlns:c16="http://schemas.microsoft.com/office/drawing/2014/chart" uri="{C3380CC4-5D6E-409C-BE32-E72D297353CC}">
                  <c16:uniqueId val="{00000001-3CE5-4F99-8EA8-23844716AB82}"/>
                </c:ext>
              </c:extLst>
            </c:dLbl>
            <c:dLbl>
              <c:idx val="5"/>
              <c:delete val="1"/>
              <c:extLst>
                <c:ext xmlns:c15="http://schemas.microsoft.com/office/drawing/2012/chart" uri="{CE6537A1-D6FC-4f65-9D91-7224C49458BB}"/>
                <c:ext xmlns:c16="http://schemas.microsoft.com/office/drawing/2014/chart" uri="{C3380CC4-5D6E-409C-BE32-E72D297353CC}">
                  <c16:uniqueId val="{00000002-3CE5-4F99-8EA8-23844716AB82}"/>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95000"/>
                        <a:lumOff val="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'V2 (excluding HASP for both)'!$A$2:$A$9</c:f>
              <c:strCache>
                <c:ptCount val="8"/>
                <c:pt idx="0">
                  <c:v>SFY 2018</c:v>
                </c:pt>
                <c:pt idx="1">
                  <c:v>SFY 2019</c:v>
                </c:pt>
                <c:pt idx="2">
                  <c:v>SFY 2020</c:v>
                </c:pt>
                <c:pt idx="3">
                  <c:v>SFY 2021</c:v>
                </c:pt>
                <c:pt idx="4">
                  <c:v>SFY 2022</c:v>
                </c:pt>
                <c:pt idx="5">
                  <c:v>SFY 2023</c:v>
                </c:pt>
                <c:pt idx="6">
                  <c:v>SFY 2024</c:v>
                </c:pt>
                <c:pt idx="7">
                  <c:v>SFY 2025</c:v>
                </c:pt>
              </c:strCache>
            </c:strRef>
          </c:cat>
          <c:val>
            <c:numRef>
              <c:f>'V2 (excluding HASP for both)'!$D$2:$D$9</c:f>
              <c:numCache>
                <c:formatCode>"$"#,##0</c:formatCode>
                <c:ptCount val="8"/>
                <c:pt idx="0">
                  <c:v>5814.2388118039053</c:v>
                </c:pt>
                <c:pt idx="1">
                  <c:v>5905.9595132160684</c:v>
                </c:pt>
                <c:pt idx="2">
                  <c:v>6662.1371143763008</c:v>
                </c:pt>
                <c:pt idx="3">
                  <c:v>6707.5774017845915</c:v>
                </c:pt>
                <c:pt idx="4">
                  <c:v>7168.47242239365</c:v>
                </c:pt>
                <c:pt idx="5">
                  <c:v>6665.3237580133682</c:v>
                </c:pt>
                <c:pt idx="6">
                  <c:v>7151.8842346695092</c:v>
                </c:pt>
                <c:pt idx="7">
                  <c:v>8228.6423926175958</c:v>
                </c:pt>
              </c:numCache>
            </c:numRef>
          </c:val>
          <c:smooth val="0"/>
          <c:extLst>
            <c:ext xmlns:c16="http://schemas.microsoft.com/office/drawing/2014/chart" uri="{C3380CC4-5D6E-409C-BE32-E72D297353CC}">
              <c16:uniqueId val="{00000003-3CE5-4F99-8EA8-23844716AB82}"/>
            </c:ext>
          </c:extLst>
        </c:ser>
        <c:ser>
          <c:idx val="1"/>
          <c:order val="1"/>
          <c:tx>
            <c:strRef>
              <c:f>'V2 (excluding HASP for both)'!$H$1</c:f>
              <c:strCache>
                <c:ptCount val="1"/>
                <c:pt idx="0">
                  <c:v> Excluding Expansion Enrollees</c:v>
                </c:pt>
              </c:strCache>
            </c:strRef>
          </c:tx>
          <c:spPr>
            <a:ln w="28575" cap="rnd">
              <a:solidFill>
                <a:srgbClr val="3F3F3F"/>
              </a:solidFill>
              <a:prstDash val="dash"/>
              <a:round/>
            </a:ln>
            <a:effectLst/>
          </c:spPr>
          <c:marker>
            <c:symbol val="none"/>
          </c:marker>
          <c:dLbls>
            <c:dLbl>
              <c:idx val="5"/>
              <c:delete val="1"/>
              <c:extLst>
                <c:ext xmlns:c15="http://schemas.microsoft.com/office/drawing/2012/chart" uri="{CE6537A1-D6FC-4f65-9D91-7224C49458BB}"/>
                <c:ext xmlns:c16="http://schemas.microsoft.com/office/drawing/2014/chart" uri="{C3380CC4-5D6E-409C-BE32-E72D297353CC}">
                  <c16:uniqueId val="{00000004-3CE5-4F99-8EA8-23844716AB82}"/>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95000"/>
                        <a:lumOff val="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'V2 (excluding HASP for both)'!$A$2:$A$9</c:f>
              <c:strCache>
                <c:ptCount val="8"/>
                <c:pt idx="0">
                  <c:v>SFY 2018</c:v>
                </c:pt>
                <c:pt idx="1">
                  <c:v>SFY 2019</c:v>
                </c:pt>
                <c:pt idx="2">
                  <c:v>SFY 2020</c:v>
                </c:pt>
                <c:pt idx="3">
                  <c:v>SFY 2021</c:v>
                </c:pt>
                <c:pt idx="4">
                  <c:v>SFY 2022</c:v>
                </c:pt>
                <c:pt idx="5">
                  <c:v>SFY 2023</c:v>
                </c:pt>
                <c:pt idx="6">
                  <c:v>SFY 2024</c:v>
                </c:pt>
                <c:pt idx="7">
                  <c:v>SFY 2025</c:v>
                </c:pt>
              </c:strCache>
            </c:strRef>
          </c:cat>
          <c:val>
            <c:numRef>
              <c:f>'V2 (excluding HASP for both)'!$H$2:$H$9</c:f>
              <c:numCache>
                <c:formatCode>General</c:formatCode>
                <c:ptCount val="8"/>
                <c:pt idx="5" formatCode="&quot;$&quot;#,##0">
                  <c:v>6665.3237580133682</c:v>
                </c:pt>
                <c:pt idx="6" formatCode="&quot;$&quot;#,##0">
                  <c:v>7875.939953459244</c:v>
                </c:pt>
                <c:pt idx="7" formatCode="&quot;$&quot;#,##0">
                  <c:v>8316.4304629036087</c:v>
                </c:pt>
              </c:numCache>
            </c:numRef>
          </c:val>
          <c:smooth val="0"/>
          <c:extLst>
            <c:ext xmlns:c16="http://schemas.microsoft.com/office/drawing/2014/chart" uri="{C3380CC4-5D6E-409C-BE32-E72D297353CC}">
              <c16:uniqueId val="{00000005-3CE5-4F99-8EA8-23844716AB82}"/>
            </c:ext>
          </c:extLst>
        </c:ser>
        <c:dLbls>
          <c:showLegendKey val="0"/>
          <c:showVal val="0"/>
          <c:showCatName val="0"/>
          <c:showSerName val="0"/>
          <c:showPercent val="0"/>
          <c:showBubbleSize val="0"/>
        </c:dLbls>
        <c:smooth val="0"/>
        <c:axId val="687842848"/>
        <c:axId val="1046049775"/>
      </c:lineChart>
      <c:catAx>
        <c:axId val="687842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95000"/>
                    <a:lumOff val="5000"/>
                  </a:schemeClr>
                </a:solidFill>
                <a:latin typeface="+mn-lt"/>
                <a:ea typeface="+mn-ea"/>
                <a:cs typeface="+mn-cs"/>
              </a:defRPr>
            </a:pPr>
            <a:endParaRPr lang="en-US"/>
          </a:p>
        </c:txPr>
        <c:crossAx val="1046049775"/>
        <c:crosses val="autoZero"/>
        <c:auto val="1"/>
        <c:lblAlgn val="ctr"/>
        <c:lblOffset val="100"/>
        <c:noMultiLvlLbl val="0"/>
      </c:catAx>
      <c:valAx>
        <c:axId val="1046049775"/>
        <c:scaling>
          <c:orientation val="minMax"/>
        </c:scaling>
        <c:delete val="0"/>
        <c:axPos val="l"/>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95000"/>
                    <a:lumOff val="5000"/>
                  </a:schemeClr>
                </a:solidFill>
                <a:latin typeface="+mn-lt"/>
                <a:ea typeface="+mn-ea"/>
                <a:cs typeface="+mn-cs"/>
              </a:defRPr>
            </a:pPr>
            <a:endParaRPr lang="en-US"/>
          </a:p>
        </c:txPr>
        <c:crossAx val="687842848"/>
        <c:crosses val="autoZero"/>
        <c:crossBetween val="between"/>
      </c:valAx>
      <c:spPr>
        <a:noFill/>
        <a:ln>
          <a:noFill/>
        </a:ln>
        <a:effectLst/>
      </c:spPr>
    </c:plotArea>
    <c:legend>
      <c:legendPos val="r"/>
      <c:layout>
        <c:manualLayout>
          <c:xMode val="edge"/>
          <c:yMode val="edge"/>
          <c:x val="0.12069436147912073"/>
          <c:y val="0.80650203574598078"/>
          <c:w val="0.82981913991141754"/>
          <c:h val="5.9711098304206393E-2"/>
        </c:manualLayout>
      </c:layout>
      <c:overlay val="1"/>
      <c:spPr>
        <a:noFill/>
        <a:ln>
          <a:noFill/>
        </a:ln>
        <a:effectLst/>
      </c:spPr>
      <c:txPr>
        <a:bodyPr rot="0" spcFirstLastPara="1" vertOverflow="ellipsis" vert="horz" wrap="square" anchor="ctr" anchorCtr="1"/>
        <a:lstStyle/>
        <a:p>
          <a:pPr>
            <a:defRPr sz="1050"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lumMod val="95000"/>
              <a:lumOff val="5000"/>
            </a:schemeClr>
          </a:solidFill>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Chart!$B$1:$B$51</cx:f>
        <cx:lvl ptCount="51">
          <cx:pt idx="0">Below ACA Affordability Threshold</cx:pt>
          <cx:pt idx="1">Below ACA Affordability Threshold</cx:pt>
          <cx:pt idx="2">Below ACA Affordability Threshold</cx:pt>
          <cx:pt idx="3">Below ACA Affordability Threshold</cx:pt>
          <cx:pt idx="4">Below ACA Affordability Threshold</cx:pt>
          <cx:pt idx="5">Below ACA Affordability Threshold</cx:pt>
          <cx:pt idx="6">Below ACA Affordability Threshold</cx:pt>
          <cx:pt idx="7">Below ACA Affordability Threshold</cx:pt>
          <cx:pt idx="8">Below ACA Affordability Threshold</cx:pt>
          <cx:pt idx="9">Exceed ACA Affordability Threshold</cx:pt>
          <cx:pt idx="10">Below ACA Affordability Threshold</cx:pt>
          <cx:pt idx="11">Below ACA Affordability Threshold</cx:pt>
          <cx:pt idx="12">Below ACA Affordability Threshold</cx:pt>
          <cx:pt idx="13">Below ACA Affordability Threshold</cx:pt>
          <cx:pt idx="14">Below ACA Affordability Threshold</cx:pt>
          <cx:pt idx="15">Below ACA Affordability Threshold</cx:pt>
          <cx:pt idx="16">Below ACA Affordability Threshold</cx:pt>
          <cx:pt idx="17">Below ACA Affordability Threshold</cx:pt>
          <cx:pt idx="18">Exceed ACA Affordability Threshold</cx:pt>
          <cx:pt idx="19">Below ACA Affordability Threshold</cx:pt>
          <cx:pt idx="20">Below ACA Affordability Threshold</cx:pt>
          <cx:pt idx="21">Below ACA Affordability Threshold</cx:pt>
          <cx:pt idx="22">Below ACA Affordability Threshold</cx:pt>
          <cx:pt idx="23">Below ACA Affordability Threshold</cx:pt>
          <cx:pt idx="24">Exceed ACA Affordability Threshold</cx:pt>
          <cx:pt idx="25">Below ACA Affordability Threshold</cx:pt>
          <cx:pt idx="26">Below ACA Affordability Threshold</cx:pt>
          <cx:pt idx="27">Below ACA Affordability Threshold</cx:pt>
          <cx:pt idx="28">Below ACA Affordability Threshold</cx:pt>
          <cx:pt idx="29">Below ACA Affordability Threshold</cx:pt>
          <cx:pt idx="30">Below ACA Affordability Threshold</cx:pt>
          <cx:pt idx="31">Below ACA Affordability Threshold</cx:pt>
          <cx:pt idx="32">Below ACA Affordability Threshold</cx:pt>
          <cx:pt idx="33">Exceed ACA Affordability Threshold</cx:pt>
          <cx:pt idx="34">Below ACA Affordability Threshold</cx:pt>
          <cx:pt idx="35">Below ACA Affordability Threshold</cx:pt>
          <cx:pt idx="36">Below ACA Affordability Threshold</cx:pt>
          <cx:pt idx="37">Below ACA Affordability Threshold</cx:pt>
          <cx:pt idx="38">Below ACA Affordability Threshold</cx:pt>
          <cx:pt idx="39">Below ACA Affordability Threshold</cx:pt>
          <cx:pt idx="40">Below ACA Affordability Threshold</cx:pt>
          <cx:pt idx="41">Below ACA Affordability Threshold</cx:pt>
          <cx:pt idx="42">Below ACA Affordability Threshold</cx:pt>
          <cx:pt idx="43">Below ACA Affordability Threshold</cx:pt>
          <cx:pt idx="44">Below ACA Affordability Threshold</cx:pt>
          <cx:pt idx="45">Below ACA Affordability Threshold</cx:pt>
          <cx:pt idx="46">Below ACA Affordability Threshold</cx:pt>
          <cx:pt idx="47">Below ACA Affordability Threshold</cx:pt>
          <cx:pt idx="48">Exceed ACA Affordability Threshold</cx:pt>
          <cx:pt idx="49">Below ACA Affordability Threshold</cx:pt>
          <cx:pt idx="50">Below ACA Affordability Threshold</cx:pt>
        </cx:lvl>
      </cx:strDim>
      <cx:strDim type="cat">
        <cx:f>Chart!$A$1:$A$51</cx:f>
        <cx:lvl ptCount="51">
          <cx:pt idx="0">Alabama</cx:pt>
          <cx:pt idx="1">Alaska</cx:pt>
          <cx:pt idx="2">Arizona</cx:pt>
          <cx:pt idx="3">Arkansas</cx:pt>
          <cx:pt idx="4">California</cx:pt>
          <cx:pt idx="5">Colorado</cx:pt>
          <cx:pt idx="6">Connecticut</cx:pt>
          <cx:pt idx="7">Delaware</cx:pt>
          <cx:pt idx="8">District of Columbia</cx:pt>
          <cx:pt idx="9">Florida</cx:pt>
          <cx:pt idx="10">Georgia</cx:pt>
          <cx:pt idx="11">Hawaii</cx:pt>
          <cx:pt idx="12">Idaho</cx:pt>
          <cx:pt idx="13">Illinois</cx:pt>
          <cx:pt idx="14">Indiana</cx:pt>
          <cx:pt idx="15">Iowa</cx:pt>
          <cx:pt idx="16">Kansas</cx:pt>
          <cx:pt idx="17">Kentucky</cx:pt>
          <cx:pt idx="18">Louisiana</cx:pt>
          <cx:pt idx="19">Maine</cx:pt>
          <cx:pt idx="20">Maryland</cx:pt>
          <cx:pt idx="21">Massachusetts</cx:pt>
          <cx:pt idx="22">Michigan</cx:pt>
          <cx:pt idx="23">Minnesota</cx:pt>
          <cx:pt idx="24">Mississippi</cx:pt>
          <cx:pt idx="25">Missouri</cx:pt>
          <cx:pt idx="26">Montana</cx:pt>
          <cx:pt idx="27">Nebraska</cx:pt>
          <cx:pt idx="28">Nevada</cx:pt>
          <cx:pt idx="29">New Hampshire</cx:pt>
          <cx:pt idx="30">New Jersey</cx:pt>
          <cx:pt idx="31">New Mexico</cx:pt>
          <cx:pt idx="32">New York</cx:pt>
          <cx:pt idx="33">North Carolina</cx:pt>
          <cx:pt idx="34">North Dakota</cx:pt>
          <cx:pt idx="35">Ohio</cx:pt>
          <cx:pt idx="36">Oklahoma</cx:pt>
          <cx:pt idx="37">Oregon</cx:pt>
          <cx:pt idx="38">Pennsylvania</cx:pt>
          <cx:pt idx="39">Rhode Island</cx:pt>
          <cx:pt idx="40">South Carolina</cx:pt>
          <cx:pt idx="41">South Dakota</cx:pt>
          <cx:pt idx="42">Tennessee</cx:pt>
          <cx:pt idx="43">Texas</cx:pt>
          <cx:pt idx="44">Utah</cx:pt>
          <cx:pt idx="45">Vermont</cx:pt>
          <cx:pt idx="46">Virginia</cx:pt>
          <cx:pt idx="47">Washington</cx:pt>
          <cx:pt idx="48">West Virginia</cx:pt>
          <cx:pt idx="49">Wisconsin</cx:pt>
          <cx:pt idx="50">Wyoming</cx:pt>
        </cx:lvl>
      </cx:strDim>
    </cx:data>
  </cx:chartData>
  <cx:chart>
    <cx:plotArea>
      <cx:plotAreaRegion>
        <cx:series layoutId="regionMap" uniqueId="{00000000-4E21-4952-9198-A5DE52CC9112}">
          <cx:dataId val="0"/>
          <cx:layoutPr>
            <cx:geography cultureLanguage="en-US" cultureRegion="US" attribution="Powered by Bing">
              <cx:geoCache provider="{E9337A44-BEBE-4D9F-B70C-5C5E7DAFC167}">
                <cx:binary>3H1pc9u4tu1fceXzoxsgBhKnTp+qJiUPSewkdpLu5AvLcdyc55m//i5YkiMxiu1T7Vu39NRdrbYo
iAAW9rT2Bvjv2+Fft8ndTXU0pElW/+t2+P1V0DTFv377rb4N7tKb+jgNb6u8zv9ujm/z9Lf877/D
27vfvlc3fZj5v5mE8t9ug5uquRte/eff+DX/Ln+b3940YZ59aO+q8equbpOmfuTa3ktHN9/TMFuE
dVOFtw39/dVVkH+/Ozqvk5vs+6uju6wJm/HjWNz9/mrnm6+Ofpv/3k/3PkrQvab9jracHkvTNpWw
1eplvzpK8sxfXzYseiyobRPJxeo629z78iZF++f26r5PN9+/V3d1jaHdv89b74wDF89fHd3mbdbo
OfQxnb+/+pSFzd33o+vmprmrXx2Fde6uvuBibnD5+n70v+2i8J9/zz7AfMw+2QJqPnlPXfoJpz+S
m2836c1mmv45RMw8tqTkpmlau9jY8tjmhDGTmGvwNjddYfOMnuyH5aHhDJE/3h4kIu5NEv6dV1n4
kqBYx6bgUiqqyP2L7mJDqTqW1DItyukKnF1snten/fBst50h5P5xkAhhwdXxC6Ij+THlnFvEJKvJ
5zN0hHlsWsrmkqpdXJ7uyX5MNu1mePzx5jDxqMIpz14QEMaPTcVM06Z8BchMlVEKO6RtjBRyI04r
E7dWZU936Be4bBrOgfl6kMCcf78J8s2K/eemhfNjZitimRslNbP+lPJjKRSzbCI2d10B8mRH9sOx
bjYD43xxkGC4eZbd3TbhbdtsJucFIIHDZQkqGBN7DYsFb4DZECRzhsgze7Mfl53GM3TcjweJzuld
XvkvavLNY8kx81zRvcjY7Bg2h1mc2KvrM1f5GR3aD85Dwxkwpwdq7Kv4Jqtv4L+/VBAD64LwxSaM
roOUmRpT5jFnigoh1sjMROePZ/RoPzQ/Ws6w+ePqIIXmXRC+pHkhxxyzTpW1dsNmuNjQZQTWhcFT
u3/NJOap3uzHZNVqhse7s4PEw82TvLr5/oKYMPsYoiIE4eZeLUaJOBbcspmcgfGcruwH5EfLGSju
u4MEZXGX3PQ31d0LKjB1TIhtSZOtFRiikh0WRhxzaUvO6JqmmSmw5/RoPzY/Ws6wWSwPEpuLsK71
v0URviA80FMm8LE36MzgsRHrC2lCpNYyJTf3XjnLz+zUfoR2Gs9Aurg+SJA2rOZR/vcRlEObfntR
Pw0ajkCDUTaL+i3rmFBpKomY5/6F69tB5n/brf147f+VGXAL9yCBO4E1Cr+/IC9g2sdCwUMAD7N+
7So+eAjchn9g2myvh/CMDu1H6aHhDJiTw6Q4z2CQwhfUePfsJTQeYVBl25YI7tyxMC3tPPB7ROiu
DD3dkf14bNrN4Dg7P0g5OU+SMMvDejM3L0ALkGMKlgZu2ZpA+9kEUW5LJh5s1Obea77mGT3aj8yP
scywOT9MUTnPvoc3L8ptqmNkARS3N9ElHOdtkUGaBnSNpcB/rnTYzHl7Rod+gcxmJHNgLg9TaPL+
BS0LN4+JxaWw+EpPkRkqih1rgk3StR4jM5/t/Ine/AKS+1ZzPA6Tp3nz0iyNDVvOLVNZ62gfpmNb
TpQNMppQ0DhrNxs5gm337On+7Mdk026Gypvrg5SSN5iS9jYeN3Pzz00Ls7RFN20p1mnkOUsjoL8s
y2J07YPN9NdzevQLZB7GMsfmy0Fi8zZvw/qFjQs5Vjb4ZvngIc+EhoL6pDYyaz8yndtC86wu7Udn
q+kMnreHqdD+DOvbPKvD7OVkBwk0yZQSTK6n/2e3zGKorkEObW/88qwu7Ydnq+kMnj/PD1J6Lm7C
7O4FoRHHDAUaXGyZk21zI9WxibiTw0vYywY82Z39sKybzSC5OFA27aYaX7beTNPPsDbAZFePWRKp
AIoaAbVGA+7ath67eEZPfgXIZgxzTBYHKiZ1fXMbtPVd09SbSfrnXgD8ZZQrMeRj9udqUAgoiUC1
mT1zyy5untmfX8Gz03yO0WFamovwNgj9m5c1NLbFLQVac6WtfnbSLEYUosz19Vk485we/QKgh7HM
sTlQMxOiaqPOm5sXlB0JU6Mocszr/PI8skE5mgKDiQKozU03iYFn9OVXsDw0neNymOG/znPkbRVu
ZuifqzTYGiYtsDJ8XbCB2d/2AHRZAMIai5prmZkFNs/p0a/A2Yxljs1hZjwv8qx5Uc6MIxWDCidU
BuxnZyhBSo0LakqdxNlxBJ7uyi8w2TScQ/LxIN2Ay7tv1csWzWIrADwzyixrVYJJ5uKijhGJWiaS
1KtYZmZintOj/dD8aDnD5vIw3ebLu+7mJbNkTB0zITlCmf2+GaUSCWgB1ww7NfQL9mdbZp7uz69w
WY1jjsrnA5WY/ujsJi3qIHzJ2g3OjqUtQM9sxGJGNOsdNBApE371SmxmPsDl3TO79SuMdprPoTrM
sic9J6/vqvpu3Czkf+4NcGTQGEAQbL83YIHKQYUHNnStM9Ezw/O8Pv0apM145gi9PlhhurgbwtuX
LE3jx9yE/aF8bYBmkkSJPKbEBoj2TwquP3q6N7/GZtN2js3FwWLzJa/iF5Qd8xjMjMn1XrP71wwZ
S2AXISHQgmv25ifXoD96qke/RmfVco7Nl8PEJq+a4Mi9qXJUCLxgCMpQlsFQSvvgIsw22FjqmNrw
EKRcy9YcoWf36xc4zdrP0XIPGK3FTfyydIGFjQKSQYshdXD/2o1LYZ9Q7qm3S21M0UaSV6zB5f1c
P92rx5DatJ7jdJic6Ls4wb6oF910C3myGWBaxzrapd7hDpA0hSkixALltsZw2+V+To/24/Oj5Qyb
d4e5l/DjnSaq6rsXTO1A2dkcyWqyDnfmkSoqbhhnpt5/uzJXM3fhWV3aj85W0xk8Hw+TdntX3fn5
SxLVDK6CjWJ1Jh8EY1twqEmOsQ8H2wz4LJHwdE/2Q7JpN8Pj3dVBmpz3EJd6TLqbF92ujuDHVtit
vuan7xmCbVRQGm0z29alOSvUkF7YVmfP7dV+hHZbz3B6/8dB4nSdt/87jhzkhyALatJ1mDpztW2N
JLYYYsf0CqmZI/f8fu3Hat5+htb1YTpyq1FtnJ7Vyn4BSgEBK0PMA35nhcXM6daOnMkIUkNyRiY8
tz+PYbQZzRyhw3ThPt4NL7ollMKFZjaHnDy4ANsKT4FSRTQLhfej6G1b4T3Znf3IrJvNIPn410Gq
uD9vQJVmfvOi7gFiH0qZsOxfiMy9e4B91puk3cx1e16f9oOz3XaG0J+HaYQ+NTfBxlD/c3Wm0wyo
AAFXvQ56Zgmg+0M6LNQamnJmdJ7qx348Vq1mSHz6eJCy8vmuSpFgfDkwUFlILGHin5kDgAMgpDSl
kiBC71+zrPUzerIfjoeGM0Q+HygiIY5/eFEnWhdKU9NWKCpYzTyc5G2bYtnH2sMWOFBldR3IbduU
z8/o0S+geWg5x+Yw9dafd3Vz9Jzp+O8Os0PBB85Jg21BIeH9a+aPwXeWyC8ggfDDt94G6Nnd2o/S
rPkMqj8/H4Riu330xL1tz3nnm//lsYMwNaglxOYcFBzuSyjAPcNOEJxBsCkH5buiNDsI8Nfd2o/U
rPnOSA7jlME/xxzHQ/qbWfnnxh/1nxAZieqOdUXO3PgTaD+BU9XgG6yEa3PvFSn9jA7tx+Kh4Vxe
/o8SPL8+GvLhHM3FTXOzvD+Ac+t0yMev3o8dR4POmq7tw174Vov6/PvvryyQaVsCpn9jx7D8OGBj
3ubupm5+f2VQgt1wXG97x04FyrAd8dVRDx18fwmihuISCWxtpZXnq6NMJxjuzwZFSTZKtVHcgDp5
uIWvjmpNe/z+ikmsFmhZG/V1Ahlboh4OP32fJyMYxYfpWP99lLXp+zzMmho/TF4dFauv6eGBSEfh
iraZcC6Z4NhKieu3N1dY4Pg2/X8kDQriGZPxxm68MlInoD7ssf2r6hTPqtcRSa2wdGJl20F0atWN
DMVbppK0X/qpQnTeOCIfeeG/5sqzY3aRGYjK5egYTeCTqHDspArr0zaOmsE7je1QhOFb4fddGTgT
PvXaM6+ccK9PRHR9OfmO36btELylXSrGKXZ62zKcwDZ61+iknaWvcQgUa92Y9Uk4OqXndeSLmVVe
4+ayqYrxOionBEFLm/u99cEOhjZQ78KwWfaN4l7ipLZppK5oM5Y5SVtNxuhYo+HFri/y0i6c7VNO
d6b7Ni/GKvSD9XGzD3/+52Oe4t/7Y09/fKhPq/3xFyqEV8fcPvotnEWl5b2ef0lLzcNv/ThgVS/V
h9NWZ2t/dTDuLwTj0YvPkxqF/WqPSc3+gxp+SNCq/VqCsD8BtSNw7/Qm6/Xpa2sJAndKqQXuFBWN
OA8UgvIgQfeH7SAlDp8Rh+hyHOP6Q4LsY2zZAgMBGRIoqsOlzVTsQAqdsUeCKLTztgRx1BbhSB8c
gGWiSkwyPfJtCRppFtNgHMhZPORu6v+d+Ma7YfTOI9teZH12lobkdU28pfLav2hsOBGrF1uTt6cL
SgvplhDfd4FhnxpDXILsDJ0JcS6kLGzbJ2d5NZJLj/81quJt3cXLLD3xY7NwSFO2C1X4mcMT76Io
fAizybNlb37hnelOwSIrDP+CTIYT5vZJo2KnsOhlGUjP4aJzaBEtjM4PHFLc8iHFlwKnzQLHiL9G
tbnU/zty7vBw/FRP+WmY1k5tLEehznjeQNb9WL4tSZeNzkSavHWMqmZsQeLWHVn2ebRjp8KaOBuk
7aTMd7jJ3vhtbzlhNH3gTa31iO2EtnEhRGQ7rGH1so7fcqP9kARZuxwy3zEN1XyQ6gtlxrL2rZup
Rg/SiDo4lMTl0nLTUjkkCJZtniy6IXWrNr4aDO9jVPbVMq7TZdcUX1tlktMwad/7tfUmotm3yW/d
JordUvbJqZzQjb5pEodl2W06cHIaR/bojKS/zbi/8GVbv83qXjgJKdxC1rjZdBLG7J2fRj74XRwg
vTaCa9hXunxbvLel/f9n5bLjGW4cHm2zTA6P9OGk7Z8s8szB/KFU7tutdYqETrGgM2BzHxTHSqcg
calDTSQ4UVWIY4btH0YZ5YQwkRZkfK2F1haZYmMVM1FRDbNsoa4ah0X/F/qEIVTdEmZ9RyTqYPiZ
aaESAace7uqThEZVRvtY3NnUa1q1NAteGIlLii6cPgvRFvENNypRn2TlWI980ZiDCAbXyD3yzc8q
nhlubg6x9VoFYmwXsTKy8qxXaVJfJCItYPHyeBDFNxE30ZAvDCmTiLm+ZXF6Zw352F4lwWAlN7Yt
Cu+WpayUl74My4I5KQ1rdIUXokrfBZQ0fbbwE1HFhZP3Ik3fUmss0WU/Ten4xkxZFv1t1F2ONluQ
7tF4iCZ35ggGweQKvpPOrGG6sCK2da5F07ANZGDfeX2eReVZk/KEnyW8qyvrbKr9JuzdKSxwOHVC
vND0Th6//Uzno0JEb15gqMoCE4RzDJS2CVte0xQxu5ZEht8jGrM4dJucCRY4SplGGZ1UQ+9XzaIK
Gp9DR3JjKrL3PWdjbbqUT7JnrxsZZHXs5HnJKnqJM+JLXHu8kzBw23OkbSKDyQRngtIwvSx3+zgE
oWEGFTO+S6PqiLnwJ8u3ypPE5g0jTlY1Un6NBfGa88fvO8NG3xd+JOyqwOHoNpvft2jH3MoNZn/3
R6w56XSkSOq/Au6Z0NJ9FLbhu8zDgwAaJwhyWOeVz7U6WH7P0lA/DdtC6gGnhcL9BGFq6WnZgsYX
XWiQIWDfDSuxSuaKnkhxA0EymvN8Cq3kMjRoTi9YXI7tdVwTMgUO2PgEk/L4RPzcEzjX2r2Ht6Hz
ijPHILACL4lGUn3nsofInYxUTjQ+EVXf1nwZ2h6XX6sWU1A6tQQ3/DUnY1epZRfmpOifQAUBw+5q
ECaofaT/9XFpYDZnqwGOO4nGOPNuPTVlojrNyyL1xqXhpbUaT0e7GrBEHh8/nWkyS/NxKAbRgooA
CCdMzKBQUyRU0RjfUBZupcbZgKAAApEOeYDHC7R9xCfuwlcY4aEMymSYCBGSoL1OCxmNbmbQKrtW
aZBW2aIUeWVepV2Y1d8e7+au88QthAMEJ5VgywsO/4W0zHRJ23t2Rcpp+DZUTYVFQNqYAB8y9EwY
zlCxzrguzLjUQtP0uX4LC799Ap+fJgs7CXBoCoIjOLqMQ7XtTpZdmnUz1jL/liXCgA6PoL2m3ulG
0oziDfME9H7ttzhPNY1EBo1aFWlFxZltREYXO2UAbas1/xigVRZOSfeGD3GRp0+oFX1M+85KQvYb
NKyJim0TCEs5s08D67NCZRP7VnumNNJlBP8MDlM5NWGRuX05luicYaUdruVjmebjwo6n0bjui8I7
r1WVwBVKp4mMb9KgzBrPyRSRiOBaQYzkSqbKn1LXZGqASjSNCA72azKpBL8ah15flk+IKUUEvjMg
VCuhQkNJguQYjtwWM42BlZmVXdYVXy2Ri0i4BUGteul4XqtU5dLJMqDavXGlPZOW41p7r04K6tm4
NPQNk+VJ27OnZYjPtTi2YcEZEYqCDtCyO1sW8QDP1Avy4mtRQYrKJatjm1+YNGDjG1a3I6ZDeV0y
fU6DYRwtpw2qvgxcKPxeXvnl5BlnVcqj6XNltLW8tEOpHYSBd2miTuNWaHjymiksobGzRHdVVFE8
fZ4SGfexQ5JEG60Qs69D7EwF+JAhEJ4+2+kwADsmohFv9UT8xl4Uomb1ibRajV08+CEcjPL+9sr2
jbF37HyI8BM5nAf0PDQy7Rs0hUjjm6GWWVmcqK6i3TVn+dS8rarYq5wkSSszdQ3fS4czn8O4fsns
zOOfO9JRLDLL9uFndGWWw0V5XDfMtSZm30KdIfhQRJDYvjBbGswbM5+qIvk60bSufGcwiVXUTp9H
eXLO2rKHonj8jnNthAPeODEp7DZq8RG7zu5YV6QO+pT1X9jU6sXYt1yrP7O2Yhhv2ZVCfvUiNmER
9mbb1P6FBcWCdfp4NzTBtCMUDBGzacFWYFuGyeEl76qjiXVtaSiZfk55ljbMQdQmjLu8DEpooyCu
M7qsPCsP33e17UPjFIHI/aVvN2aXOzjTpk86pzH98k3i2fJ6YFWCOKnuqeyuGtsgoVuKacjfYBGR
wIkI98LC4Z6kWtgDkEFXeRfAuzj3orjRkt8h+H6nH9RSjA6LKzZ0p4+PeK7XbOyvJ5oMMO9P4AWZ
sDviWHpB1pe19alrMwInVlSVCSe2A0fUO3icBednAe0HLNshVgxvfnPv2Rqy0EuatVFvetfeIPWS
NstwSquzsDCZVpHlVBN6UiZdUYenkxhjSJ3Xp9qnpqOdQjotWkKMHh+SOdNsNjwg0HomtBoQRDnG
TFWXLEunPMrMT3YTMMhWU/i6A43BWi2693KMOs4RffMCxMKNC12pVUpVlDA0RkDhxtNB6I/yMsaD
RBIVWfws7BM9D+XY5/LSKwd8KwyYHuLop7I+iQ2rYieFXXWsdkfYCwz3iaHNvEwMDYQASrUgKqhn
hL+3i1YzxNRK2nz8xPxOa6qmKrG0pmQK89uG2LGZOWOTl9Nny8y0fUyNnAKQQaaJPy6nVNLGP1HM
aPtP8FIrTEdvRQyrj3UTtEkWGgpLjPdJobVbC7V5FppFD7XWwCPBDcPGI/gLMRbFVKQ+x1Q0jRUY
jSuSNoJIBMqM8NdqfrQq1M9heQhs368Inm3ydiajeIYK6mjgaQsbYSf5ydWl/cTlKEvjY5daObTD
yr01A3voYheRZeBnT6mFmTnSt+TYbWcSmCU8mWoeeJEoh9daDNbHuqVYIc2IkzLCU9h+zA+PCp6L
pdcb+VA7MmEjJjzpvAwuC5QeZqmvhqR5b8na9qITr+E2lAEEsruqkOyFBUgNCH4zZDBUa9j8ss8w
lUNiZ5AVSJGGw48HDYQRhRRvaoxUd0XyNEdPRBzDNsWy0XHq47PNFdvViRi8NgJQEng4B7ygeWQD
d7A2fDKMH4NglInnNG3MCtfriRddSnPi1bgsg0oWtqNMU0WBU1VlWL4mScsG4RTwdow3lZ8a/MJL
A4u5ZZ8P/i0JE3LWey2Xi9jK8uQ7j5KpukpzmeJJaBNN+ne8o2SYFnaUKVG4JfzHuj3pe2F3l1UZ
eEPuyJSk9C0jFVWLLAOZ5kZD01aekw92OUVOkHUVH1x/iDsIQzdV/Zg4gyEiHp0ok7b8WibNyH2X
DLTt29NC9QH14L95fnPeBBY8M9eakn6aENZiKRbnQzx6rVPWRSRPOmX5bCFSY5g+9jI3w88tT3xv
wXhjUndEfJqPjvSbWi1UaPaabU/8M5yJ0izKnPTTG09lhJzSngbmiW/UdkCWRZyn/NMoOj82Pqmc
DMPHoRlYc2HUTWZcwWJY7XdRSVl9mqzOz3KnyHMa1B/UMCXxqReC3TiZcm6nuaPinJmBa1VTXdrf
aBrZ2ffALPJuWGCpjOWdapu+J26c9DWNzhovK4W9QBwgEnnqpUYsLxW1jDg+7WRh1klwF9gZazDL
A2V2xS8mlndY0hOt6iL4gCOrGkmWWcaLwjpvlRcGydtMDHHpL6POb/rubS88PwxPPJ72rbjyMpOV
5zLigW+fYK1IBv61mwjMelLbYa8c3+CybBaBV03ReN77tRGEp32Ywtq4seo5FGxXhK34KzdaKepz
LI7e8NyewW2hl20Br0s5zcjsQb5LTMvCW7P60AjDBNdAmHPcbsprXn6b2lKZ3etIVoVvntHBMCzL
HSMRt9bpkEU0TRzBO20XiTBCDMdnAkblZvBGnNblRiJQwn839kVfWO8jz4j65MSKmWEW53E7Krt7
JyMmQuWUSmlOwqoaEcSfLd9DKuoN50mNmTLGEir7Alq7DMQbg3mVlbylYRnS5H0U9ZHtLfsIisBf
5iG2+1QuVJbu0tgZCTGXxA/GsFyQIo4qEPENMUT2l+mbGe6XRolSn1rfLku3QuiNmTXtNoQFcakM
9I+g/3BZnLJU2qfnQY3Ru0VAMyZPoqDXM8aSJsZbXgeNcZ2lllb5vGt823JV3+RYAFMGf+O0UVWK
7xWroQaNmDB9ZYRj/yzYktrD3ZKAIsjMaKjhoQUPTPEnTQY9zxlXEbgkozUqQGFksR3wu7JEQFOe
VGEIT8vtbTpapRvagWgNIMjbsv3cRFkbZpgvIwAhH7QTp8OFHVm6yyGQLqZriZWFOzBcKr95xqAX
mKwMjbwYDXyWqFRPTddRfBUm1i579KHDOW8Y43o8VcVY+Q2EW4DPxFDk8joW3FPg3HsFAgh5hIBi
Ltarx5tqhZ+0IkMPzmvG+8losWoqd+3jKjEJ/RerRXzBSFgZ1+upNlZf30zy6ntgCsz4wjKLFB2g
mRF03+JQFmF1GmZsxKBLc8IDKB3fZH5IrhGA+7lyxAqofOoaLDVE3m3ln2dUjZ5waBx0o3yn0jbH
LHVmmuArZgGOrXJBc3idcmIyaqfXT3GwI2TU8kn5Ta1mMC8gQdBrqzEFZogYzS3yTPb0bGxtHZ2T
FbSr5SG9OMH8SB6ixVJYiR78IMcA69Snlb5NwAOJD8e8JFbwaTJC3javMVKmp3e1kKZ2bNFLDFL/
Cg2rGu1QBcKwuuom0F1fTagx9RP+yBOWc2tpEJHF0fmE5PRQnPoEJBJZ9mGbQ6ZV5Gvmo+6Bb9hZ
ZvmNSj/D8qkFPFYMvurg7L6rde4OP2h2+o13vo23JCNaHNJJ6P5nrfSD/lOb+IkfnmS+jd8NSkZ9
dhbXo0WbN2y1VsKoVo11up5yFXUVujOELMaPwALkuHlUhDHsfEfLSZJP8Nwiu1sUpdFkoUtq38PN
RRTgkYSLJinAbSYgDEDZAKagPbdyX4tzC/uKz+KxlZF9EsNZHMbXTNXJkJ81PCdp6iaKJ2nneLUP
2hA5+hbfD5qyxhucRpFcpmWL/45pD95OkJ6CKirB5SeXXdx4IAX6KsLdaeDn3WeZeQOiAG+c9Nrv
FVR5dDKw0oSGsasgae1lksLEpsvByDxVnwsFUzV8IXKIoG/8JM/j+GxNJ0dNElTRSRskiHdvR15j
6/BZEQWYjlN2LzNlbieYsNrrY2/6zAI775tPJeuDXp41q6EPyq8xRawYphgjiv2+Fks5EQot11Rc
Tx8dCr1qwFfpJb7iT+067jEDtDX1eJswNPFWYYHj+2UI9hHpw2QCr4wsZZwpB5TFKNMLVtAK35Aj
1TFsJ9oa62pFskxUJJV30mZl5ZnnPooB8BvTinrzEJaDNSwFj0FRejRG6JumiJ0yt0lATIg3aSy1
PDW8D0HC+7HdQFUy6Y2wefUITROdILLVk9eGTFMFZmvH4OKjJPPRHKfXYZRferhnnvG69+qqCi8V
izRJmbcwdxdW7DHZfOCgsUZvOXiRMQYnsi9EUi9AXWDzgWOBBJJfuc8oQnIYQwXwJ4NPGJXMUm02
UuHp5VaZFYpFFquZjJocTDQLSci61/0kUs/6EE9tb1xXcKbBKkxFqeRX6FusL6MvJsxAxIkeg1dk
BpQ/wkvNUiUh/FV41irN++KrVGNQ0m98SGRyKWVZjN4JN/O6Mf7uQxoN3hIWjSXCqRPw34ZrJ9Sq
PoOR7OPmI/HLyPddT4wsGK56C75N+V11YVeaX2rPBjVxWsVtlyrXMKc6/jzx1uS508I6DAj2Kc3h
U1qWUC1tscrTSJluhw8Nq3OsHpmpYbEeyQrLsohAELuochn1sO7VTZJ0Wv+p0dfaBN6/Ft6wTvU3
snv23otM/ZmgxMA3Rn/UX/QY2AlkcNtM5zbCxCsgyj68Re9yakZaLCMIqpZKleor6yULnxKaSGGP
CS6tKHitTg3frYaxYpZDzYrY79vA8vvc6UkGwp6Pk6fM877MtJT7xqTpwBp5IrxxuGXNeTkRrG9O
kH+4BG+pex6HyDR+Xd9IVAomrcRSMa5XEVuGNLcVO1FWtPxDvFJY8YpoLLGdD6vBSEpNQtaVrDhf
pH5a5p4TlLI1rttQFBhz0yOL170OTV+7cQEfcA+rS3S32nuBM/IYdsTxRKuFvDB1mhH1CYNek5Y3
mXHoiKDO0nQZRAmk8WQ1IeCBtdKLUZuB3+U1NaI3gckSy36C+JoF9OByoB+wgk0oN0l/opWDBjkE
8NXmdZDnEr22fH+ANPQ51GxpcC1BSQfiJXC6sNR9fyK6243t9O1xYin2HK+eiTHnWat2yI2+tkBV
rVRjBA4YvUAcAEl6/FYzAh3SRFB6iXuBssJ/pQ7rtzJUvR2XtgdXcrNGCApHcrcsPM7f4RhCvbqV
DDSobRgB4ZxXHJCtlePjfdmlEFBQiPVj45GHqCZj2H/AzN2+eB0zQd9G/jWOC4MaCwXV/nhd48kg
yymH6/zUPP98Q9TdgDiQqHgDuahmvGIcVIQmKfGuyiGDofBjWPxza4yh5taS/fgAqabttmpjMEL9
jDOBo+ZsEyfOz4nMIYm4nzWJvFprjD6YNGk/SjYKcTLw2u5OosKbqg9tz8ZokbaZ1uesgmow6onD
Hj3Ro92VjjlHKKVPjmaWEijqnKfFRkWM3hpZeZWshKqHXwcZH9rYg14P7S4EBAFvR0imYjAOcC2M
QHckKljZTm5XIrI/ESnLBXEGqJbRhaov8XXIh0cvw5EhnnT7VT6rWKnZxwcxhxHA4fnXBCf8gpKl
eH7W7rqB3S0bczC6y6COtWaa7h2hohZZ+2E07JbjCRbPp7oEEiA4kw6PFrqvWNYnaezezxrgjeAg
7vZybfYGPygjh+TQrLlT1TgR9L+7Hyh//ex1CAYOGuD3mwi3ZZT1HpjoLowuV2YJTrJGw4oTyEVW
l9pgPH5DncfZWqZYEEg/6TMRUY/CwWjO+Mx+nIawmkR8ZmVGFQvXSlOLfZUVBOYpEfz5VoDORgYP
O/kRZM5VXeqZ6dj60j9buSKdADuCdWSWKd4eH9W6FGNrYOAKcav7J3CgNNPG9vRd5AhBXsYKg/q0
mkwS1EtTDLoaocUjvdr873rKkEN389oHt6qc1JsQLTqN8BuavoG1RgmO7+ZxAebnrcnBPZD3qSd8
Pz8b4RuI/NIbwpgOo+uZSDl9qcsyRRhURShuK5dp0k5m45KcyDpd2JUA1faWDTRn8r1a5fNiiWCE
vfOylJbDRewHnULJTNvJkIITiVCqcYZAwwrTRWJEBaBYOyiWgWaBE6/cCnjoNoyFvFdjq1Aj7glU
dx+kJlQ3QkPtBvQdik+Ns9y0ESdkZosvwMWSrXXJ6kQ7c8bKtymQHIW0k8KmU+jEdZPSycnqSmXh
QhZWErXOhvIoYTZRlbdyZO49KGTWeszvVNraiFtlB2YJsUUszWVh57hlGiOq6F4TZCtC302GFM90
OwWfn0TJJwa3V7FLOaJatjiPJDE0GVB3FXjWcRWHqX6sWbkI4jYF7QoGxkKWwYmCxs4912hzvyep
U2LHuzDfq1IVFkqFSwh3+VGMqpvyj8g36IwWfEBiysv/Ye/cmmPFsW39i9gh7uhxA3n3/Vb2eiFs
r1WAkIQQSEj8+jOyqs/p6u6IU7Hfd0Q91XLamaSQ5hzjG5NxmWEivPQKanNbA0ICTrDv9BSGrBIh
is7fPVrPuTinmVujH2Hq/FLcQTZr1KOklA3Rjsk5IOiEMcrfLRX4anjpOzl6fLf16qJN+5IEUCZs
hdIsTIvKJ75ZbwY6L/NWwo5ee3TTtNDwRfuOzIeE8GX9yogYfFc3CQpuWYpcCv0uobwEpiz+tNz+
sRdN8MPb7KYQ2LfZXnY8iwyq6D/qLAjf1zrRy+V66Py5NPgf1aDM+YCWTVMQMaq0mmQixE7Wjjne
RjQMUbkOgaUv2MTH4llJGvC96NM2Lbu2XZ9T36es9v3aHPrExseexNtJaGePUDLGp1xnUeVo2t3l
/cIJNGOrXxos6mMC0nkucfd1X0wr/t6SfqwdDQFHFzxeDmh2ISlFMr0UivwYB9yOclXZTbb2qs6T
rsO3SwK9Z7lLdmzszf3G+EJ2qMqXXeFJzLFiM/HdKfMchYm66CRoL8LOyy6dIUGDfWmPdjS07uha
POaqm+Drq/5nP09NzTvVAiWVsk4bOp2LLRJ730i4wFKlCX514WWVMJnvV/zKU4F+7Eu70RzAPTQ/
Jzrww+BCvpWesnTfMTI+qwTafMkh0cxlEI/t6+q24pMHMkUrb8TLWkT9jkQLOSeEdn05BkF8k0Cm
2+tlxnwVljePEA978EpLTH+GsHrQz4QqfLIR6/q98jLYhbNYnmabQHDAVlDP3plzPGs/lKlYi6rJ
adMV772NqD+BQDDfc5SwcDcataDN6UXnS4snTP0qljQXddAE+iwocIQ6CRf26Gw8oE8S4yWdl3Cq
mqIbPwmb1Y3DlNfLnIXXFdqkVw+1tevZoZy9JflgT1C/gzMA1C6qC+x+P8N1Bfm+bUXYoW1Wwceq
pvXXFASuivpw+5xnNkYgChTwwW2bsXI7rngJYkqbWm3r4M6Zaae2JKHq73yYYyNGS1XZNebxGdli
rs7aTXofKRNdUi4ceOf0LV39NzFNc5eEuH3sbJYa0iLpy9YJm9epH+Ndki/yTnWJ/vDKoSYjsLfb
uTQDGIihyvs2VWVg4uQTzvRYxhGXhxFCQRkRsTw6UNiPc+eXoRqWpX2dOj+9a6dEVE7OuKoJtWIl
w/uD41pAc8ON57qtSlyxPtBo7nglN8s+mVBbCZNHvOEhY1OplA0fKUyEk4p0URlNmnPSy+RzLjJ3
w6D3W9gOCQIJS7OUjQkmdKSmvcmKYOxLHg70UwcoauoC9RkrUzZPD9maDXts9FlW0X7Lj0s4dg/g
dMB2rJ1+jUapDta48MCUzT513Lyu6JNft0lsxWFSiS/ZJNpfHhfk0C25MTuUgf550TRtSp1McGyH
dgHqbO0po4M6TKhDw7LNZ/pK5UK/YqfiF6ab8ctudvtlsMBrm4/RbQKw4EBwUtSTm5Zn1JdBma7S
3gDXHn5sZJSHmIcNyCzIyXedJwnOMocdiTCw2Ti1h+yYw5ip1CzZYUiNfgXbFeP92+gcEhnvWRbP
H9DlpgcqO30MPafPQujt0s5s2rkcWy7aYNHfyYQsZ22S9UHOjX7RQPy/48Fic4gmb+8SL3DzQNO6
D+PFXJzO11O/uniEblPIQ5OJpEZ7DMISsgc9bYFubpqm049bVHSvBaSTj2krlhcc+O0RN1t+u4XB
AoYp6/ecNukNHO4wrhZBeV1sXsZY71rutzYYHwZI8A+tG9VUgQwhe72y6UMtJmnRXG/bjaaJuQBU
GqAOiPGljTcqsGcLt4vzoTiG8Pwqq7bkvrBtDGVeBz+DJgKDduPTZOtp5YVDrVvnBpJ2cTOksc2X
HcHUQb6UnKrmZg1U+wCVhd8FiZdvfNGfeE0LobcP32aBCoaZnN05yoBfpirsz3RU0Q8TNGateLeS
W6A+5rWPrJ0OXcTjpKJdmF+SZtTFnhIh6Vl0harh4yZbaeF31wXdRF6ybaG2FHEj78YAfv/FB1OO
a52RddE3E7UwekKnw/Ukk0ncxy4JHnNJe1VlTnfjrqNKP7G2t2IHy9d3F9EPY18HWqaAEJsmDA65
neftyRdSm+5wLT1ITSeHhzUPuGrj2g7nAT255lWYo3KpUmEaewu1hM1VbML2Zc230Vcj4dkNcL0m
rNcQJeJlQSO+vKU9uj+NfUSrJc1QOLUSWNHRLll+TiNHJHvZYt9EtvRuItScI2x25FQkcAQOE/dS
152dU/NMg3ZgIHBaTnWpg6blQxUk1D33MaiZMuoS/jj6MNgOKxpNVpF8isjNSpmTVaSh49/mHNtp
DUBuq0coW2cWLX2FuVrDeQm8m9k990FGtxiXXxInaug0YrhSWipKxf2yJKxYap+xjEcQ2OcR90MB
e7MyoY/ELgkN726GDu5sKSRk3mpb3CTLWHgYP7lhw1H2STruWhiFt0MPmbRmrnfHuMWjEOusIF0O
SYzp8DS0WsGONGnuy2iF+50t0XIXpNQhU8GaZC7zZIghxUGzewtVoH9aitIk1spHh3FskMZqbReZ
qEIJ1wVjBW8eKNpa5l325INkzFGYmcL3vMJOuuAHRhL0mH+KTWgqsl2nuCrTdgod3Q0iD/NupyI3
pultiEyYeYWZK5ojm4rks7X2x7Z17WvbqR8tVSkr0SaI5xVsx64pGn0gODwINolMw/7Ktwv3Eb/T
cW/2ttO0UpPaVIlQIFGlEKl41pJntdZItJmiT7C/2kV8L22z7fORw8ZrHeI0yICQKnTzOtUbDpvk
gc5d/JwDINJ1b6H1YD1gwZTg4daf4aiGRzXJudjNed7ezKMcn800L+3OuNY2J6jGbV4GwtGTGNlU
R3Li+2Fq0mc5kHBHl268DE0a3EaDSy6Rgmk5tjPMa4q2qI6iBgOuTG4Om4siXmLSARc1oXaadyrM
xjvwg+tyUnptSjqvxFXT0DIEZGarShqKBgwpgEhzmjN8uJ2HyP28NXg0bQPfezow+Gu1xk25lpsf
9B1OeRz+fTbwumeoL/AWmiecOv3e5DSrjFTdG+vb8AeUN7cHtEMPI6Fin6ucPQSM6MqKrHsnUrxy
BhKsReO2z6OGfYxrtIxlGo/jR0wafTZR3Liy0Y4VFQI6yblRET50S6Bw985WaHbje4a25GzXsP8e
ujj/MTRt+D6E8Xpj4dzWqZrGUwzJ+A3iezRc9zSnypiR6TZrmhh1KzbH6yJMvpPh2gx7Ka6ntovm
r9EWQb/jWQ8jFGLymJ1kKvuxmnXvFnhN2wixMF9ZWMUc+0iZBT1Lb7mao6+u65ahjDjeQ8l43hXV
gN9bQf7Cmui8Sk8iM1FeLx1ATo1aa2jPQo3LbwpdW1cNCpmzHzh4V13SoFjtMViGrF4UC479lEav
V25gH252MGXvA3Wfpo59GVsoHA/oPPejaUBDjU0a38C60xflAZWUukVJc+Nmo76GaHF9NUNmtGVv
ufteFo97BTcl+jSjoGL+tHCtbAlHzu4ks/EZInULZKp3G4p5YKO/8IQO2+xF3i2XxKN/KwOUI0vN
mylId8F0jT+RzaZvy8z5R66sq4YZQThOgoncmTUPn+GuFRRUEGq4MlvWjh9WFFVn7H5y3bmp6xhK
OYrSExRHMN7F3RoGlWmuJJ4XJFU7rSwSBiBSsIiqpBMdSwa7b20GK0UMFRtQpOndtY21VeOnPkJN
Hctme5ezkcN9NIbrXKOraAZsaTQbN1Xp0LTcHwISMZncZyZuinIIpz7+5MBGA1nZoHCs2cMwGxy5
HboxG2mFbtslqjRbJ2ZT5ThwU1938K8KXhrQ3ImvpfWNGC6+aKKYVLNBA6YeuIU6FJcOmDc1e23U
1L+37ZCMbb3iVoGNgjROLHVp3YS4675FrSZPpjOB+H2eZmfTXQf+SchdOsFre25IBO/loABKLbLW
PgkIe2BGDfgekgC4lGEgmeEBWGDu+Pi/REBzgus4M+kRF+xc+p7CZeqe/xRrA3U1HBZOr9JoFDZO
XZAsvlr34AWuPgjuwy3/2SYNcdkBXPWG+20KZ9p/GLV2QVfKAkJXgM62YWuGIwLb8fJmOggKxc2C
gtLdEUaJTyrTzmYaDhvcLXxbOPLYyL7iwkgr6pQvxstLbPDxNkQRQVnMFaCXWDTP8ZKqPttlAFX7
+EyMmfwIDqlfUOOgd2invVIFw34cLGM9gEK6jQBzoXRXFDumpz2KqCI59EsuvFdQYS2U1L4CUmX4
muxa6ZKe79QK4oZCO5BjcbOh9Ct2TcCzBi6YbagyZZhMNNnlfouTA3w/8aYKw18D0DVLGY0In5WJ
wb2zA20ifhI5oMoC/d7pYTdmM+1qq8GpuHKLJpiPW2b8H5T9mfatfYBYao/QgfubkTRxNUSZuWWh
92KnYgFYy1IYwSrgz4y6NT9NKOFy5BWVT0on10Ee9EJAMbpCrRLhHDv8VBtpBmytiWjKDOeoqZd4
809zH6wOBULAd6hA0SE2TKXpQWfJIupGFO4r2BrnVRm26xQ+FUM/pPWKZwB9azwuSZczs2gN5BZY
dCOahd0O5YSej6ZLB/uzDdxVcUFFHclqG7p2j5yWbYK9MGEBOCeaqKwakozjLvFkPobzmH9wy5Nw
rvImascKgmKfokPN/XwnioyYOiKpWd6BPgCbAMMKyq4C0zFZFEhhBK4I4tZdi85blMmEOvzWwXBz
5RoP+S4fMn4O2nkEym5ShCvA1ikBdCPyZq4LmVJYUki1H5BbwBeTuzYoY7B1x0nxiVUGgtnXBmAB
a6OhjyYgIz7npvZZqNyDx5ddXxPydMfAVvwKAC9BPGSqvQmwDc8/0Fyu3WPOhL5WXXHUH1HBZGed
5Gn/hS0y9ofYJuxpXOPmFphk+7PVIa58sW4OuFpjoIxsW+9K1ZP1tXCpeVg17/AREGODO5yLEbtp
LhBWGFL6FEI+zGvKxvUUQrTo6xVszG9rnCBHmA5zcpQJY8ATdfo8Ne24XyJJ3jM9I0ybg0PsNN9A
6M+bLxE58nfIVEZ9HZnZItTFJQB52ltqT22mQafNcgMO2jarw9ul/IpGoBuulMx9tIdDBJ+VxAgW
1q2NLbbeAHmHvlxUDrwwbudrelj6+TY2yty0UWiLmqStyvcAIdTL6vIF1PEi8SlBA+Q/Et0VbSlQ
gN9PwbXinZErlyVqat+X2dBQ4CjD1Hc1DnQG8gpyycMmoACUW6ZUthssALs6JqLfbZPDa9oUOB2w
EaFqG6vf17mTu6iZXbUuqf/IsVvYi1ukVjWfbPE0p3ox+HNpOqEh6KECiWi8jXkTXYqODzkwocaL
UocNvQRBF3153g9nF6j5Aaweq8CARZ9IxRgJnyGnvurTmekqX5Gtrs3q2VxyjVkNO9P1Bcf+q2OO
oHLk0/2Srelb0HTK3UG5GmKIAaPwJVci/OgpiIdSAMS4G0GYkF2+Yr5CtdEIqYapIanYiZB1L0Pq
9Frh3ERVh/q87mI9Fdfrlt2v8QoZOo7G5q7gIn6fQFm0pTX8I57F+K6XcSwx1A7aI4hKgFKtxZLn
+qMNVtKitnJBFaDyuNUG8Z4ZussP2ZrgpBlu6lr3Q36/mGU8L+mErIfOhxvoAvkxaEjxBsW4z7EM
2uxLRVu8Q/B6frLaR6cBjxuLKmaL9VqtEQF0RkLiyee5OM5xJ7N6owEKJ9FTd5BpZPkT0rJ9rSFu
1RpLPammODU7lC/hRfqxAxu4hu9d4907bZawVLMhiE6mw04UvPkdWDGpkzRZXguU+4cwacKvEQT6
O8FL0jJwuHBA/t+RuSluHUz+g7IL7rrCfAJQXh6UIb4pi2UkIe6D7YG2wYCKJkzEAeeBlmgz5rgu
csApePXNOkX6Nwaxoy4cGpUJUz620nXh+BYUPHlmXZyIKoGqf1JKhrDCQFoOcfztDdR/pNoV9CD9
hQNqELaGB44U0zs62lGoJ53MY5LeL6ybsMvPmFALNklPyD8DEnCeiQleAwzH8T7xQGn8YY2Q1Yjq
eCRu6U7EdIJtJ4Dcfnlterem36lMxuHIxkIsSdUkmixBXdg0WTU2rwE0Czwt8BGMhn1GaoB34Yay
sSC+r/SQaeJOxjuomGUWuXSfJHItfmRSLthUJjVwx7GPpR1Ja9R54BTqwGdtC6AlAWMFHBllPKgq
jyw0bhpg7EkKFLRT4y8yBT6faxiaAPV2s1r90MGx7NsBtJBqmytEjjU4wQZpWbuR6dHGxYIWpo9d
pvXbWKyNZTWM2AJ9HyJDvWN3jI2zGet5xTzmcEdUbObpywybDX2J36J6X61jgpKs3FSHneHYICbJ
aAXF+vpJkqwllB+61tl8+s0E7RalZY8RKvg3sPB55i7BMqNhvjA/NzyrHKFFbvd/Y8/9a0AE5h8C
1Jj5ghoTrjTm0PybjSsJeg7mFP0mDCmSf7jeUTaksJ90LFrQnmthpaiISHSUl7nmCCKVHD7KXC2x
dPkr+8Po+v+/r391l/G2MMQlQ1wVM3NgHsIr+lfPsE89okltn/8cRnXNNok/wQ8xUI6FGIywy/7G
qPxXT/76FxHjxtW4Zodh+V5HDPzV74VoWCwEeYlf4s+/aP+kauJUaljzc94lBhCcJS5A5KNnMCv/
/Cr+d5rD3wxYCglBzOL/oQD/Mc7hv/nn1+c/Hy9wHQDx50v+McmhSDCUuUAAKAOGEOIexhL+x3SY
Ak+9B/aBGUlFBOEMfv4/p8Ok/4XnB6Q5ZgYCwclA1fxzOgwGByPYj3lNwAwwKY2G/5NpDv/uteO3
XPmTECE6BGb+YyWzUEXJHCfBkQZBwjDPxG9HQ5P55S/X5G+TQJjbhD+To1K6jqYkSL3/2w2zhbCa
IOYHRwAr4QuSEyhhDCnuxYoU7t/cKtc94S+G/vVvIY2KkD8iuIAHrkMy/3qr4LsApWvj5ujDkd6T
TNtb7CwwfzbiHlQm+r9DIzBK5z/+JCYHZmFKkPPCFMHrEyH++ifdMKcTQMXm2HvdQGafxuUGhlQL
uR8Se4piY6VvBDRNtCcGZSRaRCTvDxk0JHmYUoxwSa1N1tI4iQOZ9fpIRxf0MAk1+ZIALyBdz/SA
Wpce1k33B5H5qAK1K88ocsQjHxCW5YFeXsMlk2dEVNUeyfn+rvFLf5e0CGTXcSu7g59QgvTtjCDQ
MovHCBzoLxi821s3JPotVxixY3y/W3MuKwPz4LhF8XCbJGA1qo7F5jGajfh9i7fxfotX9hqRnpWS
NHyfTp1EcShsZUa5HsnYIFm7TdGhsAQEDKJ4u7CDmsWXeL7k4TLeoYUBGoty4JNgJNGRZ1d5Ugfr
cfI4B8vE0SbDcRSN33OB0R3ZJhysrq0zJZlW1NC6SPZkjvRHPwR0HWrX6XxGE+RX0MIfeNR06ueb
Tiq2z2WOXm1tsM4r0mF4AQp6Ib+MztUHQ8riN0aH6InixOuqlcz0JysQGyqBF+ewLSM/DiAferfX
tkClCKCr+xo6XqQVnDZ+TzikrAp0wHiTI5p08VAs3gq/IRTa9BqC59V4ZBuswgSS2z1A36fO9aRq
HPNPHSja3RwS/YGInN2Pjiz7wmZBWjrkq35qIbpDJ7tvr5mqWyCKl5YW8OPDLe3EbsbF6WTDbycu
tt8w6iB4jBGtvyEbcNhyduEAtdaSoB561pAyGMF9YkLaqUFwDiennHex74cbwlrzs52z5WsIPeO7
rd0yuQuWnp5xCWakerLvaeHVConvTnICOSbnP0nsVlTeyaUJFlcOQ/tKZ9STU6P4IVAFKhhoxCik
Vwn4PiEVYkZZmavlwgKdQEVaWmBhpGCfINAa/HD+I25MXEOi8nDasumpWXl0k3XzQ+rWNSwLPAUZ
Sxt3j0OdjPkYCdCK0P5yIg/2qQ6WW4Qqt68FI2IqfLPpl4Ive4/GAtjZtixPEyJAFTiHJyDG/c6k
23tgdHwXbV20i/w23wX5tu1Wmq3PUlJTtSG1ey+SR7mK3/K4GaNjD23aJuUCv8B/y6wHBNFYgzIr
M4BWeOkLFbFyg7BQD60YgKxHxg+V51O23RQr9+7EKcHckaqDbUPKJkBh9TbMK2IJAJzMvLa4EONU
G29n9pIgPNBimBPA6MKuL7lfuh0N57yFIQ0tpsJcuD4t04lkJV0KKQ+rBQv07oIEMS0wixGU22Kd
Sd3zwBf7mc39lCAUsoDZH9atfbJDeg10qd62d9kEQ6scgb6sDy2U3yIuVTbN3YU2gYVZDFw//YgU
/EBwbbIJuh3SkjR6Y4DC0z2UzzT/mTuInsAQkDg6Dx5DKPTzIMAuoRGh8/ARpGp4plb0B00ktuFR
5OnRkoW/5Y0PrpR01PhyNVl8BoQ1knLd7GrKNOjoIV1iqLpRM92EzqXHSAQkh1jg0XWKjYYvUTe2
rJyn6//Om6x59t6s31kkoYjKUKo9PKD4NHIQNKVJIB8OhicnNRN5RnNAd4swm8QMrgZKE0Ts8TIl
Cdyq3ObhPszmscagQOiWii6VnEnhSpAd6AObhv6AcyiqaQnk84Y5atDjZWDQjNtVPLo4Ub8SVJI3
eCN9ux8ApEPfpmKrkTnh3U4jonyC60/vedpnn1yg9UdyyyLwPOfiMViHHMQA8iyyQo4b/5YGi/gd
bix/i8niHvjAMgQvNzE+t6IDX3F9+nCIzWPIDO5bXv9xjv9vFfh3VSAIhL9UPP9ZBSJLLOfP+a9z
wMI/XvN/y8A/HlqMkUsYgJdhUPRfykCKp0uGGO+RISqN+TcpRY32jzGbmKWZXgMsKPxRn2EiLgoP
fH9/jNmMMQY3xE8j0YUy8TqG638w1AuTh/61hEH4Hv8BmM3DEJj7f8zxQA44SlRkklPKC4AkKdBZ
LRd72BC8P/N2So/YmDD0ZlxX/xOEVn6TDgnMjiIM16dxNIDBZxV88pzDZkBBeLchgPCSMZhrZaYy
zOGak/yu43Z+8sz2L2JOgUIZ259Em4U/RtUgZMRydkatvMOgmekLOyA7uqDQPcrS1UGvNWr7Rl4y
qPqmBT7WuCF6Bls7nKGpyEuTx/xg4hmy5yJvxzTqK8obtOFMdOfQzvD8e4HolAiyuI6CNj8jIwV2
qOHuflQFPyhe0Bs/t5bBYXXRowsMBZ42kNvQ92ASEAOxpR3jaR/lIT+EY9S+h7Snd2EwPIQOMncT
hS/QX8c6zCAOygn2FooVFf8eew9dUXgUNKGVUaWFXoB4hgn2dhC7mLcDCVLz3hxSTOb7CQhq2sca
Kdup1/wgzTi8TgnLMNqBJ+yghGNH0IHIaiUrzNPch9USRua3segbqFTd+riM/fZN/erf4QzEjy24
tCN8fn2Xxcw9phkuDnI5/R62rbnADZm+RGxcDYMq3yvL7SEPB3yM1rkyGSRHqHIFqTQk5mdA47LX
qa9iqi4YmXVKEM3cGYTEkTocZT2nza0YlDgFRXCCoDjU0HNQnFg9HabJpr+30HWhvS89mIdkPSBa
2ZwiDFF6wCSbLdrTgA3nDqJCsIs3Zi4Aithb63v6kU8ZRlUgOwlrFYe0wkDWF9ok/e1GMnKLcw4+
EU70/jck9+cbZgh/TsZEHSB1RbRckeQ+po7nrBx4HD9uPu9v2zbZ9j7PYZWjZMmfMDkphBq/TEXd
z7G9QoXkgWqslbFdsqZiW8K/DWDvuwZj6Y6g6OJLtqDgESqDiVTk/fuEFO6dbFX6CEFuOzqM3rwj
gY0v0Zpekz1je48M3/zCtphWgFv5SQTmpGRzNbxlWtxFk4o+JA2z26lNhhPixOrIGIcpIGAA79ek
S++5Wi9RtyZYjpM+BmSB3NriiRAGahXQkCFEHrTJPwEg/UonJ06tV8BivEhP49Qk+7xQRe1zGb3F
yfDt11i1VdAm0UdeyJfRxtvbPCsPK0GSx7HLMglNDwk0zBeABX4dpHXX2TANqxVBr0/wT+whb4cJ
qhEGgH5DJeoO0uJF7dbz16InorJxoHfEDuLCWnyJaxz3p8wAXSgQY3zO43mBeYa2pVyG8AVPHTm1
0ZqdRyiYEmmHClWNkIhNseERY0T4U9rwY+bX5Zw1mzxBPITQpcwAcZLGH8tI+1OOxNoeVupUYygw
bHnp2BMO++TXBmuyigfWYago6Ec4RsM78GP3mmPC6KOKxFjhC80Rh+sGcGawRx4C7fYrz6bLhAaA
VZTu04WJQzMDVIIsyQHePFpM+n0PMO0Pgf04fGQE2VGJ0SBzxVdi7ySx+jte4Myg9K5BNeQHuLlu
Z3logh1mLRTvC0YTKkDCG++hI/oRcTLf3m/zOBwCt4Cz9j7NK21ddhXpkPdqMR7NyG2GMzAaU9SU
2td28+ji+UCh9usWbEYw97wE1EQurZrUrZcN0rdh8M6iQRdl20Ks7jlFJZVNqNC1zCoe9L+hzCUn
TiDDj4RNZcSG8Ysjynhpxo4+pjCzTvOcYs4qgLPlsV+CAWS0rFJYK58ZwNsDI2nxQIDZLpUCqHBn
i5FURSM2XiKDmu2A7tE3ilPjbgOx+xtauf5GbPYHxaCOI07ErYKRYO/mNumxlFZ2M7MMqUof0Bth
Ev2wsGa6ZWSd4Cf0HMyIULsxnNt9SGFGb1Gnduk8xb8Nq4iO2YJPqZti3HeORb8wZtDcrhj89pnE
0/VwASz43gnev2IYhOUlynq6jxltDzDIYXj6FsOdw6Z7CEPUX+AM0tK2k3smBpdedulWe7+o3eyi
4lJcRdTa8bG7j3O2YqGFK+j6JAWqScx28G1sDhJExmmgm3rlBnQ0ZtfuMKtiexhsnOyUxTxCjIYh
G0y7QCYgi9w+m0Z7F9o2OtOw/T/sncdy3Ejarm/lxL/HBICEXfybcix6T4naIChSAhI24c3VnydJ
9hmx1ENFn/VEzHSHmlQBlUh8+ZnXZN/oumebkZp8NVgct5JX/BSxM7Wnx4TWRlY34WPmeXJTlKP5
NY9oTBCZkuOoszez7blXS58azwo2y4lC7GgHnqe9tGSZH7uOAS0UnuB1Po/BfTwG0c4ya/M2GSRD
4cEHfjOD+9qJxG8umrn+XjJlezaXnvDfN93C9Gdy4iNE2KzNAnllZbfGqVuaNjPWEigKbL9qRIhj
ZZU98Noik+Y1LaOGsz9N47veJRFZpT1QtnUpEMyt4zrfVwmv9GpSfpZRXDWMhf0oqH8iEpAdD3li
0ysYjTMJrAxYXnE1DGW279z+EWwAfYRKj+gCKvPvWec9grB7MqP+p58vj4h93ZQW0x5I54rr1cVx
w9RviyrKnV3H6kQlvn83qMx+yNKxfKYHNH1pIv7iUHoGW13OXZOdqJhv0Z+ouq2H7ij3JmCa56Ra
jIOYkCPSsZV21TkM/WVyNkFlZ0429cFV3dWz97X1op89jKgAKZqRB0ddYdO9oVu2jirzCN68Wo5Q
Qa/OpaqN6lERQMm9wgEGdJTt6gxJo5PAyBp6/akNDE9kp1Y8lyd9I/1Hd3brb6YfxelVNCX5qZ+4
VnPH5DeJjvIly6krwIUx90ctyk1fECRvjXu3jiaXdg3SODSwQEAe174Um9IwZ2DJVbkbvPYLZei4
aqY436DPxDw0dr7QfB73nlRocRRdf8FvTrsQJuYarN+JbJwz1Itp3JhG5a4ycKcPoD+MPbnIfbkk
+TZB+uqEEwTyvSFjoOO5tY5La74YqJYvGp7mydLRMkrk+KQp1ydN6BmrFpXlI6ucZoboOt1CeqxH
HkM0p1IeZ9EO5h7aI1XU7aEPOGu4jfKopbG6niPnuliSdpPWRny8OAjJgACPTprCliedCUjaypG1
BUl/RgMELCPMw2+98PI18+v5SNaDZMbbhlvg2NG2kXm1HSNHTYjHZRxkkQL8yWPe96ay6XPZxRFi
puZPp2cktVaZAkK4YuRlvaAb7wVfWrMv/fa5d/w6c++jGlRNt5Z1LhFR+G8R92q58KciDnoXZc9/
7uUfly/y6d/W26+9/Le/81cV5/wLLDrESOf/lWP/7uWjyAxzFJaqru60Xt2/vRJ8OMP0832MFKj1
qe/+KuL8f2Graeq/Rh3Hm/+PijhH26R+aH3TfAZ7wsjMxeL29zZ7D09ALslkHEdimTaizvMnN43o
SPfglNQqWQaNHG4ZrLe9MYygE22LDltTnC9eBPcFTmG2jUw5vPi9VVyCnim/heiykmygwUAPCCTX
ZuJd2hXlUn5DOEAcm55lXzZy9LoV8BJxDnYvWNZZCgl824boE0kvuPUBh980Uz9cmsNTUTXNKmkR
1GFg1TzCkRyQhRnycjnKTIUXYN5By5At03gIMbEdQf8pxbQSHVnmlqZU9j0xMmTYRVPQ85ntBiEo
e+Ztn2rKqCgP+/N4niKx681ocTZuYwfOFt4LklaNCJFcTwOIBHVIFNSJbXImUn8I6IX6TPENELWg
loyselatUo8VR/FF384m+Ky8pf3ajs9BMZSPTifdfD0EMeJyY1ZfzyqNn+zEtilX7WpFcbkb+oLO
cA8OdJLBeLG4U3Xlihl9lzGAhAIucPShtsnsAiWJ6drJxQJdh1DTVsdIFPZAH5CgH8q+WXmOnnBL
/8qq29CGtFI8T21uUewWwRXzDcXpnna36Km0lC5tu3XGWeyjRQGlLI2sPHG72N8w3ulPg2mU0fHS
WvXJsOQJKpqxG8Yr0gj/LDAL4E4NQ+AHUaj+lsl8w3mMlBtEl8H6KlGc+NoZajpWo1sjIRUCAlho
eqJv4q0q0s/1OEXL2RJb/ZecHmC9dsOiORujpj5NgmDg1EZ2dxXPOmlscye5HJwSxBpoqhS6fwgi
xrL84Tw3pkZr4/fZU6170nE71e4RTKSqIB8d22+URITnMarJmhG/ja/KICytPZMieZOoTHyx40Je
h4vL1YTpN7cWvdldXyfOqWWnA3IpfZXsDaE5PHOlNnY3IEM+W8NNTDK49op0ejTKuDkBaxP+GJvR
b3ZQ7mJKdjEGzEhoI9+EdN/GddvFFSl1DG0zgX2DflkQGSXw5SV7dlQlwlWf2Nk2NpdiE7qdta4L
q7zjOWb3o9UmV/6UtuetNScnfmMP4dai8OHMKR3EzzndN2zX6i4QtXkZg2JpNwbU0jOrip3zenB6
WAvgJS7gnFUS6c+Ct/zrVFoop4Eeoh3F8pCamoreuTT5V1VaMZCFKRzm1LtpKxSkUP8yzakE+4dA
xLJH82uksQ3q7mYeBzGfJG6S7uvRu7KCNNuQOC5rKjhNhGvCWxjs/kD6C9CGbui8snJgwrBDnLAF
G2xX65Jez22PygN5rbS6dYdcyToppXnh0Mk400SHI6dOEf2oWoYmJDR4UWAOEYiercj7cgOcibau
HIb8forQDDvz+g6oqC/bJQ83jlp689ZZ2rFAsMb3SvfCtmpjP/bNgwNi+trIgpD5UCPGY2jzJ4ix
eeeVUs1R0VHjAXdYjlRfzNcI09jHPeoSqypw4+NgbvPrsRHNTQ6NFNBRiiCaCPOtr3iQ8KShtLVy
ZdXJBVCTVV8ApDE7eTakJ2qUfJIw6qPej+otonKPyHfSq0+NkzS1VzDEkKkJrJaPwTtmAgT5kDjC
OUbjpVpbLMuOpl97KU3nMewV+Fq6BduKaek5pK5oH+toPffml9Lq1CqKIx7y/NK0wykpeL6OOvM0
lXY3r60wM5mSJfcTYKNVnlYPgT/7jAXUM8lJjniRfWPOTbiJ6MIjKXbpjWl61dXlVydyp5U9n/py
NncFPMVBCloQ4NmYkYEQM8dsAPuP5gVjSxXskdFi0uGVQIiHtvZXS0IDQ1rtScPAj3ot3mlhtSNb
DM7GaucMORL0mzd+mCUnNFgcyddTyyMJaHseTqODjI21stlGpx5P+8yMG5vMsS9vTCr4I8TSjCO0
TthNc7VcMHZNkcGsaN7g4aOu63kOb8QCO30Twy+9zoxpvESI5cWvEvMkA/B/Cqiu3hrtGBRr5SIq
SJitmUUHbL8732yYsYBXgmjm2tsFgRe8M+L5Ip+WCNSOhaZfxtTWcJ32wg7lNeOnmlciSyjQB9Ce
TYZ/R0FrY8ij6Nq1I7xH9ODERUJ9I3hMYWSOm8wWyVM+RU9JC6jHhop8ZU/hdIo6lrjxmFzd9iP6
2J3wThgGkKn3bJ3UML+4bYIUucE/EjRz1iBnIFZk/jNI6fYmACS9Xvpp3gkEnXY9w9yfXgsjahm3
bb/0Z2PnQIJtILpeEGOMM1pxPs29pKhv3DzJN7VfZqfCr9Cmp6g8Quc6eXbynHcrrGA0+Vl/wybM
ye9NlO5cDYgqPX8rPSBrNJmvfKfVrg9pc1wsQlzlgQjRh5sB/o/WNxfNrG1Nx/S2YOi6cjvf/tJV
Dpoeo51Z7Iwky0Epm97acvySFo7dQPIT3pGlGnkKoSaE7z3O+zKQ07HXcURO2eIdG7nlWf8ddry5
jfwpTza1tvB/TpOBvKCk+2HU8fo33pNkzEkwL7FRiCahMrVfyF+IF3C2/0JI1cKPwrWR5fJQnnlP
krV3iaOBTQCcEO2wtMj5e5Ls8iPXBAUmyK1fE+9/MukQHyFl+nYs1L+QzKD75jCr1/CRX9RtAKnN
RYG6w4/EXFT6k8F5JGjJjThjwJPpUnt+SJGB63btLHKAoC0yLM9TlCvECiu3qu2dMhyA6BSSSBah
DR+ZYKWDPEum+8Ys0INfN47yFg+4HHwpg97nALsd2k0P3B4WUt/al5YPwahZxaYyxvuk6+F9oJoQ
o1DugPGHqcCJ5gZHoo1h0KwmcAOgzPKRaUi0KweI1XI9t2QIxvqXB/k3OJ0DNRrHgw0hbASx+L8L
XuBwdSqo2igeLO4PdPWGED+y2AcVDFKX4HYekidqcXZaRcXP2mvkfIf6rxahtxkL833whYmn+89v
yf4okMMtYaFu4QfJaMyjCXyIAfRTe0I6t4lf6HUheaYcgJEnCyKS4CETwyP3RvxAJhZ9/QQaA7D1
SWVQQU2FoDEMUS0O7TPQSk9ALtDA3i5RvPSbJZ94FNuuWxLgL42npxjektXexbJkFr+GfxywHpLj
FqrYHzBKlHy/FGo01lhkhmDaEtbCWfHQnyVKskkaWV7+MEdQorcwtYzqpsijarn6fPUOtJy4kMAT
CBSlC2wQINqBLs3MQDlcvCl6Ybpow3RUeZQ5yA2avOETLUrncmwrbQ0ze26OGLRCX2m4AVaAxvTn
d/IRI6W/smDqKEwELITPuFMvyS/vnSXi2Qyn1HsZ2qDxLlw1p2ShTWHAADgBfLK4f3Ja+QgE01ck
mDi4QbAJOWN8PfL85Yo2DU26LK79MllxK50fNriihC6o6tkLcVXrr53PXo+W+udf9QAPpq+M+LcN
oAvPNaKcebDqKUK/2TjYxQsFjlv4exlG5X0OgbZGvhAV2VhdTuESmcVZJem5I6s5JNnykLa+QkWa
VnQ0RZDWoyK8TlOUsZx1wtQwP8uGuGGQ148Oovv7z2/6ty3JIRoQeIEjmj575uCeDSs2oIz64jnv
6wa53npWWpd8CBatAPtPr8XG9/T/7MDlpDiAA6Jci1hMmrXPoIb7YFmlfo7UdmQbki3x+aV+2wQu
8mHY/UDAZ8T96pb56yYg/w1sXBHK55JeLYuLfmyGGYM1G2gRV4VXCahCQ4Vq9+fXtX5fT2wxPNow
SMY5Nu4pH3dfhPPmpBrX+L64hmUv6xCqTE/2FCgkxtaWyOGr7nlNMv8JDQv4+psaPm6omE9P9nAn
kTAFbo9W+tJhm2VhfSlKj3zcLWanDTaf3y1P+iAiaXsX9/XBh2AJgLB+vF03HlVT9E31PQkkUGta
JHO3XLXQ4nk+ywxoaTgKW4XyOUrHkv3RliDgAVR580ywDDMnnp95lkVKsmmyMhx/jtZFHSynSn++
BWCkaoguFB4xfW9qUwT9kYZHEGM15F3L09GuTxzDpbAGnkhSRDpEGy1GTPPGnlFZv4Y+0k2Py6xT
CPiWS8Ra2GmqWZbmIrVwqe3ULju2Tkap8Z5OWvzwxt6S9Eq6qF2u2NCh+7WkTsfWAPsB7pERTFjC
ioOG9RXGhkrLbe9RFj4snfCHO0bXaPe3Kf8FsVv4pSxJkngVz8xOJhoBKA4kMpvXqVBadQnwnbb6
YHaWQhubk5KSFG8JNDXQYLKkFtyRyBYW3pE7TEl33cF/4jCb60nr8beNk2IBkMYhl/5LsFMgxY4X
GnNc70JAX64f6WPDs4ucoZbnuVMGtIesdipPE9gE/UkPz5u9NMEpZ+nkILFACIZWGwPgqKXPTDT+
bIKICkCC2pCKS4UM6fsXcNPu1aXHB5SfbkwMWFlQ1yzZfu0U64D5rgdbt5G22JG+mot03Wot678+
o2Za0WyFRPUlWbPlKvhVIllc1qAXUkvvTyohEM+i4jvhkKJX1cmykZVzA+rxZj+OXZKdlHnTo+5u
JaHJpYThk7XNKtK6Umr2a74eoUtvlyrsOLUE+qtsmjTy0uKm7NzKh4olwPR6K/j2Nu/UgC4TuyZG
3pZnJiaTDwTnb0X+rou7LBAnhjPJ+bkupoE1rKYh5fou8d6KboPc9FiTxe+DfDyOgFdqZdel1Llb
ak2Cn80e2SJfIg2Vh7wzgswlGuBIfHDHvj0QBbbNIl7th+xI799G1A5fDchdLYaTsB0cPqWaqYq6
TY+VG38y4s4nGsOC7bilmW/Pfxz7VN+LE0Kz8dYebP35eQ5q5Bo3ApVbIJ7Asbm9tJCBztswo83k
Rat5DV9l7/CHdUjTk9tKnVCvcY2WQ/qzn0Ztv7EEvt5zOSmgs0+7CUF7GL2e3qI6tR7uVFDyz9oK
cl5gn1EIBhPtspBloHfLez4386KDR5KRiKW10CYWCVL7fGiDph1Pgjq251+dssRwB9IG+TGaWb5q
5/0wmW1anGs+JR9YN23D/QGi7fWuFlJqagwzVAympiCHFLZJzbswQbOduRh2qzoyJXmSLvTsQIei
PaDErqO2Z/zO3s7pCzBnXa7ceZ7Y/kEL7MjZhgUYTaSCX31DPNcdaH4m4BOZjXtoz8hLBPxlxIwz
7fUTLiXuVxaMG78djGPZmtrzd2pqenTrKcffc0QIofW5x8hoeTa1E8jKBUhmaX+skjlQXN2GYA4d
5Ep0Iy4AECvx9NgSiAk3207EKb2yWPVVSBORvB2IC65WXbKPRNqjM0e/gjDrPS+ja6CeSrCd+c7I
eGQLw+ommZIkPsuqpLf8i24CRM7mkUiosRO7EcDBjsmz3pcmjkjsoUhI5BZOq6Va+FltD31j0bZG
4PqhrUtWaVNkPA/wIKZh9fUF9CKbkJuWdc9TKi0HCT0m5sXIZ4W1qaNgr2eVRB2J2vWwMzs18puU
MMCiVl0T6biUmYPGdnepzghhssSEJ+VMdMZOuwRS98XAKvIuWHbXsqGGuqGHrifo2usnQNbDYbZH
szU+ZfbRc2nHQi+OISpIW876WdHL2EDcUrx5AE70Idt1vfazmTxXVgaHcjMTH+YgMZzLiX4YOj6E
KNfZq7or+UpB1VQNIpK2zlaQx8zm5yKoqUbe6xCivl4clDIBNhxlQNtrXCaTdBQGDcVlQdIlCES8
qaOxjLYOUlP17bsvTcXhP2+HefS5YzADBqtUYb/Bi5328JhwUJO9XsH3bV3IUf9sdmAZ4YwLK487
x9NHh/sW1t3yYBnsSkBlfhM2Iy08pMV4P41Y8uY6QeT6UPuQ01EXtiTsbmhDN52x8hdrRsq5HPPm
1iym/O6DR4hXqiHbedXQq+ffjUKQhJL1NzDm3sK89e89QuA5ghGArN2BgBXuqMrVn/1Cco5VhFG6
gZ45z+gPfiGOP+cgvRTji+7xg2tIWjvZZKzC3J4jjDj+s3lIiD642ewiewECDLwYGJ/XZeejiZ7Y
7lcbkTgFcczB53X+SQvWOFj9jZkI3HFfa+v4NiJqn1iKIAdt0X3vACXIdRIJ17h6sxfp27pJqyNT
+UxStr+7jDiG0y4PXcmuXrm/eo3kKAY16ohJdbxMK3PwlbcJ/3+MR1JX9P2691Xlr7RCf2ce/QP7
kSrIehscodvNC6oHohNGfNHYfJn06j37NuccW62bMS4qUAhjJfWBCmioUO79OLtKORsVjQ3aBZVp
xuQobzZwLQ1UXhiEsHWuiSYp4PajBtstfayEBBJe7jrQ6WPDAc7rkDiejnAFgFtCiTTmyIp26ZyP
MZgkAesyOF3qWHtMuUk9cPRAsNDOFl3pxjbIHd/nM3e9Cy97WaHcpSsHP7UW7nZ+c6vr60J6X92y
xYCCdqXhZ+ER+Ch6DaqvXcKk27Zk9kEGkts+cmyXLHg0yd2MNUhNRSxLA6aeI4SKUSPJ4Fu75hZV
Fm8RexTrsZnblzZ1tnFc9IXJFyUvCeg3obzX6IBY5DZn9Ajhi9RknMOOBYLGrk9OrDEm7rSJE59r
9/7iV8vtAC6Jn0G4nvgw7Z1EmGkxsuT+W2w9iCiZ42tjQzu1Qu6oBNRgNU+M8HS++ubrZ3d9430f
ERyvdp6d+uVZXDFes3adUjqXKpWvU5Yk7LSjH9g+r7N+9gYTgHCDiBn87BXnIX0DuCHRxNqGZuOy
/MRwrUlavbZ7PEwGOaXeTzAH6O0Ai8zUHQsvBBvM0FAwcjPWKnbSsDqamRPS2+sNFpYwk+o76PGk
Yfv8tRJLjVHPqldiISP1y4RPrGBGIBaWWeWslVAMZhtyLU3ygBu3mCL3aw6jPKP/rB8jB6ZlPVD+
9d1dAGCGbyzS0uIZoTPgw2Mv42wYk6sFaZQofBwy30XUCtWEuBiPHdLR4W7xIesmcHmUbj41DWjo
5FiZpU4qzA5a1rgamWtzKAaIHXlfC/p11rSWI1or3cbJbCy9GI/rbH6oVNO4e1PF7RBcLV1iV/LM
i3yT+5kXR78HQjTa42pgWDrc5a2jXxHUaHXDC4tifiEa4Ec/pVZOaSxrOEnIcUW4zthHte2jhrZB
8Fyfrgj3Me+E5wUXxmPqocgCPYHshtYp0/sRW9mUzNpkBdKf0cI4YV7z3/Vvk5XAKh/zwOe4tBLu
C74qWDLuBcZCrJN5ofTdvr0eWQfV5y5nDMJDbVoE8wsEcsUQf4NRH8OTwzQVgA+8DfZCvpYzOUG6
cxrmkgqTDzssz4vRiocOG+g2sFA76Aqwh5t8RH5VArAbCq5VLigL3ZmvBtZpa+nUOhwqSr7YD2Xz
NDS4MxSrNkMMk+Ayjw76m6PVZSWCejb7rDBtXQSCJaViM5Fz44G0Tkh6SeHJc0ZSZ8ENc7Spn+B6
zhi3Tci2ZE9DYk0sCpN7nfm0sTmQa7RVAMjqSE5ALubte0UcLGVIYjDFsUn1Vca14E8xNQuCQQbq
mM/aD3G5AmhsmmuRqIRyBMUwBP/3gadEf4c1vMB9xxgt1h9CjS66fS/QWVgzWbrIh8isE/mYgfVw
F7VRzFPrChq6yK8GxhKuZTOA8GQw6VaQlkhCiAGLVVPzgg9T5djq+oHt5LlcntZetOhQqYjJ3l75
Lqz8LaIxbP09k08IVDPOJvPz26tXDrlOrXKjCFHrxVkJi6VNxyxNbwz0XblNIxKz3pK+GYzlpelM
U1mzIIuuuF3ck1nIEfE1XnGoibE69+CmkbzOYxofYZ049dfe5C9osqJdme+D1qam4GAzHFzFoAwM
hE4vzyo+JnS6hliV1qXORO3SJoqvx7eqccpA+yXHdTpYBCkS/t4DTDMSnbcoSugq8K2wyIFecNMV
XiFzvOYtmyHndMFCxeuAImajUyRBX1yPSQlwbSutXt96X06chNsp6aOu2xpT6WDyoWiO8IvLzI7C
TEgHrI7HaCRrmKdSvop5tQuTgUTgUieqSVfo81vkYHqnE93CyvSu/Lxr9Dc9I/jJaGcz0NHYpoOe
EVhTlAfCfPw+RZ2uM4fEyBN3g+hjnWPDAx6UR/r5JQ+7arSpgFS7oLIcNCZJnD62qWakjgPMy7rv
Li4nRPi3rZEHhu5V/tNLAZfFB0/ogRGjqYMmJe6EahnoTnxHV0/Hp8pzxEBSSLAmdn1+rddu4L9J
y46PXR+NV+FC9RGQHg/nLkhVtrmWxvg+iaKnkOkR5mYnup2T8BqC0NLOKguyUdlTXzpgm5my53WQ
r1VnU3fThdCTjZCSV8eet8j8PvsoERvSKZLvtpwJECtH/vT57f/2VPB5hPscAi6lHLdN/fNfOu1T
ExVdjPjFEwKfE/fBAaXLQg5XSqjPL/XbnhP0u0NGQUyC8H09bB2TRkkbfxn1FCbgQ+Z9NCOT8wB1
RL8iXgRi+U9b7nCEAqHb8rUnOdd0cXA92AdN3YogZlbwhO+ZjlFo0dFF7CWR/Sa2Q31mRSHmgSQT
M3/+gX2d2VwS7WBbfP7dD5eZqanr6u48Y1LX+s0udSy7aRjDWHyjJ0HdPCfYFz0HkJuJgJ9f6XCV
bVeYfFtwUVyN5thB8zojMQyElVrfesTxs3MYLvqAkqkjOOQTW2eNn1/wI3KRAQ0GCrSdGfLim0rS
dLCDujRYCCZz861BB4gdhKywDnMERe3vDHgMSzLUe+I5CQEguAkn4+c38Kqg8esbSKqlnazxHPMD
n69+GFmcOMkt5Zff6gTztHLLLGvJtnQ9kjBF502nLUOT6NTYcxwdv9+b4obb6ZZX4YGAS47Ht8V5
t0Cn9T/zFldYeVItLG8moXhUVQGSXaKDZ7qSVobNgZY70oflMPfVUEHcNHnx0TJihp5uOr+neWRB
tx0l6Rstui1ONMB7jiWj5QB9VoTYuUwLY45gYSCEQhUD11cf55BGyW3wyNFHPJgnxaPz3xr0Lak9
URMpd500Idf6mvHZlk6WoxSdIbo2LVx62mNx2tCZtAeMW2mylBlt2c+X/7cN5yOcb3ogYEMbCs9h
sO2pLBLDXObHKqkFOWuMjyoFB3wQnQG8t6w/v6R+bz88cEIt6n/MaFDAQbHoYI8zc5o7JB3HxxAC
Ik+wl6GXnbsIvmTGBdwX7eTqgCWliJqsSCeFRl7ou/n8Ng6/OZKJjknk1KIVvHOv4+9fYmfp1SVg
sS55zCranycSZmBxb2cj4pd22/3B2ucwgkAVdX1Bp8gTyIo57sEm9ywzlolq229DjevKg5v6eluk
qdKZ1effyz54pfl0bFdQVPd8Jm8CBZ+Ph0I8givMy8G+L9vODDYR7UssjWPaqFS6MDo5HVYMvAv+
5dOwYV9OrggfSIVdqEmKti4tGEoePb9XyLeTh1qLoxN1GVOhJD5B4DmpUqQS185k6DZA0GmOxfEQ
eLpNDPWc3x4MS/DlDDSDnH0cG3pSZA2FjtcUBECGj5E5k3O+KysTROXni3Cw3qwBLkICJiUTSACB
h2vg4hMSIp463fcFrpxoGFaMKiCYjxV9us8vJQ72s36mBC8PwAWSTsTRg/08VoqequVEd4FTvV6r
d2mdZkOtU/2eUE8Iepu954B0WIVyKnWX9P1PzdDrDoEx4iXw1XV83c+kFlREOrtA4mk8NjLcnpaz
llcVaWqpimw8mtGV4t3JyojyWOJcRFnyPvhjWqSHSEae2rw7S2Au/GyoCv3AF4CQ7lfjdRLvv7Um
BosOKEaiWkGL8eObs6Q/EPirTddI3Vh+H6HxRrJ3U2YenHtRRJdDrGarGGmBfL6kwcfHh+gSgkso
4wBYwuTNxBnp4xau+QZIfqjoGeVT/ytmUy6KgIxH914WKIcef4LIqTOFp3OApxvA2KjcF3aWPwyx
RCWjRA+UoWks0MWdEeTwcGi8j6hf26t8aodknQQDohJhel2Uvvk8KKdVKxxOk3nNLMe7HNyoOk1M
2Z5zIiUL1XoyZBujTcWXhTnycBKh7Y5xM5oSzoauYfZgLEZHcZCjw7Buw+bK4VTKdk5uiHN/boZN
p+Z6y0w8f0iAJpzkuc2UIFUdbsIVXLkUGnH+DRyAezojICmRiK1NayNU49/ZnM9PKqksFyVOL6GF
EbftEbqz5d3oi/5BCoFqWWAaTonymasesz5sX3JDNbee07akRVG/T4Ew7hgTzNCtmBdNa6QXpLHq
nWI4wS9y241ItK+CJE2/9IHn0TWP+mzTjU11BxeYlphjaZVWtIrWcH6vnW42v2MQ1n6z/MW5T8AY
rxMs1E8zv5VbFAnl6ec74rcNQfql0WlkKsyDfkvTe7cNK5Ryipe6hCqMUIPKpl0hkKX+Q/R8Tfj/
fTqx9ainbBsgRhhanFOHtdVkF5mNwmGCI0bFVhI2UXRVUQdIhG5ymMp2Ed1IWNKI2WDJqjZiUDI/
QhfMg3/YgYYCw+ZdNl4TnpSI4N9zDAFWpt3WPRQFZ7rdlYVa2Z3lXJtDWv4sehGcwYH1rwd7tr+E
KeXbyqosU2FcGV+KIuTxGn7h0dTIGFFZY0i/qQnnl1QzlVI8v3ZW7JpPyO+J9UJd9Y9ShNcVeV19
0jTtC3UIZapovfloJZUvvCvTVWjj27718qpLeWVM7/7zB/0xmL5dzAekqFMs8ufDbBDaCGl1E5Yv
nukX4LMm8w4REbtdFUV2Pjiip/aOq+Ka8SwCHZ9f+wCEx8V1GkAaxAaA+W8fpgSW4beTg4LQi9Pr
XZZIkRyJKs330zI9IRiLoqURTpvejjG0rBvD2yNogsTT57fh6uj2YQv6GqzpgAexAI7hLf8x+llZ
VDA+SBBM7nEsp53WZAhFIlq2gVS84LvsFNPeL7oJXW9DFTjCV8W+om91PigPvicqTsblYsXOXmBR
wXwCrZQCpWfUazPjXM6lf4amwlGJaPQdPdD8sjLYnSuPwdi8XrqJsQsihtHaV6F/Q9o4VJDf5c/Z
S+WF8JWELUTLU8aVuizcLu82VdT26JUm/b3p2tm1UaLUtPIma9wJu0NIRjQyvhvzMEnXSW3yBZIJ
Fy2clhkB+GkNJ9znTLx1XCM4k8nsfLG0jeaKoQNQ+M8XV6/d4doiO0C571HN+rYONL9kfRCTGK/B
y3yppeNeIKCbPiiJSsQmq0vzwhq1PM7nV7Q+Al/ZVT5lFqhb8EgQb4HGfbwk/gx5U3B0/khV6pzQ
NgPtHvWzcUqjMt0xiOiI9G7cvChh5g8ynrozKUPzGpMnsfvDvfzN1iITBdMLJAuxjMPoJuwRkOU0
Zj/wfYTZgTxa+h0cwbxbqrL8Qdbuvyxtr70GjO/zAPcWfOKg/qQU93dLgvEpiZkAG4lG38GSgMVp
i3bx8x8Rgmr9xmuT+cpbsC4+kzn65eaCvxXewf1u9pJoq8JoekyCZlD7pF2suz+syd9siQCJFxNo
nA0w7hATuhT9OFTIhP6IfdO7RXmgvbFzw9jAX5WnHDH9RZ/X3YlyyuI4n4R13sEXpYmbd9OVRLUf
yGuJLbY0evETbHbtroJaZref3+WrkeHHjUuRQPDFrdIHQ30I42zGwm2DmIcUT4yG6LhU0beqWXBd
qAsEZmv00OlNFRV2XZ1Ll3eTJp7LesUSttcYhmtG1UWyaSrP/wozY9BNe4YfpdEm55kn230txHTh
IWdxHLs+bKvKD23MomfLRmhZmUWPGm1QrZFEctWRwYbepVlnnCPPN/ALo2+cvT7GGQpJuUmxnNrF
I3nXurJQOisY0FMLiAK9rbzOcaVCXIDpu5PmD+5AU4Essr3t7Kk8TopcYJ3iF2hB4HNtLWuPfu2V
CGXJsByIJ0TfiYlg5+V5vEb8W52PKkQSoJLKAxEd2JV1DKwIdVks3e0v2KTJr0jDdT8daWPS0A4p
UlOfPx3rt2PL90BwokNog5mmqDzY0EOBdnNYO/0Put51fM/p5rZrOonYg7TIUNjekDFTahec54LG
rX4mCy5cqwWax3gE46N9cMM8PjP9Mbu3GyTgcWuBQt2kTc7LEKf+2qkL4/2u/ysqdTerH//7P08v
hSzhXFKkPHe/siZ4Trb9ywP+TVXq4UdTVOXf/Z13qgWsCepKZAcYj9qa9UvMfyck++JfNOMInh5U
B1AiHlf6i5CMuKhFWqHfYJoAv6pKOfa/OCM47h2UqCyTMu+fcC30IfbvWEH2RLcyBL6PFifnDZqC
H0+cgOHuIqHS7YOAQFUkSbBKmVz9YdN/3POMAjyLtN8jTxEQr3/r00f9UNvY5kX7nlrEWg0IEa+C
Kaq+IV81XRW0k4/zpUYfoVo69fjL87h6+y7/p+yLK4Sru/Z//0c/r1+/4uvFgTEHTEBCSBuH4TDh
5Z8E9MJ9DLAt2/lNO26GyeK6rpndoHtePcV4ejMN+b/sncl23Ei2ZX+lfgCxDD0wReMdnT0pUZpg
UQ3Rd4YeX18brohMBfM9qaLGOdHKSIl0dzhgdu3ec/apICjAyki/z0pfVaEloVAxTyYJcMjSfT/S
y9dbpT0NqLVuO6Qxip8VEXpx1EhhB6nleujs6KG0iin4//gQ9N9wWdAO40Z6t2oI/CokM6zuoSWT
B3h5ve5KpTSOqT0tz60uIFGoua2HSrmM/iZr/jQh2w7MmpB6H0rkfGdV2nxXA+lGarKiDMBavRud
vDjiMs0BWk7qU5kO/W6pVup1pQRz+uvP8Pcu2o+bgHaTC0QXdZ/1vmTuqMiHxZ7cQ6o3E/JCQDNI
QZa9zXj216/09236z1di7MX/2mBt79nP5kiUYsPh5zDqsTjQQuTLY456kr3e3kP+L39zGnj3EF3u
MOodZztwcpO9P4loagdMXCl4Pebd96wo8H6G2P1n+cXbq2y1Pg0kbCKcOt51OlzJclFMinOQ2pTu
Ha5aw053yDvn6deX7zIu+WlR2F7JpKPCwrStC/+xKGQx/rGJe/Cg4SE8rnankbrGPbMsfHFLiTfA
UxOLbbTu84dlNJ1zU1h5QBpl9JDAO7oqTbO9lwsBRp41mp1HfhwHZCQ+6yEmuu9UFxV0Du7N5zG2
KwS+qzAUmOfTKkmf5EXmBnIoo7/00GmATCZrTQ+//pAQr96vCw6KMOZ5tkY8MKzmrTn6U30faVEB
ZEXOhynTVVxUJFng++iOSivzXZ13mmfp9dtcSCUwc0KVuHmzQ1FmMAPUpt8Bxie7ipEtYBWCoVqr
Eh9VDfGu6S7GZ3sqy49ma4UE2WmPKgpS7JxoaXxcTMWTJuAXJSt7Us8B5xlouBZUcbrsc/BIGdIJ
lrMcKJJp3sYDvawxresrdpfkUDaRFuqxlR6UimSH2kyR42qGuu/02nmSkZkdM2h6QYXlGeZ9HH1N
2Hj8ssuhwDEsvW0IgUJhstrGGXkk3YjIMsNmJO7IMprBtwarLmgxxfUhlzX4h67yixbHcFUuyi1N
jOXbAssfM13Sh3He63szMrLOy6wEpWOOhA1Eq3FvJrp4QssJlTVO8rdGTajFcuEuCwQrcLiIyAST
9yqZX+CZgaYqNYQirlscsyWbz2vrWrdM+p2gd9LK9XQUlbdDX8EyygrzlRhW5u4uR8Qo/67kinMN
EUIJjDiNQ8WWp7KERFVYahvmmnucRwXtbtREHjXjhHpCYldV7ArJXnbermdQF1njcwaEVFNPnaeW
+iczIV3OmBNxjHPIxrgilmelyHuNvwU2ARKM6plsAC0U7C/Ityd9TyqPc4RUpb/KyOruMq5TdewR
g/gtw52n3GD6TzyIHHHrDdTQr4Dh6l2eaArtu9kpPWJs5DNBJQNx1fPEVzODS53rGObBsEsS/V6L
yiFkbRuPPWIfj6q8d1AQa990yXcuLbW5X2RxjaA/oUtMI3KMiyEYok0jDe7HlwKclJbB94kNwyPc
J36ssvgaVONnIg/EAU2IeIjUFWuDtD6SovWqleToTpJUESWz3A+9GQGjlVI92/MwnSqEw149rrNf
CmAfQ9YS4TmCCrZdJWGJIitSZRZG2m5NGIEDGjvH/+CT7h59Uppk4c3M0Q7wAu6pnJg2D/nTyM01
TnbANpTv0tiBS0m6chpgSNHQF22sqrWuz4T8CV9C+XnNpk7cD2lnQ5Fd8Ld5JG01tyvJRixTndpe
LUAcj6hLioOqp+Jg1zwulrLUIvfcVlvzIdQmTi5MKzB19knkzyIjgGg04pcsUodvaMeXF32U04kw
zfGYjy5mmLgxzlIoRKP2eYQLW4zHgQC1W2XJie0qSDIk8DOzOxWkpWuvbaBuaMRSxKU3K+v8bIyi
2jGWIAYjj5vQKGrDz5YBwKA+IE1k5HROZ9SWBJL0eNL5z6wa8iZIYVed3EbkgVUPBBlYNK3bTuS7
KBuXt7GXU31DK7oIooaiAHUEmLwaFhnYPICJMTuHCnkad+HQQPubcM73iTzZBDKGE1nDuGXEcrX2
ovu4upNxq/Gg3oDWbIk0j/ot7pIQ7O9qJqfALcR6WLJMfk2IMkJ4nNofEnpH5wr58pMiqC+Kuklu
8YtQnYyUfHU9cVADLsm7Q/3NIZSORzgLK38oYqN9wSOUB7kg0zJVqAthES/7Ilf142S0+a6J3eED
ztfi2BJo8w1tjTgUGdmRmeRDtg3lF73G6LS6Bu9r0Rvy3dboZBOvt4efaKu+Rf89yFBCh64c+eSo
hG6JKp0Cc9C1sO1XLSSXBaIfMsfOI1GLn9HcovsYg/n34VbyTmiZi/049nwkxSK8ptftNfb7PDND
HXPDrcrC4K+bvLTptfVA/nuBr2wg89cxTR9PDN0sp5Cn0eJ+VfVkeaMGHj+ko2Rdr7X2hN4Vwh21
jbZXBVhmHMTmFSdT5WHhBRImnOy8a8RIZkNMm5+nyCR/J2Jw8SCgw3sR1IMHKbQ2kHaivgh45F2u
ZnvmNPW+y1BNe9SL+pU5IxNuWRRUOeg3I/6WHTna85GmtuWPRZbsaj3CKVANT2pEZMXU96ln5pMZ
2gA3ZVSR4krk1rgnM29J9lx+O/8qDadNzrIr25G72UQvPVfD4vUlEaxShwJ0dqPSJGJ6BuLK8EUz
kpuZVJhy/TEX+u+B9TcHVtU1qLt/AQaQKf25v5MBLj/yFxlAuH/guTd1xmp0t40tmuHP46qqkpMB
HUvw+F7wyP8+ruo2WRj8FAaJf6G1/uJngQbQHA5fADI5vNAO+QcMZDr7fy/aOBhuw/ENpkztZiDE
+nvRVrKTdnNuTWc1bVhCmCdPiJbxKZhWLa7qZnS0kkGHjaR7n2vgPcTHnhmRyvizKbsnrTR6asxN
S6aFBU2TZsoAiFdt4zymGCg6q/c5o6L085tpJkfU0Ceia2AoLYdMmSb0fAwYtXI8EuZXouZgwxiq
vrmuiiWrgnFMWY5dp6nOJqE4J/poozjCw12uFyOKnvBANox6rBelq8f9VI82kZazC3Eoa87ZJtgG
aQQb3DRz7SmxUtB/aTJMuCLKiYwn+ppuODEdnziWrkRXWJAMH9Z8pCRqNFpVHJDH65QcKRlqydZO
Z2KcItfmGASieB6LPSeugmOhWwN3LePWvnHRrGILhA+4J8KdLdiCbrWHmTgOzIWZ+CelkR8axpi7
bJU2GlT8J4CTjSxi1x+j8VYzo+oTTiX1YbKSatwz7umDpOvo38XNQrYrvqoVaW6JAcxsx5deGsuH
aK3RBMM/BVOFRnHesgNNPii5j4P2gjq5PU8mBGfKfxkaaj6GFnRUFR26PE94t5uAVvpE8YWQ1ktZ
lY4WBqQPbrbMZwYJbrdHCdX2u6STovBGbvVAQYsm7lsrDzVA8OVe74uIVqc5o+nJethFwKwVUj5I
k/ccy5B1IAZAosxJykNbR0kAKmJwdto0TeHUZ7VPttGId1SjxNuiUBvT3xSCb3aUitfVVEHJmzyN
uy1iIhSVsbyWtGKgJ8vS3A/13DyqlUyucqsvXvChWh41BCjSBh8hnMkkFoEm7duyXCRjJHrbhF/b
rU8SlMpNo87qGDIUaXfLSMYu8mz3djZbypFI4gVpjfiU0Au3vVov80er0Fl0zWQgEiJT6mMfZdqx
L+0yQO4TfeZpIIS+wkDwBaO1Cse268d8H/et9hRBvD5OsrR3pM/aoIWrqHt0jPGrwM4WjAvapgjb
T+nxBKRHWqx6SX49rkw/thz1TC/EOOWJ6XzaolX22FutyDNpzauBOWrkjZMSQNMlap9MXF83LRKE
L7DlomBo4+XDgIIBQBrxBL6iCDfzGgVO7Ngo3e1Sz9VNa2YZtMkahLmHa5M6rOPMoCZR/WzFbY+V
ya2OZIfHH3viN2bEJ1HxkBuN5mNFa/YEMeN2AF4s7cggxMDIBSeXdvCXftbdXV0ZtLUdExfKVbNF
fg5m39zKMnJ3nSWK75WaL0dSX2p/Tsj4HefF9aqo/5phEAygvE2+SeDzIStoqdeG9orM+KNZSNOv
8pjZoDtqMPeCloFOXExe0ybNYN1NHUngvGxuWsMif/Th/rsr/mZXNDk6/mpX9F+L9I2A3fRvG+OP
n/prY2T3U1FkmYAjkXjSVvr3xqgZf7D5CYFKjE6CatDi/auPq9HHpb2AWnJ7ti/5UX9tjNofJjMt
VDrix7b5j0Ki3s3JTIE4Ew00siKb4g2h3tZ9+6mbAT+5btphmG+qCQzZOGHC59nPtmgKexrviatZ
TtkMdjcUIu8hcBvjc25A7PM6t2o//nT1/oeeq/p3Ydnl3aCYQwIADYgZqsUV+fndMOvG+ZsMjDPa
Sr2Jc5IGvMGuiaKeR+DfjHSM4ZPNg5x6snQY/bSZZIOL1s42fMe1q28uR9FbfkdCJGtRqM/oNB11
DwIl+g4YQp13v37Hl2nuTz2v7foZzM/RNtIJIv/qXXfN2MZzlrv0NzoD9TiwMOI9j1tDe9dD+oYn
vcxqFqRQjb11G/d5Sy70fUkDUw3kWPffNiqa6jNlN4OuT2tyfMuEppctzTwO8VsldxwdTmXngrPd
gKMfAIRd5cVkziGOMus6lclY/qbl+p9fAwJKwfSNditgjfcjbHtRiN5tiu6m6iP3Qx0jo8e/D3rb
a6phvsOV5T42kVq8/Ppivuv0wtu10eWjAYcls/2xva2f7kVTzLHRdHF1UzmreqPmyXBTYeRISaz9
8OtXejdYuLySKzRi9+hZurbz7j5r2FXXlo3xxmmE8dpOtSz2Ue8smpc3SciptQCDKBaGkRl+1vJ3
N827FiIvv6lAIMggZGPE8f7lGauk9O4I8dqAwK+0Bs3XvNjeg7mWHfMDyqlF8NXvp6K9hDPU9ve+
cLvjRI/wPOPIwgmEgoJkcZv4el02GulKzrJ8b5SxCYSyljZwztqgOaYz9f7NWOYdBAeWCN/Stmww
XifZBCnd378oYQ1mZZqRcq0OUfmKYZ9DGdy3HqY5QocqPk2Ye7/Ejtuc57VNOOMbpLxr6mi/9SQx
1f6SxAwcMRN+T6VufxuxFdm/0RShSeVd/Pxo2hv4aAMSbTornk6OJD/fTpYkn0AmvX5NRddELk1B
Zhf7+bJH9yPWVzm34n5ktj3A/Egg8KsVhSPe2mLb6vOiLR+aAnsgg/gp/jhlZX2kwumBTbTNMz5R
lK+ISHDLbXUEOd/UFFHWVTfTVmi0W8kRkzTFUORSiWhjUh5MqrYHOml3YLzh3haD3d70VDH9pZ6x
ttJGTReNtcEYVvzok5OdMd44n6hvjVOylUbrpUqaREL+KpcjJY1jq6OmraRSt+JqzWb4tm3/OAiF
ymsqe5vIoXYgzkPTntpEnfJ9ZCvUa/Aboi94gKjiUhCJn4ettGuajnBbuh1HtXWLbymKH577rRyE
dURlCPIsPsmtXARA3uyROrm37VTOoCFku1MvFWbBWTD2xyl2Wn/citASlXowNO4tYRNUqCoosgNb
jTb51VbCOvijX+ZSJFca9r5Hkyz1/eBmikbFVK6vjlXLsBMz/IMxd+KdQhzsK5Cd6a271M/rpZau
LnX1vJXY+lZsL5e6W24lONF05aGi1AY7u1Xo1OZU69mlcrejiVypSz1vbKU94n2qfEm9Hxtb5T9t
h4D0ch7ILmcD/XJOmHV7PltEXxfR/TC1mA9BoIKYkN/ADmva+qmblNkm9trFvQlxWANY0CM7GPph
aMRNn/dlPhOr3q770QXKcSxliiIs04r6UdiKTkdb17eSnKQbXHMAtvi6aCTi1KVp45OuN7WhlU8x
7Uz0PdEtuifLpv3OrCwJAOq4PXKJXueOmiICFCZ/YC/cWUqSRbcjj46Fd81pgLaret6Vu6pIpYty
gs0rCucxtUjAYpxMkm3EIcRHrUXATuIOU7SbiAKCAA38JN+Bwi9X31lNVsyKhuzglwmuZG/slri7
61KlxOgbp86bMow0gAJRa/0+NZzBuTGpWKNTpds9/lm/ws22LoeOo5lMwgZxWhlG3bi2HHyYsO6W
wiqXg+hoYwNsIbrat+niFnuZtikua8vQPqJUWxE66VbOASUvhXJbZELpuORV9TErS7cEEuv2RZgn
vfWwDr2u7zjWaOpVMiUdgYB2wvF3H8mxqR7ZjPUTmbxajtmJdxDWfRGvoaPO+CWxvDbTdeks3NoK
j4oMIhULqtRNswjiSI+HwK5Gvs7UZoLiVWumr9/xgLnEovAGQMwuZdIeVSr+Qwx42fK1HPNukNZp
FKw03slznmTj3mXRlBk+6A4otCXaaOWK9rSxU5soNnm7rt2EKlrs+pikAPrC3DUSjgT8O2+LLyLp
sY31FiluqlzcTQomnKVeFIC7wLNu1JVIwZS+uaHoT/jlteHGalxCjioSma/NoWJLijs75wfcEjPR
LgLGV31iulclp3Ypixm2p7mmVyp0nSeDIN9Xc45QzDoqN+8OxyOjZfhv9BLKAVNlUGCN7XyshZgi
0/ZTMU1UFlmcjY+daU1fGpnoh9Ge4ih0ciQWdPoifo9Z1Nm8q+SI53NudOO+Q3/0pPYK/2IircFh
8LTYRK5oZZYe5KxpBELZMTDGVLHdD5Vot5szy9pubxcdqYPzYvSOL9qtOZJMFW+s7lh0r9jB3A9M
BLm7S1ZJGTiqO3Ps7dxIu8vkkOcPmlO5xnE2MDlc93O/FZ/EAN2ZOP/nsCaTZDrW9bqSo6gxd9+L
3N4+/PbWJ9Yn3heR6DeGWfEpIAdwqTaEDgixHNyz3xQ4UO8rafPIS7DKrzF/x5qKoDe5bdFWbybZ
JhF83ViGhutSwfHhpWJo5x0YZaGHC4qJbdHgYfL5RCwgs6tudTKS4A+RprsnZ0xTVBSJmXNfAFh5
nVBpQlSQRFbq/SzgoFPmZvTEqjx7dNgt9l0l1JvWjdtPMDxJqkqMJNVONXOZ4SoinG8MFklfmQJ3
0feNxmX1hd0uX/MiN+/moRP1oRXLmDOPLePuUEZK+Qa/dltDcDIlAecAh7AaJPndjhRX96MionJX
Tk2Mfd9gmVvklDyk9PCv3JKOeWBqUotZ9hC5eMzS3A8yU8Y4LLSKx2TFTewejapW2+8lC/JyclRu
qXDaVuwwMxWu6DyuY8gmM7VXtLFpXON17Ud2Wh16uC3b7LN0EQgqcI5UBgO9VL8x0WR+WW4E82M6
afyquVST1Tcm8MHHhq+FLBmixtE50ua/nhe7eMxG3JyO3R2Q047ErE2ERvo5hlCo1PiR6+vKmo2z
0gsD0ndbleNVDC0CppbZlckTlUj3TbibTpils9va5h1jRncanZZdYGkfCW9T0xe1XnVn9FYqsOW5
gcPh8suIbqK7Q8L7SYma6QttIWX0C7uziJ1CR3pPGEi07uUAajNM163bh1Mp0+9mgkPMm9JqyM1q
G2C90BqSjUhNddOFU9LwrU1OBSFcrnbJ2tF1CMZnHUzTWBBeuF+dlrs/N2aY9Eu0EJMEWcJqP07m
oj5l2F1xLMvU/cC9XnZ3FWB3FlitcbOdU27D03n4pBHp4qi410b72dQq2pYTbhvj2og2lmAbYX9g
c+eODhHW8m1ycKB9l+p9Tk6rbBId1rIorGM01y6fa56V+DqXCvoA3C6sGfSFhv66IEGOYyRW/F2X
OOCkcTWJ4wJORsL5suyUpmJi/3AN/beT8ptOCpL3Td7yvw8Ybr5P/+f6+5x+rX/W0f35Y3/1UgTJ
iMKwTJ2aFMjZT0mL+Hj+YPpg0S/Bb2pbm0Xqz17KZcigb0mKGudLDgXIcP7qpWxDhs2UymjAFtqm
Ev4HUwbznZ6HsA9enhYPCjsVyZ7xrhfQZgYUQbhLZ6kN6fJKQh0alsqwCQgSiYvwwtMnbD0LSqa6
K5VjzYnalD5Hl+pQgwxgutyBeqd6oG8pGtOfIWusVzMI7u+tLGyGuLYl1/ZQ9bGVdxZpd9NiPKKv
XR1o2eOgaawYhc227THLxRgZUp9miXsrAETZ92M9oKUJGwtc5vKoVxIvqTWNvfhU6NMGOFsNhQWK
c7GosCs6G77esRVapKW5rDmhb2Y+J2frx9wj0ey1ZgyC5Z2hiPpjQpJdxiXdZXTiZMDIxcf0x1QF
ytQ2Y+lEWYkrdn/G56tovyZKJ3d22yx3plZU0M2Rt6qhYy3K+rmpBEF+l7vqvw/gbx5ASMucj//3
58/f1Pdf+/Tr0P/8AP74sT+fPzSp25gOnKim0xWi6/OvXiaaVIze9J8Y5BkqYfC0BH7qZaKow4qL
VPRHnOlfz58h/iAcxwIbbP4YDv6jXqaxPck/n/gNekf0jQTwABXiKf2dv5/4ORZAJwYzdairWEWS
kJI8BV0F1kL/slj5Fwc7lNcgFg1pY7kk2TASn+clp0LIG1/0zpODtPEEyCy/JkLhPDrIBGzFoh0p
da8QJH/YGSOKZTAYCqBYY85XioA8MR2ca+vuGlcBvIhF1ae5dt9AZQyYqkFzMpw8VFt79mKV1+QI
zJwb15EvRCsCcLkvY+E+DRDr2HRraAdm9sVSGgGikX+eIxDxGfrJYzPKF9VJGn81R93LONCFZWR/
wNn5gBjtyyh5eRgtL0VN3zruieKubQ5KlnavQrGDd8LnsZq5D4VsXyzIs3D6OPdMCh+vomAmtbIS
wajYRymdY1wBKok6Ls3ImTDuS9ydWf6GiXr2LItLCc6mC0TLLy1GLoFBUDgfgcsgnGNJVE3AUYoB
B0+xPzYGaYgREkcCU+pDZpBjXxfoTazW4m9z435yhj7cfjIzaJam7kDctrZFTS5cgqbQ+5B8lfU+
rot7F61DWHS8JEcy88o0UB7Tv9bCoeUN6Q2iQjTtz3nHoTmytwDFunpbqpY6VJcaqhsEK4D+OBqj
if8aFYrKdXCfMPn2oV4V0PbguzLBpN/AQQEBihgJds3c7ilyovyMyixi3laQ6LOiZZkcrp5OZUWZ
Yh8dVXm63CRpu5DEabRd0NjcB5yI7svRAdQl3CfKm5EjH3+UwrwfU95UnOXGUVeki5Jv6II6LueT
7SKvGanCAqgQo8+w/CbtVGY/NdJKe8TsZEUWfQGqUbRDHIwRUN5wP78BGCKfj/m6V0zpF8TkfPcr
/5VtyR+jqqDN6h2IxbClfM7FM/NRYkM10k+uEcm5vuzky+X7LmMHIwXBkX4/8XnhHrobTYivviV6
b7Cc4iTU+I2HnLuatDMOFtydjs2tUm/PAtO05blI+E/wUV90lTfCk0fcIArIm4HLxTj2ieSiPpxa
nhOSkaITuR3rdUJoJwKY7sUG/Q4AlW/YGbiZHJ7Gy8WoUCX6k8I/bfLyS1kjSYo4dZyAL5uhEXHT
FnkXnRbiVh/KDqEeRojMQ6sErx9+2Q7ioxbKvBZBKQ0uqRh5D3HSXTmdMu9jGuNnvY1STk7Ie3Kb
hxIx0Dmdsoo0OpJ6dFK/OVhX+bWj8aDqgoXAGcm6g0RahILnRBRjej8m5s3l8dJhRR6EOmwqbEbp
A8Nrrx7Iy8X30gUG2KZTnIhqP5PyF0KG4zHM6T9fvlu8MBskqWLrjbYlhFugalqXNhfX5nKXI6JZ
d4DC3D3BmnnI0dzdMeMuAqiMaBS3G2C7w3nE71Njrfb6wjLmjjzfxuoSC7R9zf0wbdxObiPSl/tw
RJb7CmRdOZgJHxXdFM7eQVUOkauzepnpF6IN+QrU/I2EWIzQOk+PgNrvl3rv+lqlRichh+pM22e+
MWdz70zZF1iVCyrKqTpHOcFJRAjiRFmFcohNntOa+fd5oa+xo9DJEI/q1VnpXF4dQilrbwlhlcWB
vgVlvbEHitPB7Jz5ZSpiMaPTLd/uhR7QckPepnXyOFmY3enFOMGcluIgIOKHCiEQvh2rLG4TX92F
5hcN2n2ClhPsFRpjTlFaCPxs9E3Gq5sKLfWnQeUpgpZ4KDEAHUq70H+sTZqLtP7y0NI1G0nbVZ74
3cmdKbklpGnca0u27EkhcDyTIRbbzsTN1M4Nzc2U768uREDzrqKxb8w3g52/obzh0iw8AZdrTa2J
vo0MortB5Xs1KnqTxtyTFuWYLIEQXehQK9GdRuAl8j7UuU7UvrU2/3c5ZPCSGeITrzWfDKVId6qU
Xx1IABiz6NHWrf2hrDl/5kpyp0zDjb3ZbonBik9LOpPBphRkkQUMlUUIuoJso2pWCKBfi/Vzbhbl
6CFIM6zQJfFI8cChZl80VJuBCnfbhLCnPZlxXgTAOJrsmpbgcIJxx1eoC5p/xBupxhBmgjF4Uqf9
XRIbgH484hkJqwYKh8RkyXsRMiKXXUigbIMar22VUxMNr0pf1986d/xqpKIevFif8zen1ZWVfrKy
rh02+Xk69BViWdoGQFQhxLe632SIysrMGJUgZisKmL5G1yAQV2VX6KDObhh0OTbjf6MrD8Ate+UF
tvDoJ0M8FucocXUAaJJQGr8l6gjd9gi7PYy1KlIeqoHyIbGtp59Ksf9hLvpukrHVNZhJKZqxTDJq
fG8UKFxFW41aDgc7XcjpXJM3kOQOS5DzBE4YHnXPU2ekv2VXcWh6X0+RagjyWWMSbf8H54NhkwZq
shkO6nRZ7HgG9TT/Vk0YxUjiePv1p3w3/vvxKZkrWRpDbxRb76o3jk6KgXRpOBQLN8hWCbh5pISx
0ongv4eA/5eYTFAt2i9lfk/fOQVAbPj+8xngz5/68xDgqH8g7rH/ZS/7U+Xnij8ArTNt41iAZI8/
/3UA0K0/mEtx44KIhheDb+DfB3CDAwBTRIz4WG5YXo1/cgDHIPf+hiWShoEufhdaAWSwbA/STxNk
QBi6kkxmdQTFQkmzJ9WY5nIIdZUxal+Cefe208107jUsBWXXAqXsZn2PgcM+tKWRgn2MujLkqKPe
dK1hPc25gEWQiiqIY6szfULjwjK25pdyRokcLLqpv7qEOBwpAgp/cM3Jb1nFQjuyvw1V0x9Hkn72
ZlqhDXBouaoRSWIr6r/9As+RWko3am8F5bdDQVTixMda5RHL+WI0rfNaIYk9DpAQdyK1drjEbCrB
Ufhjlsa3KsHXh4qh05NG3xIARGf0JGdqVv2SqEO710ZlPXUcLCCia5b1JXLshlTMsiEFr5RxfF3L
pX/Os945M1kTD8MksZMU9AkG1b0WiA4Dp4zjzwWBnuzu+XgAjT8GJBSwcGdC7pE/VYcpJXlX6st9
DUf4KCutYsaU00ug13ALaeEU49MwcT/fod7HXhtp8K6XyQmLuKtJnmzNRyn0ivrPEL6AAnQGcd4d
h26l0lBW9WTkiXIqOtTXudauPsECa9Blor5uLaT3IVlNCnXdhNw4bYyQcB77HCMW3huNWu40ZFL8
1m69x6vSXdupAnRy0J6suZyhVA7WRp4BNWPn3f2aR/yixSp2FjK7gCTM5cFIM/vLgGSxqZbPgjPN
Xm307DAQ2L2ntRR9oKKvdxl47G9OauXL9bBo2XVslrlXOM2MbmXuy9ApizFIycg8dJaUu5Zc5GAR
qhai7da82Okx+SzS/eLIanqLp8XdraICGd9GZRXy3Bj3BuGfxXnJGkgoavYMn3F5RUcuOPesprgm
rmq8crZ5SF0KvuTUJSa9iVmvLS1ygmTNnVMkrOpWV8f6upjUZ3DqTY9d2mgPzlDn93PNrupUOrrM
UrpXRothgFOXkaG/AFBoHwaFnhZ7ck531yU7NN+C6KYTYlMY8droeuss9V1iNA6D/jZOvLbWygP0
bEZ7q0tat2YMAnuNNjD9moirJZyZFnGn0oSdtbW8UxTz4JptTnpn1V5LS3uti9aOzi18qOSKsNOP
ViptUBTmnlJKVY5dOjDR3jPbzXLmAC4Yz68rgMo0jKNlvV3HmQHkoDnlVzJmCS41yAGpnH54NptZ
v5POkMghLHL7yYi6DGn/oIZxUbmnqba10nOjrlgCeEjNQzMrINNws4/xoTHsXD5rxQR1PMAIWvVJ
QH+utk9VZ3J0CEqSKAQR8RbXvRybdUdaRYUYFRur+LQm7dT7Aq3mTbvgP/+INpreQtjRHL+vZneI
vmVRS7p0uroeK5yXqIZC93CoH7lzzdxzXFgCjJSRtiKJKhgNiB7Agq1ECzjYamQ0ZNa4/TiaD+B1
xuEij4I5alwDH3U/lEuD1kRFqc2hdlHjo5r0qI3osc93VW8b3xaDNvpei2ZQCPbS2oiTldTNPSbM
EXRaM+cl1yKWllfOQn3S45UYw7wrqBTFBLiDtY+ZGN4WXDSayxgjKOM0072RaWR9ayOxqS36J22i
9xcVkwjqesTDZ892TJe0sm5hys47k7FKKDhBZZ40uca+pUbLUzE52pWkSyq9vJZEN6ylO+1pM1rX
lGvtMU9dnvvZjDbnndH72qDb+wG8wL6yR2dfJzK/28KW1hjHrydJgTzPBKBeRU1j7+ppA/MVW5ni
bbPbNhg47nh9Zmknx5Z7U6kg7zh9xvqFkS6Uca0rO3ob4tEumiy0NOSpHMlMxbOUqrqxSaF9cEab
6AyrHT+R1qwt4MghSlHpMWiXapDPRoxmul/Rg68DDH2QFWRJLO0X9ih5Y1EV7iY7UnxSXsRmvmnF
Y0xIKMO+zHnGctLdG4YSsTlUxZGSubute4cylpSA01iJ6CsNFPMOHHrQ2QypWDqjQ8mvesltYENd
6TqfRrWda68HE3BAZT1fgQ9frw1Tc7y4nbH/TEv2OaFNfzLberwx4nmHPMLwZqKTQUrpiYpkATVB
mC0RTGQ3y8Ik5xBaVM0zIPL+CNyDDHdJADQKaQ4qmYq+de0YRk0Fbmi0RWYWMLJ1rlJ9M9houhk0
EpLDxOs/zpyEPE2FmAIMO7lrlnjyR1QrISjweM+o0Nk1XY7vRZ2MhKVxNV50vZXshVgOX2k499fg
o9TvtMbrHTRHcGZqpB6srtU/cmxsQs2t46BRu/j/sncmy3Ej2bb9IpShcXTTAKJl31OcwKgUib51
R/v1b4FV+a5E6Uq3alyTtExLKRBAAI7j5+y99i5Lm2bbVaq4zMHPP/Y8hxdwkrprmv3+ORkyVbAQ
EHROGCCSdysZLvPaXpAiFM6hWIaX1hPp+SyS5Cmqe/0yigyfD5EOlUCJZbn38J3VpaVfyglP3coe
966B9E17MHPdq+dWQbu2kCxCoW46aU/lRpSecywJ9rjJnWQ5M7K8/jpKZqINShnaDLV+TPT4KSJm
LDCqUqd4cAm51uZ1lpoD2tMNjbjgSN8KZOYXdprqZ5YG4Gd9+7fhpFlNuA73ss1kqAc6/xCOexlL
uRFMN31IdpAsJgcbIoqwYPE91IvMsFXQsgF2nY2eY2Ti0xApMYDkoe6AcddRar+ak0dNIcho2bhk
nfF263IfqffgzIl7h+nQi3nlEeIcJ/fSmZv05r/1/f+lvkcQTNn9vzf5w7fidXztfqju//l3/u7w
w48QPtpP9MUUwh9t/L+pEzbNfwZrH0pl3Vn3EX8P2Px/UMNTElOrMgKw1rHA3wM2j1RQw0D87LBk
QBK2/p36HnDyp/p+ZXoaMC51g8BDkBCftoh5Rs/TWPz2MHMnPWMYqZrQaSyMJdNSoqd3u1Ltmna+
LmoMa0GR0DRF50ogjw5MZkhZwRdrMZ6jtEeZVVUIb5iGj2+TcrS1e5cFCE4o3WJF5rimIcIoXoTW
sdXGUrCrSIgHi6jH227ynXnDRUwPlJr2XaZoaFHqLZdFZivE/z19YZchvFhxq92JSi2n5UfzTnML
wg6Srt0gBurOJkJANk5JaK822dl+5MuZwKyc5uguJLkTLaVuKz8WJ+i0L5nbas9pUdJfaitnI9qp
QiVnxlR6tMIbT2JfnWgClJO8Ibz+m63lnGTEmRqJecNePt/5ZDKHs21pqG4qtSd1453VNh03uq+Q
/QBy3NoNJZ3ZKkKCFo6eDOaNY006UiZ1oYDsbBgz3qSGdx8N/YUR+STZQdYa28U4n2jybIq8Gjam
N67/IAVxxgXtNc9gpDF6G2o60R99oYF+dHihbArLusnn/KW1edO7dX1HTtryhfhMPWyADobAGPtd
j3gkAIYecAveT1a0jVw0g3nkrF+B3DWbj/bbdRu3uJReuabt8KHUd7H0i8eaYc2jMVn0PNfOPtZ2
a4feZML0BE8x0ct3uTTXaPQXEte0k6KAfMXp2903OJwAtCGaCaymQPRgNtfIrg+Rt6CfsVV7hY+7
exa5d+/ItN7XE4ZRA9kb4Qy5u13A+Bz81vG2OKceiqXRiMW2xodYRPFJEHvq0oKU5Q2biP4vTYdF
Fbitbt0os7AuyxSZZoi7eGL4kLTLtkiqOwv5+hbgaYdiprZuZaEwlHhRheItQcHCk7PJKBTCBPZv
QOxS6++71mryY9wYBg3Auebta3sb5Q1OTY761J8BTVX9buw0+wGhTXomSkd/EZx4KGdFIzfN2KmQ
lVXXO8ND87mxsHufkS5lq2Od6aSekyc3v2uVvWh7D91y9D777nhRmB18thjEPR3e1MI5B0ipKTPj
7r8L/f9loYcn/Hs5BRbpLv32+n0b519/5+82jv4PPkIHu8hclrV77df8a6X33H8w3XXwviDxJjTY
/W6pNxBg0F/xLb6AbtKW/P9LPWYWm7EwPRdkpoRj+va/s9R/7njCPSKkGDUFWg9nRSD92MiJ0eIs
XlP3B9PsQVAWlA9lIMzEPxe95TMKsLvqnFgRUBh+QnP/u7fiL/qtnOD3fU+Uheu8GsWKvsKjmZP9
ePS2jRcfOoHaj705bN25dLZGahbh7Kbl4T84FM0vXkNiJSp/OlRnZYNhwDjcs+Sk+8I0RkaJbN4x
DbT/wVlxKX0w+8Y6jF+7vd81xxZjyptZCLUvJkrYCeVU2CmVB2py++Pvz2o1AHwnvf+4gDCwdAFM
h4r9cx8Os06fE92n9n4a4dqZTUSNvfPO1i6MCccLABZrmzaK8gD/RR38/uDcg784ODOt9S5Gofzp
PNWUkHvXKLXXSPzYGNlEOIkh2n8Pq8MpEgsJjA0okQN18TNCUxLpKIc26vedL4DCiQ+Kqz217rDN
mhLn4e9P6pMl5+Nw2MB0tlomt8mH9OG7Hw8DrMlmi7Yh43CS9PLuzbXMdw9QKWtreUaGYbP5/RF/
voy2acIqRLuBNe2nWosg64y8qbrfs87jPUQhyY/l19vfH2X9MX68UzgKFgFImQTBA7j78aYUfWRU
eZv3e4vExY2laef0+69AAqJF0Ev7D+f0q6v4/dE+3RpIyuKWtLZ+v3KrQHanm3iAk9FkwDfIYWSw
k+dff3+CJgvpT2fo4eWzSfNkL/d5KZuT3PHGkccO9pG4QhRWPJL0Q/1TL96hr2MKw/aW6HrafYWQ
3xyI6qfGtg593NX7gXzAbT9h7OxGt/lrmkgImx3hb0zg2HdLN4NiTeLAyNvlDwvTp5Rje73j1jQK
5D4rGP+nO86TzMBrxWOUjrT7NkIb6bJNkz1sNc2iHASREjRkv4a039hIF5N40Rd3YkbpNZcY6S3C
LWP/Cmlv/Idn4bPQ7p9fjfV5fcJJjv/sT8t8sFE4DhRmnmRLY8AOccFN2BkcRaxDLB+m1EKYNjp+
AaRnqU5TlXXQzUvQNuVEWQdEBYmqzDbtXOkbCzl9GJE+syEPaD4DndTBU1y048LAM2yZkockoFA7
MkJ/7NHSP8J0iwhYTdugE5q7AzJMy8HqvC2N45PKO9LutKIPVGT7m6mwzxKRP6BpZbYoZojmxE/s
OrYUTOfVVQ3m5dCmWORnwUh5ioroXE9m/Unr2mGfVblGbTe/57N1qzwFe8aN8wNIFXXFJ1e739+t
Pz8gtJwpDHjqiTf/KYRnkozhbZAd+1Qml1oOCzn19KORTvf9EjXbvi+Nf/uR5IgItR3cn+663vy4
APjdNHj+kqt9F0VHQ4otPnUatlByLGwnCKqff3+GP7/bV44x/RrMK6sr5NMWkmzqgYjWXu0BpgDJ
HsR4BOFlEQrSzX944f68gjLUMiHWMeAiJsFZ//93a3bcs6kB/Mpb0Bvss1prjWM99u4fLuAvjyIc
jzIFCwbX8MejlEQ4l2rkAmrAsrtNC0PpgO3Du/79dTN+Xsc4G4/d9zr8Quz36Tg5FhLDAYO6nyaj
DnEUZTumKIy1ZFUjlZYuJQU3PnNk7GHeEwr9fS3yP/HXDOun5RQPNeQNIJZAMUHb/Xi6bVuLJR1c
SZ+3cJka+cUOj4zaiVGlHkqXRRwNOunbTq/finp0b3OVjXvo5cNFuSzWCS/Wn4ju5i+/E9JimhIW
qMXPFUcsyGmLEkvuq7ivjnpnb32dNv1SqfYykuDRErdvvhSYRICiafNV36Tzypw1Q9+rauQpxVth
THQUvSlclvGlx/kWtKlq7uaqTzeNSu0DuG7AWXNxqenqT8XFr0+AlBJk0vRwaOH8eFEjg9jH2Ru5
qMl8G3dus+tHET8krGJB07pZGElDD0pwT7yxuvKE5ejVS9172Tn+sW8i2FdARrY4U/ybmr4vQRXL
2wLg42R5iHlwcswI7jKAZZkqdli2mj+8Eoz1Z/+xjuC2+O4MPt2do2IiQ14T/Rkti0/R4lcnZU8w
wDRSodOORb6nY5Nl+tGq6SbIRvwJOW398i5AtkCPapWaf37cPVIQSTXt5T7TErXCvDz7K2XVtStk
tSHI4VtdDNOTaxrJX7iaFTPEIEMCHuZWgsYuljtTl+RnO8LdjLi5ShLFe9I1OeCe3tBKQ4uNt7ky
DJZK985FJmYT7Bk6mv8EZaI7GIOtn2vQTw6Azl7RHN45MweKxQeVxmd4/fsV4efSzXPYDdLgQ27P
xP3TJafh5zIxZUFos+KpiiBFAejSFj0hGg+V1e8P9otl26EiYecJ6pxa8dM+SRa5g5DHkACjqncf
SzhvbVpGAjfeH460ftKnO4kjrYZ+gbMfmOWPz0IbxX3jRjZ3UhffQxGLn7JioYddzuwm7DnHGKM7
GvNUx/gTyP0Xb18cDISKWxYvJgrvHw+tYhI5mazLfe/OX/CjX09ue6uL6L1w1Ve2vM4fXlAftedP
52qbiLPIsrHp0f54QH/Q5JSm3LJsw6vb3qLumSMrnCsap9awvOHDuq/TYgrjuaG4IeQ8GGTchTrV
yu9/31/eTDZiI7TlwB8+v5YhyA52MvD8jl6tQr1hviAw0m40cJ+BnfwJ9fqLl6aDk5Sf2WDvzSb/
xxNnUJXHJTmvsEk71J6NETHO9pI/7BF/eX0NOhncSVxeiMw/HiaTADEN0cg9e+Qu8IYpCYcqg5Qe
edpxxBMdxPj+Qo1Uxe0YAZilG1DgvtXOlsX50xr586Yc2AG7Qjbl0EPsz88rMEh7SWTOl8HyscWB
j/GpWy7mgRTLuDRI2JVltU9cYJV13ut/eKw+QwMo2uGZmA4Xm7odIMqne03FA63UCtnIbIjka0N2
sY0cN1ZXMjVs/OtO7ZCn1vMBG21GO7wZnLawQz1rcnMDwCvJkfvO48WQWCgHTaV6I7BjiH6/vxF/
sdCgVnYc1hhUTkxBfvzJEs0jxIrorr0zRd2uFxgFhSTynVo+/cMl+cWhfNZPFwYwbTiuzo+HSjND
Ni3Oyb1aovJdWLN7s1RJ2aGk1v+D01oT8PBMrS21n1a1Brm0ajzR7m0T1rCPgWlXz250lnXq9fcX
8BeLGEeiLUKJCBvic6fCXJBc1T1HSpmUhBEjmjuIYeaWtxtAg6kUG0Ks5j8sH7+8lOyvBfJBQwBl
+fFSkp1bQXew2z2mV0T19kT8XlaaIUBD+YdDwV7nwz6tmlQa6Mtc0CFo1j/dyV4u6p4xPLeIADy6
c+ZZoZJJxLiEOHorohM6aYZk6agiaK1h1HbsHPtpu0yuVd6Uns3DlaKc8I+RnItHsxkwwXZV7hEn
XhQOYOCoTV5rlAQXueXZEtn9qq+Q1ToIrzglK3CdGhSAP9ijsRuhqcxnNsm/+xQj7rKF+5EgVcgT
497pYTGHBZoIc5cZ5eRsLb9JzGd/NNLyzclolsSbhh1McjYlJDOGXZp3yYMsamM+FgTS2Huc5aXY
4kczTuWCl3Iv+3yQl3aJ2PVCqH6ObhyJI3zHf2sjtl00QtgRhJ9XYYWtOb5guG27YW8TdLPr7ba4
GzQGQKeu0uqD0REwtpnjzuw2fpI+lhLVAyZQ4CBglQn7Dby+Br9OpvMcb8sGwMJ5NrCdxOjiNyOk
Nzn6eYi9dp7CegBWcFZquDzpO5SNGTalvRZXKWDAVxdP7IwATU3BQpBad9fY+MPhzslsvh4jd7ir
UtEpUpdbUmn0uvTibY/mpz9SxE671pv8FPF1DA5DgK1cAikzf1/huam3RbSGOOmaiVSmRQj0kCUt
qXdFWVuBFMnAaKZpbJTj/Q193l0/2M1T1JjFc6F5+q2qHNAhMPwO2pwVW6v1r0DB7qpW7iaMELeR
SxNVJPj7MezvTZGPYe7n5S7uh5M1zGNgNvI1yx2xsXsTBlo2WURXWd+EpY3bAd8y36Fz944c9a0v
Umcv/KXGGiIICGS6eCZFM311FUZb0c/I7t3hdWnJ9hhQI6x8so2dFo9wrLaO5rTXtl92W0Ov0usc
IVfQ66lxhsItuYC6UezZLaQbmUaP02LZiGaMm5Rcwg0m+egY+QLZUpb3FBXMvwreEqGU7nKTF9Ox
VYIc0oWkkXTJr3K6S+R8dKd8msxw0fN2OxHdvMmSaABNlZdno5WEjLu868gTtzjhp60xeskOCfoC
KVj1IXobc08+Lmhi6OEvOAj08ypxMeWoliQtXXXvjtZWgaZg5ng0rEHK1/aRfGhkC1U0HS09NY9y
dhnhTURkAo9K7cYAzzc/l3jun6s0Ori2uEv7+RnuARpG3adR10fPpaPFHU9g6R2H3q12g9bCdbC1
+9z3opOMrDR04trDJgK/vGB2ukHQsoQJ+4bbtNOG6zbuvFvZowIZLXmu5sjdFBOohllDv9uOzcGz
VHog4wasSekN70KqHv4IujqcAkOqlhksTVtB99pQaXYAFerUV/d57RE2Z3LzPJUM66fQbdlH8DJl
kcjifvzC7De/bMkooj2CH8fLjaNORCmQC1UzNl28M/6l3k48EFsS0u1ZnnvzGI/yy5x0rmw3sxmJ
MQ8XaXZfNMPa6VkMYkQDCtDsXc2s/yKoO28OVo4QMCy9zh02cw0K7VzTHIwHuet15LfMg62daM/q
kiZtC9Oh40qhKqsK0gbL4T6hq39tEj94j0IyT49jhsLOBqZCvpLp7bAAjstmamnGJanUvzp6RD1J
f7fZuotenDW8ZP9ShN04uCxiIE+jnVrM76VzJ4Y8evdp7vcBVQDaxA8T3zJ74NYHr3zvmg5P2lxK
4wW6RReyRbOv/MpsviBwG0PoEvNeUbHce7PIvgySz5m1AjSEgtG71OynU5K/j6aw5BNduHUQj32X
eXXPnYABpX1OgOb81TYi3+WT1j67LTT7DKtucSTKHLQ1lvonu4a+wbx8HEMnsksV9ovk4ShMzYYv
gJ3pgzyM4sw6QpmAk04Lecuu1O92Ofum8lA24KY2Ko2HxzYaV66JzUh/48er0L/WBeaiktHgsamS
Yr0HtfEEfzm508ukILen6yHzcDm1R3R3nKK7YtvOYhPcfubkw+Nggvm+iKMovkq9Fl+PjrMMbZp3
LhLBp1ooBQWS5rtBmfayoRJpT06TJFdABpoXWndQpYcain3Ho7qt6nLZLWRY7sZ6EuUel3d8VRTN
4AaNDTuZh6jloeLXpQnfnvLSF1fk6zVfuyHubsTSGfcy5XqnZOjuySub917CRdUAip5p3Jo3jd01
X+11hxlUztKgcSaLGseOnR4QYvGxGtQzoxPtqcEzeb4Msvmq5qZ7hsIPD9p127/IsEPTQcAUlxWS
Q3SK6UagzlDymz9K+0osrTZuhtqPr6aU6CLqXRCd3wDDCLQIjTlaAnrziMrx3OC13ITkZsWBhqu0
ZY6eAIlF0Alduq1RXTbGbF+ldh09NE4SXzp2X784WMJDRTJBsjEBTpGW4lFEfhCqY0WIxdzpURhD
4TnrSk4eju/04GkZ62IcpYcPz2Sja/FVj2Zhwc1qU4FX6ISuhNUWx47EuGijfJo4IdjU6ISGjT/w
geeO45GEtmxpMOEsPOe0sSr5NM80rT13kN+IerKDKJqLo9Gp9S7vIVYyczHtu5TYy0dRq94Nxpov
WazRKp7qmleLcKk7zV/IP2iqMbmanZIEGCmq7rkgy+Tac2T/qDdTfpuuPzeIaO/cXoMkWjFwoFyb
d8TXIIimyEiuhOSqeRkZYHqsze/6Uqd7bQLDgtbGi27hxohji/r03LFGPrFe8ltK9ukBwz/E8BE+
zmnpaImTkwJ5221o8wVRDy90Q78FNWrlaGMVOFqNmVZkS4liU3OiW1LFubvJM2jnYzkMYNCTnjtp
ISqCpdcR3GmsWclVkWe1EZTGUl9rFsp6JqYFv7UuvWQ4kibhVYEv1XuNJAmioE6YZ1uO7btWZ8bj
R+7FMErjDUcuUDMevfaG1WJ5r82s6QLHrOYc86rdv5keCCh+M1RLWtNwWRze5HKvj7nRbdYQ4/uF
WLJbX+msZq4zvE2N196oCJ1k35rNpRrm5suEMPLGUF58FTlrQMoaF4PzCF6VTFYuh8fzXcGifWpR
7Og3neZJ1vg6JzK9nmsunme5F+yJo13TRx2LmGO69E2V1TMQtryXRXrqMiqbeD8UxXAQDmk1La/N
cwubJrBVN06vybtsdkD85AMQcVA5GKIUWYFoQZumCaOhsb7afmzvRAP4pxEAjUyL/AA8087eiBvU
TkwkwpxYpwYQeznfGmU3XVOEjOAasujRBCsfFFp9p3xxgYcEo6eup+xlui4c4ZJdtvR/9D4ZTlnZ
dKsE1bnSR8A+QKtYNywyTyaQCxcTHu4rwgWiOycy66M/pWAaVFouG6Ni2NginDvaqToN81zAru+H
Cz0eu/OKcBPMoNW8odSnBFxT0mihvvpYRI45QYa3eT1Y3wYQuW2qGyxpIC4XS7bbyjFwbypxNk2Z
eKLe1gEJTvVXf1znTDVcYzrLxzaqXaZlCQXpQNz5kzeN8a1eJePOnZoDQR5t6I8aiJcUx7Q3Lq/0
/8oveYm8incOF8nURMxCzw4ncGc0r0GW5/KYazo670iDv1kKzI0AjM4wojQhFep4jQNe31tZJu/6
VnNY6vz4tpccpLcj97qHc7OhMU04BUzdV5/A7kfoZcUhTd3HKdPLPe3ShDqQUm5TrlKmOh2Ti9Sj
cVMb5jFCOPc10aNxN2CD2CuskKGX9lY4DjyMsiHUZMxpFcbz7JxRXIinTNj7yp7qHY8TC3CdsTuN
HTRTPtzd9wGTyBNpMsalX/oLqoVS3DfJlAUTNewOib99VmIQeMRt4t7MeHx29iCndudSF25QDYPu
nKbmbWHUZAZNrNLLNuM2QKcdp0j9qoZlrZkTNL6ZDCYsidDWMNksKNl616GgF3H2CpQaU/BYHVTe
FtnGFhpyumy6WXQy5yCr7XgUdxBwsCQzY6Mgc/vLUtjRA2whygwx7HKWQIgHnkpvPb1bMJFa3pmc
kdJFhC4nNokiudXZV2Vj13WQjL7B0KJYjvNcDxeOrfHaKT0t54FzqlMTTxlENSsBUpCBvUPVW7Et
LTSk0xtmaMOFH6nsmUw6Z49muuKVsyZRtEtDS6NPNZJdI6s9n2lmrxbxgaS8vsvykw/65NZ20Tgi
hz5EgwoGT+YXAEnqM1mNLqt+TWgKAx5M/lKd0/edN47MDsak+c8+M1P2Oa8diQOw55Bkt6C3VzBm
gs18UMYztK8O1or71Vict6ir2xcq1uKlkPAcMym1B7cAjGcNfbxVbl/ezA4VSzF3BkNvXy1BPEV4
gEt9OgAYG9KTZtWjCAdXl+7BzQ0Em5Vw6ittjFfU2+zWV7RvMMqaXgZrvS8KFiGylbOXssyqG7P1
yhsnpY+8SfGq7AkPV98KaepfK5kl39pIX/Cqa3xgiwrgZHdZfYcP0xufOyoefreUTQ6kJJKFBs0h
AK3xeKP4JHfxtqR3thQGDBd8tNYRLbZ5T33MzjQvE3GK80l+K3Ogs7KXNBHk3JfvuVgDSeWiohdd
ZsbX/APRVAugZrKdoheU5GzCRZRqftAskfxGvAbxouYy+Igcc7u6K9qJhUEm01jv3FiR5Sr8kY5G
PyXcHonZr073Cqxh4vSA7fyYXEmCmPk7fkNMUuhmfm6HotK5jSqL9JhwkHxLUF3IpcIKlZbLJgYP
DvJGUcmzdLEV+0a9GowkGJsxjXcUr3zyouGLOoqR9mOYCH/W9tq8lgCKCSkc4an0z7NEJzvS6UqK
1iKC/Q+ck1ddUEx99DJ0A0HIcU/sGc5ku3w3+56jkrkDrHcUlv/yz4tpD1pM5CzjSYzpUkeZ5hoL
Lgr2E/XewutE3Bt40IBeEJcefGR1Z6Mfq/ZFShjlqixI2WDmE3x8gy7Qldnak7FT9kI2d6fqO3tE
UcFPyLw1GKOW88tdm35IR3xLdiZRMQz7ckb4cYGDf3gfHHqjqHKBqF44mpHc5/Ng7qse6CHkePcm
d/0WXkXj6ffwAuR8mGjDR1ei56QP5qDzHanK+dZpFfHjOfNUacz/arsAzpny7NL7J+2TvgxXcdAU
f36pTPktZfdCtMdIRTzLQb6l8DSLvd93cPZ6H+0o9LsUjn+h8/xsiDNHE13R/zuNgIt1HDyKis7G
MZYddaejidIxWwGIQEwL+dRA1A3+LlYW8gII1SWlAOJKGZgLiOWrZLB04M+UkOCOTAKJ0QY+GBkg
orao9RMz6e4wknt9A9lgwrSdp4/LkowPo4mT+6Pf+V+i0B+IQoaJvu+71vBPGZf7t7qLf0Sj/+vv
/I8GdZXy+4iMVvaWsGiA/61Btf+BvY3WBMGLH3pF/tffdgN6v3/bCzAd82JAa4pECUWA+W9JTvVP
AxK2PBge+DCdFjLda2dtMn+n1/DNGt5k7RUHy4u/jBh9NkqyDjEkfCZ8464btEO19n280nimpDF2
vTvvgBSc1Nojoqo3j9ZYzke5dpAqWLxHf+0qETNE7MTaaVKD373PESrIeu1D1WtHSlt7U4yU9Vvt
o1+1dq6sgr5a46XpLtKqadvH7i3mBe96XFIU8ao8q8Z05NP6dcvYtlupmWY4r90ymlpBO5RXszSJ
oFg7ahmttW7tsdkyssPaHd0A+21/b+LqC+K1K5es/TlBo25cO3ZSxU+OKAlGWLt57trXU2uHL1t7
ffra9TMcSbNl7QRSym8FrcGeFmG/9grntWtY0j6scamiiBoIbFx7i+naZczXfqO1dh5xIFMirN3I
bu1LjmuHchR0SbADfFNr91Ksfcx07WhS1LyaVJBrm+7EmwIwZEqjMls7oYuq4i2/6mZcu6Ql7VL1
ETStXUVrH7XX2unQWPTkJrc2bv2136rWziu6nB3OwRv8COVtjuqFUGiv6zcZE+2cjV1x0TVWPG5N
D691W7X5c8+O8YZBPYgeqanAsirK4CYeurvW0qI7iAb2mchn3mlaaXeHWDktq06TXna4MZ9JBKcN
YBOENpVWXhFo1dO4qel6JYMPBXME/QNz3Ltxx5F1rrAoJAoTYqSyvOaLiwfZoaAZiscqr8AdFXT6
dbOAI1p9vPGNggZ5rDfdOc0iLwSKaHDxfLM32G/SP5BmU2EgibA3E29WnUBTU6W2XuW2mxSOMLDY
Ghi5TmfvbGbgsTNHN3txTeqLcIpiLMgm/dwPMrFnReV2KtP6zshr49JypvpMrG8Ayt3spWki3gh4
K3llpfli7MqMAGhFo/F6tgeAP/BSq00fiwnyJ6k1y1h2B0uNTNdt5J9hh4nuFRNE8TjT5vra9QS8
alCQsyCWiqva1fyZZCCPtO61gMY02EqgTcY9vSJEfoqPRDNB3LdexfO1iTnt0e6BPR1sOXDy7RzP
ty4Yr3RT1jq7KHzeZ7K2nTywZn6Hxiv4QDwqSUvIT1pBUy3nEAN38yXh+dunDoM1JJDseKMphb/n
Jqp4bIwqvQQbyQsR8uXe6K3mzZ7YT0Y98fUf3yxDnevtsNXz8YVpujfxktAisDsiFgnL8m7EapgT
mirfi7VQq2zSs2QmxqB2QFEG6XriHxtVZrjqwZ1K/mCxhrHYA4tIiEx33uq+RC44iuzl407Dh8TR
cLoSyGPM7FfSafS3Hlm2V2NDPsKG4oweJw2WR8o182ms1jmGKoV709mxONZ5NN0a1HTAdNiVmHHv
ikMz8KP2vahOgJf41UwAOrsCwvg35SbpZaXXzpVnOPNZGxnmbYRL9XZsNaImuSMJo/bt6MU36ZON
dpnQXoomPmjwOKI7w5Iu4kS7qxdUj4tD1dvG7MZqXC7bj1+rHEtc0PEM7lfmUaUCAxVmUGdcudkV
9rnRShGBmcL0RXOdj+9HBttuQRjisvAPZkBfPFp+gdnWaSCz5VJWyeWAWazX5P3QUqsPNtHC0HFj
MuMD37swVc++Pr5OBjL/CkWMZta926N/5lvsSBQVcWW6t5O02D0ke+Usj3EnHWzhk3fu0OCneQyC
ES6O2czkmptVfat4j/Ubc9VVG6nh3FL9PEgjMy5hv5thbnhx6LiNFRgu6se0nC9Tcp7GKSPrpj5Z
lRtdwz2erozJBJhKEirEAs9J9k6dw8byB7ElQYOmCnPlwzDgd1JAJwh/A2BbxVMAHfitrYb6rE3S
5ixbermtzJIwc9P+qzPUofLsG16TRZAPvUVdGpO3GJvPUvP+mnuk5gTUlTty5oh8niuEwKVFCrxc
2EZC5B2CxnHqux4CZ4CVbvlWDjblGvO3VXewa9REamTfnHw3pxGAp9u2F37g1DF2U0uCYTbOOZ4O
48GZKdopWo/5NJdHaMTWYWQRDnWP8MGpyiPcaj3b0aXZkTz1pdV7JoZVrZ+TreGeOm58pheOHtpD
9EU3yjaAn7XpjfndmpvbJvXct9SkBwZZWH9xadqFRp7fKwSNr/OsWVuedaDKVgshuq8YQNDoPgFF
F2v86cJ6YA3FIc4Wi+LV00Ww0F3yo7u2lN+SWUVENnnzJcPUERNHzCgmqJSpz3AaoA2APajOa8O5
LFjzb7itSHhyIuPaWmaxHc2+Ih2q17JDXhHZKHBJA2Yzmzdpg8oCWHacyzrfWE3z2mNwDFtP+mFm
DM96BAtNr3nb++wlEIL2f2HN+ILJfq/PbfQwGg3aeggeG5v+JqFCTJY7YT9EqJ8Dh8eQnVUVP0M1
l0ElrVAhVziHxxdvKRK8b8K1h1uXPdZDjvOLGgInKBNFZz6NKhrpSMKYmFCyZA+Z27NplqJ8k3j0
3uiXFSdyq9wVLhgxntVoSThi3OWSvxuX8KqJjLx0o6y+gUiPzChpqaysVRnSdN5lMzTjS6XPxcsI
y/rSUXhFbCqsTQd2Iix4iljJVUr3OKnsNoiYt4FNmLL4fGBUYpykGRnTJpELBEe/7Xde3GKTpnf5
qJxJu3KMzgtyi4YpPyL27KiLte2QZ/05WivBHVPBoqpbuyH9ZBl5DU59fVnDvzkJ5vzbCH43eMQ2
evTRat7SX0qz7SLbCpSaX2mXKvbsI5VCTiBj3W7TiXABDIS12Cbd9F7Bn7syylg9jF06HgjAaJ+c
VjGWZS0M2Rayt3VHGF+iScFpL8e8pAqji6yd9JoFrDHM9lCjUwuaTmVBFs0Rcy/D42sVyCBE8dWV
hbeRXTRe5Y6mXxC92EG4qrt9ayLv6kfyR6kZLiam8ghY9/+PvfNojuNI8/5X2dh7KSrL52Ev7bvh
myBI6FIBEGR5b7M+/fvLpmaHhPRSO3OeUISCUoAol/nkY/4msiLq4GB5Ttu2qjdpOTLAnpoW1mYm
Vknc5bvCMft11WbOfqmWmzmJEaNipLWyBkiVbt6N9wvul6tsrDpOrjG4UxPT/ibtJuaVmfFs9/IW
1cvu6+QnJCCe6ney9qLdkIc1WiQNotKYIGyGdmGLA6rXM4wzJ2iFkMzMyEDiCdmZk/tk1/N+nuZo
09nLB+XZ/u2cWGg1BEG6ByG59ygx17lAdWOsoq/NrPZ2z5GHlWW+HZN0wDx0nk/JKDps+7rwiPjg
dRI1Zyd03Q1ePelRLd58FaagVxltGHEmtrR1zzIjuoorf0DmTvN8MFWr91kxpdGD7aUNjM2hmyJG
epODjZ00jIgjIWoQ+smkGSkaBVOucK4j/12uXVIVHFyiInO3qkvHzRxgsssIP5vTfMW5PVSbwktA
P3XRGKsvcQap1ll5dlhZB07DT9TSD4Ypx11RSt3yGaYPIfYqW6GW7jZKXYRpRte5obHwuVnsZLvU
3jmRFe7zSw+xl6nlJkd+4a7xa/cVw2C1Tq1yeRWd6G+mwjd2iRi/tpFiGOda400wjvYGjrhzcmaq
H0r37p5Gj3VNw6U5R6QqWyuk5aoM/3eobuGqQX3uZeojxTSkdVDVCMNTYSQejt2muc4aPKJxPpwR
CA9ijsoam8HeSfZmIB+l0c8rN3OuFptEm7bAm2/BKHaaAlkMtE+wvf0SI/VITz6RJxUtXrlNhU76
I1oorybNwjc/c9PraSo78vjOOdhewnA/lR9MSDXa+HVcDGblfXZccLbVChyOunaYvj+gcb58yjEA
vOni4gsFaISHhdUMNDF63aMpw2qTlPGXpig49Y2mePNHjLLw2eh7TA+ScdcKs30mffG2FpOHMy5K
CBfZ4mwnqXuHEmSEWzQ835PpyGbjq4WdNpTTkzdMw1VTI3q45GMA4UT1+V1WNr4LYsWOXwGEmBgO
pMm8Q3ueo8CUWr6V0rAiD8hl8BZEJoFjjFxxZtYQfOrBcj8vdlG+LjFDWNrztmMQ8n3tDWFO5WOp
x/muHuyHesTfERjxuFiOiR7/1xoIUGlIQKLBAULDBLwLYsAtY5RMcdGraHNWLKGIpCS9oAvwLe4f
adpp0AF88QsGgexZQxLm7wAFW4MV6BKN32INYPA1lKHVoIYZdEOmYQ6dBjzQVb/O2qGgzgIM4RXm
eB9pgIStoRK4n5DdaviEq4EUrYZUpBpcwY19pPALN76Mqx2e5sExv6Ax/tP1+b8wj+Efale2/7/G
hBZyf+YM+JF6/Mdf+ofIhPgtcAUg7u9K0YHmF/9DZEL+5gO+hlFJj5YZ3I8y0khT0OKBVAp9FSqd
Rt390QZCRtqR0nalQLgCcgi/8F+Rcf8Z3YefMp1MQKo2hCQZeO81JsSIWo9pRtWRSVKWrLMyYsuS
zd0uyA9tfng1998xg/9VDsV9leCh+j///Q71fLkWEGRoxoFEJ+M9T3bssOpqAlEefUb/t8uoxG06
2PJJ8Qaum+Zfxbbr62GsR4UJ29iSOJn83OFqDdvy6QNzvULQY5jMmpZuOuO21s96btuHnr2150A8
Th6zg18/7DtgqL44UGsP8zu+HpzSd3DXxjA5Y7q2PCIr0b/hsUsFnYuR8o3u+XmGs4FDifl3cP6/
eMUub0sLaEov8PWy+bGpR7ca0/HAL45tIfSMN+7fRqzXaBwk1OiRqf7lC8JNojPKIqIdgLD5Oygq
jkNzbXWtPMRGWF35AcLKCuTNtghs43eb5t/zr1+r+NN7RevcBloN/4WXa70HmSuoOUuEYBfUnBn5
tAFHW+tuWVA0xuXYoWWuhkTcBjmwI19l4tyMbvmEGZY/rWN4lChs+51/7pVlaeNfdxgZTcbdtZjl
/FlZwd+sAgag7zeY7zIUA+lPe1ey2Wki//hFSlSborToh4MLVcx5NAqcgK+6KAdKG1WM3oomEtNJ
ABLOMXrVVj/sQXU2ZN4eLDP2vNMFb3CRMotsKEgrpmGspY4Z+1WxBIJkMC7i00iPrNhebIMAu/Ee
MNvjABusjrGU0SaYBylUsXc105dbo/WNdjv4ZnVVG4rOBwfhfYjjWb5a8Gl0X4PRrhmCtMs8Yk7U
4JCD29N8T5ZLlywJxkweUnM0IItgoHtuwLOy5MK0QcrK75RBM4BSWIivrNKZqbdIknS+6R1K9oe5
VNN1acZ4WiH8DkoIZgq2SDoQ4OzGPp2ZLSPO2zNBzRpqljls6ucBlNDz0pr20RszLH7mcayfg8Ie
782uQ5RNNhjVA1xIJZlR674ELS0vUF/MK/Ffrp/tuJ/PRmOIR7fXGI4F4SZX4rdyLJWcnz0Qa8Pa
cwQjXDrH83lwWp60zpxpVeQdF8SZBqgEo3+c3YLJfckH3mOA7N59iD7d4yD5aLjByCeOavfFwyDp
nESd3DZopNk7hd5vsJYzstLITNFr+r5W4zRiNBcjSTPcJHpeyUSIfh10gvrZUiNUim4aGagarcpi
WglhUhyzhhysX3nwXIZtzyToUzxO8inAYF5s+mxAzQryDutkLD3nperoqcZRzeZvmAhKhBcxoynS
aMUklJWBSoKxRuisumpNxee36wpS86Cwj0Hpl1fK7gYGM6fM/b77M31X2ZOxAG0X62H4VOtnnRyZ
MxOs2sPl/aPY7K7tIaD8YywP88+IO5rL0ry9/EwfhuW6UGZK3FhigMBj/QAXY9xMkZQ7fHpYwLHe
Hl6fkSqBPQ7DK9GNJur83TQAWZsDebahGqBGj3c55tJ9HpjpLQi6rnZXQZFZ84fag4FBClnN4bjD
HU2tQvsi/p8nwjxOovfHmfaXgb9XhwOasVfmkE44HBgqPNd16eYINbvoSZcxnnXX1iLVM6z36W0E
NY2mG82g5H5ShjV96nj9Md5RWHt3VlxChzQz8FLBaAAwzEBBuLSHkLB7rGmBbucENESIX/pO2qDm
42Y+Tnbj7GC22bduUAFsGiekx9V8BdRnfvSKAcBCHSZ8dkPhqIWUU+fH4nNnWg2yjcpb9Viv3hkQ
pc8TfkgAb8LR/b138EhjfXUT/HSZzFejb4AyopXGoNe0aOuZ1XLLMCB6wxqJtlyRIO2YxN5tbZaS
KbKuEkQ5FZR3M3bs5KBRstfsijeZoO646YwhSjYsbnlygJqjT+KMnVxhTRM+2cyDy40wnI99HNEA
bpuXUvjpbZpDBjs0APlHftBm0bXmyL5XGfSWWPAftCaH+cwxx1q2QnLcg2eEnNKg0vaq6+tnV/QS
dccY1wQ/CgqUecYRj3e0MJ7mmNwCKEv9rEDmY82XTS94p0dPqesRMCsre4QlmX5KW0S91xJ1qGNo
0kpPoKkdg1pC6JMSmSGO0erRo+dBn6NEuBMQ0E7Y0BlOmP+Z8tPS1eL3ojWM5bjEzhAc7aJd7Gkt
6m7e2S1I/5Nn2fbrEo2uh9RedsplHV7jNBvdt2AfjhGFH7jN5inv2xdVzDr6J+IJncJhkw68p1mm
xHkw2MlJVrX1+2CEg1b5msybWk7+B2SsM1xyxuno2oMxbhiOiTX70r9ywqoNdlS85d08AE7dLY71
VMRBvanmjpbFWMSA35XVMMBBUH1cFXaID61vOK+5sPn5mhOr/ejG0sIxM5gSiNZNHVa7JYAft7Ki
bICs3mXGdYHxOa+uoKOx9G70mdFgdQC3EABJtfH64JH2vqjbDH+2sHuu5oBcpO5dAG4oC6zxhOCz
NhIoXZJ3DsHCQW3ztg06dcSDK7g10EJ/aosK0zoj9zAIy5m+uCHkwFXmLSyaBojhuYvMYBPNhl5K
A/hROmt6XGNpXhXys8T0VPJ7Rou78XpkdbqJT7POc1CnePWl3BNanZBoalinyI2ULMHZjuS1l9dJ
gZ4wvrV5O7YHFY/EwdFFNnDP3CG4lnVOgyGouHLKYVKsbR+ASm1zec+lHbT3Fed41XJhRFmdl0Wl
BPxLCEQxE9cy39A4GjWZeXyPrFrAwKienOtpGEzs+1zkZ9ve6N5KG2OIlYBy7nGyNu6Ln3M+diD0
sfmCr4CJF90ebf3p+mQMirpm//22ROnia9jEANhOoWFwfPkAla6avKVnrsBn9qPGzQSMS8SS4x9n
TfiQYFyhCme+EV4EdMZsZfU8WU0d31m0mflYRc2zTuPCJcs2Uf7ZaXBQ5rTQXctilcdRA+RnwoLG
94EUOd5pyLq0WSeNqz6ERuU+e7EgsKrWoGtRt3OCvRPNKY4MET1OeC0p4mbuXTuLHdBNZyD+Ia8M
81QPsfGtb5mVxMMEcoV7Jsu5OB9a88SyCPKWk7yRvXi020ZjtVqa6LvWdzAejOZEv1FGIoymXJgR
66EOwJIBDO3LD4iKBdcpGOWXZSi0f2PHZzREo7HA1mIipO92mHFvoTqH5pMwlOPSN1Wklh88G0Dj
B7Rcc4iMYPWiODjnGdQ7jqpaLnbN0dgofD0RFojExzQgW45o6vX4WgrSjRyrhm1i4uSxDvMi2eA/
EgKahtJRGJIcxLdi85TBdLq1ix55OCOGpRArdC2hh51y4Mg3fP7mXAH7PWZjjBSmIQFv9ZAHxy7m
6FFBcYgQbFmpmV5XPkwuzwEzBOHUeGX6iCCrLlw3hf0AhSHZ2G007ISJsVC7iGLVov99rEYUt9Gy
FOfSIcTQ8epb9FARIBX4Nax6r8i+GYnj7oKxCg+MvgvIXc3IxKDCkJWo8K1swfHm6k7OCFGwrkkM
hsa8A1tv3rmFGjfAfddep4rDDHVqS24cfphxY9ilHKJIKMcTfiKAtM3euZkZIDzwtTmXyzk/cfIV
e6fIDCyM7H4doGIVyfxmQPgEoZ1Y3Zmqjj7WTAue28qyb6ux0Na5kUkCOTf7XOYgpcZ7uxBnMr9y
a2Ez9M0FFX+y7dFJaL1bMkVIpfQnHHsO6HJ/dRuPD+IMbOGdy6wB9d/BzCsSbWOsmeCHTFbUMOoI
AlgTUF88EA1x7L0CYGwAdVZNfdNlWte4iIk2iQcBYL2MaKKswhkh8nuVTSkkZNLuvynFddXxA6nP
CQIaET4sXQj4tCDel/1MZlLJiVcfaveS9I8zQ6hWJ76/Ltf+VP1wIYQW6GVQ9kPFfVceyjDucX3p
60MOaJwhpe+Lx6bTlrkOuhpXnqNLl0s4/PV1dXX97vmgtAIk8ahM0XZ5V3VRkuc2xhw02dLce+kN
Ju9FN+PgOvkx8asqSnX2vJhY3Iw6y/311d9Da3hoGPVUxWxwbuI9q5b2Nt0T4VWHyWUyvFqC1noM
dNRNLwa5fVQT85lGUJbozBt9NoL75Rb+g9P6O5yWDTz7h6/1J5zWAU3YJPmxX4d7gv4rf/TrhOv8
hv0H1m5AGgFmerRQ/ujXsVN+o1vnIBAWfNd+/V+YlmX9RtvPt4BTQQLGFoIl8Ue/TgS/4e/BcNTS
5Yjm4P9L/bqfVzbtJDiwyER77FlYx7SZfu4nmKg8LakbWR+6rtbEkqXo1AoHpYrRVU6FVzuwgPCC
a7/UfmY9xnFmnBkHqn3pGAqbqCRw13k3Q+siJE0bZPXXvTRqxn0U1J1p8ntoIMOTNcYquU9bnE9W
BtjcYxVDSRpot20vtCDLMOd7pirT5kI0qtBbPcPvWQ6SBgtK7sbwtVyMpcU/d3LuDJoUdzOu21RU
XT9hIlGrF9+OVaJjoy/WcTQSH9qsXXZgVpqTq4z6dbDi9KWPJnWPxwIWd4xsn1W7YCJZR5kPjGXp
v45tJEAc5M4xQsHuIYo9+BoG8boCZvxR47Syv4mdtm6i/TO4XD6BZszzVU2MW4QWk/yxpVNg25Aa
IfS5pcV7l+Tb3dbWTO4hqxmvGNtqen+VWIW8r/zaui4ni0ervaDCIigzwXvEqdr6gFyPEt+ImyV0
41sLDvAbPpHGp7Jxu3OsgBK5SZreAIFBeSPQ2BtAMME+ivGSGzq7uguC9mOf24jl1NM17GHr0Yqt
PXZSb2njNa8/bJK/6N3KnyM5D+2Yvl7AqPKZDonNu35mDaEfTX+swsnvwmehv35UVeIzvS+6Nb7Z
HofUbo9YB+CyFTPvXRVGv+w65j+4C87ma50JXgOWIfNdhFQqxgO2+yFU/KmxLeurVVfiKqKUvosH
DzcyBNHv3SB8Aj5lIawIuCkrcb3ystw8JOWEdIPRGvsMkstGkV9vF7NgTdvo+1+Zi/1WesP11Fri
0A+he1BY94H7RewjmVW2nV3800xwQUCpn3PceE+OU01fkhh3IQwWpi81Exbah6TubS9GTK8ZIdfj
sOuTaT6zKbNbfzTYTB2KT5n9hlVGCqcobL1uk+FTeBUwRFsn4ASGTZLAE61Afe/NBeM7K6H75Jew
WuaSr7TqyyS9KWLNFAhy65NCQOBrkDP4A/2vk33XRf8ZxLnYlXHXHUC+J1d535s3FyPuoBTjjcts
sQdkgyfetomX9KAgxMv14kTW2Uj6+a7rBS/U0jC1JcDBz9V708gWHPqm7pMTd82rpAq5dpxWrk2w
bbe/XjvuzzGL/nBgYVTDDFvYkm95Ebr+AWpqIYYRRrQezjFC+g+QqMq9ITpwbzMzhtbHQBIlHNZO
Wy1fYLTCNe+7Wq0RGIrfUhpStzXGHqemN5tPfuPUmzzOzX0T1J9RzMfMbvCKj0XDb8nGlpYNCv2A
z/n211Woc9sewmfnRjM+cZV1nk0m+iufPhidYkPdoLuSrAlXajfSdtMBtcpA1dS92Lq9YZGUD7Dy
0nmcb/HPWx4uy7ZOoYwmiadu2gYPN1EjBVzRf/ocGEX3SSJ18alk1oF/YYLidQEDN0a3uExeSzPb
N1VrFGuMAYcYnaYBfrpakFDOgji4C8wGcNuvX/9FTeaf8Uq/flsPoNC+Rbcc7LDe2j+8ftoCHaP5
FuZfW6P83aMDQuHVGB9SGlo3rcDCA5+xznhMVTLGK3euZX0zt2U87wMz4Xix2YPAuPImPAXZWL9k
o4e2gGSIic4xxjzPAM14GI3SPDbJYOz+9Qdw9PEqPItzGZ7wzw9QLlnXCiRczrmHZPecivm2qaMI
a5kQYkhXEmfCZiJeWDrJLGOMQnFnrF/M0HSvxOSFcCDpE9qWql7s2RfX3gTXKLbg5O2aPAgfc18X
eXEZgSH59b1fzuN3L9/B1pEZgIULqvP+3sF8Ju3iTO65GlwYmFPXhd9YzZQQLSTmJ7Ekyw0WQPNd
7o/lvoeABBi5LD16Ucl4QpYBLz5QhMfcneD1oIn+SJ0Fb2tykKxum6G8W4IuuQYwMN9PhcwhgHRT
9w2xblBQMnFeu3AajuayBCgJNHBJBxjrJfJVfos5HITNWUMUe+i2nyyI5gcjgO3XIc20xUHJ2+Wd
He3qPJ6fYYJjoT6NIdPyuN0upV8G696y5q8CZe92ZRUOStxdbYkt9a7c2VX2Ksi7u9gum5Wd1fUx
d8ColT5bnZxgvr9svVAa0VsbGvG49fBRvx9AvJ1w17HOAB4AtxYptosAveI3s+5w38Fh9pmVN351
8kJHEP1qUj88IY683DimZps4BZGv1jJoyiqyR7O2FtrdOK9+9ov0i13BhMKyZz5mk9WtWw3lMxyA
HVB6uo0LhPIW1X3Okl8vBJLEn9IGtiFqXuQMSDAxWCAdfJc2EKvxvszG5gyOpvfXCg4iVqQ6NucT
FahCBmVNdcIDQGuOdqRi9YuHWAHAbWLSNiq6Y2w0PornaQ4VElAdzHwzydYjnLRiFUXlrm/Amq3Y
Searbil9JPz3rxbwnK9D4jvGBnfiwoe2TxtvX5KO3Yxl724L31SsA6dEmD+38zDf5SKELCSXYjgE
YB02aqn9I2T0jyBkBXos8P7ztWEle+jTxgPYJUUreDCHN+j3hMiMFhzMs+owiwWVPXbtwc8TnXLq
7wqHqf/UwQdCsR8Y9Gwly1ba6pOg476B/muvuJ+4WAESKve4AbBYU6tz1h417RfktIpNO47ZqYIA
c1hkrnCgQd15vwD0qm6sOXSgbg1Z/MQ5kDx1RoqE2VJPNtrySZF+6gAF0/zJGi9i9uBrvo1NNIDR
VcdvhvTF2RgnneBQr53MANMBoys8uiC6RW0zB9iCmMbqEl0YQl5eae5bN7X8OewHTR+K0QRaBx7d
zA2tqfIxivqOFrPDqbOI1H6N7RA9xAh1yezKQJGa9EeqB0iTlbFdQE+9FnlFXO3xHdlofLq5Nkrc
BiJ3yk6KhQBgdwK6bjgqBh+IyOFnUS2IQTK7WB4QOAlBQPvpfG7JLQ/Y10gay92yfLO8LDjCiTa2
+VBkNMqAYlKFtsu0xfpTrgP8OXEeQm1vhUQ+qzBpyDJXMwJoPZacQE/q0NxAwMy/+f50BuzCBM8l
baVRBU0XsF9W3Pp+Ed9bBcNWDgNwR51Uy8NlI/2nsv2bytZ2QZD8EHP+VNl+euligKt9Vf5Y3f7x
1/5R3QrvN4Aj9EVcnDW1Eu0/q1s07X3buzidU1RSMPbx//y3I9HAZ2qth/uoIsPy+9/C1nF/cx0W
GPL4FkWvDnj/NhCFOha8AlIXSHYJ/Fb+hJcAYtmATB88klIAaesymYeHlsmrtwKW2f3+w4v5i2rm
54T0cjHkMyUdIq2h9Sd118jFlRg6g/MQUxM/l05lPSroSk9Z0lPGkYXUzxGF/oscUZr8Ny5tmyRl
NKG0Tt7PuUxiZGLukcl7uLBYS9kacgvhh0mXT93zaAczHaPObDVjNdSn2a8vr3/9P9MR/eQ+Klc0
43CU4cO9v7xlJ1Ep09x+wFiFvldgjLQczX5Y6hNCEFxuLqAY/Pqa70TB/7goS8XRKRwjPevnZy7r
MhyiWloPjEisx5LB3tEqvAUCOVLpT5dxkJNoeuUgBiQa6Bn2b17NUC43mKGtG4/jqvYjFKM6QwPt
FtCLL2BEOlDQ7miKq7EO6Q8ki4bnMpcj257zkgnPr5/jXQl8eXegawG5WLQz7fdivMGETs7sx9jL
DwZrZaDnMOfgV3dBN4vHC4N71jPMX1/152bi95cHTU+CImJj/EnsDTAz0dxtxQPYd/FIWZHsMaqL
v5kp0hcXMJHr1OIWGWjEji4t5l9fXzeU3q0YG9lykj1yFxBn7z7eKKWWrJ/Fw3dMg94wSjI3isZG
/E2hKHQK9KdrQSsCMMsF/+SkECq/L01zEA8OrOSzUcdMbsZE0DsPbbt7mzPHeRlNT+9Ok0Eckxc2
iwGR/j7FN/NvPvdfPbhtOkRL4aPi+H7VWo5RyYYS4mHoGzaJ44d5dW3hqzqukjKT/8Ym8Ql77Ev+
8d33Mu9YSCOiYeM/RKsCIriKGU9fgBkXmE7RItpijx2TuyZhldMFFLfFKOdorVKB2I5IF5ICjzF4
BMEa8TQUKq/7bJTbC7iHDgbj+lKl7DI3gM93krE55H9TqV062+8+oG/x/UxkCW30At9B7tI8CodA
SfEA/Q6E0+IzZbysmwuvrG2Rp8iDiZCreIGXoWOULOQRnaLNUV/gP0nmMDddpoWhpmA0/3aB8vx6
Tf9FFET6GRIuxBDYUua72zQoZ0cvdMQDvHxeyOU1C92PFyY4A2ajf7eyrfeLyTNBTjMV0KMQE3/g
d1cs+shKzUx1DxPD4Su3L9yXUM76XzYj50GTBlvbo+ETJiEDCnNMYRJNmKOit6ZdKO1S9W92Bdwo
NYkAOM+jWoOa0jV4i+rq8oo6Tg0cQBI93x59yI0aVkkih/6WzwMtcJqufv0aeYJ3G5bD2uQ726xc
ywHF+m7OsgSZ9Bu0Ch8qVgltWbW0m9Q3gEjbuYJhNYJN0mTOtN9YLhN8vB2LMN7JGJvMVc7vNteK
dsPaSrGeMYve341LZPSHGMEjsS5FhIEAVqDhsjHthUzWRKSbIR5EElR5q6rFOFHp6aakJNmYlsnO
gI4wbDkCEC7MUqZx+HGVDwOumldBV6TXVhFUt2Ma+vj9Vi24oRoVoM9C+dmdqFT+xcw6JCTJA1CW
UgvqFGoe4zflVsqD+RyXGzpqPZWBdAt71dhpfY+UEgC0OUblEbFP7LtdHyGrFZNvo34ayhxEkR36
/gcpmxgkfhqRfFN0NsAu3KgFmumBylp7vRW8NkYO4K0suj47wPzvLY1vQM/DYnZsHENgptdQExkW
IQR0YhQgP6hpRPDah4DRPhgT6gvgEPrSXTedhfUyY8W6vvejIm/X9MricBOkYMWieODYzVgjvhoo
a7wKXGgDKCTakhrIrQ/2nbsD+vTS0WFL1mVAtCEFJBCPGu3VoegBagHOTbwJ7dKgeAhzaGkizf1r
UCnZwMksYrwx1licm359YtCaqhvUnZprY6apvotUVSDkUCdzcHSiBG5iJvsvASZ1FfaXsbk36alu
pF1Et63ltLtW0tJvqvp5Ms3ls+iC5GSNKMhrGd5XBa4fG1mkGOjBhDsLJcDf8ZJ0P1eaXdUgtvbG
Qpm/RkOYoucQR+XGHPg86xjF1j2SH+6mED59gCIqTBvEWDnjRaZwl1wFCIg4jemtZzeJ6kfDDZLs
akReMYO5WuayePRHimXJAshV5W8KX2vIAMdCldiDHsZ8lcoLAsRkYaqROQmaFWihGEh8bRAclPVn
Wh+eze1maalhHKoIdoCHSX4WxrFVlvGmS4YxV2YEN5Bob8AaDibf3nb5RI+niML8I+AsvpgKew4F
pRhrjr7GtkgqQ2RSWZVonGE9g6Bnw++As1w/S5RLgWAKzWxNgB2uTRPrv0mimqEJbHx6Wn3PbeJE
D4MfLP16UeAJQ3eacFczyVcB3BGNCrCQFzTzZEH77sBCHb0BHIXhEIco1oECtwDScGqI4bIWhc2v
h1fHzVFxAD/FjPxp0APujPbsFVRA67ExXf1DVS6v+16PhQhnYYjqhcSAQejpzipCgaSDCkLiY5ma
4rz4GbTwAK2jl9bipAYOaPMTLS2tWxyWCTEXvM53ECSyTmcUETjUE4OIeomR5HDBdehyiPopdFKU
Ebq3RupXKTW+s+sG/ni522IYAE4C14OZTdppoemUqPvmkotkOSq5d2WRtYcoGsXtsPBFRjS5rpQ1
wdzGzhGSTKrOQ0K5YWtNR3QLGaT1M0ieCwJOWbx7USgeii3JlbIYWbmkYjGk+k9jq+oOUhHZp5mN
IF1zoDtSp0e1xvQ0MmqeU6SPbAgonTpfEoUla0D2XGbh1kx+n3Y5n1Yj7meGaiin0gBdXxBwGGOb
t2jDQZupQuxbW9SVrllGfLuLAmVZAcZNOmCeF5ismZok4VWFZLQrsvoZNQFOc5VZwItDNOdfvG7R
OirQpWi6dS13PvJ3kEirJjVfN0YLjuiS4CCzK1F8TZHruRQ/l8m4SqXG4bgQ/NaOgU4hXF9vwN3Z
VagJFK7zEtNNzPccO9wgQzg8WAOjnNJtXYjwNTdiLl5etpAI3XTejTPUG2zfTbMH4fcQOBOYW9nx
jWok9aye/5SR4AAuHYQHNpUuVbK4wOpQIRhHGAB/zJe+hTfqH3mc6soeDXhmalBqZdCZKzbjkKDG
MnHi9np5uiXSBWaUcjJl+D+123QkXXUYZQ439RQZ8aGg50eWBjMV49wY6tNW4wuurdBlAYPg5J31
IpBP84gHRZoFqKf3jQmg7IJvYxbivsTFxDud64LnvwSBLIeIhfIVbyXHJ/raU0xwG8kOqz19+WIC
jpzqXZ/3QCVTQUcJqSIgYZxSB6Tp+KqJhbtmzkHOe5hAil8Q0CBp5vtZRd5LG/TsVzMvii0dPMDS
EXjB67btuJPLSnRo1HdXU0IIcAU5+la0kFjJafEsupdzaE3HoNIfKG0cQpNVhc2haIV8gj01y1VP
OdptF68nKULLjxzIgkT7Acywi15iKh4tI6AGkCllCIoC4AhtjSuhFynGFXEeOLJKZP3sRTUbvRH0
xy9PyElEjtx5RKAWW8H9peBdwGU+L8Jmi0aUqAmh21xNlLSPQ8P/rHzm8t+lHZZACzhcMsbLsakW
kxVV54athZN59sWt5XVpBWidDha9Sg1QvLw11Ptgt6eTyJdNq28n9niKLEEBrh569mupQUAYis5n
c1GoU/v2YjPqzZEqdXEqfmsSsELr72iRuGtdexWz5LF51+IFeHfCZplGH7vYxGUU6Mohd89zO2md
z0mj34zWdF+cWUcWflo+ldrTPM8HB0x5ZVRbbMum/FSMHn87H2Kr+SBMa2KJQDUu1os+XGCT6tgH
H9/YVxGgWKiMY6RLcgcRxjU6mdXV5QV8j0W6cB81cv8SWNvI58S5rN0wmjnW5r5uD7OfqNeWY+jh
sj4d6LX7lEbAfiwbJ7vxh4AlEphDewD2PJ5iKI+Yg18WBLTQ4FvtoxC1LjQ8EwU3icYtpu+RRy/l
siq8mYnsKoMbfesBed+LpoR25OpuA1oFSQU9sBRwmN2SSMQgzlgjK0ITonU1LDTRD2RMBasvYba4
bh2msmj6M3faUHuKW+HwCCw58ejGHvZgWH+ys/yw4YTxAZnuqprUHgwU0d5OxB2ORssDlTqL2jS0
dlk/EbQvEdDJ+qzAUtrnZSPipY9v7NdpOvugVdf6AEKKN7IRh6nHnqBQRe3I/MoIQM+WFxBrOvRs
M7tRXBeAxXz+TgQAvSGfpEbSRm7EcyPzjfvXZDm9sUmddhYr6CD18mEUQTIzMB/L+A59ALM6loTR
2+/obBdZPTQDk4rVbopwaR97F8WSbWRk8smckLgt61k/ry+ne2ew/A8ooRV3+CV+gRoE1Bc088HN
G3N1wZ9OWZR+g89SAW1ssDfxKKnXY8UEwp45HuEVcCJpiec1qje9JENR3lOWKt5zUvNBK3da5r0B
5mCnJQhGDNwrnALHuTgmdZ3e2E4nxJpTszhS2c+HUtSlWud1Xd6ElV19k7OWkfGsmWBIkom8X2f1
wRZV5N48NTr4n1IsKkCIxzE5FW1uKpgc43mjsujC0GUDOpaHk/EhSi0+T4v+Op0qqUVPbJcxGx1A
nJHtqT3gAE5cakZynEKndE0coMZCw3+fz42xHpqJPaMLZaAN1dVkS7aqjBuE4k1gl/fh4tNssiry
AyecuNP5cpiEMXF7cZMq+1pdMHyZrOG+aBS7wPn+KQxCVtClMIzMqKxP0IprQl5PTKu8GTME+mnt
wY8rgIdMWY7opIjbaHYlyFZ0fK1Fwb6w0eqhBuO7lp7F+dmmHG5DERGtFs2ZG0EPQpknRMo008p8
HJhb1aBHxiyYoF6HaJkWbQAGMqw11nt2agyPYTlXPXGvbdhCPSDrfRIa2Qlc8A5lX+57WSpOIGq7
+GC5cfLVGT2zu3LrgR3XG2AVAT3IawTo/x9757UcOZJl2x8atEE78BoIhI6gFskXGMlkQmvtXz8L
7Oq5lay6mdY9r/NSZmXGJAjlOH7O3msvFUaNoHKBA+Zp4eD6EmCC9mzYpm7Xsr8hnrpvtmXX9hu4
abrDXqWzXlWAPfdoF8sjZ8yqRJ+HSyISfFerINDZSeQ2HxZ7mG3426q9ljV4nk/zVCPDZTn4LJkt
EpWRSE94Bsik38BAh42F01/fcOToPmr66WGKsL9H5hw/VD35hy1vCKszux254YNIQprA7at7s1kp
10hPSyziBDo5vtEY004PLeW9rwzre+L28iOjqkRpMLWPoz5iGKOu0o9YDtSTRlG2zWiuPC/xlpiU
goDs7bouktoHDY6iypjiSyww6IWJHT/lVRfewe0bJq/Ps3mdtpa6nR1rvrhGFTwwGkvf4W7zmyy4
eC2VMpOkaxCf7FgzwK2aJzoVcUPj/svj938Tnt9MeAhHWQLg/v9u4/3316j883Dnj3/xP8MdjUB7
0CHMYgxC6Jdx0b+ki5pAoEi/HyMs0rUv851FyIZbZLEgL6bcfxmNtX+4S98Z4eIysUYS+e/Md4iD
/6lXhL+Y34CfmdBk2hD0nr60wFItqHtLBPYFCqKyD9lj18cCoi6sdgfEt6AeYFxvgLZSXTu7kzHa
5DdGTx8RCVt3pkgNy9NK455P+/SU0rc70rWdoCHqDoLpqrCdnJF165ZrBcJMdwuMNiTzPBzH+kEt
6kBZFUOcGfkxdeN2Cy8oSS7o6l0ATYhANgCvi30ezIy3E9oX+ayF6yLPTHacjrUhFwTlI+/gDXr+
RfaujsEpA05zanu92872UB90txm/Sy17MfMOjozbqt+ysRRbtYqrlyZPVQ+Sio3uu33lm8DwlWAB
kEZCb6KjnKNpp1alueFGKZcCgSHQbDFsIrqJTeA1LiqqxhOsgPmwsYhDR5ATj8mVEkX608BeyuyN
ak12ZeW1caTezgQV3nZ9XazJP3rKrNh9mKxpRoRJdHylu090OGx/UGcvMIb8BkVjvTP7Rr80eY6W
D/SZpyZxfMqHEoORHcVnV8le3a4G6ES+jm9Vdnqs89Td4ssY3tpUBPs5wOqYFlr2gS8IiUji4ABF
mlSz5jblztXjj77XGx8G7vRsac6IGzdmta8rJ8R6kDkvuHIJehNJxLUpn/I4f6oVDs0GnjSdaBzI
CVMsHylV6dOXEp5ViRzL6Vggtc8gMGkrI3bzOyGxnKyg/lb75Yl8qIfW3kBPhv3KDjXd8fWuKYKF
IB66HMSa/soAPQgx4UwpP439yk618NZMtfR6nlt5FYyR6kXSrE+RoSsAk9TJ4igGRTOpQFszyRBE
5YoR3412m50soltOuPKMMxGgJEdGwXg9NnWzKdp2eu8cMytWTJg6r0+V6oeLvbFnqm9q21wk4wkg
TLybrKI9dYEDQHCyx/B7RJtyqV+sHcHIBc23vhKs/GAfVnEn1AtYQXVlN67EA1XoasHUbHBXodP2
j8TYk88I11UnDyGtIVOoIl7rYTRshkgnQ0HJlWRVYnA4Ym8CHtZVJsh3+DHNxh2nU1zzRwm6aIdW
zu1DCIUjx1enRz9KSIHsVjN3J8AXnhpL+W5Li/jBKEpwHQch6OtGGfXVJBFEGiQhbESCeQ78Xboa
GnGsAhCLTBwjcGiW+jbYWrbRIYW9p3UgkQHlA5KEIbK3SBKsFdCu8dktTQM9cCDoADvBpu9IGfCK
dJyP5aiYOD+gWh7Yv43VOkdW5M+EAl0Lyyx9WcMBsW1cit1kkHWipw3GG8va0kLpH8lWKElvKUhr
SoLFRuKG8VGpgHRbeLhzz3E5JbtkdIUSzm3JhxyJQGiGGd/UkABzCWY/Hh35MEz1tBpQ3W0iRgHr
yJ25JZ0ZnCOnaK5tu2as4TT3aH3tW9fod01hyKsRPolXTuJg9bzWcCz1aR8HOSih0S7psukKgS9a
O61w2M93Kf2bc94OSH71OnmJVeLTFRtUWD827KrnOAr2heqKuympdc8FUGRMlXqGcgOwqxxvQrNu
TnNSJR6LJ12entsNVDCi9RwbLAq1uw6NUd3LWvuujZaNobIu9oRN6fucGf0q1lo63kWlow0Pwm1D
KvE6iOmOimom30g3ujuQTvNHrlZ0gBUx7+YEfI+Y6xyRtwazDs1Q5GmxlW5FP1XrOGAhV3XZHeOI
kokGjbmpqyJE9DPYZ3UqFDpGLEQuuaDrAED+N6NUox02ZXRIU0YAqtnN7GZay/7GR1DuQGgoH1pS
K8gHIrqmttn/SDCe4Z2Ny9u2tjVQ+TlNhlp9DWUe+rWWZRiVhmHrDEyZvQo51jeEY92pybPbFgbj
gQ5/4RlNUx1B5nfUQjCHxsmR16oWu1dt1KSLkC6QvhnazTY34Vbp4CXWbeoM615E5ke4cOSY9b/3
cPu8lDWTajMdI68BP36KFKhrZWWNTxXhSx4eVnlLmrYLDLG0vxHYx7th2BXROg6hD/jFz/iSFRas
EGK+FZsvaTYAR2cgc9GCothKtdRe8e6aUB3lA7CiwNOBAOyswa5ytp+BdRfH2rSuVOnskQ7eSlXb
Uz2g/GowEDJCnLnBBTPptYgHJldp+KRMFrl9fY6zyS6i6yRr52Kl1OH4qIZ2fXCNWhxC7CwOK2jg
7lg3AdJ36qnFlXUrZX+NX5gsgIxcGtJDUs/i2UN3qudLAM6KV4J9pKsRTSHDaI9r/DadXR61sSmd
lWEEoWcWobOLMYVtQqfL/Nboc091ghMQ6XRbMjZCa5U4AOiIMBgr4hR4oaJNn9OJCPEirfQpI1zJ
CXIUVQ3L9xiMr1GsVluFwfJRDq1410SWvTVY/S5W29y0Rm7dEaH1oM5me0ndoAazRPcPX6bcOr3o
/doSw0ObR/3BsvPXhB7mPkrIG6zTeMk0h8jZy0wgZFHC9hBDjQIjG5q4VovyGi9nuibkBxNuktwQ
16B/I1xjPAGPR4oLSHJ4Ap6g7DI5WKe8ipODHlub0sBLybgL1pn5OCmjuVLJpPLjwggwRA/ZPdCJ
atuThHIFDl/zprZin1wHHw5IUg9eZLSFpod1H87ZriU0nP2JOR4rKw2fB7cF2N1i26sk2Qimbckf
xJjdR3lReHqaiLs04E/otLTz+PuA0yfGGedj4VeR9hK0QIry0iTcpioRNqKwnuzpNAea+ZDVKThW
/JW+qTTDlhRzdxNPafDS9PO0Nae4eYGJBDDL7V1YZvqwF2PCrs1uX0aNdcVVc+ZGgLHShVFFh+pV
6S0YqTMB7cJJ5MF1STxLw+w4dUdREofNPC4fLmZGqmbkqFjoVZE9JNj77iiq0mPBHIWQDQ3JWzym
TnJVlp22JXK8upCJsclto9o6CMbP5NUQ7zZZyjZKzHyjRnp4EkuzqdGTfhfCqIILSCzTdW1V0x4T
M5BHp2eakyQWrN/xpWW875EkZFXbcdTkVQVz1ktRdRxK2RQbyxmn194JHOQrNZk2QdraFo7YsC5W
9lyba6uU03uBB/jFJs9Xpcx9zUM3WPOH/Mj7vN4keeGW3sz2bD+3KoOWJFV2iL4BBYg6zZOVZqbF
uZp06K+padMozJGbYmr/Ts6HDo9ejnzSMCCuLJf+aJomV9S9Xher2QZDsNyoQcUXdAy0g2QdgKpI
tRk5jroDqaD+APljMfPK6Lx2QFRLuwt9MveaFaVHw6AqvbFIwjJWrQrSIAjaBTSsQ0LnVr+Qcxvu
0G0Gvij6ZbSBcR+Ab996EFLbdT3SoWR8FIhn5qeNu9F6saSmqTei4oOE2zJMCMLqtPepEtkVoX0s
CIOewZpN9U1QYGrW7pwp6BNi7wcnKt/jnh6nucr/Ob2bopRRXvA51+ugSpT34zxw1Zj7TcsA0P2c
BSYNkzImg9kyJmTAYK0J4MJ+Py+zRKyejBWHZcJYfc4aXf5CagTrmX9TvijkTG1mfaj2YAunZqUt
c0t1mWD2g1Of64qfLlu7/Gbw5hnp3GyozUlDpBW/7gHSYbC3Kqai1VSglFa1c7kMTRHRSd5gNnMX
lGP3MmJmVsPY/W5mVRswEJPVMbDc0Yc72tw2eW2sEjtvYNlW+Y06RhHdnXKmhRCN/c7MOmdZDeY1
VZ++Lk1KGH1sF1VxnO7sJjN93Oj6US1akisWnUFsqQwqEIavLXvO0ewqHE9Nq/JhigfzqSWiAHVz
XIHDBJ7AIFvNUk/lyt0ixcUIlXXzN+yRV2HicFnVzJ3uJlJS1gOEicBDkKae5yrUvaRr23Vj0Cpb
tZZj92QVVPgk+AqD3Iakuk9a5NGovor8MOVJch86Wfeto/Rkz9QOl7mQ4V1uyRZXMhc7yKNkq+AO
D1eWnkcXJRjGhsAGODd2X6n7OWnruyDImQ/FJT/ag/HdYz8obrvQJeSu1urHJmrwPZEW9FyU4WOA
fPpk6qiaAcaqys7QF18epBNCsQf1SLOnuiM5qy3WQVAV4kxQhHlTRPWrkAzX8JtMIcG/kSo9h0S9
2ItliOFbJa/hKs3m7ClRgeYytg+2uGw05D69pm/ZCnUP4OJAkZA751W6Sa5hHlZr/qJikzSg6tY4
OOSqsTsLgmhN9lBXo+pfB5E1vkmqPip+xWJCWk7L8NJJcfK7WXzbhGT1qLXEFEDCku63jqL5uiC+
E253vI+kTE5kF8f7HF3IhSwRNrCTzcOkKm+ZU8qHKIQrubI1m5MzZhYN1Urnp5SlQufJH1VPJkJe
KXMJ05Qw9W2nD9ltsdRJhuS5wizRrbRaJdb8Ez9D5YvTxi13RRJoRO+QMcz+cylkNas5WQbFdVyo
S6KGhI4+1xh8eeySvH4uu9HJr7Q0aQ2GAhiFz7XGV4BhJAJ4r0diQoeWloj8rkCGHa81FxatjZaD
Xzgo81NXTNV0z2QIzPRK6djwdte9yuBP9/te6KJauUYzjUcuSeMQwxfWEYDrViuhwv5Xji4nosE+
XWQ4bQNF1Exa8unxT+2fv9Gxaj/rb9g+qIiX4MQBolTp7nyVc1b1NKLY0MZLqLTWWnH1CKXBwB3J
9wqRqUH4oufGMoI5GKm1UdBRWJHmOyI4Vz2uqLLzOdWtKxOIOvH213/cz5KnP/42tLIaweJIUb4K
2nJtqIEL6OOlqpqLqKgVg108/EYy+HcHIb8AMQX0SFV8vQBW0k1seofxEusqnku2wEq2KUT5T2Hb
/7Ukf9eSXHyff7rtfxGdn1/j4uOnluQ//8UfLUkbuTn2ahNZOfAMoIUIxP5FP6RZ6aC+cy0NWfBP
PUnxDxObGpY1gGkO8Eyaov/qSRr/oI8IAk6oGnF0OjbV/1hzjodVwG6m+blYejEofqUEzBh2DLaN
ErKwjwLKms/UgH+6Gn/zhn55PjkEBHhMdxr5yaxI2heBHN6rDDe1K3ewSFepdEj7Zotmc0n/pw38
Hxxl+Sv+5PBrkBJOTN+x2RQvrfJSTh/Qt/53h1gklX86hIhLsygHDoHLRKg3GLdr+fbrQ9Dh+lmY
yR1xqCpNIfRFRIpn7svlajOlShAWN3iDiua9RJM84sDErStGDm0FaQb0i7xJNeuDg9Gq/WZqjcm3
k0nbItQbt3HVNI96BK+cD2mbrJtO3OgW+6s1s0G2VbC0N2UAysXopmGjYUy9i1Ud946AA3Q/p860
Eokgd8gmb9Mpq5ccalLiOK1PSPSw68kuw5EbkaTkavY6VYgloik3r9K6L1d23MC0aPpkH6mZOKqO
tL8puSD4J7Lm6KwSBXfMQoSSUkXaEMEEA++V99MqnTqyXnEUnYgSkg+4trI1fiSqH8I2bfw0B8hv
lFtQx9akmwA60duTmerdAzQ982YMeo1ZqMj8ksby3swXgH+vmRs6DzUfg0o7O2qa+2y9Jprs03Br
iIWWQrrKSUjM6KV0dCgCwBXPAeFyuzKhpxaWfXQTJMP47nb5fDNIg5LcDibhoefkeLH8GAs7eI4q
gs3W9A/kgz2SSboepfbRNBPpr1Zrdj8UlFIRQchZ90gHmFbfBCToZhhUftFygS2Tina2yDXKCZ/w
kKrY67wKulNmBwYhyctmL7AKgRSTqhIdF+a5PkuUSxKaH12rmGwBuv57IqcHU+ofbuFa3yadhCfI
LPFzB196DxeeS4IOTdsihfiQXdm4qwhS3y6pVXjwWcVNQGXaPfYqvy8nBtVLJpEectdqH2OCtcjM
qsWRROvoXOVj4Bvs3bbgr6MbmNDJPiwM0i0b4hFHSqttqesyXeHCCT2Xmt93JmQr8BmcELCBqe/I
uuIAurS9uk66LTKGdJdYyXCHw7i/66qAH6Z65cFwYusmQyu5FITpAZk+gfJK2fvodMwrx+Vy0tgl
ACVvKn2ts3ZeOrJUk32i2zm+TUq+1VSjoPf6JtBuESCFNzPyvbukwLiwomi1rpjUJtuIUPmtZjbB
W4AY3uUpUYKLPrpl4KX0yfuVqRVExgSBeYX7U18TLoIkklL1MFdNjZBLaORKymFvwzi/DhSD5PQq
Mq6FlocnhDSUyTXWb0SAI0rKQd31UW3r+7rpED31kFm8lKblWzeR8uNWI7N8Q+nRmMyR88NE9PRD
CYPOa5V2PDZCc98iV9X8sK9NbQWBVfWVFpFAULrL9QjU1F5rcvqe1S1Xsh2mzEcIq+5gfc87qPn6
iTmqea9OqfSD2UEvhExU2zqiaLYW2/VnRw+GlwIuw42a1+oOQlZmkxY+UZ3TCTNWOYSQdy1tu0PN
7vvSG9P42jCVOBd96F7hejTuM7ejx91SPvsT0ZfHUQ/na2NIJcqMxrlmjl68Il0eb5p5UVQlUXeZ
aEsCIhXzua1d65iCxkauYoEemDv7rpoNZw1XWoLOgyvoWSrIDVI1l8Ur04PupmHuXawIjUxJIMAA
BqfTKDdDAMeIFPQuX0VZGd3VzZB8t6Td7rSBRYjeP1qXQLPWEyaUTYW2cNuVCK3WbRW3a74qpt+r
Zn3MRluSb1fWEbmpOVEBtJn4nVYQ2aCoBa1FUcgDf214r2NIPMzpXB+JjkR0YQVx7SWwGMG954m7
d6gYNmWS2Gtg4wA0GNltOrJ1/Iq82m1DfFnOCbDl8xzoERuqhM5X56bZI2AinzmqnXkTIJrzRbAI
6nQ2j96A+5KhEW0S3NPoUousqd/GuutYxob0BoK6Q++GaRfC7vqFDYWkwyTErtOT4UOohdzoBBgc
dbRA2xHInYOOMKnQwJbaWycKXLWZGwc/WkRVj3M7jVd4ZdLD54/rhW3dEWRD52UK4V5IS4xXo0ym
q9aZO39w0nL2eYYlVxdnh6mF9EU+DxnTSgFx35LS1s+6C6gq69S3NO3aJwab7XqwIn7UbAzF/4QN
FFWYeABd9VuzmIJviRmVj+Cl8u0nUoGAkcCPpaauABxCZ6sRJatTD4ew7F9xJnR7BwV/ugp7uhdO
kKq7ZExTFs9muJCCy+X7dM6jwIvPdjoNZ3QgobuatXLalYo768wegH7iTIP2rzpDfmDrjXOWThsp
XgQByx30Cv5gdcLwS3fEvtOmVn3u2kHexGbLrasWO7tVOVh6x8WqL6uew8ZLxPIkodJrTT/QJsPk
XsU2QmOF3HrfMbC/lgLXeJ8Z0XdX46fTLLHvcrrmx0Ar3W1o0yQgwIWWKXNeB2mk1eyNSkkfRzd2
twWojbvFquxbC+LC6RB9h0yBPTAfcte6WvtPE9Fos68kMdz1SrdFXRdAxTWa2USOi+gSG5s84BpJ
D5In2hOq2flkRBQfhBr0e71V23uiceUjD1J4bUekS3dJ75ICk4MtMVuXhmdVbJ3GsJ87CtKOlFCd
GfII7tdrad9t9UCZrnEE4/hW1OFjKALlIRdV4BFgkGhr0Lt/3Ke0m4Ifs8ofO5nGuFE//V9xptyH
QcoiQwvpwACp9xVrir8VfevcuDhHUJX31pPRz+bT0CyZsFY1X/hS2ZuojpT1TJt5rVRmtENsXZ6x
YTS3yDMhoaHR9ZXUmC6fV70jzWgNVta50lMV8VVR8uFrkyPddI3AbkzJRS+ZZfEgbiarpANSR4WP
6bDb53Nn+FWd05BuVJOXWLjzodfn7AprQ7jHtEFExOezDNcYmZxiIpliv3GUCNMuoi0CP89E6Glm
N9SgUYr0Sq2TfE+Io/3sBsGw7TBaQ3+N+Riq0uT2y1qe05b8DgKTXC8c0Xp5KjBdlkBNu42U+K1J
5+nCojDvdaaRV6KRktaPRXbx3FbzI4HClsU4AU2x7Od2IzScS5nL3L5PRXIFl5H4SENPD2afW8cE
Vdq1JkbFD5pqImui5dMtoqLbCiSWBnPQXKRrnYl+vHK0COvnlA17twnluArMtjqPHe1KD7ZCeQ/g
utj0LDjUQIVoj1hwOqIHCL9pejJfQwxi53nUqkMd2OPG0GGYrOiwK/ftJ8WJoQIVs2kwGB9YNtSw
5dWki0FAFNzIZO0MdATraoFOaEX2uPgh/JzM04PhxtqbGpqwUfK6XZvjCE3AdSCATDGAHMVsCURv
eTFjzdKZ0Y7ypkmFONijOftONzcMIGl20vwZqnqVu3jSVuSkstKhmpY3qj3xzitGBuIx4H/uybMP
yfIJouHUd0riBfzodWIgH1thCg52BEaZ2xj/zz5xAibBNCqWM4IwOuke7bnoAkQDkkMf53f6lEJ3
c5LCl1WkbDurRKthWLP+Mhezw/SnqO+MYWkaAWI8hsFw3VezWNHvJIAmUT6cGguSZhbP0HS0VZbM
wYnTSNco81g54X42G8dpRr/MQn0bBPGAVSLoAK5aDRGrtSp8KsToUEmmZB0B7HqFwpRmfv4uCuW9
ldbVpLfGRp/GfKnb6r0TCdKfZHw/lpH0GkcJd6xWjG5gaWhLemsY5EzhU+dZKYzG6xKjZOBPDM/a
GcNwyTPGCeV0yr6wKtPPRMX5FpVlUlXp9LjxPp2nim4P2mLwOKTb2XHGoK00hn5LKy96CXuS97B3
ZijHe7qgzDPLuwrEGTKvUMW4kevREXpodV0Q0/QM67BY8VXPv7VK1b9Xg7DvhNaY0zpzqnTfD7Nk
QuWmUB+ifkeUjDWt6YyZ16bTyOuEwehdRUvZH/JeIESYmnxtS9v2J4HIJWgYTBEnmWyGOmVLrmbx
IUw0NHxaB6OokfmRJp2xk2lmuQhwS4bU1cbppzQlO/mN8l77BtnMOWtu36leozPRH+qkIZKMDEKU
lJgQ8HC52wQa9aZzel7FnBk1eTVKtMTxcBfJALTeSIitR2K95Hxlal1yU1ikhfTx3HyzmyWcddIi
/TI7boeWMRKAOePiCfPqkgJT9MajunwhbS2v0Kw40W4qiv4YxY55jvK2eyo6mF1TV4+HzAqHIyOy
9L0jiJ2QOmT4qxLU9PUgqvx73goV+KNmviIQKXVekUoctFQ3T1j3abEqbLBX81CY7HVbs/dnpTMf
jELkfhrgxljFwxBdSmX+SAfhPOulKHwmR44XhplcJETkKA3ES1HjST6FMIr6Va9MZDXODStZkiW7
pBqI7iYSlNvL1/Yws6sgzdOQq1FDR9hWct3G+b2Sxc9T0dVM7piD0LjBv+piiEi16qkxEmOd2hnt
cdUUdb+2qIy3pWvn92Wal6dOZvq+aQJKKRAncxDiEEgrp6eR3o5KvmO7ZCsfRMMsgTSNtdcwFz0S
Q1Mgfu+dLbuYJaE9JgbcULoTH8XsmlIxeZ00o3xI6rR+rvpqEttKsWaCnQgYTrdDCUJ4laaUNMQQ
FjcmHdTCaxmrvKSNTf+0b8bkMOj9Rzg6I/4eRzthWiuOBpXte1HhBiOypV3bSnqR5YDJsDWUbNul
aJZHbtUJ59QIR7quugth1uEloRhaJWaWtKhlrPrchHbgtU2i3/L+f8fzHK16vmnuir4yXfOgY5ZZ
tv11qtJkMMMsepyaFg7vLDRfK/Lghnlu+WYo1YuJ3fHFnKc72cNI2QgbbQUGGG2b1JKVvVIMj1ct
u3NcMXYeuOnm1lIJA/cCu0WX1KsbOZCZaPHEg/4pzW0U2eKkpzaTIeYLYh9hTNsliR6+WTPjApQZ
5Qr1fEi82CTu2erwPQnd/GUZg6yr0H0yJybJasWQgt9CbNtUd3dmbH4XhI4SENnNb6EExw6X28HZ
ZczJ2XXluEUNxBUrHWdbL8Jk+itcFHyTT2KIzPt4QIuU9DEvbONGq7Ggppoj291YirXtjEi/Zg/y
yIKcXk2VtA91beOaGTvbr7IieC0XTXXWjM5OwbJ5sTGskdOHdGWlM//YTa2F2HgYi9tCtiEVrnKT
53m375w5vyEL3L4WDCTWdmLrF8Qrxg8tZBZeJoTeNX3MpAIdxlVhTdEps1KkilXiIl2ZZaD03xKk
KyQyoydmufUHJFBr2U0qBune3mHg672yS8vtPBjZXceKu+rR1WDFGNRtk/X3YU862CRUGwdlOW9x
C7wAXRS7hBm+N1IIHlhIlR3DmOFEKScOI/SjSwt+mfq3LH70HWlEYKGrN6NOADw6SALZAtRR+laq
SaIiIeuDI56WZE23BIl52Or3vQ5322OaYLkXSJJM4cqiZiJoEJVmbepikmzNosa9FHOT3RNxUWBl
nUEyx224rmhh3dt6+zFNaBRVSanS1EZzUOX4TrReDj9dz1EbWWyS6mEGipMm+zx2NZ/txI5s3+TA
+289i9x+zENqY1DD4Y6qMFvT7nhvIeitS7IKkCfyfSWZeNdP9qtgC4L762Q16g011JIgS5tI6R3t
nWCC8WiWluHbNUAbNS2aqzDQdoOrBD8iEB3XlqroN+3k/qgnU3kMefUeoHk1EbznEp2g20zBunU0
aOlIfraqO/VYnlBWMuUmdYREnN8MNf7aBdU/ZxkuOADNIR3o514rFGmdsYyDjcxcjMQKzbi4Knkm
6y378fzfm9PQc12OBhUGQBwtqa8JJQJZKHWSgG5ehtZKbflPnOMjycIqW/+6w/uXbvgyotQN3FIW
JDqWvp9PTG1tFAiTxolFTng/JeidwmTQzmo3pL8BnXxRG3+eFeJgfcH/EpLkfrmGjJ9JUjQ4VNEU
/SnNcFTbTULJycO7qsMp35YM7P/dJjnnRzYj0CUAsbBLvhzUisH9KmXc7rBHWyuGsnylG1p27EnN
35zfz1iQpVPOodACC/Slqo1w++dLmbL4y6pS4BrPEKVWGYYhFjey/FKdjmZG++O6mjU6iJmMzn02
Tb85/tKJ/3+khz+Ob4DbQk++zGi+dOrn0KwiNQ3bnZODKqXoopFRjw+/fl6+jDc/T9KAm7sEYTEr
EvrPJwkiups76He7rqN1K8aIKiIkMuKS6arcyRnjxdC7k182FMm/PvTfPT+Gbluk9vyTS/TzoV3L
nLRQN4gzGdPZx4AB+zxZGsFCUbN6ZYRUYCQdBf6vD7s8IV8vK2QZanPurG4vfoA/j1mM1iUpO+aw
oobyhtb7ATqA3IU2T60reH5/fbi/eyEN1hiQro7paF8ZJ2FTq5rizBwOU8x9rddbNv+TXwdC/c0q
oy3y/r+cGYk6MDfQaXBDfz4zV8o/7qUt+/G9/Xw256D/PnU8mwouxzMtZXVrO1J9jYKlmYSc9z94
aA1izsjlMvBJ/uWlEUYnx1DFkyVC88bqS7r5IUvsv39RuYXL+ApDsP4Vem6CoOvNnKXncxUY8JF5
pjuTVWAm1W/u39+9heYCczKhVTNiXO7vn6ZyKUGKw5xhMsPkgHx1LF/ADP8GlvW7Y3xZ1GKr020+
1M1O07uzRNlqOvnNr6/Y3z4cPH/AxHgULfGXh8NNnLHRST2vqF3PYa/qB73EsCeHMX6OFFYYgpzV
q7BhzFLh4N07gfG7Fe2vrx72FIsRCu+fS+viy4pm4i4zFuTPLsSojDK4s71RS+tTpiSEM1dusf71
Sf/1unI8ovCQRli6Jr6+ezXbKmeuDEzP4HiOpj3fkOgjflNK/PUFN5ihwzGntasbjvZlBcXM3iEC
zOpd3IU9dE40yWU1IF5klvHr0/mbI3ESSFEgqlkGMJifH0VUo7GcZ+JfWNpI6VTaozGL+6pJHn99
nL+5TZ9hahr3ipXr02b0p0ce6XJquI0odzJW/SZ7VZwMWVBBtEhw+PWR9L9+Y0FlmihY/jjUl28s
PSo7yG0O1Q8ujfvCJC1mFF23msir9euhkA+zRT0GdC1o1rVJd19t6uAb8HbF76Te+QnT363e0kbL
0bDlDI5kerCcpDp0xoQJaozkOYACcYu+3liRYar47Ks6P9O7pDuIARjpWPZ0sOfexn1Mx5FUkFj+
5kQXY9iXtZkvOHM9TKkA/ayvZLMsk4rhFj3XtI26Jzcv1AsixVtEU/FrLntxAOvA/DSD9ItveyPS
mZ7JhJXJzv3YYjKr1VXq6f1Dju7c62yMBGV+W40OcHMaS+R4136bjvQbY0OsgiYh7RiKJVEsgy4O
SqL03mSWJn5NOa67ztE9jpMQbKWIU2qiZUjQXZMaW0ZrNxw9KcJpbXKGLldLV9g3ylZ9EwFU8F8/
AX/zrGEh1VBw8M2i5F+KhD89a0E+1FQfM9clUdrToLlAFIb/Zu/MeuvGriz8Vxr9zgKHw6mBfrnz
oFm2ZPmFkC2bM3nIw/nX90dVVWJdKVI7zwkQI0iVRV3eM+691reKYReisMOXE1j97v0Hvj7wYHwA
pmgLH9kLLuKXD6xKUJyo1vFKeQ10ubgE6R3WzRlK5GYbeLgRIkqvn8CjhR+wnN6YvpzmMEOZaHFe
3znqcOy0qHWKHWWu8Uvn9MbXin7PJ9Itkh+//SEReLAaUevgv6dHR/qi3DfHttjlXU1XpJt5G3SC
SP+GgLPHkwrNVNFgH/GoU7R//+FvfE7OVRa6NJubATqTl28YeXhL2ako4JdgCah6AK1DiNQjGevf
PgaAQWM+uSiMXP+VNo8akAqB1GY70/Pux5GkBBMgPLPIsn57mHLcQDCFMIrbh36a5iJnd0rYtRm6
grZfTQ6FVyu57Hvb2VB4evrdF0iOCx/MxMRJF/l02wrjTBYiq/hYELB2mhyLOfGGno7KrFR98A5f
T0AextGGo4FNQ/t0+6rQhkQO/uTdpIlPkaXdV5P3lAzWp7B3PjiDzHP55fmUR3EtdfhorPn2ydTL
rShGPo8Qw5LZ2qJW6pfA5N2sI3m56A6UKT86jb79RJ+jKFhhJt3p9iIkaWnzEyujO2DffyzBG1iz
iwhxKkEZrfkBY/D12BezXtR6PnXwxPlt/7Kc2aQFOk3gpjutbQ+I9XdCpJexo3/wmNcHm/kxXA1h
OHL6OC0oAJcY4pgfves0U8MTRhSrHNgR3x+Hr5dKnoKVnZhkE9TZqZ140MyhAAOT7mqLihaVnmWW
tD/dwrlOKiKyWmIELLhL7z/0BGU6X3t5KgsHFFCMEK/ykoN8anyufenOt0eq4Bl4iGUhUzIufLr0
E1ywBSxDKOxaKQCwoZuGpqV0d9sMVbjP6CNveo5F02hXN36bpisAbRwO5mMBwnv7iCzO+eybvbMD
G21/8Nu/+cV4pCHRDCSC+fSLQZIQZXQ2sh3VaRLkR4IvtIE65/vv6M1Rhq6SkpJvIn88nUiiYhsJ
y2xXNG6Gba/b6SmsBbf56NTyxoTFns7ZlnXI4Q57MpqJeCpkVbAQDdJCyBJE+8HRh837n+atFQgn
PWU4j0v5qySpKdHNIWy1FPGQwnHgsk0NNhRwpbJvXSJ+/xTNnRGZKFsGTlL99IYKZIV824gpOqbB
0/zu6ti5zuvg/v1P9dbkQXDvEHJE/eZV/tegcGlPJZMni23vKh0NWmyB/USzpdzUoe197zOZYPt2
1Adb1VtrHopYSMBsvq8vPZRO9cgSXQoezbxsCu2RRFHiJu9gutyyXH/wtLcGPNceQpcEN8tXRbKM
z+gCEk53ksitbe7Y7nVvJtrq/Zd5Qj39c1HgJbom25GFzPlkXfVbKEw2Jfed1/b6He77cqOhOF4E
ZBdk9Obc/nNieOWyLZvushqL9MLOXGsbeWg6p1GS8hImePcrnIGkrqPHaNvko9ut8eabBzAxz0wL
hPHJdKkxXdl9nrPbDII2QVM9Gs1sGbM8tY9d774dqE64MqKJUQDOT/sObL1ffo1QdEyObA6yx01J
FcnHkqZhfgDO+8Fl9Y25Rk+bI6jrWv58Pnw5ozOswAkBPeSmFdOTnIxmo0vElEGGfmV8fP9Le+N1
GM8aY3su1HLqfvks0xjJOQJhtpsC40mn4ECOpv5IrkGxc/0iWVMqbz44Ybwx6QyDjh0nGnasV2X9
rs7GoSY0aYd97EsUh9rSJLqTPgZIFcscq89V3Vcr1Bjd7vc/q2FAV6cixQHxdKUUmo/c0FMks6IP
rRwMTzi6rqnGz2Gn4R3Ul/D3z208cC4DmAa339O0KOZK3yhBAoSmh3CcjA5VQmE112S95rvc4SL9
/id8Y8/heZyhLDY2DosnMzAngzuKcYjvhi6kcyFqIFVVWa0sFLH/zqPI8bA8hwOjd7qJSlfETV5w
RTP8sriCaIXJym2cY9waxgfL11tjFIYvw1OwrLwqf3dI4gqYE9xV8vZTG5U/bBsbkeL7i8Pq2gNq
+9uXIxYwTBemDc2E4srJBDQGem2mmordNEem6G5/U+NildQBPnjQGwuzISg2WAC2iXf35+/zl5Oo
nHoUYAFXQLAP9yRObb2p+vTBkLD4GScH+hfPOBkTuLnSRACy2CHoNxZEeMKvsJV9Y7aAesm+g+IR
6jjA+lquZhzg57KvXcRC9GpbD2t6D+ad4OaYTq8YUMBZhrHuvTHbxVZTHyYhomvTD4dlMZJqE0i9
2OZAWIFfeuMSGWywj2zStiZ9GK5sgwD3RUL7/mbyia3RC0OlmzJXNdCRKvC5QA3hJcHYnA5LsuuK
NK4vI1jzW6MmCjmzkWh2VpSfdxind0CXP8H9UkvecLrJqRWRsodQcIc4MV+U/STXQRvZiIXT/gyj
LglCcPs277/et8Ymu7hrME4s+hQn6yd5UVUzOoxNZMKP1dA8Yvq/FJa2sfJyHWh9+W9MO87cHPYo
37/G0NvRWFQW/IRdU0VzzemiN9N93xQfHF5fl/wEtVLTovBHjYAw95cDUwxphKnPL3aIyK8lIUJo
Br3vVfqZJvQ5gpRla5tfw7r44Mpkvf1cqrS8US7Xp1d4X+ZVLnubmkg5Tl+igaRZrxbaNUYXPVuj
meGOU9l5sAbpXq0ymIU0twsW8gqbPOTjhZ302t7SCd8yGlEsA4ShDDi5pd9JB9tPvtlGx0UdeNwy
dadwhQXWofbiTit4p7cmMblLb7KrRdokAnzxJGFB8/usoLP9wPNhXCVeNm0lYRwbHF38/7DslpFq
krWrueZdZdkffRVvrekOLCuQzZQZLGN+Zb+sEbGu7LxIu2KnN48j7dA5JXubGk33wch6ay365Tmn
B6NOdiTu+H2x8+xMB8LptMs8itbvT5e3jjaO5XJbNem3vQKl6xX5hpWoix1NJ7J6SALjMn5fphGa
ejV+YDp782HUK7mz+LjbTi8RTs1iVGTMFS1ycm6i07YTcoMCFC1181GiyFsLAeywORkSy96rw28G
btpJUFHt6qS+NpXrLIFC3JdZ/aOJ0SxEzgdv0nhrXMw9by6wSAjc0z7NpGTG++WclpCRjMvLNA7e
BPbGpBYPsReirpBVsxykb93EpFvvxhBTQ1jGxbkXeukGgND42cUShD0jCMX0wXB689djQaSMRP2W
vMOXw7YfAqWlEcecvpI/LD+8i8zuNrPQkbw/ot58jktaFSdKZ7bMvXyOwqIcSfR4O26ikmpO81iM
Wr8q2/qDjfStYyvFKUQb+vyHezIPrd7HwYH2ctfgGYkUEte+uK5L+wDe6zIrq0955n9QqHhrAP/y
yNMDazKJDI2enu+0ftiGbfnDFxnidudQlx8ZiK23xi83UppkHB+5C5/cizCJCzz4bs4yY45fm0j+
7GPfWXZgd5eUb8OlRub7MmdFXsfV7DXQjFmZWSP68zt1Lyiq3AeVp3atiWMBVxs+o6ipb8MJEp1X
ZNkyD5S3Gdzeu/NsVs2FUygEU5oaVlM6lzZL86feA3hyS28FpulrAtIBKY5cNxz5Yq/rF/loxes2
H81bieiazd60PxhNb70Ff3bqUuJg3J42YDOYEarAn7Cb5LSfmslYNLq4t6V9pGZ638Rj/8ED3/qK
Z2cWQhmXYuvpa5fw70YA5PkurnwNXVxLrC2p2VAA4NkHMCPQpL8/YZ61EycHQhQzABCJqqCMdrrH
htoIhcfL8p2TT/4S7IVzKyIDnIc12seozLI7SToESFyUk892gefU3bwlc7JB0rfV+h7l+vu/1Bvv
ncPGbIH2MQa+uvL6zujljWlluxQG6zqqRweoE8fGMSnVfQIWeYcu8tv7zzyJ2XmuV6BKoOozr9oQ
Yc2XSweQ10kGHTNaTQFSVgvWDYJUa6MC4MY+qVULRgrKSTtb+2EdQc9SKc4LYaze/0WsN9aw2ReO
HGNOvhGnpUIdaYSTN3GObzmxaI3MvobYyqZrtNWFfeTNuPsmQY2MxQowTEYR2dBy+qiwg7qr3ur1
zTgG+pdIcPAmKlH/wrGYaOCeIYVjKt0g6gPv1kY/RsTYLNndWjhJtEYrLFa1VsxBI5W7HqLWXXnh
0SxT6xYC5XDJtMWERr70dB95rX/IdPdBn0lO77+Atz4/HTA86O7coT8tHFFuA6DVWHz+LB1uI2Rp
O2hJ8X1saNHm9x+F8BqtAW50to35FPTLaYqmU1Xl87bkl1a0kpU3u/kI9yYHKAvv33/W8/d2OtPm
6q/F7ZVt8PT6X2hO1gLN5nLQ2YG3aGgYY/aaABxCEepWhZsZR6PUg6tmgA9hmlp4bTYaMcBWJrey
0Ov98y/0H3zDR/gGXj/b+T9QAq/wDXvGcYEg8QXB4c+/9BfBwQPGwDmGDpxNLMgs9vsHwcE3/oDq
Sr2TkgvjilL/P2MDTf6Rw3ijRzgXsmeVxl8IBwskBLcc4u9YiD16KObvIByouTBwX4w1VJ6WT1vL
FygY3Ofg8l8GduzE0DcNFR2GynDjRS9Lm8vQ6Bxl5ULqHAdDYN1N/FuZViQ5NwEqTQBRHsaUUDVl
tauNPCCxs8ycwzS5Ilhz9sCO1ej6cN1aIhdb0gtG7RqCeX1fFcKxlx0apAQPQEbIUGeqDhdfjows
C4DNLdoc6xle5NY58xPUIwsKNuypxtTggAIEvwYGZ9XrzuDksLT6MjiQCSy7hcDe/82nSPAdrFK3
ajw/XIeTDvU9klmjlpTpTHtlwAk1z3yziVbKz53zXujuIu/aG5WZ2sZVBjQlWnu6BZfJiG9lkozX
Q6Q3F8i485s80YZi7Q6lFi0Tb0CfWtjkysBwkzeZLbstP74CaFmOOzqs/sGUdXyEmrMdYhMbTVTG
5cYubAcXapTyMrmEG/RDgmojGte8z/zUXKBezG4Nc3DWfiS+ht0oL0lP8lfFZFlXrZnU+64cxSoy
TBIQJiJ3C8dda2MMIE9q2ZXlatmFVfT4FECS2ShZsaBQCvnuBKbcCrcEtu4W6dHI82wVO0N109Uw
eeiZxtzQWyUuaG7BkQch1Z6Bj6jMsrwIZJ3/TDoMA12K8VDZSAzC2lU3lAC+2/gdYXJikne0qMKP
yx+RPd37QpvR+HmxZCs8dD0pT27sF7cJXowba/CHoyXd/ipWenUt0+hbYlrRo106tODD4QhZdFzZ
oBEWxD2LRe1I7borh/w2q9McYGmmLkzcg0Qow5QI/PS6zpLmQhvSFmx9rD6nA8p/oczhYoxVvpKD
ba4Nm98Ui0640rsg/DR5rpYvMq8CRp8UJaBEOqKEh0lpHK2o0g8jkbwZ//5l2Irs2u0KsjzGIfBv
3NiW154piKuogwR6cjhNF0KDSIvlR9umuB63EwWGG91kRLtO2+AJEeI40tmUtSUgZ5jqvBys6QHj
hh2vSbKNDiKJjJUUyM0WltWJVZWm/RbuWrjRqvboWL466JFz3nWqchdELEPFx6uH9mLA7VNkaMAV
Y3A16GNOgofWLJ2pudMA+kRquvHiUccxehSdD1isKr6MfZtcUa251BpytAl0X/mZuDEq6iWFJ78r
6br7PCnvRosoNcKkv+ZunW3S2GzGZR6bR1sADy3mb2p8gi4gF6XRyMXU6vcCTfGyG/2ARmmnnffc
sqmoyXCV6OKBxVBdmjLHTwvUmHiV0N6PlRJ3wtFgGyT4gihHAwhB48TF+OBC3CLVzXwgxKhat25e
b0nbMeGWHaYmPmvyBtNyg/uuiC+KAAKccPyFVhNzDIo3X/dEK2zSPhmwRSXqBt1jdo09Itx3Ca+Z
wAprjw59uM4HyjNFk5orCW9pOyHPOhd1dxhrq9/jYQ7SFfzY/roXQC6MUUMsPtoXMIejgglWKtHr
WJUJwvZXlQHW8GoMeis/60v7An7/N6K37LXjTP6nBKjXRpi4MyMvDq7oH8WXdqQeCyGBbVY5UNzY
eHTY+cljqPXmq0KcvdXzSK5qmZnHMCsgKCIegTsaZriTRAaeK8K2xbLLkYT1Litr8rzcYvw6tcR+
AWkJll3LGIzHYfyKlDZGiBfr1W1VD7eF7uAi8Ir8kkAx4S86H6vYVWgHBg4YkHZb4GiwujKgEws1
JeVepgR2YamFsVLKwr9pEvenLMHvwvE3Nn3kZfihPIOamuZAxZMOxf5gKWJALXAPWzsBgB071Nmm
aNp4ZpNvxqhC84vvss+G9o4cMGWIHca85oCSLmrZW7Tqe6ol5biIRNLqHDh7E7xb7ZUwNcrB26Ut
/MqzQdTO9cCGfWvVAVMk7Rl6gEY7+4sy4voQTfmIrWmy7G8Noz9eGi1B5ktDC1wgKI50b6pM82C8
GXp9KE3dO1RjoG0aPynCXVA1+zG2wssom/1gWoISr+40dxullGuXeLCiB+kJte5Mke+MOIweZ/GW
v8i9OknIYmjEWWjVBnBQhCvOYurbYN9JQIW91XUgNIZJu5Ys7T+LVFBXt4TZnzedUlfjYFb6ysWl
XeP2AWJARh3IjIUYpvZeD6zqsar1+IE9OSTzMG/PsQnnl0Fn+z91juYTieeBRSx32t1r2BkucvId
CJqFMp5bzpMN74Ww6siqsC/aXbYOfTh1dtntc1bbJb4dc1yN5OpBhw94i3BWI+8Oo6oNYEZlT1rC
NQQXFfFlC0fG/XVQCeeOfcRfSwAnG5KdQNCV7mzEN1Ijwh8WD8P3FIaEYDEivsxPi+5qmC1iXNQj
7SpOHEVakZXXDxiI0wsOtVh1IVQId2nC99n7eLCeBGHtSCSL24wcN5M6VhHs4Y3nKyONmKyybKrL
qbIqjII9IImFqeBBr8FE6Ocyi/oHux/7H4EHzYLDfrcptAQ+oRb6IBuGatQOtZF0V4XNerOwVK19
F/qoLscav/LC0uZyhQu5ZedqvfxKF6OgKDkF7V4ajdWvkjipIF+65KVXHlKehVdazU0igKfDZLCq
C6eR2Z45F0NINHU5kl4xVAt+cx/pVK0/BD7xHusi1tNhBWfE3hKWG98EPu1cOOQuiIC2SBaVJ5It
y3NCwJHRAQhPTfdspDV9oILirBwp9NXYobjIaKYixZLTcqAqvq50/HpOgr7WjgpfLAwlr41WNSuF
aAe9dtfmCzcgsWVwE7lXLnXXRZ4V9UNaJw2s17BVxrIdVPkFC6gs1g3y/GohsUz+cDhAnQc68HDM
Id9EGPmfse/nj2Woyo0VZV2GzcwNuBt2aakte59eTAJXX6eHrrvn/iTcr51dI7GJ5Bguie/AaTha
o/XN7cH8N4Fh3flNFGH/z60BrmndYaoszXIXegP/M4UC5e0SKxpvvDSouuVgRsZj53fmUmLx/gpc
sbm2/QaSeTKY+gOoBeBl9LFaxpKuSDspXOPJx8mRrNEuh9rBK5PgS+w3xWeus5g+rSIajq1qR7CA
mhatppqkldy10j3JlFf61MZfqsK9QA+K0xebZYcmuecKTZ+r8a9F4+sXLdyWFaZPKPK2L81LJ+Ns
CMHB3VYOB4sF7SrxzXcn0wHAK8O7QowuVPW8hw1s0Ecbl4aK9a0PhedCNea07s0p2HMX7raTsJvV
JK1s0xIEfMY9eO20df4jSsy2Xsat4/5waGZHi04VEb7ipv4cEirxzSGHftOVukXvQiAHXspatOcR
PIA9Lh50iUFgY/SO6zARizAVyZPUfWjZsAOLhSS5jaXF6s/JIIvus2DIPsE3jcigtDXuB0F7VoPk
BqKbOt4xrXNIEjpnxLwPKT1TydsUddXuvBgyGLzsMP2iPNegKRf0EEkiHBTBWlKrxVczTcdUg9nQ
UxI54xNmZyadye/BFDebHO7XLpdVtwl9q9hXWWitzHS6J8mpb5ekTdWPoVW5V9zkYZvr8X9uyf/1
o2jiZvzglmw5z/2Yf31Lvo/V97JQcfHrNfmvv/X3Ndn54zmem/7OXF7hWvvPa7L5B1g76o6IkLAr
IBz55zXZhYE4O5EQZdDKcC2qMn+TDk3u3QiyfRtO9bPD57euyS8uybOEwJ7l/SY6AhQgrwpNBMJH
aUtC2Z8hf3VuzD1pUppwbOCMbmoiJ38pI1z9ef/+L5ytV7RNGvW//81n+uVW/ucDXSqMFPUggcIo
eFluSvnUkkPyc/nYYwvo4+3kkxrucFvZQXg2PpAOvayk/fU8QKM6dhqqqKflZC7ak0KNKOB+R85j
4vOA55BAZXcfcU1f9kOeH8VXTRQ7km6q+aeVtDrqIzTkhjimOdmnsZtAK2xIq+GeF5JmNU3+nZsm
5KYFhH29/1bf+JQzTpIrhgf/kjPOy7faV2k36twNjspMxJ5bzhx/bhdQckB75B9oNE7KxM8flBFI
GY9KAZ2R03DnoYQT4A6xOPalw4NcWevdok+gciy7xiW3pSD+ODrkw0DM5EhFVpE9VXLFHLKYOFmz
+Cgj/fXHd/CBUrjHa01Z6dQ+nBgRB5AwEPjVBR/Xz0HB6FrKH//eswyDSWPMdWn6jS9fdZhYehaN
ozhaqjcuWqGpJ5iJw007xxm+/63Oc+GfFaz5PTtAcmmEzJ0QiL4n5fi4kXPsVyuOXRD9VFge1q1J
UPr7D3nr3bEIwSHlYaxSJxNSR6vqNmYGSwkc0jHxOnDhHjWJpUHm4Ue9yRM/358fCSOLgdOCIPhX
QiJuqUY3QaY+JmbMkdaaQ8qNQCP1MKuVfPCqlCRKZ2SSxv5wg6Da2ocQUv8s+34f/if8Ub6xCL0x
gh0CsQhCmKfqHO728ksMMBQEgZOK4+A1MwK5MDQAYUTSSU0xQhGjwUpJTbDT49SOBooZJq8tCV9m
Bal3v/8NCHSowp+/6VcttjTjmp6nksnbkdeJFYvUDjxXRyFrf/37jwJoje+Poiyws5MRNUivLmu3
so6xzev1/ZApq2XgDpeewzfx/sNeLvW2yfXi2eGCjovHvRq+MmrKrKqkdgiAXE4LTavlAwU40gl7
QHxdMbI6vP/EU+w1j0TpB/HaoYbMF3xKfUZvL/BOu/5BD0hwxW9IwKKq1XDj9NpwE6uA7/U5hTHy
EvNTHDKl8oEkT1fjjr7yYqfaTXNI4fMK8mfE7jiRYgupQ5uMVTzH4b7/K9vPvZx/znKbjR/YMLYB
quLWc/Pt5VgESpggI7PEQWU6BZC5eFDOZYQQKVi7KPUcCdiSkMaaYkOZoLmj2mc71zWhtlz7QJRy
hs0DvsjADpunycrJJyDByEGIOzGvTLLjI+yHCTRL2yBec2FwEX58DpvMnKre6Ql/rZ4TjF1iXeqV
oly5Rw1dPTQdSfBeKKxDnfACF2MKWQOfDxnO2Jv9u2aKwHJFJJ8YqODJCFkoN0JhmfuRk4JViUEb
h21sOdusqHgGqtojRVSw8hUS94XoBFhyAnyNCxWVjBApDPlAVnozbTWiDp1DD83mqEDhkphRG0UE
3i9qnlIKXA+uLEx5yI14vDE8Ti0afSKKlkRQxF+N0ecrI4XLmTGGeMruqqxk7DWp80iZj9EuEtN+
HA2fYHKDELaF0xGYnRNP/R3QmbnrKre6gZCPg7MH3eOSytJxz/Y7e9H7NjuMMQe7ahYBk2Igkpki
mrbk1jbcZEEc3NG+i7eBRfJ2rbB+PieD4vrk/ZAq494oFU53ZmcTzO1T2FnkTu/fGYB8ntI8NCkO
Wg29AMWNcIkD37+DRMa/pZFAt/eDgp+Sz3GnU8N7E63OJe15lyvYqTdSORnopzyqk10ogAcvRuoT
0FsiR5BDVoyTe4jmg4mWuMNVWOX+mZ6YxHqUo4M8VteIa34OpoYPy6hJkck+uk7K2ySxRDYEsXoj
AWB64DqH5whPjVxhtVWiq7KtOZj8MpbtQhSuG/ZFp4yYf6UejuE6h9x3EdGj5au0c6JwCVInMdYd
BftNkxJKuTAKi7HM5dO/U3rAj4VJg/BBIydXGh57UUO/cNiM9JvNRVMgqFrSbpnOJzebYP/Fuf3Y
lZX9CL3INxeoFvxsBdsJxYU1gdbF4O8SbuaIr0XXFZ+8KR7Ps4p7e6UGCIVksRrexoipkEFC6/bg
mHmMApCxRHVetitdBQ6s/okULuwZlDldukkX9Nn0Yw5wUy7IvPOXsQ2PabA1QebKNH5Kfd1et2Uk
5YHUJAScjMkIFqsqrhup8EMnQZsT1Fo3Pz0xlXvbdNsLvC3kbo1DEpDBmbIyQQhm4ep1mi6LRhvl
FzIUakW3YnS+D5NrrFRTFGclAenhBi2B2y/8VsYrIykLmFZteeEDU+mXQIzguoG0Bc3ZyPPRIT+N
/PfgaIyNW5H80zsPkmTjzVjI6auDEfdAmyuEBNaL6WtBTM8a0fy0VEbH1+gFEGgp5BdfyQtzm1XR
RWqV6rW7nQ+jCrx0pcxVXefauuIMCJDDzDc5ddF5YSJ9nTbvTZsqCHVpJfdJDXlttNvxRxCWPQzs
WLse/TL/EqedWKJZaxayiNHKVnMKUVoD9hHMDwLGVwF5Hcu2q41NLkt+EDGJgKV1ln8rgJuW1hbd
BwdXUNks08rHBEHTxfXCcv7mJQl2hu/tTKoP9qqIEdWIGRe1oOAd0B8kbQratyIOXVESKUdtbeZl
+1mmTiWXXaE2LSkWiAP175lL3YikDBpdvjFslBZYK+K8KGcETX7NrgT5eWJ5P3NgyNFY0flG3dBM
QJj6xZXeUJym58+g1lB1oWwMiNXWzIQpQRvQhmUi6QgdQVRxwDatgexyVtvmKax1FqRy8o1Poz4x
ZGHm+He1S1Ea5uBg62sAygNB1iSadYucZLEJe4FWPgSGGK6ek4ZdqqCIuHz2Y68FYUpTRJTHss7m
n2YMiOTSuGEJYjXmYCZLVtuBexS+J45wTkdgbicFUx9tMVmRA8qnHZg5+SAlw5YKKcEa4GaK7MEs
8boBYyV1EAqbWTLnIyXzrzaVV/lzlJ1YqM6lKJK5jVoXieh/5F5fhUs71ex73wkoeke+2oGIJBul
GMK4JXgnib6prnlMJCQnmwStcAlau1JfMK+32i0s3dLaeWbkXXSkFC+dDMpgBBZjR97TtBm9Qn6e
/JA4GuwK/WdqdPkN0fA/zWz6MpjCuEwbk8BgJ3MzirQ1GV2tNJ/CJgqfpjjub8PW5ZtjxicY/1OK
rCJ0+2nRRXEKdjNT8C9tInhXA84pqs4O6/gybVXYg64a9CNeiPG8QutxA8kl1hZ1nrbGwuFbSJYc
dvw7rejozA5Gk50PdS0up3jKLitDtDd5TIAmcFX1XXQaiHfq/9/g58GOd+REEnJg0jpVHjLvNKIw
1lMSpGhfZSwXfmCvktwD0t133wKp9bd9E6bUSlv9vI5D+2vaO4Q51VmE9iIpqO2THR5e+IQVn9eD
bR00v/edRdSF6tGMe3mkTuhT1rXbIzYXjf5kA1V0a7DkbYgta+ndYSwIYLYH7rCJMBJ9clIpdx0R
h0jXouBMH1sw4DikFn4X9g/ATat2rSsl4sNAWd2mV6JrzsILei+F00YhdutHrdpxy9XOCI4pP1P3
Mv2llrYEf5qaq5OuxuC56NnhfxI5os5bSR97YCM8FomiR0xGZkBausH1ImJx26aCNsBScrLQgL65
3XVodqAJyJehdKlY8h7A8VuLeszsM9reLKOWPvrNsoKVioc7r9tgmVGyPW/cETXf6FeGRxISMaAp
q++P0nTaYONr1Uz6JldbiMpcQ5IANNy68Y3KjeozDTh152WjWHfDlJKIM5B958LrFDpx41BiE3dF
88qlwxNM0ZOeN+xDjU70V6CRYbsSvKqrDo7rtsgml0iCMogvITwMn/W6187tuEEFEFuVtfE0qwYH
Tu14UynXhssLnRODA2P3JwHRw71EEvydICb3qXcawhF06YD5B8dD2n1SZm69CMCI/0QJVcWrGiJm
u3Mb+dOOhvBKJbimaffBQbf6gSTSEk7cKhpimgfCrWvIp7DWtAx2rqk7QQO8gTN7OI0Qf/SoBPhn
gz2kotrqI1xZt/sSOWPZLt1wSi7J43b1BZFJ2SXBREBwC3PQriPI8kv27LnDhmB+7rcNf3bfns/r
/1EMfVQLhezKBe9f10I/N4/RizLon3/hrzKoofsEtOhzY/BZ6j4Xx/4RQS3+wNeA1weP34z5QRJU
lJBK//e/hfkHNYlZi0jV4m+ZEKVR/sPJkyLM7CK2f6f++Vyr+uX2hRAJj58O2YeCBArQU6Ud7es4
KkdvPPeLSWPKeb0cRxL+OJLnubD26TDfjrswlEdlC/VkjGOM6AUA+HOafV315REJ/3CVtIQT5rEx
3FAdsq9yaSjdWhDJHgcQglEktmCXcyxuQX9D8OlQsF/6HeLHz1EwkAXGamUiCQn7jl4BoQ7apU9W
VH4okc8Du4AqVXo/0ZWMcbvrwWgNHFHd1oiDPUuqlhx816u6W9nxkm+1oiSMCmS3KdZhgsroyLsU
1iWdo2Gp89iI0DidQMV8TsJG6j42N3Uu8mXbZ/EFl+RoW7nmZHHydQI4jiZs/4ZdlA9VrrKp1b71
UR5/8hJRV0tJctr1gBygGepqP9lxuInKoH306UQsapUHySJOazZePbGInAVL5S59Tq1mcSDSBcdO
uMCPNJgoGvA8HYkUyzGxJNyLL6Iw7bT90Jc9OfSpFo63Go7kSV/pYYo9OBCS8/LWjGkGb7tApzO6
M3QQjnHGYRxUMPf+jG2BeENVFnwLuW2aefcfDeH/qzsC2s9jqv7rFeH8ka3wsXj6dVX46y/9tSq4
Nrn0VLyo3GJJw2DICvN3CpRPmwMfIHwUqBTzLP97UbD8P6DEsJL4KOpmx6z169qAHwGLFoZtQVuV
f/QbKVAn9Ssezz1u5gti6sRqdFrPL3RCffIoJTwpNGxKQJ0ozmDCjJ/pkoBZD+2PopRe1ntB+4D9
sp4rZfzmr13pDdAIsmOdcTcMWGZ0sseXjkOD5Jcv4Y3ip/+iqvz8FKC+M/+SDhKnrpMCdmMrphnb
9G4k+G/bm0N1nZY1+mrkG2td6zmUK4o4okq0G0Um8ef3H4869NUvwBnQJMlAICTj3Z4UIdt29OJu
dJsdysps2JDDPG0yNyJOBdjSGX3t+jBA+lVbWMq5sZCBxTGtljFuC5ZU+7akvEk8ZcCiTc4O1ZvQ
AGvuTX26oYDFv8v1gHuHlWlTh3SQgBHOwmq0l2B7x5+4E9MbK/HS1QTSfBcJbrGUM6oDFIDqC4kk
4zbocqoNMjSQm5UoLZD+sSrt9GowPlH4khd1D7iCuCRSGSzypoh2l49ejvIIVnQ3/owUnwhNXXeX
tcW4VclQnAUGsUfQ/T1j2ZdmcRb9H3tnth23kaThJ4IPlsR2W0CtLLLIIkWRvMGhKAn7DiQSePr5
QNszXmba0/d94z62mmIVlsiIP/6FcvWGs0zzasQ6Pzip1D/3LWUQVU909aVbDqHsG70+cqmY8GKD
7UcQAbpaexNMvEeG25N/hcX908wJFkLeTC427s5IO32oWzjRQ5B00+6hLiRtn0R6TWqm6216B3ex
xVIpYsZyCq0IClE+mu1DXw7RCVsvtXeIvT7CPuPjWIN8zvRSPrfZ4jxyd0zAKd3ckv9cBCM8y4+5
nngfXBQT6VTNXzC/rF9Hfd18tXC2D5ylvENTR4LAwOrHMbT00LbJ/HMC2aIx5Udmveu/Opg8nyNF
a4zvv/E0FgtKh2Gqzqqu/XNZIogI/awV2UaUOIBvHE4C5sqi2fZNVHBWSXNbtybkGSfBMduIMfs1
6+5DRPxrnGMyGMRkK8UHTeHGUomx/VA9r7OnDfPeScfiWHvc3HkFzNSYgX/1FiaxWx020BGwBr76
QiizKzS114wov8bYAO4cmDZ3cG3toPBj+QOUR99UhHWgvwXjjKRRv6Wqlc9YJiy3PnjTsYHEsW9K
+O/GCh76k9bcRfn6smutfdFiXWILyXdxROZvBj8pA4kleclIWckfRp7O+zk1xSUW3IkIA7qNqJo5
LDWwmpDAKq5rHjfvbuHbgcK/OSPVXksrSBtRdHUA1j4wsFluqymZv5iQ8fcVEQYhvrD5Tsur4bue
OcZTKvB8TlY/eEhkRUAkNakw43qp10e0IBb1B4hsvlsgysSbduFOCAcfamHw/HdYXL0WsRudij5/
nbR+PCVpV15i7yfNByhEqpUOaZxRaR6T3n7T8Th4YSEzPscmzybTG6s7k2SFUIjijZFR/oAi1dw1
mc1DqUzILwk3ilCWYQcpq7k0wOcXf5jsy0ig9FOVskoabYeE3UHwtLpE7BBFX79ZuFHfZABgj8qb
vYZwF4/Ul2qq32OPFBEkJrOGq7Ofr3BzvvMSXoK+7rWrmpsK1lCaLZA+5/5rg5TvOhMK7ZHuy/Ux
BoOkmiIrA2fS08NQswILVKTSPUkr3QfCRJ3bxGjv4k7utS+EtPtnUodcvKdNaFMDK2LP/IqAGybJ
q6yrafhIu1G8pri65/FBWkslsGpctGqLWd803hJoGtmnKbZGcSXXBahBqPmLQbBQUDsjxFbDVlgP
touz4zm09c2AsL/a1CS+7+RY3Y01GCnpAv5JaPn9oPfaQ60XV80e70TZlHx3135YOvSotqusu86O
HyM7uivxSQ91dMKH2FySY2nmX2iLje1Y4FEyivlb6pVAJHL8nicmWaNV/DGPIiEeFk+JyhibM8Hb
0xbSpQoQWQ7fDTIrtnHa3wBoRTscSw0Sf3I/hLdLtpprwyciF+JOLMSOaH4j56AjisTJvJOWN22Y
Fi1htg0riCNsCZxONSUCCHc2PNAcXXNZFD/jZoGuiQ7ZJZhNzIEvqutcuSlInubfZCSA3SLzn3C9
54UlNsa4SYlj3o5kpR+XmRtpGlI/6pUmD6VLOEkzWN62njSYVxbkQVmtMWk6ZoemVuo3k536hzE2
Hq0y8ndAef3ZqHyr2Jpce8jH0+QENtI23A8X7iHipUEeiANxd44xvVVkEJ7HnpTqytRHfCB9lo8s
CMkYiZw2nKP+w6qncR/bMWceB7i3I41CbiA0YSpZOe2VpZixMYa83+H8liiMPEji9T315tkSk0gr
VzcAZ9iTF3n+itN57QaOcua9n8p0Clyn8ULf9nCoksJiZrTaB7ozbydGNBZHtMom1DuKCNzkvIEZ
2fBe3Yqib26mJSI7y9TNowlkGFpJwlvVb+MY37IK0eZmHgz71Did+rJMVhZ0a/4RRhaHqWAPrNUn
o3OW9wZ6PIrdcnlqsoZ4dqP3D2qx/WM5RvN9mltLKKOxPeVlIwLHLMAXnVxuiinOt72wxIPbI1Ov
o9W5KO5IU9Ebb9dqEp8Gggg3E8HAISNh9uI6MVw7fZ52IppJdvCltmtJQsNss3woDI2znIDJY5pa
ymJVJcMYDuUzSX3Gvkh54gnJBhqWKtqy1BG3NephsJpJu5aD8u6MdplPs9cRkyFs5A7b1oGsJuL2
Dgtj9+yrwXQCMU0dyeGreoMNQn7b9ItxbHBsaIM0cbqbYoms1xGNiWDXQDD8xpyK/iaZ49wLMiPT
fzSkEQD64G1Gbnimy+PStj4DmdbtR6OwX0lIT1PEpGl2FkPcf5RW5ui3BusaXDyMyojtV/IEdFzX
c1B1HapTBo2zynduYstvdWbUwVBMa1/QtA/Y9hehg81lvfVkmd5oavX+JN0kc3n8yuSIB2939tu+
Frh0Ij7ewBFPCTnxoj7I0tq+zGaUHpakar6Z0IP7oGvmfL038K/XFinLLM4hvJkOmd1XSFkiUL+q
Gb5DJ58a/BaQ4e30vOfAwUEUOnFReHiQaNG1wbmAdyCnTXAjvYnC2GZz5CZpGbRJY4OZptpVq5uG
r5tayW7M05yYEtwkgpImLwmFo5pviujjZptg2ERwEKcz1qrt6dfmq01N44nAGVZ2hIB6oQmxnT6Z
tSshDPCAt7ShzqPKW9qytWEkHEuKPMwSszharlOdC9KjDkLvWY7WE8W4y+JsUzYmeT2J3XO4+2Wt
XSti759TEy52XNJpoKdp7uLl81P47YulrdFoUduuRRnG98+B/FGWDS7tid+2xj1lsPpuNQ5KOi1G
MdnTJp6cmEK0KTs+zppbtU8MDSp6Sur6xmg1rwr0spv3cenMN3BB+P6jnMJ4zZSoabZe8aoEtZ7X
9hcH8ld3UMXR7PkKiEMxbyvV/NObGyCRJapB7FN/Y6QTqXizHZHrXUPYxHjeb//BMcn432YIFGQo
vFCMoUH7ywwB0pvXcawNh1gz21OEDHxth90qaLO2I9Vvbe+t1guB4Zu3fu4InpkqLvY42P800PyV
dMAI8+snYYlv8HH+au4/1lZdwhEeDiKl80ebMtoX1xnMbTyQSDcLGsLE58oOsa7u3Rjr1qy3CSsa
6rc4qngwK6s99ZYEl56a9mUchbiQLKm+THTcu389ff1N67x+2JX6gW8QDm+Qfv7MNoCimLtSswDO
U4vI875yHueGF01njXLRWGaFHEU8YOh4jCcCB3Eu5pw65ZWq2bDQN7sE+t3+6w/1OXL+AYTjCrIV
hu24fihX/M2XIob2bvqwMcDHwKYDmHxrrsbYnpdJk/uuG5OQ0rxsZ8SqySYa6aCyhuHVTdbXFNe4
K1Hs7ekTTB8ju/7epIX74LHG2foDYa6R1tUtYhr7nxze0GP/bZh1sZFb8UiSEh13VVX+UT5rj5rV
FDNG64oAmWB204Y9UOnPu3omub5J2Qz4ieX+lOYsDwRvInkyzHcva76S72dhWEO7pNkIt0bcfW9l
Z4pX2RDOlS5WfqPrpfVm4hepsKNvKnlDDpZ3jBwjD3WRLrtU8UKXlJJD7BPYqhsJwTOqpF8t2OzT
QC67SlnzDR5YUwgTGReItcKYBOBeZdw5j5rtzj9LL9YJpagELGyrp8aSKkHfO9XFcRwpYElU07Mz
LDOXwJDWNnDZeUK6FT38tVdX1dI+sEJZawpRPaEg4/PFL5FmCz1FTG/lzdZUUXOXW4Z3zkZWINIA
cmAVKJ/jRWOZR0BA8dZZY+6cBlYX8txGU8xFSpH0sG0c1NaO80QPxsaKClRhVjYSe0Y4sNaLkC9U
mc91ROhr31rEjbnOUsTHnJYmjJb1P0Q09FGoI/pwgiiF1ggZho77BpcU+HuFpRpOY3r6Tk+yKoyi
hG8cV369VRRhclQVrbyrDNRbM00+47ROMgKDSI8w5isMGoSPlWEHPYvVLij9Bt/PjsHNS0Tzbc7G
fNelQ7ofJd2Vnk88kcvAQJFUzvg8pMWb2zE/Lgr6izcVFvuUOZUMlVw7f41DQn+66tjtRLt2KzvH
4OB4yC0YrBGekFXg2UNxHGyvflezVr+L2aA3NAu4JLy2+c4avO6eSdQ7z4jgNiiwyfIqqv5rhWzo
q1KEd+qwoN6GdbarEr8IknKQUyCWQklEo9OIpikuj6Q5MrVUrgVMnboPpdWNz7oxmluzMut3u4dy
hYn/fNMYTM9hVy2cAAP7ya9mBqCEyLa5G9yU7U4kqCZDBD/V8gYmo0gIQnlqe+Ed6fWRXGxl8IeD
vrTwrxVXpVwgcjEdbuxULAe8eNpT27SgciamHBvlr0doUlIu7dkFACrN9gU7Ve9sTMAsfZP459ho
YHbMbnV2QJ33HQfovkJuFtReJZ9ZEzDeT2D73ooA4XbS3JU5+JCbMiZjbLL89HhLl23qLc1r7pT3
UrnNt2EcGLd1O74YlSASb0pwuRH8pRXkoIfPT62ED4jlYULXBTUUk/NsTcXRWF9VtdZ3HQpF2ACW
vNmtIra8KzMiwfD92I4yBRlZh9dU6QzwiRLtg1513Jk6oxX5PIubKq5IeYnN+SbHmQ5gv5vAdSyH
S7WCEmzq5pslduZbJUHXPh9D5Gw0EnFFgrEaNeIcYxAPq5/bh0/Ep7J4fPCzLwKHJMoNsZzFkfDJ
9IBUpwwKeEbnMULs/AkPaLHGZcDa1Q0AHLn0K5C3pCTx5g2A0JQkPztvmW8XXrcqUHNMMzKtEeBe
DHqlNyq/tg38tw0NsL9GNtu4YcJNatd1CfmY3OJ40oujWvhGOr5cgDgLryDGTEBwkQN7KM51O2hG
rd76GY8gOjJj2lZkTgek+RBjnRPDS8OjdwBfsv+KbwSIICGg7ctiCYAye5jaD+KGzG2vD/OXivi8
TWR2xVFbwRVc8SlrTPTR6ROpIRVF33i0Gh18mpS/qTQBe9qFEmcZ/PpP/ObzkFQ52G1VJ+Ko6doP
XV/WdtnVuH1FSbPU9pi0/fpopkCXjQAaqthGX3WjqM5NbeZhi2XH2Rv69qU2wNCMPgZTwwK0Ok8s
WC/w56hbsT5Q3DWz/47vff2mYpqdDgrrGeoaVMIJxTKq5bb70MkiJxoMfgGe+yVQDsSEw5DxTq/P
c9utZRjz8/4G4RmIpJ+69Lx5x49ziM43KZZcT8mKetOXrKcAA9qb4fFIiGXsv49tVL8nRhRf4EMA
G3Xr80MAIomG4JCFw9dBtlQcP9tbDwrQjsTI/FpOEhRJcEw6sIafPs8GYwACHr04ubiUfHAnQFS0
YuLixprNUTFB1G192pAWxt7T1LH+XndlgVPTCQvG4SBxMuOpcSys/EZupA9AfJwLvTqTVV+dbZMm
tlzvAXqr5rVHh9/suqWmOZ8MqpmI5fM80SY3OficXhfmk1ZWFFvq2AsJt80rNtyo8zEpCT4hQTkA
WnrExJ7iKkElp2g/e6pJEzDm5DsUXDwhtVoO48CwU/Jik01ngYLWBS/FrMv6DZE+APUEZmylEaPC
QONsEZwUmoDLWw57Hp7PMquQv+5BjuabrhbxV6b6udnMZrnOE70Chergy3WANl/QOS8HDR3YHMhe
cjFhY+wTyXuU+xanliMbZjyLZ02DiqUm8DKzUGV6rITdwr0sABHXUonpu7ntciu/LB4phAVSLlAv
MsKt1ud8SIBMeCc70GmMnedbF7vRJ6t1xx9uFan9wEffVDR4VoAwkvYSKuY3yCG0HG2/FMes4iVL
4YBcCAp/g4fJVVtczTqaXsKrInOuwVDoTENyal/oStBpjWomFZPEQZ++ZbTTu4lga2MztbQTdR3R
Qc5yDuXIDZ89PLhzE0j9818/X8y5hNKy0Yyx+7AnztSGQ+VYLYO6J92e5W+Spft6qnmhU7rK2LUp
MviVxBf0rRA7WHEut42zMJFN7rzDM/nnCHfP2SY9A+wnUOz2JDCaTKZo+0qYfC0jWWMu4x4ggW88
Hd0iI5/OE69LF8MrWzcxyD6b7Wi7/LK8Hr3TEA2/eSX+h7zwD+QFbLP/9aryWE/vf1xT/vYDv60p
ff0XXHjcVYrBjPffK0rf+QXRlIN4AoYgmqY/6res1eYE3gLKLqzBWcr8945S6L8wJwChsVz8TfX1
b+wokQn8eQDBb5YTCN64xRTFOGyxDf3jADKXwyABM72T3pbqRsv6JpxyM78qDEu/l5VcjtOnwNgl
VJbozk/dsbUqkDMKC+dRr90j0ESijC5V3gtriJ7zBWOKmxYu0UcypFl8XJdgpPASYasF7af22Yhw
PlCF+zxzej7g0UWp7eaSqpjgB/ldSlTUsh2950TVGeruT5n1wBw/h9WqvkZMfExWPbZcldnZp0jb
+RRsV6t2mza9+FEh544h3N5llBmsxlpxRZGO7Js2Ovo5rFrwWJO3ebHC3bgkZK/gZe27iGL5VcVt
GZhzn/zULAthuR/brPE65d43jvTLUM1Wf5/ZsYI93BnwZTsx/3RLDRS8yia5cSVpmcQUREfnU9Qe
MzngIVNb4mwm+MdizrwYNJ4Yf71jiYlfrRP1WxuhzqsBU04FIMPeHmIVYnrcWIrH2UiSy2iPCNBH
YivTqYj3OMF5JxQ5cq/XqrHCBXrIY5nEC5q4KinczTyD68JQM0eOcEQqcViJ2v8+GzrnPugiMcAo
j3HQ8LshMKO8PY1Rnq15mQ6dcV07RE8r/6ZbcNBYrW+qje433p2Yaz/dRXjWX1kzrrK7pD7kmt5/
S7TIGzj5Mb7kVHeax7aYhhPqDg1+GCyr+pNwpa3cK+OThuWtjKz0k5yF3Fa+FCtjy/kkbxmfRC6I
YZC6opXfRUAJVK+4hPVVrPwvwlFR7n6SwiwHLF98UsX0lTU2fBLInJVL5kEqY58KvUz/pJphoF7/
BO0tBKQajOHgFC7DR9VZjnaIIq94jjALP0qrarcLaezWsakc+d7A8b3H4Brt8kp5Iywa9lu2EuGM
2mc5qlJjuixDH2fPrQ5LRj4sGj17geUNDiZ7dpvplYEiuS9Nn+nqO3fXnARzUpdybZWoEnKA9IVI
oPROd9wyuov71g9Lg3hmgwTf18meHPLPDfNL7PE7or4Ns2J5FD003YmOm8PfMPA0jSqj2Wk1QnIs
W3AbRLt4wmGBTrHMS15vht6ZSaKJ82njVmiJURXVNK5wS1uWULssgXaqoejapsrHOQ30Lyxy48Yc
fOO21g13o2pxhYhFxqxun5dGRDQgHdYTejUf2OZC3BuVathriDkKK6/jCRSMCncaZj1O2PejFeBC
4e9Yhg0nWI8kPeFNdMT3ZjqP1pKGU1vm+9bGl2NTgx0h+WjHk5mN5XVmSqo2ae3Yeyerhqvm9w9L
wouZ19nPxbO+gE1uUILm39EpiTBzmGfqNOufNHCIu2JSbtBXIECpso1HEE2qllfiFuNjysBwgBdK
lCMpyabYC3CrGOCc5/eWqJ7RWRT0KLzYGjSmbIivjlMl2xIfxyBqiabKUh1xh+oL79AtThkoWmKu
dj09IdpJQh3Tl6Nbi2VrFo7ceybJXE6zGhAUS76dRWcfIViVmMP7toJQ1Y+3tp/r2xYiw3ku8Qyy
CiFe3NLOwiRn5lD46Z/ccXCfXBfSbDPBhKBI9dQUjIzYKqV2pH3oi0JXgBX7ctFz3t60irP7RVIb
2fB6hxqv6cOIift5MjTSLuM+VruINiMgOboMpt6OAzLV27vPjtPtylWjbr4zRc1sOVK5U8SWbGy/
HbZlL3VYalyUh6lI8i2oSUX/HhdcbROspaOT9f2PNJ05RDyQh5abMKggibTqnIKGX7Lem75L3caz
scqXPRZ9+lYnZh7bRHfcdb1XvmDq490nQ4wtRMztf8k8e2eCoN3ZuaouhhxT/Dhi/YmA0+JnP4vh
1TVi8ei2qnqAMBBvZ0x8dkWDgF+y0jviutPTj+YaugSP1jUgqmd8TIVVnzx6sXer55EGMpwglbSY
vBpNf1CabVx6xEoBC8eRt2qaH2OjdLxNqRnpHdz54az7kTz3dhEd9MTOApn1eVgLj5JZMOj7fXZI
Iy29h2oMmSKXnosJihWHVsaOdRMNyXLSiybZlXlW3qVmEX1JKkxUgPvt/o3VPeKCBbbu2ZR5f+hN
qOq4n6hv5TDC+LWa5cmSFrvFKINji00b+aJobL607D/OC84BgKIk1NKG62sYQZtcbWc0HqGEmLsF
fVg4T1BcAmcekq9N2/T31gJZMelrQq0pTO2BE129J3lbPFkJ28nN6BgK7p2VoyMSS5DxVJ7QozwM
49xna7KiMQwveuv4WHjNxH/l+susYdZzqJXbpV+FbUb4zQ9snTmJct3LLkudSKAnayy3o7FuLS2J
T3qjq+W7N0hnG+WIiLoupQST+YEurevWRWgyj/tJL58mpdp9mk/xloc0OnIri3DEt/jBauYBeRKp
c4AOIRu130JW/tMf/0N/TJKuRV/7f1P57n7I9+9/6pB/+5Hf6b0GHF4YZVD4sO/DXf9/iHzGivb/
gc+7UtxcxxSrtelq3f07rRcq4OoZCN9OwO4juuffoe6RHf2Xthg9zfpr8Fm2fBr0vypBk0EoWdGW
3rpRT5c6Ccy4LEPr2JwVbLCTsm3x1K1PjgFNnxarlVt9wQh7wgh2PyJkO7PAGs0XO1nyu9otuuSm
VdISgdm0yg5H+sVnrMzky5CjThxiQp9ooE0VwOnl7WyIaQyVA2NnP06zcR0B1l8rGcnL0vmQcD2t
mkZMXTp3QXjcTbu0FPnBZScejNBnRkT187B3fD7ipkkylcM3rEUWajPTvZhnlzAY5U3xwRfGQsJ5
nunf4OeweCvmPP+Ow2F7Qcchy800leqCkV0PTQeqih7C7pjRUak0d4/13IllRzqcavb9bPKnVm83
5gq+oNIENZqPMdnmWViiQsUyhg+I5DFaYF/VLcuaB9Mjf9wXWXxdspwMG/oxNqTFEEIQ9hDiwIfb
Q0B2D6WPBjTIRA11ZD057jsPaVuoiU4hRcPg58vQNIO7ML38SuSNDDsd92Vkxpa792x0jzvKjQ75
F/ezrtKDfGUIW7+yhQdCCo+iN+oxh7fXgsJmTGVVlYPXFgicv/ZNIXrrKoGcNrSKBhp37B6lustb
KfwIE9u08zcQDrpy13iNF29Gi6kL5ZGWZNElwhhthzsYRmmBjVhn5TyNKJXOPSzNJIxber76wHrX
iG7MDluqsBW9XB8cIJhFZfay0xSB0ZscZnkhT8Mwjg1ZmiARg9Vtur6X01JCHzCRq7zEUWKay6tK
kb1130Enh7Lc2PmyFNHD51v8n4L3DwXPwJeCTd7/XfBu3qv+vf8TJPDrj/wOCYhfcNugN4MjINbE
KirZ73oGHdUCBvTM9/i3AHpTmn6vf5TC3+sdbqcUS9LJTLaeBkzcf6veib+QlYEBfPKbiLmBE03k
1F89rNto8IosVs5NCbcCyhJoKpCqgRcYOoNea4Z2A6M/QnmXl1Yd3dXVzMzR2biG+OBPHMOPWLbr
Wnnqe4eki622qE5EBy/iCA9GC7kybUixsMNLWOC6u7LDoW+6G/RVXggA6TIOiR5nvHg39EXpnKVo
+488nh4GkbpYpKHJCtAhu7tC+OxH+zZeITEo/d6yGOdlAIoNWt+oMFCiAcyWPb5GvX6uFEyWIEPb
qm3crk9R/7Wshu8zLcofCdX1X/tisZKgY8ow6CrgMNw4VZdEW7xFXzR8b2p+xewsW0X8XroHFSVD
w5ornADq1LvkbeW8tq47hZpfT2+pFLTY9uDu6hHKcNol3bBhN6AYZqxEY0lUa80+X0qQS9Sdb04P
a9jsLbPeGHXqf9S+91GoVReM2HAj83I+8o/oVo6OdUntVD+Q1m1sh8zyA2XpJf8fC3rEmAEcB/o8
6+EwAbpuQB18iuxY0wOKyCHy1LDlodKW8n7E0gxxU4kzVjdPe7xp5we/N2dEeZAfNnSYSsPWCpZt
UmTpd54H+4HiLK2trE3tkpQVtq220x36Whln0KHqKVlcMAdvxFyD5W4gVUy4FylY5i30aPOrhuOL
WCNFrAuY8xj6gLhYg7nuUabGclMMNqZg6SjGrWFW7LPX9m/SIrWzJmthbZQp8sSidnnTsNveeTgI
7BGYL2D15vKhl5h5J6j0Hhd9ju5Gra3PtRaP5V4s2nxR4+JIw9gpKQYTHtzv/4ujpZDJrWabTYMz
qo7pGCt+CbmvOyGajafqhL/+VNQhgtI283dmp109zfDgrkh4VNOy1RMMET/+U1H/P15ZVLA1jeFf
VFREJeNHPv+5pn7+0G811TN+8VkOmOSCgaWuio/fKqrn/4Ih/VpmXVRMRP1Q/H6rqIhB2KciJdJ1
C+slZGZ/rLDAvtRFUhMRHKw/9W8ArZ/GVH/kqGAdBdILaWZtKP8um7AcK2GRGcUnYokH/JlRoTxM
RrzwjFfDPm0BuCQ9GMEUx6YVgpCd2vOvspbDAatgubdao93rA3vI4A+X8X/Rc9h/jyM3+XKcRDoh
BoJ4kb9wUBQ+AHZues7RlXZTX3yQh4tH2i+fQYtsOBlj/ZgaQhPbtIs2Q0wCodbInuwKf4y+0yYZ
Dz1pqm23bWa3dL8ujRbf4V2KXkDwYr6SejM4HfbX7PVAHzQvLOzM1C9lb3u9Bnlu0LzDlEdLKHQY
5EloFJPA4LEWCPW/JLOMmRW1MsNMlFg0rGr7AhKm21tk0OSVf/I6VpK1OWdb1flPVPcEmbU/edb9
YjjjF79u4BJ2bSk3VPCC1mzK2m/lXOpXEVk14ZuiazIokzXYo5fbmLXKyEyK02DVRb5Da1IUG+gi
4qEib525csKWL3pWUaztu3TpTm2cGfuRFv0j1ZMO3R0W4E7W3xhxfWpqp39yq1TdG76a924/DjfQ
Q+RJaVILU3eh4ha4jN21wprPVZzstDTLAW1Go75qwn/VrazfaCjAa4iYRbLy3Bt3o4/2dKvFtfaA
ryOmwm4yM3ukUp1jd3nUx7i4dPOYovj1KxejcMeId16uiW8I6qDzNkm/UbbNuD5asESuupc3V5lW
VoCsoLy35eImEpjOyG/BcXrrSxajAF/X/pdlabcge+au9YsJywBdbaoEV0HlNPa+KMpq17hDkgew
cUfStnWH8FrXOCgrahCb+FCEFr0FLcRqAeB1Cow2dh646u2N5+TdjuZfP8WEyZ3WtKNTYuhFHEaV
Xrw0g9E/1S5IXzshR0QEr4Ev9+mCqbepzpbU3e+xmzjwcYd2W7Z8+86UA94PstuaaT04uPBIsYM1
jaVokzfJe85jv7HMTgU4g7BloOpfdVdOdz5nw4099eRmEom+F7DHtkirEIZPKdGaFXL7ZCg7vCQR
ysddmvBId3gj7NhG93Ow4PT6YvOXBJBcOUs9f9zaEA7ezThLAuxX5h8mw9QtwQki9JTqDoL1/RSw
THdeOYkXjLvdxDia0sm6sJ6sOQmWYV3ccgKj8nTtvvc2Zlu6ZgD8BukYcdwcFnERLxunj7QnW/XY
twutGI6+6owbv7HxWVZcxyPRXB1UE6NIzjGg4A2ewVw9MUbY2sgV/JfJrphNO9vAvBUfmGtOziaF
Wf+0TA202sL3uXxLm9/adhbtrNqPApM1Pm8X0gRMMOk35B6Q0YJOP/jTg1thd7l389o55thq+sm0
fHPlorbR1Iuj75B4zwaApUpjaPUdlXB6lQnbiU3jOXAlynipjJDguhx3zKmaZkylO/etilx/DOEl
qIzxG0LWnQWl+6gM4K1NyT4PV005JOV5NQQyN2x05bGOndrGzLVguZOB9eMfXzvdRqZkxvaFmB6c
ThqgaVUiaUmrvrgIXoz9xCoZ6nstaw0g0sBJvAHkvXMoBzdEXxQppuJF+Uwj1F7T0RpgfRUmbq/t
1J61dqj70LVa/ZJ6Wf3k0kIVoTGmItRr/tzhGfW3nTEnJ7nY3e1kJsl9ak75l6Y0cJmxBwN0cMS0
u5mAKfGi8Dd2n+cfuC5pILoiZSJlG+Hc9+lcaC+row1u4fC4r6YF9Wvr6mXMTWk6p9sJvfR/dBBb
T+SqT6+xl+CTPRvyagyyPYAVhwsc4Q7TpTo56GYG2YBUPHGT+DLbuZPsHm2rJt8jMpzkAS8482sN
k/uKGrk0DvhkxfeEMjYsu+chx+3CTfq3esZeZCNwZ7b3HW5T28gZ8/ekXVETGx3k7eCV6CxiY4KZ
MVse5v850ONFU4OWh7bEWRt20iB/Ut/9q68l0651nf7N0Xx+RYwS6YzztbXLZis7drmptu1kY4eu
NeqYuXn0gruzwT946KjzvOS5hZXrDFcdIhv+U4FP/wh+b7fuGT67D1g6m0m+0XujPflqAkCUAL03
A/aBn7ftoHnJTck0wZ7D4ktKw932ifOBr98UrplPeMQo6znF8/2YMSzc+9jH8FvLD7PFSRKiYm5d
lNacs4jSv9jFOZ69CCVZffRd/IUdW1OI9Uot9PSq2TaNyO5mu3b3gsGBH1iUeal40THmTrGnIBhC
D0xzJGY2mQkr6PhH6unaG2jBf7F3ZkuSGtkW/SJkTA74axBzZuQ81guWWVXJPONMX38X0ZLdqpS6
1OrnftFgUgUBAY6fc/Zeu75tAL1coMawsWBVUfGKl6D/2lu4AFIUtesGkvVu2Ze8Z1pafuUuFZYP
Uzdm6Ujc3ttMURBd0oPpwX94VnNhefWIMMyKXAtnxezaGzVpZC4MeSOt7dRoMaCSWelPTtJ1BaaF
On1Hmoe3YpIFZO7QDs1gnbQa7a4uA3u4wic0UEufMwDRW5KD2OvNa0wKxBNbOH6u6E2zk/5a020c
U7pzn46B2CVJHlJ/2bS//KKNrFMbQ5lYLWX7dZCSC88Wq/wylUG37ZSWr8tO5/cK9GQqeViS4osl
6pzPjPtvpkGXh8mivbxEm/zk1a1x2bKc8RS108zUpzf7FfsuE9a719EFJzItfWOi/9pqBriryaCr
NySyIrcs0Aj6HDyN2SJxCFCFsmAoNhq9rrshIiujXFIzbIf8jPEcpbFQocNVsyRsqLa9C+XAy1p4
4hSJEtxlySN2GSMhEGuJI6L1BzsGYy9yO9zIJcsjYHL2FYZ//e7JuqIRPmvy6NrYWtlgCrPZkFMg
GXvMRIQ0S1qIdw4OkUuGSHeOE0HpTBDDqM0uBX6SoJs1ZlGtIKcRRNKcQ0nYnjRIMJeoEhqYxJYo
Xvq3PLWEmejcAzhYloyTPqEzCc4+Luo9RgZ7BFkTRAGvVpv9V5lZ3j1SUZL0zvEp9pKkQhoqC20k
rWrnlU6WnJpoSgk+xbd7tRj4n9Dp13cGMpkvdeAlu9IJqaYxX0Adh/oIgtqti13doln2tTCHlxAZ
M6+M2sXQH0MbuDHBzedHr4olURVu9SELhM9+pof6ofLIRfWLstdWraUc+oKqjqzuwvEmk8n3/8q6
/6SsM20a/T/UI38KCromPvnHku73P/BHSaf/RvWFr91Ea2pIYdF0+6Oos3+D1mogrEH2//vI4I82
2VIICtORi5Ofvy0dtD/aZt5vFil0BkocHpslW/IfFXXUlNWPRZ0rCTM2BdXl4iFBp/OzeCYYNCTo
hRCHng1tsKbrlN5FGTo+mn7snyfRPuMVm7eA15A0EuF49LIOF1Grj4/gdatXUsNQ0lloqcMRT/QP
V/IvKrulbvv07egionyHqkZ1+9nkIkkbDoxB2oekt9FXRzayWD0qLguBoXdV0x7eAc5HhF6Vqb36
9bFxhHw6uscKQ/+SUpy+ooOQ6dO1wbsE8ieuD0EYvOQ1qjpFtIQ8pbIpFwa/cC/hUxcOl8lxL5A5
x48G+tsv40xIu6vamm3WPFlH3nXtJnVUtuuyRqWbpi6dWxfg1+SPyhWHYMi7S6OyCA/RK5vcGRUw
ncilwXa2za8jc9LJnzd6w9e9GoAQxYO7Vgr99opKUatXVueMYAMdkw0Rm6myTWAPtR5Uz5aBfVNm
6i4iWRFHhl0gAMC9iSSzljLyZRAlPiI//VkDp7nBGvOgxhmpgM32mBeFUxVXjY1CQ4s0tANNafX7
ScsDP9Vma4X+QU2rmX0VDBWUyD5vaKoDc5xeisTLxUprpXEphiRYO83UPQOiZNyK84oOFFYNpJP8
AM7ew75Lukjm7EZpgmO1mQGsSMeq76TSEtLY49hYJ4wYXrNSd9Zl4erA96JRbgYsEPG2tzAzr2Ie
pbsx8ELENnXtZAico+6Byj/aoMoc1IFWCZVYYSK7GGOFwZNluYXI5Rj6NjdSjDRF0KUWkH6HffzG
DmcLo2gDjDYM2c/yIkdOQiK9zc9KHMyevqCp0Ztk/z0I8eImk4d3zilu0qKBfhfWZkPsRjSv7KZL
ihXeJ2Ork0K0bfBp35AXpO1m0wu/1ZHZb1M93soOkyVPqjwwz8vvZgwzFt1WlRznxEvW7KTdtwjE
1H7mxcfrs+r2U9yU87YzO8omNzEnx2eaM4KprIuFHpkYF4HmjUeC4YMni6CAvTdEA9sAFJ3fbWgz
10ZpjAJZhZt/B/Wclitzri3ylGP2vNIIyWad2NXjd3AbJ1nz7N1HIRqcKwyEirdsQpLCcG80OUYc
Xlq8i3xgFfDqkhEdz8qruvRbkURQHxbH32JpH76laY9UlQ1tzqasKqpeP6EUauI3+F1ZtZcFqm4E
CtASZjVbh4z+Qf9C9l8oLyeBzWImjEmRC6XGhqei1tA+BWe7BSJtzGcdNtRNp5pC25wJGZQHxQQ3
w+0waffaHN9PVjlNpNAs4VBaUKDHL4smD9e4rEJUq3JAnpIy9CuouQQq93BIUfSTJ8OroCsuwZzH
DN91q3xrSxcvysJDw6KzgCrSNr2jtF8Ww4jzT+e4uE7gSVyZqsSYqhFyEjDs4tzYmIr7JphR6tei
xTVJZY80P3ZQ9yKp4tuPNEIQSCOajssBkTa2rtehN2XLDrynhIsGHmSET4pmt9JH9a4njdJPZEAI
/UoGg6X8CjDTW9MCQlgTIDZvz0s5hSTXiZrDpAnvsY6mWtdfwXObn2iUsAH2U5rWZL2PgQkrcc2b
wJjeUDM1enX0evp3oDxDmP7cRxPylKV6RVj0QmBUFtPpAUj3pqaOxv7UzC0URSpNtqR8Y3qBFKCD
QoBBZd9UuxrRyvV0LladMsbc0hL9dquWatY+F7ago+gDncvd4lz6eksVPJ4LYv1cHGP1pVAezkWz
udTPxbmUts9l9WyJQK2LpdrWQNSRtHEuwmkyUJCX5+JcnQv1aKnZy6V6j86FvLfU9AGoLjIysASl
Q1u+t0b3aCESP/SEhoudsXQG1LlJoAHOQxN1bh4sfgBQuUtPwV66C4bS01Nk9QGhSdoE9mTpQ5ip
GoltiZT4KvrCoYFnGRFOhXQDr0ObfRhz46WdMWqm4RNdqnPDo6s9XCC1V4mNt3RErHNvhDmpSz1N
xyQ9N0/mpY9in1sqxrm9Qj4orRZ1brtAOaUFU5zbMca5NcM6zog3FDZSqAVfnKOL/9/G8T/ZOJIO
4LGj+PfzgMtSxW38VvykKvn9T/2xe/TYIv6Yj4HL9/fdo0RvYrseQbUekdomm7f/HwlYv9ECN7Ej
e7wopLkEP/6+ezT5QMnIAbU2cUj01P7R0HUJ4fhxf2YYVIbortnCssllw/pp9xhPzaDK2GgOgoqH
fOBEM+70qJ5PLBPVtqwTr1uJytXfW80NHtxINocpL4KjBhn72NI48t3MNS55qxfAJ7Gt0Iwgw9aj
0fvgVTltpwhrwqbUO+kbiEAwmWnqe9KYxuWI+erJNlHuVbkX+xRJAepOOxp5w7v9uqnRiQIWaoZd
l2vzngLWuVeFGv8mXePT1JkrgFsXLQ+XYUFKfVbZ8M5vWNWq6sATSYZH0BKDPSlodV23nBff+4db
5C92xJ/26+fjMedGacR03YV49POe1MSaNYZpWh0GrbFWY5i9L6JOn3XydynYv40I4Cb59NvaGHtR
NhuMfJAXLWf+Q3rojCoOWjI+2AF9HoVBQuzVJLQdTOH4vjczezchDLn7x6fnEqrKoImbCSnUcvo/
HDTRzXbIaVselEMhvdIUIZEtqn/0RqNopr/Z4v/FxUSUShfeppxyCF79+Wih9Ab2OQlmRH0Q6YlN
wLwdHdTw1yqTD78+s0/BD4i9KANdnlbPtZbsl8/JvyPLc5SzzTvU0ZihIAa9Cnm7zolCJ8x6FU3R
eK2YA10ObdrvSULtqk3c4lX69ff48zkLnbR619YZJbq2++lnzYzWnXJFq7FWKdwHOkTt2gmD4EE6
RP39zcH+fA8JnQJ3kbNh9UAR8vMFbpiwWHCTE8LT5vm29Jp23Wk8wUSApdFhamOEVW4hU+9vjvtX
J+k6hsGExWGWqn9al1KQj3HoVMmhGOqebi6/JtshQuiLWCX/7Fg2MUSIxZcBLD8vbMlPx7JjbTD6
SMaHmEHQuh7xq64qvZkuwmmwHn/94y2f9WM9vBxLGEuuhOdiJP6ccpPkHc1tmn5QeeaBHQxtpmMW
W72x/vVxmBn/+TiociT5T8vtav78u7GraRunHONDoMPMoQ1GI3plTwXi3t5avKQw0ldj05VkVzN5
DDa06KO/YSJ8uneW64olgYVuYUuAy/t077BtT+NadHyHvkUoY7BdXy1O+VNgTUBBQ485iGNNf7Oe
ny/hp0tMocOJW1A1KN8//Zw92JByDtz4EBHV8kzsQ34EnDqB3iqiXWNVBTGTWglOfCCVwvWDQU39
YXCK8RuOHTymFeaaYxoUwT5ctESkIfCXOdH+pVv7t6vzX31PwQ+DVoadNtzIT5cnFVYw4BLU9jp4
lfcJxlRD1ZfRnyd7eXAQytC7J7RAc4kQZmd50gEwZCurCIKDSkv7QnYyOIwAGa6k5rTAl3oiKGCk
Sbff/fpu+vNd60FzhA/BkJ4hw+evqsuCCVI2xIdc6lPqp4sblKZ3221+fZxPTz13DBtyfjLa1x5/
/fxujDWTi6K1MV63cr4lAYPapkhLgZ3XFve/Ptbn5fx8MMgrJm9HQedgkX78+KaavFa09piwnJdN
ug69oF+jeVd+xqOCBaEK/WocpguEpe4r3tlwRy+8+5sLa+hieRJ/vl3pUumEe5FhBjnzs/IhayrN
5MkI9q7CBoyr0mQxhatuVYcQF/It8i/9XVCA+3GsCLyc0NKG/HPaEG2d6+LijMiRIClvUP6bCnxE
UjV+nXWEqJppPp+yqMXTFtfm3ZxZwUc/quzJmzL4iVkz4huroWhgUEhxwnjioicJC1Z4Pph3ApTF
PfZ0fQ8lzriMyDokQwKK5YMGY/t2CgMLeD3F3zVe2O4tIyTnHV1tcEKsx3RFjkUAmUMT1bHIa2wa
Baa3/QzeumXGHqloZbnNskeg9QdwsDbtN4JYjK9Es1mPA563ejUuHEsfT7D9kfWdjbu5G61o03pJ
dAotnmz8+uHaaPr4XUUs3kiExQeSBM/0i5xtI318HQ0vgIVQbclntneDrbMZKtyx/ea5FNBFUrtk
Ng2Nd4eThvuNpz9Mt3CYODxpwxpR0i1rp94q93W2gc6PqQxP7vJnWyYkp3ASFmyseGiHlYss7EGW
1nTiPZM90eobrs+XN3CGDsREpN9W4F/SYzm7WXQI4DtaR5P84BPlOBSVeo6A7Ljn1QqO+kXTzaxQ
njFqUNVS7siSFpROkg6AKUJnuHaT8GIoVLoePdjEmT1T4meab4Z6cbMkji7WFT5niOLoRK5puG5r
N35vdDkUq6BppnAn54UphgJU3CehZT1CkmgIXjO5trllxu8ZiBSc8KX9xnxyiSISbQY3Pc7nW0Eg
Ea6JtBlv9L4er2MwNhFsSSP+kjkdS9NsLOHVOiHI1nIf5ksevKewNi0EwQ6q12iwgTFyGmBFn3Ev
uXk3n8JhAkkVUHpNq67t59tcaCiOaJa2a0XWwuQnnADygQRcm99yg230NqreogGiCYHD3L0ipc/c
BBg39yqiYnBEqT042Mr4HUMofKGWJcfUyzZyZsKLSHS8LrWs3hKXbBAOPy9kA4BCgEiaW2IS4oPu
NcUFqhvbx1cYrx2zhUFmFfNRIZveW64IHsLO3ZQ2g+XaKdIlmCT1yeV0r/OZNBESHPx6sZLrcWK9
eh6PXWXneCanDv2QgkeojWRaUPP5BsrPrRwJZCfaNUt9rqr5BNkOLXwxHRNDbqMIzx+uzfKI0AuZ
jqawW+cEI9Q5p5WlXuNHaZoRL9spIn9s9FLCfm0QK53CPL5GrQ7ykZbrup88ckngUWxFHT86gUMY
U1uZFxlUVF2lECm6YtilMkepPhukfc40b2VlzxC7ojtSkN5JSH0DW9FuEi231pODNc5kWAktwnup
UYEU9EWqDPe4x1uN0IkvS0jUzCBj1ZsxnRqYPqntPPR9cEFTOHzpkNNuInsaj1GWswDbyx4pN6cr
J7asUze39S1k7Pao9VCe5tm5TN16oWDaOdnkMl0WkbD9jv2x2k9GSZp1ESx9mym0kqNR2mTkBFro
XiqR8YXKjHw1hALm/Chm24LiuxAgOxp0FxgZ62s2Sna0HpxFceXq2SOst/CRWfdwP5WC/UPZLiL7
qgcNArzNWjJp3a2ddt63JCfAdMyc8RCRw8ZB2UWfmlC/A8Ay3LnDNG2sWanN8v7BsldWfeTHVZ3f
tNgHfJcnDQgEyitzZaZEZjUTe5HUQ+WUFk4LhdyNWYoK2tp2wBvBDaW7rxJKH+SrKRy+qdjKWWdI
OvRoAZrKzK/BgjyRMVSvDRRaV3Y9k00fwhiDrArhItkihsMsWEF6KJJU3NCSbLeOq0JQI+FwYalx
3UGwOyaD0ruV6Q3yi5WM9N5FQXaz37NOHgrZREecatCOzIEQ5rnPuTET9g6UCJl2m4HD3ORT8wKs
VWzJfehflV14H9hc8Hs6BegMMxfu8zjMct7pgpzFSQ3MAkrFfqwY631FhN3VqNXObYNNxLfKsvK1
rnb3VNByL0fDJGEHJML3Cvb2phqS6Vh32GdyWz9JHCoMRZhmIEAo2MIsKE03k7dZUANioOdtUfwn
kU2bojEeyO6h+wC2EqayK+9HgWebl/AS1aD1NolFenvrdhpdA/r0a6+szbXncAvgCQVlEYRiN7ha
Blm36zdIYOzHdGrLm7BrrVUeGMkhSGrzxBWM1xYIyboPjF0vBDe2LE4MFXU/yKVJulUm9shCrEsZ
hgtAehYgTGtjTSpIucv0udpCGPbe1JKZzEJT+32LOswnpYyYpTQQHrCMAnZJMaApCqF9PBU6KFSl
e+W1Pgds+6VVkorTakmxmVKttFdx0me7LC3cV5E6NHHIu7nAceiVIKUWBIkmJ1C2QIDwv6vbDpIw
gJlKosVECMk7fem+LyNtcUXFjswcjTUFgFEeMyKaeLqwygxJnt1UjuiuvXYc91bdktESk2CUM7k6
DF6hrVCoehcl0fMn0CneDpxJ/p4WyG42aSXrZxsv/NZxkvRDijwO/MpFy6epgl5SkjVPLuwKSCLj
MqhDdyLFDI20Deb+jfFcMrAIkNkUwhkmLMHQiT9hgLoGCkf0SzDFvl4i4xQq3qS5+XUA2YowvArw
n8Mc2RRhuABCVPnuGkV/xBmDTEbyDmRyP+8mgeMYxVZ3Y+h9+540KWt2nfHWYBFo0pDBju2SEPnY
wYhy26/QGTx7pdvFGH1E2lT7XdxmEJDsrqBM6rSPGgPWacTQdBUPQj1qYdC/203svYZKEv1dFBIt
16jPHrMcAb3AzX06IsWeBKbpiFBPklvm9M9ThzNUT/N6rXl9RlRYvUjeYID77KJQypqTC6IEcJ0F
zxGDfwYxVLe7cW8XiX6yB4JZMoYKCGLNaYKgpJQDLywtI7UyknrcG8Fism/ySq072yxZzqY5vPeY
WDEiFSbMADnyGjHoDnFfIufww3bWHuJM6ls4iPxuvBR2ll51R0BS6mtFbbTIarJ1oeVchcaLvwTA
Y8hoZ4tzitzKLHCDNOPe0S3i6pg+v2lmpX2YaIYv4aqHD6KYE98o+djRHuWjQTDWQlppvgSVHbOd
1KWPdPORjXGw6QIHwmFa3znWU8hsgcxMllfQmNxU+ZMuCsadnnbn9iO2M7eYfebNW7T9zqopcKpi
485XI5uTtetGEVhSmKgeNTYGUrskKSJ+TzMzKnyNOnmloq7kVRnu8TiYW+UM30k9kjtqebC/qE22
KVAOH5fV0WxzQShcb5D6oLZeKGn0e6a2dgNuZz0ZjYtJ5Ds1G/Ab+OAI5MoODjUhEfmU7ewuHu9r
x4x8Ey/cKSn6D61Cn1ITTrGkBZrHmMbupqWbdYyZgO2lTnvAHPuJ57lRO8Iv9fe0w85Njc9bh43Q
0ValvWllXG/zoYMW0I3JZWqMu9QBvGSx4fIpqh38H+P14OjGinm/sxcN0yro61Db62qdMbjlBVEG
N6PRIu7LEuwUXfu9a6BfVVo57wwnRj5Zyy8Ng+ptM1XORVfRO5hRzCRDewvC4y127G0ZRBP7FHlV
5O0RqvPrkM/XKg2OGHkfqyY4seTSMMJ+fOE080dSh09EyN6R2rFDbVD5RZK9ST3GfpLSpHQ7+U7e
c+uDs8EeohniscRRt9FL832UBhsrLWSRj8xD5jRQ3E19m6gK6SpRdSp0vua9rFZmTld7JeCYb8JB
qefZmr+OfXxwmNUhGszAE09yCp913B0znmEvPSL8BlAH/TouY2tnzJu+jl/Gfmz3qosuRf2oe71C
UV5L4DzxvWuF0d4dZOo3da9eNLPxNuOAQr+nhrlkxEeo+5gsj/mkH4UVuy9OaxcokWrHW7fR0Bzi
2qE9OiRLOeHKaIQTxLCcjBEEGIjV58uuF1qzjQgEXgQu3/AFTtpRqzIaOmCXWk/fmb05WBfIJslP
W0EsIoTNbJbPM+s0eQNZ4gw0LjAZHEJM9BLdZopukK6mnXQrPcmMLRwwMpVS9kN711KudgWGzo3X
rVYmjNkkTVMHJ+IlQLXYb5QZvHphGnwQX8gDyFEZMQgGiw1bEQqptemVlEUht71alywv9JmWmcZU
quBVhRQIwRJZRa6VuEjiebyqecc9eXUAj9sWVMmxq226qXb0q0QTcb/p5ETZoVyWpaEl8qUwlurE
iEHGJ7M5XCfORMK9AdbOCJv0GKVD8BrmGk3u0HaNO6MV3cYRDZUI0j39vSwHR5y6qF9KXtkBs4pE
1T7XRc/WIdMcfVcZVnNgb89Haw6T46ikQEfXhzfDNUDJ6UgLvzgwAddxw/YP0lx1I5rZT+FtHKDF
JWizy+ZgpsTsxK1FTEEkgL1hKzt5CFQuzpOa8/H6ytY2E5JjGJwWM5s0A93i2vnL+X+RXm7e6Q5l
f+kmcucKMe9N0JdvxCpQg42NSZfAs4brYWbbo1FsMuuZAbDKlIuJ00wQftXV23OjuMpGxigjME2V
0jfO8rjSV3EcyZ0GHfWYR0N6dIBI7hwwm88l+XwHM074RNaR+bal8XIj4sx4yZmNs7VPdb7zMDaH
RhTjTTqy3521hdSXKlCV1QQ2ftQ5LzunF14Jyr66j6rSF1NS79iqUdsrRejXuk8DbKzxTFeE5iWL
gTKoTnRMhKXdi/qQBnqec//rs3YpS3IIaP6BhUwTOorefCGbpoWIksmOlgymRVL8wrncdukw2JdZ
3elXAiXxBWmwTMhmQfMqmNPj+b4jwwBsKOQ5tv9d9pQ12XwbdS1YjH7Ulu8XQQXSUB3SFKHMus3U
ck0yxZTN4F/5rUb8uD2XjSalT9TsfILZWezKpRXXqmI+uVMABCYbvHVZovdybO6Aztb5bNkvH5gl
zn1oSm0jox62a4YwvHMheo5Icl5ynT+CdLU5uMXyX8uOq2U4Izcs1ODp1PNBG5wBiBFqcGUvkSHw
c6ddKndxy30faWyvDZc+6/rceDKAD33Mhk1TCUTfzpr50GSE7kkrsbDWvM77x87EwCcNKMM9kNY3
qKXjDWQ0Hh0t4hG2LcVsciDTIyC46S11W9wE9aiRENv2mY6gKQuMO4oDzrDAW6Tg9IQpO2BErztZ
xOYldUvz3Mnl8uYQo4+q5DL1bWneDWmXsNPii5ttGn3L57x6q8l1qXiVt/0x66bg0NFyzVcKBt7b
PIEi0enIdTV/DrlLik/ae1eiBdZnxJQeXfW10IljkAzzdm2PRkTv+HW6LuBhH5mVBmqSdCwKueua
vtuEpTOdLFrgpyrvg9dmwATlz85sXADDNK4JWkXFlyHoILVj5qIXLIc73RI0PxiLemux3AVDRWtO
VIKWwlnxl3q4Qsj4Vdwl7qy/h3pSwUvxtBJxccUzXTYiWJdUp1hHWB+lzZUKnVB7mCkIPtyAxEto
ics92CypfK5AS4ieA9mLZ03Q+NyFS+65lH2wOvvvnkOd7FNgjC9tGY9fxt5jCtWyIW9opVbhJmJb
wZsRvPSl0fbFFaoX9RDrg/et6u3gIy5HbGciyiYombyZSO2ot5NwJ4hXwIHQatTBa+IIxDxtYzXB
2i1pcJMSEpfTv9rP/7OS/42V3MTr/Uuhw+mtbd++kkX5vevan6Sy//qTv4sdHPkbkgmmdrwXLEbb
kjnC72IH90yTs1CBeoIYqrOK9g+prPnbMlLFaI4V3fbOHfDfxQ628ZsJfU6ym/5DYPsP/I+fpwse
R2DEZ+G+5GB/molJRJ4EbmjVHvfuRwRGeqd5JfJBD4Hgr2cLf3UkUye9XXcdJvDWp+lbBiLKprnJ
kUwE6rlefalAxq3Qoqt/pibgciEVdRbjvO2aDBWXb/LDuB0DTsD8jnZXN6RI6pR+3fa465x6fvrH
p7SM02zkKg6n9Vko0rsZWOxmpq8GKzLN0g/M2R8Jf/9vDiOY57v84n/6jTpindpIjBW880FuJGrZ
1SJh8FMEn//80nGvoqWBZIhG4jyf+/HSVXpulxFn1NNEuxxpeNJqMuELF8nfnNQykf9xxMOPhI4H
xz+/02Iy/jSRdHt61GjNqn00sPFw1HQ3heOToU1PVc8r8ddX8LPi+nwwpNaoIdidM4P9+Y6gbil5
NktkmDXke7fNm33CVndVavEbsxDaAza6E4Ns5v/metqWQEbj2kztP930TlNCOCMZYw/WvrxX6Hdo
mGjpk5bwT78+x8/zyPM5CoaEC65e56n++RxnlagpJrFgr6m62dNmnJDd6cH9r4/yF0+x5/xwFIT/
Pz5bS3pfrxEYtQdMJnjXj099jiUf4+1/del+ONKnSzeg4ygJW+MGydS0dsbkbWYe4f8Hj9dZf/Pz
vShhekA4Yuxsm+Zn9QhUPuHlZZXvq94s15XeawyRqm68me182kjANWtDkkNek2q415uxhPFHLrJV
28WxrwVdnwG2NfrFUBHcXAxf3Qh8spuQQLyogrbKTT8YK1iHcDb6U+XSI6Zt2TorU5Y1YRr8Lwhn
8w0IedMHKCH27ljnt1MjzefUNYmPD5LgS58Dv4X6I/bBkjleTmyZhoT7OXVHiDbthKNqRU+YdIwa
bnHXRcVGkc+96Zh53XdaYh91OQ9f64BV3ugcvrtjcBTgPRf0pvvEj1wvKsHeZRjeUzx4ccv3Qd1r
v+UBJ53Sp9yWMqyuQ3Mu1wxQBCRDKyAJ1EBaNK5qq6NnE0BdrnWSlpKaXRGCWM3Pdc5uhs3EgMrt
fILvTJy0LC5RGBcbcIDKZ/pobDtqE7qB0rCOdg6iGF16eUEzEjVRDkrXk0wvMSKbz2HUi4sxNJIv
oVdmT85AsljdWtVr7eTmc8C5Vyt3MMgqz2018536IFvRICPW2bKmRWPm2GwhwRRlT+3AhJfNbH7L
frj7EnBpLqKkrq4dlXzoBr+pwoTwjB7vY2yH4L5z5vJA7ivfvm3LCyTvsPgbUMY0OST2r5skdsY7
QExkQRucLePaeNeHmbViGxDDNzZVweYRbcGKHPr4KqRTTPUcFh+YJ40rRjRcRJWJgtSrgSSY822f
tSFDIj3wLhkQFWS/cxEChc0BP8Dk53UVPnizySmFbpx+kTM735wM23UgogRSZIf8gzD5xsl2MQlU
1clQfSXXThT0LxFB4XJjGj058UxUY6zK0OgvNWqlZ3hW4oHkoPwD12h55BwnfAesnPQtyISnOn8i
/9p4sGhuJ75omFD4DWyRFNNx1JdbheHjsgGCuiKKk5+gC8aU4Q5CAgx/YarRsXPkU1s3PHY2tSWd
YF5x8yQ9SNoVvCyRDVX01BUYenbKK5I3OWDKYxPcn0AzkRcZS1rzbR+Md0Mj+5e5mdOdqFSXbdES
mvE2qSwxb7AapHBiMZIDohxT432WVfvNnHm2bJLbjXU2iPYR8lP1GibUZu6UsYYSsiBWjdKsI2Kp
GAHywPzFSPklBBG2X+qQrFtwAwXhHK3p0zD7wJEsyYRkgs0XoaMT5hNsrxbWdUQ03lUIEwD6XSZ3
icYvpCxefXTuCGbwoLsLJv33SY+ZZh1VY/S9qKTYF6lDK8yJ6EHZhnqp2gnmRF5SzkjFjTAzGThi
P6QNtHBStI58KyPbySb8jlvAXUfteM8AcN+VPWqAKT7mhUMEQUD/kFehexspHkqCzMYNePr+1HeN
3IQpzzmUmIACxU2fPUrqC12OW4YpC21zrDo/H/AE4PiDhWN1GTc1qyI0wozAwkIl8tpiU7mtNZ76
VAGF6BE5kEGSTJu5YXWjT9rvjOW9W9mct5knb3GredfekIi3bGy9W6vvjKsyHCDVw4I4joo7KmVB
/aIksXx6NpXrvuD0RQtedJXTCLzuCjV8bbWGBljYsuZEdurdGk5TE1aSvTFHAp/fsH44kebezjGl
nMmwfx1gVWRkZynvNijThmQJxUp23mkxTKgZKOVqnaA4wgGkyrUzcOiG0Id93ILUJb55+BqJAhpt
hhkGAxl3MIaxJs6uraort9FgefwIeXXd1su+ujTLi8youJmgmoNCyA3bT12uThxIlBwgH5FHsuqi
TnjtUs/4rg+sVv1yjwh9Nq7SoIuvEjGG2x6hKmscOwkk+J24SkKxbZnX+H3ZgB+A2LrD4z76/eyU
j/HIFZrdoGAsQn68rQE8U/zCmLj1ptmHvA0e+ioMKF+LAmWXym9bxdqjhaweg+Shx97CNcehurUY
xZIy0cdXVmDq79JQ3QUYf/ajpSKKus32raODh4tKuctlqJ26Jr620PO9aEnSXk9j1J2CZH6OdWsg
GpGIUw+8LlQgQ+xn9E1ElWACrrQmuMnSV7du8jXhXh9lGIQ+/ftHnuenpteZFXglXcEwZ0CkW9W1
PZGvx2sRUZJjv4O1ZdDv8tJDmkJUQxyhPSlYeZuCFUfPPcIwdYNW2MxPWv1rkXXsttrO/AZbai9m
Ms5IrqNnFz6okVHtc1PYzY4glZVJzMeAEEPigIJCwmKWUOTV3CKJzBeBdrpoNHWmBJW7qLUaWIL4
U2aYIpUV54Rs0RKjWwtSd1Xl5mObm/lxqC0UgG6HLa701BJ71Kq1MnL4fUQs4A5xLqbBpMXHyydr
WP9ydwjuatAXA+EzSaTt7LjPoyOeZ8CctN2D3jsS2Vgia3GUhTWcvXijnNUsG/ejnZLIW3lArL5X
ghBHIw7dw+i5FUG2k2yWFAAB6LYdWdcnz00ZAXZN190UDsHe/8femSzHjWRd+lXaeo80DA44sOhN
zBEkg6MoUhsYNWGGY4YDT98fqKzqFFU/1dqXlVlZmmVKiEAA7tfvPec7TSr6AIyIH6XbroobQSpX
bw0kilntJz8zM9IqdX4/po4mq9byCDGguCZIj5zz4VTmabah7/lZ+D0z+pRwuglmjIDJt7NhTm9Y
OIZbKBbGoicxGMdLHOkY6KY976lN+nqKDKbH9X2w674jbyV8yWI328rRzra2SXMVAzI9UvpoZ/zb
KBxIzzA3pbB7wAK5M595XaMvESp9YI1Wi99N0pZNc8M4wiA2/Z2MCtY34bF8i4jqhNMS6J9RBDme
I77wISNthxygyf2drPDV/flTMYqDgbM/wlsX86Yl3lTY7TxHom/N/MAMgfXGHmExRD39bb+hTugo
Lc+TYzBRs2fqisW1iRmJJn7nFCQfWsHvDmpvFav+8nnoEFiSDgWH3bcHtcgGhMASemgK67E3EWBl
rKmjxAOCAzOc2ObeP2L8cjIMTMvkaIhGdpGBvhU8tvSbi4iYCqY3FGG44EI2KLbjsozVhQHk/Pj+
9axfzjTLBSV6RxwkjuO8FT3iaywR3GQ5Cwot3BWrhNokLcK8TdoUL+hig22GmOrac/3x5nXbQYlp
efvYHq0dWbIGeOrcfVFzPex1y77+/udbkK0/H5X5fOijsWHAsKOT9Ob0WukE8R4qlkNcFOLU4579
rhzgRquxG1uGrChe9DanjZ2u4tTqzgvjZWVlfOLKotAmoveFUqY8+TbJeZPNybNNKqKn86l3L4RN
QHXZpA1pMW2AFqFOqlVH2tohClmVHc3BdSsgn987whQvcPeIZAz4vz3QNXlLLi8bcDjp/NFMkvTT
665Ylmbgr8c5A9r9/r34RaDK04jyHvOq6XlAt38xN/QkH7N7ZYfOS5ehYqtWzFtRMzriqWZkdTAo
G1dIIe2dS09+DZjg9P5H+OWcDXrMw1zOB8E+ggng5xNwByvZqxJikwLO23sX2NMFkqzfLQO/dCy4
Co0K23OksKV8+5v3ST+EXqmSgyconr2IhausPFQZJCQCfM4Uzf6UwwPd7+Hp/S9oL52Cn1cgShQ4
Iz5OA6xQb4/DSNTF0ORjfABYEYVw/lRwaYRh8KnoKY2ZH7vTdWC4wSPa18csmGpm6O7IsHAATN6p
MoZvFTUQIWrm2g5xiRXlJIyXA/U3QWPEkX6tw2UQaoQtB9fXT//ffvXv+tUcttkq/mdj3nXzLVLl
T43qH3/k70Y168pfghaIJbHWMWBZHuy/G9WWDRYV6wApXaD3TP6rf7vyhPcXE6QlcVKi13ag/P3b
lUejmkdYSEk+maD7BcPvDxrVcCB+fiyXrjorINSE5eEEivemwZW1/ZxRnCc3KTlHabB2MI1xpgOW
dR0gXxEAXOqm3SvyoJodjyvcitU4JN46Cwc1Mvl85QPLDC1I2yXZwgr7ARF2fRo+JqlWDdUYlHuk
c6U53iD9Mb/Spx5phZMinvjrxop9E72MpVB2qBhR+rBXAdCXgrCk05I+9N0hKUoRXFD7nw07S9ba
86OTzES9UiqagdPL/I5tJCQkRM0bJ8jN6yxLMJgz2Or7Fe76Aox8XjXkETnC+CBN47MPcHqD4Bfy
F33GMwMmbDnznF5qcriOcnD7T+PiexZmFSziGy++a8gDJede6elm6Ocw2FQ2LKCtU/GNwStA2Ufj
klebwIwBYIeAE4BtrTuGTZ8ThBMf2sGL07OLGmfDXiGvk8ak/pkSHUNp8ZjIUYdQgoSBDgasbF0y
3UsXtNCGX2J6CidqTsMMOL+D24nuidMJg1WrCKlZc5QdjokXxhczQPgnuDQWqRFCm8eIHLMtkdgE
tpNaWlCE0/mG1pA41cepwRYfRXXarn1axyejLU06CK6PN6EIZ46O2Sj7FWkMPBLpnCwwNh2384bI
4bYhFVFOz1Adau+Gb7KQmTjO6A3NGr1JzN7ZgqH1SApI4++yyQWHiiQ7tInodyOK+g1KYCpxFcvb
egYbAVgvizb21Klb4iSa06SQE5tFbd2yKBJRNyBTCgUCEcQsrvd1rAj7hiPVn6VtzWiTJ1XE2Sqi
yUFLsQQ5JZhHTldmSZVXnexMjH5FxQl9yd9yI5CrwhQoqxui7WJ1nEuYj4DlkikqV7GfAGroi1YA
fCVJJllh0MdoStEtHLHhxJ44tz26EtAZ1iDvi6rktCANHVRM2gfgQq5qF2564NGTNGMU1o7WEvMc
mmF1SoktDy69KmISXEsSvNJcZhLe0lQYl4NLtOs69LU6c3hPLgcQkRdeWI4vpEZ7yK/bsd9OFBrT
URNFQ4qmsstmZZBwEB9AjtkKdZVAd9chguTUMS+5vya4vl0ZJclNouEjrWP0Cljxm7DgzQ59SRuh
mpJuA7C8HwlTYFhwOSOOq2mWCWetYn7NTUWrFKxIaTQzqMwyiG48WHdYAoq+kFd6LsZz3rrmvslk
v4kjJ0IyZQljICSBsX9uyORsKJUP8CZDhIcu5WqzKXJ/fLIBPu4xotTRSZjt3ay7FE9Ob3wxADry
ThkeJ26fTB733CmnBWJRk7m5i/pJPWnyVsXKn/qYqbJvq70IqwadgglmfRUYZdcdWImme1GjdD/a
rteRF57ntkcPglLz+NpPdlTVfB8N8cHtyWt0Ehog90NmD9VhzGJLHRtKsY1fGRjpW/T4c5jat6ii
lzOgCFIiiiNWM5cEtRVZrul+1o5/StFFZRsf54K+1NYIYIWEjZlEnSbb+1A9t7kVhXSD+a3ULqrm
dGMjDb/Fz2IOO6dHj+gFqX2hCHraOn5KM9FIqiV9O9bWQzWLZGM6uc3vnIko/dzUMn1Jzc744DT5
8NyaGg4kXgrBuyY0EdcpsvHC8ozu2EQRWnynT9utF7dRc8F/INAcoVsh3tH20J6vPH/mzCtagMEk
smHnRk+TTjk4E43bdm3Ti6BO9AjMWaw2w8GoG0dtw64YI9DPxPSS8V5WPUfhMswfLFTxjzDbPwoe
4W6VtBhcGbmb9sHzR3lLsqK1ibpw2nR2XB8lEE9zS8Kcvc0NguQ49I76rgxbcUaW1A+ropGFdTXS
L7qau9lL936tnKe600+R1kOw6rxktjZWEuYE2wxmR2rHkOr+qgAyeJ4nq70DFJYSMMr+Fd2C5Qvx
oaQin+bpUDiyk8SY0L+MwlPdsmqcEdn+fRr7bz3123qKjIl366ksf2E9fPm5onr9Q39XVMAMhLMM
/jnGc7B0/zH6t0xoBhxhsE7bpo1tmlPGv9DHcvk3S9ntvsKS/x77O85f8ORcl6GpgPJOdf4n1ZTr
Lm2EfxT5jPqdBaIQQDlgGL8At34a5DVD5pfaA6YoOkNvHJEzfBm6nVN0/q0L8IihE727kiZXPLvb
rPF640PcuenXHLaXAlPLYGdGYF8g7Nkb9MibB/bX/AJFbpLe0E9sPg1NgmB+ZtAUW1F+0Y2pjYY0
a6DMYLU9kRxNJjXnl003pOVlWtUGWRpMgK6GCZPfvpisPb4j4l7n2K52kP+a4JnsXMc/+CaFQdPV
k/c0jLr3b+CiSkQwSXwJaqQTW8cbSH9iVOUD4OmM+Im40LY4qEaRN1G1ePguOxdVXrQz8sIUa3Am
C+6+gN3osDn8QOH7r1x8dGR83ViDW1nDGaEffUCd5oDSL36A9UvmYH5O6RYGtrvJ+iUlDI1DCKc5
zLmfRCrhTYfXH3KmHEm5G6SFoWJhlI8/gOVZnLijyeyudWkRluy62brogQYumWslZMEShTPhVV0g
ljGWD8fW2rgparg104GoxM8SVXYsMw6+PSDQr3M4TUsWUlfgxNsMkUoEwnAxRHsbTmNzxlNmHM2x
bG5M4Ig0BNGO4YtpVmkbl8fYIJ09Ql5/nxmQwmjcm0A6rXK8BQDt7rygml5klWbbMe/xMWVTvElU
W+8Gv8guYU06aO9EcVSq6/dZOdQcBEsMFfmQ90d/gOfYx9muKEq1cSjwrgFj02GNc+DM5JBvRAeY
iXGYOrRzEN42xVh8DEujo6BgmVzNxlBdo9j7kKkiuqWR2t6M8SBv8yobnuPC15sosMJTU8X6ludB
7aZBJSCANN1kW00faYsYtNd79IOhBHo5Wok8g9YOH5m5OAcdewaQ05BcgLYxgt0gG+cy9MJ8byB4
nDeWbDIkCrXvriSW5A+1Z5X37cRICQ9LTECgy2Rf44hrpF6raZ6PZWN7HuKxltQkzBjHUc/Nfsyz
6NGBGnsRgHSuVhYH6AeMOPQ1fVTa6aIOzb9bI4ntGELnJXxMlYz9bDWvCJtzbwDXySPiuIe0lps2
7QXDREfDSp0qkrwQVjKOCJt+uO6jyL6wNK4/QOz9qksnfmsSZZrbOPfKx6bV5X4IybyGcPvRqklv
73LfP/FLY3yrQGjifvOvZhrgt6HXxqdS6OYhspz5qSepsdgFo7a/pKoxL+Awwyyqa0eeRlSuO5FW
3xah2sFyIUvHOpv5BWWKLNbvn0h1yz9OkKQ+OmOXuGu39rOPNbUaKZe8Yez+DRJcAmoDOXa7hHEV
CbHemiFszlTYma7LoHRPo24D1OxTliKNxPVxbaUJxyd3BhUHdCC5KcNUg/SuOD0oJJA8xbTNYten
LZ10RrsRRj1t1dhX6zEkyov70sERzeN1ZJhrcr3Gk8LovYEYaD8K0muvO6P5AFv8Pq0M+VW7ClA1
5xwy1twRxyMpQnP6QJqOAEU7hXgBRLUCJYhAL4mOgWjl1TQ2Na9G397PuY+cuTHVF68nLL3CYnnD
OWn+zNyWDqtFvg0Zk2N1EaWR+BDFwl17dW4DmC3qCaMfjlthW/1z5xqEb+ak8mS4SebMomxOdXPC
DBu9tGSnfctHmGDtUF/afThuXW/UG3TXzpONg/rgYMDwSbwcp0tbU/6KzANU13W2wRsnYtJskJbu
GjBSRDSbPmeetG3rddVZwTbvtXUe2mSJKg+J2lvFpEDqgx13+k6NgoEyQSHO/dCF/udsLKjaaGyR
GOznTHnBrU93VC/+JToP96V36WRzDOEgxnGAda43yUSKrDIkG5uwMPwRWNYIGrAeJstozzj8wPRF
zFA3luMy9WuT+KgKGD2rasKKZVg2B5ME914wuooRkf5Ss+fdWaO3pB+FnCSpKUmsC9uji4Fq39VC
XxodrL6ApKAvAk3od2WIr5gQbRS8Q9utpxo6IUadbd0wEEwKI7sadexfBU6WXcamgnmVzl9i02YU
a4L/Flp/UGZzr+vZxFXVxHiv0YwmVKa7BMQI1tc5uK2xEm8NTClAftuxPURGfM6zIdqJPgk3TdlY
H2FGiD0TPvwVtfySzqV/V9vM8GIg4w+RJPcIh17F6Ccrtk0TuvmVy3B87dLFprxlVkZ+wZSsvMLr
9sKy1C1PbrGhTTveJOROfgUfbNDZqKz8mgRO/zECvHviE04bG7j4WqGlhYuWucVNERruLrfpwltl
Z69N6vfN1JrJpdFEEsdiyfmo1/1G9Lp7ZsIab3Kf08cgs09da31GV0EaHtvj5TAWEcP4doxvhM8c
rGwVtuMittdkYbXfLWfItr019fep6blbdAHNFjxGxmCa+Y7TGOE9JqD2jPK/24+BQxxdmzTXQ5Q6
1jZlxBWtBN79tdHExnHsL5pExGu3HD/Tycg/1Xrsd9FIImUBjwj9NhEDLHuf6Ah9a7KkPToA2DA0
ZUtYO/+EaTnAV+56hyHpzCN2DbEhI8Xe2V1CyE1lpF8CYg9ZOxnDdW5prEQb5rdpl+Nlb9NkR3BY
fewpSLY9OIsDFqh2JzWVlzEqd0+jfLhICoXHO9dEpnaWYWzMaUa9X6lh69B++tK5Iy48kT8kfWSt
+yn2DuPgcER0r2aBjq4UdI7oANk7ZblfarO67RFMwIYpOSMQu8MSbayYHD1ZiZhWMTKSXZLNVBg5
WQCZqc6yam6l2e5pXu3nsehpaWRMFuOSeJUOsT4RXzui1/xVHZj2ChWKjeUiRs6fRztckFcOMbt3
AfOPfe71wUHQn2YsiKomK28mWPw7yMaQVZRRrr18uqU7tODjM9QbXYWaaCZTUkTKX7lxb+3LwYHx
bEjn2ug0oYOBIR8w0SWHOQ1xj7nWtzr0jC0+BjI1Odav7ASS+RACFKdL1t+OtkWsZTHVW2nw+KnW
OHh6KG89A8tV0M3xirYZPYKg6o8aSvYhLSMDh8zsn4puus0T95MI5Yf/9qb/f6BxqCACurn/c2/6
KvkSJ9HLz93pH3/o77OUb/8lLBrTMLv+zpH5d3eaGG8BhSWgN72AhH7qTvt/WUyMlv40RBBEznyK
/yejBsG70EUQYTHQIQD8D7rT1pspKapLyyE5Ti5xOVDM3nLF2CLJHc1b66IkMYLGzQBVQB8aFxEb
9o3SI/Mpngp1mWaWMSLHgIWOPSfGAdaSAfEiYWPa1mYy02V076bePHEQEEQsXUT2gpgIQpLyqKNb
Otz/uNM3P458/ws8yI1Kyq79P//7TVsdKy0f2OfWmgsx+Rcimt/2WPybGYg8LNc7Ky6NNWxbqKSD
NM+jMbETv39BhsY/nz0X0hMALebJaM4XktWbkbKR5E5lEJd9gWL2EkONka7zgfnEPhUiqjkI1UZ9
sABzPgcjiQR63YtBikPgMRTbudHS54JlhNhtZluhHeuFaPzsjjxUv0yks1UQ8W5iCH8PtJ26mUZb
qS7S1gqbLXpD5pdwcSkzarJn5rWr+5L+91hyrw1v0HcQAdAkgVt/6cqKo19aLzjRAKlctG1kuAhi
3BB31OgZFDgevwjCj67t+10IQB/KRWI/NJbDQzA6jIUbhzH9JIyg2c5dZZ0bH43dWkb0b7cwWIhD
RXCImy0WOSfjOLIfLPJcwEnIlu/WNmn9bMQTlZA38jG0nfh6C0O+eraHMZvXHv7C+FrHBZ8Ikp1z
ZCAf6w9NDaMXmLRhWw92Glvtha1Qy58ZoUhjh3vRq55spy/jU9e0PH8RtjikntId7uamtB8MOnb6
IzYaMCuO3XHnfvTCaHrTnGQXQP0wNBl/iGWYS+fVwKeteogMWwIqmC7ruaYgNGADxzd43VG7qqZc
uoJE0ibrNKPkg3oSPvYTepyhxwe+IooFsU+deLcxAkgMxW3NTQL2wa/gCWwYT/FIE+8gZsxoW+4j
MFg3WbxACaSScaPdrp7vp5l46vVgu7Z1EUFyiU/z8pPI5eYEdULdA0WfUrM20P0leUd+3TwM41VM
s+HWoLWgV4g3seBHOPph2REZsW2x3eZUfoj/Vo0nR7lRwAK3bBERoUm1lVKd6unB6+yOQO0A3VCR
hoLIErdXL1HauVfTFHmPBkf/8zhU+Q1pF9ELFW1yQNQs/HVil/KljLLhY+XgYt5ZM49sPGL8GpjH
+Os4XfQmRU7GLo0Tz9VbsieCRwMQR3drA4ViSjFIHpuhkdzeMSm85horsuvsiIs2CH0u+tqByDcJ
P54dFG3CwMdfwIdYMWAR4/cppevyzD8W6XcgT/ouKUzkdx5RxZydeEZavGn9GlUXBbi9/PIkNNfe
yiAuxltlZLYj8ZWqeubO8HLheOOlzCo1hrvWhKLxBD1G36E04UUwmEvoQ2JXNLez3FQXrj1zCg5p
shyiIUVPm4Y2gaiOWx/6JWr+0il7br1UPVdBwJnOK4u3LdhqUkORWgcOZfXrCYLZjN08EKppGI9G
T47TZUdCXHMzkWMeEqDjsPwyAJiCD/DBi+wuJB/hoAujoT8zOM5xxhI4rOap4F6id1pGeCZkZPSr
ETcCf0RzoA2RaybaIW9PVcPPXL8+yJk2+OGUEfAee8PyUnSN4G/Ro8MaWgplU7oZFqcfy4+9J537
vX2dhgELhR9ZrzkfowX/xWcc4C/GUCg4EacpGUZN+qmxmjECZ9BH3Vcn9LvsI9211orXOiSf5loV
ZUnYteZgE2xlHhlkK2UWf5PJ43Rqa1gssAwa65xirNcf/T6ss2+uLG2OKmIi9GhbmINtXxfsPzNJ
jX0aecewtP0CJozyTPMY2w7NKddatOdGEpmfEj2DPU8i/1wC23tyhz5EYmzdyyHS5EcVqv8wqcnY
ZrQQ6c1V7drpo/jo5EG4QTTOQb1IhnFFc5IeVUyG+gFVojdekoeLcxGJNzKonUCcVjIAqqawZJFR
x6ryzcclzHbtFOYnAxniqgMJxDijpF9PZpJ/sDI7+py3ofymIydcYZgrr7vcu+w5ek/bDMDXradk
9Ml1hnJbsEkBXydEFkNI+ckScbGzOTGFaznDejexe94EEVAMWWUoZ2zCvq44WOcf7LSVHIjbDsdt
hzxt0CRkNBFedc7s10M+F5cu6rttP8r8lmW9+pQGfXw/iPxmlKZO9w09+1091Rr3t6IJg9f9Pmq9
/MNYiDbaNV25pDpRFeRZPeO0D7Id0AFgXPUIri+XKAuTwVEPbDrVU+kWVbxJZ3j4fmKqj7GH3dxi
60GD6Lk9Jbfs9bnytEOROxSbCGb996TBy5r3QhzsOY12Y27bZzdqpdjE4B2mFRO4uNwsJuiLui3U
3s/raXFgOOooY23vIte6pRyv9qaO+03Dd3xKswZlJL5O71iiDRq2UyH7c92J8J50M29vtHO2czGz
r+mnzf5umjzvbGCPvmDBng5mWU5AYIHFz3iHIS81zbqzRb+u+yk9gPv3HoZkmL+aZp5eALCbLzge
B/nm/Qrll2JuES3wv1f9mYMu7OfeeK0KxlhLXAQZxkj9GAytzdFhExIGcuXUHCBY85Yf3r/qG2ER
VZHEIwiswqPSlYCMfr4q8cuxjEc3OHGmr55JkGJhqDqbGuP967yRk71eZ4FPUi7bzuLI+/k6ABG9
vg2YGQk03KypZsOaXerq2dUhC8afXwwto8XtJIsDY9nPF7N4h42IIvD02vJRKhbHV++akfTB9v1L
/VrIot/zuW++Q5CIfGvyqiE+VfDqvZMDieBc9pTe7hjAuIH8c9FKugZ/fD3Qj7CELUCVtPjf6FEs
X/Ha5oUL7iYOH39sQdDs2DEY3VONtMnE7X3/msvt+sfUht+OL7dgIOFT8+O9PWZMZIZ1QdOJU8NE
e1hJY3Gxs6CyA5d6sSMLhD3O2igG/tlEb63/+CHFpOJyn014lEhx3nxpVYra1Hnmnfo+aQ7jaDhE
uzEyfv9r/voqcBVpuQBLUfv9wrzMQ3ssQzDBJ/gqDXEQZbKX/vQ7YeV/ugoHSlCXiyfwFy2h1zl2
7Rp8l1dXoJfgbnjtgL7/Xf7DY8nkD44l4imf4+abO5bVOJfwZbsnO2ySPTgIHophGvGLYTe0zl2l
h/k3R7pf1y/WdFYTvhZh5lz255cOqE84jbknToYKvScL0g3WoYFSpM/RspZQUOjftDOPyPtf9deV
xWekyMiTb8us6+1XDZCig99y7VPW83aH5CJcdB5mzjlFq/D+pf7DV+ThwHZLDY627O1iKckb4FKF
fdJNzNy/sNTFTB/pOReLOHs5wenlqXn/ov/p+4HVJj3HdJGfvrUwDyaEBpQy1ilHaXYoC7HkePjx
noPOb9/0V4Xnz696QHfCFUK8puP+8qYtliCT9QQnURv4q9QqXJQbMPfuoOs1RJbhK0V4S5msR+o6
fClTex7qQYc7BLKCw4XCTBPZ7Vcrbh2qzrnEm+ZnXpX/5rb8+oSj03GQDbIieTRo3mwoJcPLZCKR
9mQXyKuhtifV84K0aEnvQWkK7o6y/v1f4m1sLwshBnjeqkUm6zv+W41qlNMvCdnjToZvUOtq3+H8
0GndfYU7zpYJNGR53tPEOtd9Xj8Pg4vSwkkCfVe3dp3v66ifF1zamOy7idDNP94cmIXg6sdD7bBK
vhUrwlONIXvw1hezT9FtuuknK8JI1uZOmazGmj7r+3fkl2fTQ5bM20Arh0dUvL1gDSKNon+aT/Aj
xEtrpgy6prrkMdWL1vvPL0bfyEHBELDUvH02cRoGJlFL00mjY7lJyyy4NFufU45rVpyS3r/YL8s0
3wzpKQnIzrLjvcKC/+FJLzLDqtrQnE5e6HKwjBK4y/R4Y06J71/IfqOJANPAcrkUD3jt2dLfVkY5
szLtVXKkgmji9sbkDEeWjt922YcQCFd7UaUocMhQEtgwxxhTSl5Jp0HnvGyDkPnu4iSjT2CMHJbw
wszV8yyxV5mGRyuLrpezM/Ol+zHW8Hn2I86Km65UgSr+dCH2SK6gCY6+A4LyL6VQUsL/lCChTvaM
vWrE0HBR4CjbR+b0x1UXl+IZQOBLlxep75vtrYtMuxt03JwaRC1H3075/jWpQFvD1uoCht9v+4dv
aiCEMQE2fl59BOrAMd7+SuVcOMypXXHyai2+kR4+nBoRBo+vDRFPtnR16jmHVKa1/ZuXzH77iJBN
giQfjDpXXgwZS4TdP/3vIsd/hw0UcqpFJ2neoJ9AsbqfvLl3kBWQ1PXZs7KM6ZBqmU4FEU7B0mmi
5GB3E2NS6IPTndkXdBHnbOnX1I1cDhY9A/0V5HPn2BRem+57/v4b2U1Gyd80Ju4hwC6LiyrzHYZ3
aYsFbnm8cgK/ASx2jVWdhmaqmJJ6LYioUdMaa0O8TRfMXdnok3qI5MaPcEhdueYiwgHVVdyOdBvO
jdcZ8AAT70YxWWVSJIlbo4tdzitT1rZ5SVvaLNetdPsAel1TXaLkQ8Mi82oeN2qq0QqWc3KC6bmE
u+Vuz/DWiuugXPV14nb0vs1hVC/OnC7Ej9xKaR71zBqtryCmM5riRsr7EuhqaYZOURbfDJPmnyWE
MnX0FC1KHK2kuh28IeNUVNYz/3auial6LT6BV9F5CfKlrqkr3rW4zN3pO91y2HIZODIO7iiIg+wY
+Ya+q1CAxjeYaHN1mUX10N22eFOLDW5X3m5lFVV2p2aT/aLpO6veIf/Ud5kJBiPyPJXdycpqvxLk
zLcYMUPO3xyvREbY1NbSihpzfmZtkpuw46u7L+7Ix72vgG5gI7JTcTlwNwc6Gj29OWTomd4hZOTy
9EHoXDGaohHuFxPkVLz1/I0Mi0MMyyNh3rVOe+Neq4RL19nMrgWfUNDCiXOnJX92HNzuzkoMoIsZ
j0t8w3kV5JA1yREqrIEjfRgayN2bviPSdSambETpyxLuzhFPUAl8DSiBHBN5KcCvjsdYG8wkO23h
9lRNTk8LxXU773XOGZaZW0CXEXMakhCrdJt87ycuD1gZo2I7G0nD3vBaB9Cz5+mbI49WQ+zhEDkR
j+BMFyGNEL+m26b0d4Zy4Y0/w8370YJz854P48RoSEVquy9JGMchQK+WWeeP18pbHOXm8s6M0kn9
lxIyWkNzfrIeLG3FOHTYFeu1zdwQLoPn8hTVvrd4sXOX+2q3S8+cGPf+M+CMcdhpfPvIjpfRDMkq
L6HrLIVEJKjtfCWBIFjp0oltaM+vKjK3DnDH6cC/bn8SfVxzE9O7kpeuZB6xIhRFp0DfMrO9wAbL
a1pUBpOGfBLcWKK1oCungR0lt21Z80Esk97Jrsrt9q6c0Vx8grHvGMOSapdld74K0IW6OrcevDQt
Uaw1YTJ98w0mGVtYJra4nayKLnA8URuj8LFGWbAfMwbAjxDTruBZEUxzoBaIzpEfKcyzDmUscRcY
jHIIX/gLwhBP4Zol3AXt2LR066fcweRGB232aUkgfjsVpqlptdEh75YwxBnF6vhjx/+v5vQ3mlMH
uyd13f88J334pl/afwpO//4T/xKcLkCphajDuFXSwlq8mv+y8JjeXxz9l7M0VcEPoNS/BKf4fgKM
bEtLiN30p2At9y8fPhXyVDygkkmq90dDUvF6QvrHocZiegu8l0wpqjmqVXuJaPlHLYfq2xhqpczj
iNPl42AIcpXz6Yuv7fw8WwYyMQMosy6WVXb0r9q2Gp68Ia3vK2Xc12bTnhgXxaval/OVUL1xnEKA
cPtBsdb1ZW289FJiv/GUCZ3CDyUyMBcnw00p3cm5FSLJ7AKlWG7J42w1vn3GyWiqD21e0/Gm3z4r
Z1+BP6iukOGZMl2zcc1ag/gcukLwfmSp2OHQNeWAYKtp6g+5X3bI82RZ5NYpDrTHFoQStNvK2CTT
Ic6FXZ06ESUAOFkpfNOkOzpRhiVFOlsnqSaUZVPU4kqalaWQkODm9Pe+zbzq2NM3MEN624lMH8KJ
kCFmlzIb6k2sXPWSlqH/NcIIydpqt7qtt03MVuut/VYm5r2em7TadHyEdp9pZV8QaDK37CdBfBGm
FsraEQV5u2NDSoftrIj9gtqdHoqI/qMuEzbuvHS6A6wKfzty3HnG4YeDYaGtJmBXI4It+bH69Kq2
S3VI7fExXXitKUrflcWad8jGiKTQmhidj4lO2LMnrEvS11dKNEy3gMG2UVESx92yHS+U2HIICDaC
HNvpcAS9MT7POHjWNimTmYafo7NHTWGymhb4LGeGz1GisDWFWX8/+z3HgtkA/sstNSCScFquxn0r
Y7nz4dtSLN8Nc/Lo5fZ3KLYdDQNQuNgpzzNBiczHume1QHMHVR6yjjBMvDOkpjMAaRfcblWB6Wnq
+QbiAJRWO3usaL5tgMuqbVYM3xDEeFeFxyY2Bqhd0UUZIDowL4Me3WRTn+3FIHCiz8O1nWIqGgak
sBFCtzXu0fgy7PPmyu9Ge0tPwDyiZU52pZ7dVW9E8XpeDGVI54Z9ge3msx/XyBobkPkVHay7qJoE
suHoG8R2de0a3T0JQ3A/CojHZlVAIKADtZBEAC0nJpuqIvJsVcJP7mhaHVkX4l3TwKSNClesXZCV
+wEEs3Kz4tgtZGaUsoz4IoAj61Ann9VCcB7csthGETqrwCTTTiks/O0CfnYZRnIQHPItMr1k5dv6
wXKBRTc53Cvo0fOCkS5aokTczvgIG9xcOZlOT3HtkiW6cKgdJnmf+lmucTOv0mwUOPaG2hOrfjKz
y2LIepQDHW983/g12vXZ+K5QnCPvBJLlrhRNOHJPU0II6Axp42BnZn83WcMo73ORVTeeaYN7runH
nSvq/Z2jEn8bSkYiayvv04fWK8jwMK052iepsk9lHzU0mZyOq/1f9s6kN28tvdZ/JcicBfYNkNwB
u69Xa0mWJ4Rk2ezJvdmTv/4+dFXlpgJcJAEyDHAGx8fNkfWRu1nvWs/iwcLICtn7J7KCEajJND0U
OzN8ApABAWQHibvLsn5JgDZqlDrmeh6HvOH8P68zLkMerSVQVltdAslXuxcbz8NvTVISAOwxEbG9
jGPGOLb3eNdmT9JEokox30ER7N97i6dFZw/P4OxOtXrJGq8+YFsXeAEV/aDquJ1kSVpoLewDzB5W
iQWeSKumuKUMEnmG2JgKCgmY39t2HSTJIQZv3xdulK9OLpa7qlA+eKXe9C2ngqYq26iWw3lQpImQ
oZdhV+nFpVHyr6R3u5Apbv5adwV2R1tY+U3v1h3OPTJw3LRae5B18oJtlQIfDzHnKsyqPWseSQPH
mK4TJtUn0/CU5xJzLMExKw+B5Mhgqz3408wLeY1xGOuoic0SrxzxbzbxQuDkQ08SZxhIcsGs4s+h
CFpR10O3v7VYiO3HepuMOJGMyhVZZQenmh4w9uf4CfrjrBGp8pPdBybdzaWdwG4eKRB956psHc2p
9n52ev/oLCZ+sr6kH9pwh+/2H7eZCvBVN6YTcSjYWyO+IBJsYvidkGGKCmVQLuTqs9jd/W2NunmR
aBdaY1N3t8lprAfuCrfeLe83RZ1ua+6R61xHJ8xR8P2lL3i1HJ3ODVNPD5lnMh6cdTfwCpo7hNYd
ViXtWIOHmzeyam0GlOxdlA0Y9jcnLmaWb8+kR1NtfhoRavwSnwQlLJgD+bt5R7ksB5j63qlTJ+a1
2qL6XLjrn+tuNFQpIQ7G3XxI64UMiz+ORI+yn2+EOryQhu01lGblhf0gT57iYYZQxO9FOi917rTR
5uGqVHuBwLF62ElMs40yKP7xONbLWSnl11RSvTQkdAosFV3WsyWDCjrZPTAI9aovfLCNuhbxvJss
wQTbR2U3XkrBhZRAB3TVtERecfk7j2VRwTgpWe+k/WPbDZzNbuXMyuEHQK7yAqIVcMTaUDJg0JHL
FUu78gz0B3KdWTCX5W8K4bx4EduPVPCnln88oyT3klvSaomOeMnSDzzmsxbaDHNo6B6SUk+CbLed
zqY7sbkDcSVfRseu9ZsKhl/gaaq4sjgwTIv5VncjveFlL1+rfYy+dQQsBLbY391o6kHRQ0ExWUQJ
F+OBba2qePT0VpzUP+5YOLzxjGl2rBM1ZDFtWbXz6Q1UDhvGYDznuU1qIl0o715c1nU7rz713ZFL
M0x7Gs3ajovJWQOck03cF0yjdU3fQ/qbCbNt/eyzZPUnkkZgcfkaZtpxItWT7ivFlNtDaZDWZTfF
cQc2bVwavmGwmvxpKIt3XvtyuA1z436TjsXvNdT1mXr3k10x+FcqL30caUZ7sOALvTvAlRHT5wCH
+h0tCP3RYB5hBMve6kTDL99oipjMF88q52AhqIf7243MLbF1qgiclE96mrG7787r3AYNF6St/gXt
mnaKlc95Ny2395O2kR3dFufoLJb7Yy579Z1r6c9CJMP9phpKEU1TNh0LMRj3FuUPkbYV1NUQmR4m
HKdr4OmTR6DZsngi1PpJup71NK/Ym0EpTbCpE8wqgWX21W+Iu9RT8KKmfKbMPlt/dTr7IIRm8co0
VHUDOvA2sHGomSGBwmdwT2MA2OcKgaT43sP4/GxSeQaxkJBQbrM0kKnxVdm99dxgVfpJSEGpIbvZ
tPcwKF1O4k8iIC+zYsTktC4/1T07IP6kCDA1nLAaObcpUwB/NfYDiatLAkjICSe2A3oolK3gcbYn
5ytJnTrI9N659wYrf7NEZ4KCy62QmE0V4aUSgWjFVoWkNOuoHYz2qTOo1ghWvhV3S6m7oL6SlvDL
IEbsvZ071CFcfvIYezIj1boiTvbEBlNTPRJ8XYehs5VDQWl0fdhh/2+sZuUbW9z4vZoX9bkshuSo
Fg59UtbMiTeR9hkoO5fRXEHAAn02V68pDPQVyNQKhXlDa/QUnRciU6mWFtRlnPU9t4Ieq5X+YjYC
+02qRtTRdI8DEd031d3GL0vM09HtWw8KeTHcg/XpXlrD6krev7YYQkPaYVlbjBE4XW2vTFnrtuD6
0M/EXVhhA+5JoxcCjjNs34R0NkXUwgwlNgRzd6PtaaA5cTf7O1w7kkKTu7CzuqPp8SLSL4UCZS9p
ZIKaubONMnufHByEHFbG52prEC2JXim3qlnyd3iUTdwlbr0nuBdqY8dGDQt8Qa4PR0OhM2IPRYFY
TB4nfin2JZbXrvae55qzMXLC+EndSRsqmVPENn1puCT2ANafLNbAbPibhnzt70jbw7yHtoo9vrXW
Qxa21OsEQtmqHmlAWPG8x74q0+q60NqS2i+mvIymQhuvdbONWOyL5jg6S/qgCyNZn1yn6Nr7Jc0W
K/TSRZU2bTIEBjks4E/x1r2ze9R12HscN3N3TH3KqmbzuR1SZFSWsbV1na4/Fl5Wez5lRdN2qRYT
altfaFGFYtWFRp+xji54sDg62cZxyGzrTaegfAyRBYVz7ErexU88v0nICDxJr/k0AcfjEe6KSEcD
RfMCfxiUNPax+gxde51g4R9xRWhPixy4C2hSOWwW2IUJCfZMi4Q4dTyT6GZGfhUFlMNEH53fNbnl
nyr0ILxieTcUh6UW3/rSS/J3DetDUFP8Q0MXLHsXrpMV2kT6f7WuSI/2CNDB1wYomxIbzutWzGqU
26zOEQ0FZdzr/fahcrC+QCez/Ir7cesI9dDyx543CqIfhcjF92wx66d51jAhCLROHVgAGEGNBjQt
q0GvlOSZWjXhdCBRqZdy0oKO6PydacpdcNTMl55TZMTgzAtojy+ilL2Owzk+qUXvhohugJMimils
ubg/DWnuxR1K6IdFEPtY4/Xxk5KsEoYVF1BDmx3y1KCmurVcsuk1WDHASfNn5REoJLl0bywZ3RkN
MQ2+Er8bVD0Qur4epVZJjlJjesVs4y5QrMw54rmRsQAzG8mVGo6Gh1KlWCfPojmps8hj1MttRCl/
9JzpfQDo9VHJE4NEBTtJQ3kpme5qoIJJVWijKRi+tIlJzsRzlPvB2NYnAeJmXPBzLSUGKQv+BOjA
Wamias2yX0LY5g2bGi0/QqbHBNYchhkW/lFARKuyilIUzIhdOUxsOvNKaYHq3U1LSt19k9vH0s6t
SCe6T01i255zVXtw3RpaRt8vLfI32SynKUhurcOOa5DuHXbKLlhqtYy0KjH9ovKM9xRei2/MPSO8
Os/qd4yU7yTsUPEmGqAsFEiU5OlLXdhYMX5tNJF3Fd8/7BkkHOi6W5p0z2gaqA9Oaof2BgvRoy4S
uxkIsWb5jp/ukqWAoTb5RfvL976Y9udtVNtoHCga9RfDiGx4LIiEXkJnA1bQkjilX6cq4FtjpWVE
aZaiijpk1pGIvrwShGp4WnrngELqBDo+yGtFB8ED+oOqhqNJZjeahDrd9QPnbfRwPZS7/LO4vcCk
KyvAltN2TAtX/TXTYRAXQzEda3MYw1mROsEaB0VAdD+HbBnOTp0XvuqWzhnzf5hlqzi5wpZswArV
HE49PW5llsZpLj+5r3EUW5ud5rkV9akZMS4H6dSvb6TU6BDACGxgJn3lKPUtV6QMnG5wLpltzIFc
Ng6OLR2V8yaJBKP4hs00/vA0eZu11YC+pb82CkteMYEzEHYHBAum2hsaNsw/2YFHobiG6qHE+rbt
bFELRNalWbNrrjTvA2BgSOLZc2fDkWEljeeV01GTiuY5a/V3A9TYCcui+dUTdwvVtIN0odSvC7DC
30LQBx+njQu1ANWDw/ciaFbZ7PrJXQcQCG1aaOEgXDjCoGsnf2ESgECxzk+SwGBL+imhoAEBYo6t
3lxzDv+1xh1nIZ00Gt4TCQOLOgfDam3+esB74dFlg8KbgCFXLbszBmZ/3vJ04aqTULjHX+dWFhZW
SNtEJNBKpd3dk7nm2zrp1GhyK62PRjUTdzpl5if+hZ8qKb/TU/3JLFoWDzfPzp5Qy/Nqsblqxvwz
KcUoDyXO2GixR1LNDpMTq1rOW+6UvOraa8eWFFQaeeFR37VA0VCt6Y2O72iQVHknOOXtzBmdfkMK
t3SWBHvppvkIUeToTBKi8HYG20OlaC7UUwnAMvEoVGWkKEEaO2ehkZPHxO5ETmlXZ2Eh/xGJ6oOG
oz7erwW2sSmvXTo9ekX/pdY5T3yyWpG3NI/SJOaEMOOcGpPsqKMM2YG7CwLiViv3s26+5VTBXoZE
EeHc2TmFhDTSZCqdEXlba8el4HLWWWN/ahi9olwMra+W1peYE+9xVFRkuIScWNauP8pUQzkbViN2
SprvisH4TKxJewZ3XIb2QhA1IC0+/7J6Z3pm7cMTZFtd4KhyPHcSMQoKT6AlinmrOldBZ8lzwKZq
WRLEaG7mUAF/2QxzDPWcZo3ISbXa8QuVJlfJ/qh59L+U+UpNjta270zcjToslW37SdgtWZhJlcpH
a9fdPZYW5Viw4XVEnZ3l6JbA6EAm6di6Ablh5EnPnQJlyajX9ZNzFq9WKuqPvNDc+xZzNWyNbPyp
5PbvtCP/TFRD6c8SGfpxW8yEhIAzN4GgXePFXazxQdczc7vrFrcVPkOS9oAKWpNtBTi8p2rtWGtz
zQntMl9CoedNF+TbKsggQ7Mz1US503JyPYHFZnDMk+nbmlovnBCsZ8Da8FHkOhx5D9bI7nqNy5X7
OjMi9kXW6M8pZcpBnxn3rtYnQPnI2hR14gYwufQ8rLikK5cZZIlxrRqkVTlM2YUzxLDEKSj5oIMs
PZ7NhvXHtwdVFIc0oQwSkQhKDaNUyZmmtjUcz3sA2phbYQWO3XavnTDlRUrXJaFLbEAlW4vGt9Jx
HqysC+9QazzjjjGz+g14kWaHrhy3t7EcIDYzFEU0QqCmga9Z+5sxivHq8PTIQBUz2UvZ5CQghcBK
jMCD6X1MOTGt8+DTPUmjOnZFTkKsMu91aTs/zC5zebXHYjgKcOO+VKiLRBQxCSvSQTsFuOiWZ2sU
EFIbSkttOslVind0xXtlOJZ+wV4mWdiAg6WAk9rQp7WcqN42eNGYCe8xV6fn4r3obNEcQWsRTob4
PXO8jhgRPFJgW/jA19WzKO2BvphxPqR5Ih+XdNLfioITeGiZLNhbZ2kPUHuBKlVycp96ZmWceLu0
faigELwpZj7SKSXRZerNc29ERIY3ujTUO5V8wUEnPONxee2Nx95ynScPznTtd1riXRQl0z/XKi/P
Q+9Oz7puIIYuOh4Av21YVqm2c0lXun0GWcHqAcA4JEXWcJxRBX2j89LiDoV/x215nVFdCk1frXiw
Z4tPui6g23Qp/fZl/7ClIIF9exV6BG1g+aZuTnouTJZKzGDr7wrOzHtCNidlpxjcEKWju8s8L0/9
tMjl22hbbTwr7LppS0hl5pEKuezkkZriURDgyVUfafTSJYtzmmaVbrDeLq9gJ3Gol7ShXNutnV+G
osEhby95HWYKfcE2fg2Wk0F5xFMv7qx1do81jJCIZmNxgGlpBoYoeUqUbh5uZCGM76i3CpvYLL6p
nO+uXSvneBw4/SNnOqg0SvYED3kKXCatiPYtXYqir2/j4P1UiJZFLE5QBTJrCBUCUjdv4tUwCj2L
cmmc2kxzH6ChLKcZoOvZVhwaSmA+wKLg1jFyYgzQm7szlZzjjWBwecXR/EkllRbhtCST7a4f6VpD
GzIx9yRugayoJbBjZbe+wsNIYgd0XESPrxFB8twLSEVPfGrVT2Xfotm0ZbMS33K3MDMWLbTBldJP
3HKWVbfuPa9MyqaGbDtiYrA3NrJ+fHAdcjYc9CraIC19qp4WK8sBebHZFFbZEojYpvKqOJKBOOMb
NFayiWubxVhIqCFvtzur3PjvaoL7YVnv5wFfmj6Vr16vfzdSFmtLaaLcNDbsm8uH12C9AgiTh/Oc
UZmtVPB0idbGOrTI40xvM2ynp80VXBXI/QXeCDOE1sh7PFWMlwv5JuhgfwBkSYuJDoVJDodpM6cf
ysIYRCeWjC9LjdWNE/JC/OMgJjbqxR0/aq+Qj/MoH8dWpw8Jui9bu7ZfBLNKuXcNbw0SVc9OEkoT
rgXly6SN6fYHNdax/vvEVOgENT3z+zBbo5/Wy3USYjl1lXz7M4v937H1fzK2hl+0U4z//2PrW940
v3iQ/5GV9Nff9fd8r/cX1nX8rqR49z4YJs1/H117zp/CI9V2/0R4sdz/GyvJ9P6C1gaq1LSYeusW
UKR/+nu+12Cq7QFdwozscqP5b+Z7NZ3/y7+33qtctLjkUOK1O5xhNv0Ho5sBabUezEa9NKrSZnIM
NNNWwgU+xTEftEVEpWlwGFsNip9jytg0bk2ojb+WpXIoZt/yBvGX/XMBhO2x7RnF9rZslWm+8hIb
ZThDR0hdPX2pl9EJ8hRRg1vEcJNqOjxsM9tHnLeFxSIIwJ5CeH4ymGxAfpBpsvKI+tBcnGLZjjSE
PFYdpz2W2mS9qL2kjdi09eE6FZ7ZvBhlMjrXftuZFGNlz4TnzdoYv4o/mWPmyEQ6aSvz6CDd1n7G
p9avodGpBv0gxvgOo3/OFja2WrmVAOh2C1vtiLjks31Ok6q2A4NxMMocSJAXLVuBxRPb3IIOucw+
mbbVfzms38+2Oeqn3uEArC9gpbCTRrmT50GvSq5zE2m0Q6Hn37i7lg92QfD2yC8xbiscvDocFiM/
DkynO78zLSOCmPABDpPDkFrU8wmTE/6mxjMiiXQHBN/NppB8jbSiDXf0k6ZW1m3ymA1pw+hokBk8
iVkd4NDrBhHiWezt9d2w6i5EvcFQwqIXVnWpepMjvgOgB+5Ul0WKodNKixeD74GYfIlQfra9FtaV
cMhvj/CkdkMeE85yXefLMA4pRIpUZJGT29uTbFIzVw9JSqiw1DgkDh0hBwaF4BEpkwzJPFCCbiay
iN01SY4mte/fBSMfDie9sn3zKqcyfaidTn40qZevXvPOHZuX1MUdorJxmQA8o5nG7r4/YHBAwz1l
6T5yqIsKlN0HfcNdyifHzNKyKi+qe5NZuzDvNtj00aImlLPQtXEicvXkZolNQyLV0WXZzgXciR2x
0Ur0ZNvjlDdylvE5GBm531tMGqotmQJO2QLlxvlWIgjWln5Kx+5mrS4nMM6wKEZ77ToXdYvp+FIn
kFKbuEEJfOGI9LjAJPc7/jdxiorrU3/zrqkz7Z9OnsQJpERCYP1JdlkWbbYsrrJW1JOwzDIeEqkj
EmNTKnFhRr0CQ7I2l/xskoCIZ7fNLwoQvZMqeTV1DAEv3qr/aAaXtmENjEmx32zZ/Ke4bZxhOFuG
UZwwE352mODOoETSiyRQx3WhVqNOrAdSn0FvijE2N87gCDlhXsO5SKXiKYg7BUAhJCVrk9+puaEo
kdAcfWRskZ7ZlW6gmu4cgrNJr43FVILkkDjIYnse0MD9/TrCpMZKArMrtAe++uJSWKvSkZcdxIn5
4/hLoEfTw2vwzeFlO0q2YVolQB6mzEVaKakj4H5iVE9cqa+blmCnHNWg0LdvOUSYVu29s5POT7QY
n/DXUumrrlFa8N1PYSi6EzKhlAd3XW6Friy+R5Fo3Ilq4Piz0aGemK82fRP+TOlwqNXVr8pUO8Sl
2aYoKRufUTduLheAwBsosZWDxSKYuzdT1BDHaqZlqutpDKF181EdOabXS9dw+YMQg4+/1xo+D/ug
9zVaHiewo9tVPzeHcz7eVO/MuNw5jx1BzyUxCk6vQ3EEO52FvBXaY5rJxwl+pOLyl9ra5m6hb/ej
2lezckwcxP6iV/B26OZTrjN6aMWQBXxgOPEW4b07MvuuKj0uPH35nQ1cwFMuF0Gfy8q3NRezA3lb
PEk5CFmW9cfBmPd+W9s7lYXzlNjdI+ltrunsK4wdlNkJei4db6wrXJsnJ8FFZAzFXYEeHUisAQeV
DypWWzkSxLSyJ2Cs3q1b1KetUwba2Ov3PtWZHXojPRp13EhuZUshHJ/q2Sc6U1lddizvqBZxYVD5
adFe/8HQ+640MnYHmQSQymgmLYZvFX6QWK+35Bm99Cb+aI/aULxAY3ixgPj5lTJ9gGD7bqf6SR8Z
BAptBMNXobuDI437uTuh8x08vaAFs8AcoGupZJ7Q/Wzo7Iyo4u2PKiqaSBzoaFNJAK/OquliyVm9
Q6N+Gj1xZXr/apf65uvVRq00ZBpW2ogipB9I5ySGgV6V+1oqFPfB7Q2Gt8XyhF7LKEJMKfQbe3N/
lEmqfa9AJ4ad4ezsLni8ujNR/DpFkyzPmLqH2JqkfunsAn7NJHLS3h6N7OVauQe6PbZT1g7HQRTn
KU/Kw1CpKC+eIkjYKnQkl4i9iUcFw2x6uJnN0fwJOQzddoDMfwc9yHzMalNhHNjJWzXSErTOE83d
hZV9isU2AwBc1yWX7Alz9aKZ07FJWi4hGxtr4VG+1A3PE/EdCPb1z2lpjp67fi+csoom/j7k3dsy
MC0nv0yrcdI62Mhmlrh6kNJFfLdYZsUMM6FHfMQ8fLFyK42hvK1+P6bGe9KO4onDdQmSmUyxiNyS
lWmqjeYhVSZaLtous4OBfY0JQnNcW6sINU0TMdLoeNXTJgFOoOO5HaH3JAYUSAV7F8CENGxtj2G8
dTczSHrFVdfcq6mYltBcKwxv9MUX41MDXfbk9SWa2mS8mIsqPhVGKQjqNZH+2HJmgyttpc0ds612
nY7ss3o0cW+rlelByxx6R8x54PbdPMyNwrikVB7rNRvvqT98YxbbxeNit2e52W9uDx5p4VqtKzAb
yNtM9OlW8gfLK3cUGkg+sNx1EfiO7mQsih4V7ZQd7MpmTufCparxjQR5P717adrjRHCVWwpk41V4
A0axqXd/26OVhqMldGbGRvXBsArw9YzfqRzdd6O0QDW7tfPqOFseKokNaNrJim9Niv1pmXe2kkOR
rGFQpoazhJeID6zwjcUoY0p2WZA9vry0AxVYF1/gdz9XVUE58JrpzeixZxAgv6NojMn3bjNyCqHR
QZJ3DEI2Jrm+ULvqwqAJEXBEGyUMnt40vToOJUBJnBTAp0avfcKMIFOW22x8VCQ0zY1ByxsA42M7
rMu3iaaxWPNySsY95NorXOIvwGk/WZ2rWELaCbEejy+obxcsV95BeLQoWbBJIkql2CDwhEPHNZjH
WjqpAdQWHUCAAURCt+S10PrNZyqzXmtz9o4zBpTQyeTPKq2BWi1Vrj0IgUjJAtnDORkNkI/2MGfV
wWxScAC1WbJ59cjlksTtJbURPirOgq/q3BkrxTkV4yNKQoznOjO0T3IA9qeZN9h8tiH1aNGmLYm0
V0Rco4x1SspAdNBzZNbT2Rk3BTQb91pDv8cIAEA7AJE5Jtg6q7Dm5EFNVz7hxqsTjTjNBXuiE2P9
S5/hZxLBuHHQCupmeu287WTr8xfpS/sghbOFNTHPaEzSnanQYhtYLM9nkzzwqZ2twhx8L6dupGqR
phZz/DENJt1Smxj9RjDRsiqqo7pEsv+V7TFjwo1hSaDGu1p1NMjH+xlutzPQ+ijpjLsiK4yX3LS7
QyVs98LYCPrNQEyydDzoKFlcTbJ76rLJPKja51hB4xyI8UdIkS+EJXB9Sj1E9zXohxMiRPeiJ6iA
qWmvTeTI6sikkHFUt/Q+eVAtgOgloENP9LZDX2+73PLh/jDpkjRxMHn5MXvD1eaAHzOIV/zaEy/U
kbQRxbQALfL6MtuIW6i5sF8WjoYgWcyKIjvBnli1wBLNJw8mwsFOjZ9VM74Ag7DuFZvS6Zp7ij5Y
a7yA7wk6MYTCXFE+hdWh0yxTDENVfyUrCtCwquuXBQpnQASHMduqMGHTGIEYGGqKjBywrxctgZB6
e6FOD5AHeJEgb5P8q+xgNC/ORmsYTzkl0f6q/pkauMmLo1VXirzMuw6ZNhhl85vDL9pX1oNu39og
U1D5F3OC0NNn8VaN9UtnFrvWO6Yx/ZFeZJocdnTpWv6qFNWtTFlcVtovY0+15B1D7E98DGnolQuN
M3O5PMoVgo/X2xqzF3joi0YtEFrwXbOs452utgFc2hnHKM6GzFTXOzqpzorGPIMiMCNw8J36JE7n
K2Hlr5b7RqUp7xgAP1KBYRBp6co1d+WbUQKE2E6JW+INVpRDlf1WkIV9ze7Vq9YX4ijL7kHmxgWH
F8tjJt2AzL0aC8H1dtI742AM00FvLY2QRXFxNYMNtFApEXRfLCczfCPfPhZn/JmM6Wfbljw/rfE4
DjenTV7aaRt8rlPpD0WhJHw0q9NA50GQGs4VsfW7CzKu87wWYzMjSj11xR1WIizcjapdTVM8FjOn
M6Uv1GAYN2yoyIkq7Wk4ftNNeRhtFF2/rJeNLaHACaWzE0gS8yKLV9ftTx1P8I+1y34Z5cwzkuAg
y4x9RDGblCmCEK3fqxZ/XER/QX3HloUFYGmNigNeS+2ennX4CQd9OE7I2wEth+WhyHHuMe8Gs4/g
R1ZZhz0bLGR2uOQI+TKPbkU+h3oETtUlzaFZczC9hmnHioNjVkc77prx29rh35Std++5Y/HQ5Ir2
28r78bJluX0Whtsdkcn2Svdkja3Z7L6ZyH6h2+kf3OGLG1X2XPBT9R4X+xTQ+Z5e4cYauP5064Zp
34wkhveD0dIjWmA7iyfHVOKBMF7YIQsnRgOqpKFbIAV3Q8ckMdO8H9IQbQNLsaHep+YIFUsURoQA
n9zb0K2OTsXgph49v9YdWFMV3zEOtbdmrJpjV6wnq5twUMzTHdQYjhV9hgWj9H54qpqHeP3BFdUZ
LClhNRyDug1GLH886FdSMFyybIbROrf+eHejoAygpy5Eb7DCVyfOjSenBoFYVfUUs1xZEav5ykdv
NVFFa2hBTRKXKfdpLBTzwFUYxcVYivep9HY/mKmWN7ZqdqGZ28Ld2nuXpsdZIAgChHri4M8u60Ah
qeW3mi4vDixM6nqq/NiX5m62EIVfDr16GUo8tH1r/JbbeFuhh/j73QKL7Z3G6h4tW1o/FB0fY1va
JKZLHRNAhZsOGIpvtzQelGDILrNZPOT67kts61tqO6+t6/UHztcSUiSPf78scaOpcLPRO6rB4i6D
uS0eS8whCrwheD3Dr60VAHCG24on0u/WhGCWAcqKKQwxPJDeCuboGS8Q8SrkGqMPQGKxKpNEOGZt
BcasxJGCZnyeeVODMSEhpo4Da6SldSEHwM/JKT5zxzq5pnxYAIad8n7VQ66QF5boV5FMTQweNOKq
xZNMOC0Ypp52NS1XCYGM+sFdZmQUXGhMkQlECu1pLZSTW4zRNjFdl5LCSi46W/MmTcbt/jzPbqwT
jWLtfNLXFLtgOg1Rac/cvNyZEiiugwOA0436jRFFINSSfD5nRGV8y2w+m6H1HosUzx2n2YOcZcZ8
1NheXM18cDZvCBeh6fiO1HjoLYcRUAeKmIOy8qdYxOeCU3yD/vzL1eRdv+mX0rU/qMohzPUxaOQR
Bvd3NzGYVF3GgvtwLuhrL5TMqbVCFHgbp99i6MqgwsyCizuLpImVoqfEEuAzo/kNxd7ZCo+pF+Uf
fqYxX2DV+kE3wAPTtHIK+rGzF+hUpnNfj5N+hnpKA8eSEjqZJy7lk1w7fhE7OXYHTHT4v6MG9DMi
+sDYXhJvqLUL9a2BXSxEDnHFjDEqDuCIarSYJWgMEgptlSO9sFt3MKla9DAOm90pr2Ty4LKq4TTq
tQ4/qJVJqgVh3trDN8W06z6u3V5Z404pmTkbJEPbi80dYWX50EcqWgFfS4wOfI+sRKA5jMqqXkfI
jZ99uTjlQKOq16NY/DUl/T+t1x9+tXcf9a/+X/Y/+CeHC9a5bPg///jD/q8/Tn+14cfw8Q8/oBA3
Bxk6/urWp1/9WPFb+YP+9iv/qz/5T7/+a6BNS/1PlPi+z/kHc9i/j5Hpe5yZ//DRD//6z4oLNVM1
d3me4nJrZ9z8Py1e+4ttoqeyGfybCG/wr38T3Q31L8A0HY0yXzg8tmP9t0oKEPj/UXMnwm7RUKC5
hm0Ynqn+x+g/crAEzdyXJ2owtpuTllus6D3vxlZDqsbKoR4HadECDOaRjUj7YxSbmP0AEWvXFxj8
tNsCr9NRzUsbY5SnQTumEApqBipeGVLSQ0ZflB1GeTC943ZJcmcdeTf2iSnsyJvnpOqRr5JFbs3M
pbyjimf65RQuAWuZ51vcZYYHJBKywBNEQYchfbIc3Hkmx+rw9QojWw8OUIZzay0ER22cy1f8bBbw
jrkRH4bXbDFgo5LiXJKsK5wrFvzM5Ex9rFaBXvqs0ceqnF1OWRpnRIJ6XxOdNXY842TTX7Hxp3lU
j+lCYILWbus9Uz0KVf8ve2ey5DiSLdlfaXl7pBhgGBdvQ3B20kmfhw3EwyMC82SY8fV9EDl0ZOaT
rC6R3rRILWpVGU53EgSu6VU9Ck3Ro5AHDy+Z8YUZXg3X2oC9v3JCdyD0xM7U3ZbppIf3A1Yu0ARp
XrMvC3MKMI0G3QoDqZDWgWoc/stQjzzndcRcWeyQLgExaCmTvj1F3LnYIUNC1Ad3lrgZUlsn77bK
7UA4YDYLLPTzFF6wo5ebUswZCrEz1Wzxwtp9nbux1bgrDuOGpLSz6+wZ/jG2BpJs6hOcfn/rMDY2
fipCuc+I5jOHU9M+BEH/qrI7KGDZLle5OMP9IIHsbSvVu4nfZzbPG6aC2qyraw0WkAumcsSqJVXn
axPdAr09jU88zNJXEU34gLMi8iXERp96MOvbYmq7B/6wuHvGeo2R3tvSrhQfWhdjHrE0HjyEa9ex
o4pD7BXtkXaGvaHr2X1Ew+ldP0Jww+ETOrgR650GeJwBoDiM3vTocLOjCsnzmi8WYYP7PI2cNUa7
GL+RTRH80OY3jsiaTVOZiKBznDERYyOtNT3ahWPpfdphigapApVceyiQH2HP45chYBK33uTygGB1
rR2LyOZfTaIQd6pBpx5qrM3SyB4TrTLebDuswmVp/Rkbtv5sgz1fmzQpbnmkm4eQoy0i9ZgflBy+
Bbj+P2bUw41XlYQt+ihsP5D4YG2ThMZPbK7Sarjpzci6ZJQAb2U/kwizaZHcKzLUB7iRNskKR3/D
6eDe6k4xMLYN7cFL0gw31OQx5ZfNYwMY9iJBtu9TmcubAfbpLW539lphZeF6jfRbzLvJa11EyRuf
aLYbx07e0HuR7buiqG7T2cw+q7C1Az+ASX6MlZyvtdX2HGzgAgFW1PtVUGHJmJKWjLSmIZtrcozP
7qTknTfTTcBIwdc+G1WAfO/G8bHg8HnpECVOvZLxC+n/sV/JaRBneificxul9WOXdsOSy6iOwD2L
jTbG3huKZvKseru9YZ/vaRvE6uQoZmc2tnoe5VfyvMGhoq59186E1kTiuYQMe+u71VM+DQtjehkT
MleIkYcircjjkU+BmFmsaX8X2IuWFVYRHgyvupkswS7ckwynZve1KzA3y7TI9gJIC2k/Tky63vQ7
FRfO1ojgts+jXX+pAqu7EaTPttgMYt8uzOEuKTl6Rqk77UvVyTtoUtNrRx/8J+Db/o43JLiMAAxe
UOEJvplDvuZ70q7LfEz2A9DiXWUmdk0IrEyfqhguAB873xZtqLeek1ZfpcbWYXZzFIQxEBIrH4v6
Olft1dEB+6BOTrgMjT7CA2MZ32cjYo0iwPxyKXOYQXR4rMa0P0dBfsUo4N0apRG+Gi7f/9ny6u0o
J61fiSkmLRan4uy1qUelV27cTWNP0JeeDcDDpU5eIhsvWd1VeGb5oh6xINNljMib+0T8GFyhRxyr
kmNF6GLG480ozh2FJjQocqtB8QQZTFbeqE39wZ5YcBHD0gK/qe3pE2TryHlRc7H1dE2S7Jupqb+w
LWSxlqRHniUwsurSeE84Nh8oJCOMRx3eIxmK5j4kvnGLeQ8xq4NmgjE+rZ+aovOQe8k+9wyHH+Q/
WNPqBL2yuETR49vjnAqKHL4uHqfJh21Bf3xhDUctzPtdgNX7tm+VPBqZsWAi6/p5IN9wJVESrCcT
QoGk4O+OJ1v1Zntd+cVtC+f7BKOCZUfbEPT0wq8oEMkGrClaGi3xA03VN9PYWGvMPi1iH7+n72kN
07qeJgPW56z/qCjbzgDygkP27VkDLRCZ9XPQFe0GT3t5cK08xqZnJ+n3wgSb0Xh9/eKGhW1vzDLM
v8gwdHdFPQbnTg/cm94Fr5/h6jhEnossndL6PRk831DU2uy2NYV3Sdy8Oaf0ym06Ih/HutTac9CC
R0jMFL06I76t9UX34lKRSYIIbZf1HTFnwrpDd1eFjXuaNW/6JmSXdcR4Yx7XHu/xTTa02mMUWfYb
vbjcenC1msy9WlIsN23MavMcBJtWuOWFXaa8jdmhclvqp3XqZpO+SgLL3TktIhnXxBDTye1p4KP1
qPRHcqsfKVSzrYjlh9k15VkLC+vBRYxe0XUpTwMFQNwGJ+MKc0X4YVCclw8QYKTUd3Pb+T3G5jV+
GeNMuXtyCA1qYhURymsZGvLJcdt+MzoaMm5N6YCGSRuzJJwR/IkGlNG4WWulrCBIC6KPVmjirlYZ
Nr62mtfd0HsPOqVDLJ0aYyvAYDxaQRKZnBcr85oGdYCfvB+9uywsnB20odIfhDy5gRr42HNT4GRA
IjXt8ei1Bs2GuKu/RV1stNR/IwUHbU16S0swSGYNubVgaq4kkaprOlX1nkJfYz9KBIDZYr0yDLM3
7wJdOS/MAsbjKL2EpJglne9urnVveelaW7zCr1adORst8e6koZqEv08s7qHBbfYGtzyactqExvRK
aQe7MBq43MimAQ/tev6MK5XX7GKD4Wh0eAJLHm8TMhKXJsH+PEmta8BsutUJyt90dmpi2HaVk5Ak
mpk/cCN0tzKkmbCp1XMhVH4B5UyZY8C6aMfzrtj2lDpzSudopOE43Rtl5l4c3Rl5KjjxGwOajeKb
IGjXU7AndhCwRU49XMO60tODldEDwZUNT5YIQOQrc0wIZomS8RU/+waT9HBvK+yEwyyHgy0mMLhp
zYIyk7bi4vAcpM05QoFMjV0quK1gfmGYHplUKf4yxPDQiyx8EmmZPZkGM6CJYYCAeFDXFygJ3s1M
pJwQuBUchFPhI6HHUuJ1oL4G5bcPDrQYo9ZA4U2OSYvFgnWaHneMmF655+wXNt9knjgNMbcUCBtW
AVm7p6DHnwxcRB2tjO0tlHV5RiSdbr0aIdZLfxSVkn+PimHG19eGrzMqd2Laj6FNuWVnxLcg6XT+
SvOYY0J8j2FXoXNkmU9nBFAiJ7dfoR8Yh0lzaCYZIrmuO63ZVHL+UNGEdKHduZRroWn29jqDp46U
zXambIthR5bQ9FMr80eOCDdxpuebLAmf+FjktqMo3eek2q1lxnCjZfGlN2N5bizzTW9YSsIuwIGW
ptk6TV20wDzjjckHdgE58gD+KHIsjlkc2VpL9m/uNsJye2TpcIkm03iWijS2T+Fm7gubktvFNuzP
2giEHY/+eiZKwnIyh5U5Dqs5TuTbpBkjwiOmhNxzdx41JhfKZFO/sgswPVx+H1rjbMC+B485rWb7
CpPqEQFbnKM8i2kOw605u4rHXBNROls57nZq2tkHyGbRttgNq4ro1m0Bfn3rpcl0sQR/XOJmm3hu
c84JlWoRA3FZ/OQf+x9KC/7KACN3amC6YG9H5YLL+fDPHJEoQD6IOzc+JHnDsU4bHdYTs8td2qLb
7cEURf1ZMUsVPLJF+i/Yfn9B7XEqtQ1bGMaC9KQzeKm2+BligpOLTQh5q4M+lupzTlRxIoUYXdzU
S+//+e/8C/tueSmpu/xvOf26fwe54YSyxyjnpSqjLjZ8RyZQ4lNYfvvn11n8ej+72368kOnggtQN
CDG2vbzhP4FZ0nKacKI44aGr0I0jV5kHuxvptQQDcq1VCuGPfCxb8cnMPyon5ERNYWt00YJoOVyz
Vys2//wr/f0jXpx2lHM47CYwLC2/8U+/USdaN8L/Hh7qsZjPIlfTTiasGcleeqQlBfnNz7Hr+Zx1
Ffza8f7/WhmitkSVTfm9/bMW9EPf+T9C0f9P+tFC1fvpY1q0rN+Up0UC++//uv02/K/9R17xbVdc
Yr+KUoev//1fxq//8jcFyRGUVepcR/g4F6XoNwiRY/xiWdyT+DxZLv3ACf3eemlav0hh6wgpgKJ/
KEx/iEqm8QtNLfzn2EN18NhC/jsQor9+o7iS+EELxRWkkYup9M+XFXrxiOrgzGC9UcflTO+xYYfP
P70p/8PtiT/xT9+mHy8CFRH9ir/zb3Tatuy1Cm7pvGc4xdnvUEQdOb3jczBr/8XXZCEm/URUMpeX
MnlbHKgwjrD+yqQt82Csk1DO+5FmqlVMqOCGPAHkg7JikQssc5+z5dxBkjExmCPA/PNf+re3E40c
PhSaH3VlEq3wz28nrh3XGmyDAa0YHo3ceXGZIv/5JZYf8ae/cHkJyzPIpfC5cef980sopU2dCPR6
b+nD42jJZ2K6BCgNzIFirr/984uRo/v7y5ncA+kRMlGYPbFAQn+679AoyYiKYXKPElIfEUH0yufk
nh9TK8iPGV44MxjoK6OphoSKJdkCAgD16EYgD5srSteJfTsGmXHygG56wCTg0ZVSUoXoA70ISxKg
XlKsjFqHlJ9H3kqBgTuwwJJfjIQsSt+0nIOWzpklIPvMygl2Hwm2JT7FiSKqSaHjRpbrjtzY85QE
6hTb4RCupOFQt2bWXv5oMxy+xNOSf8vRNAgmWReLNOe9vdTI0/SZw1bhwd31hY4lnkYGDnIAeVg5
bymMnw/MuWc2YvQ75/l308nuqRD9xGt1R1o696Ff5MdKjO8hh39eIrE3msXPzDE1r9NqJqG3ZMBU
QU1pkwzfVOTRlpxEl2rCMx17MJtMI+82QznYtyP2F86MdnA0KF92NNo7kyhuF/rD4r/qwStq3uMI
zHE96UmCcFmHj62NEbVzU5/2xZB2iZDhagj6PUpZsEnEGJ0pU/W7iNVUADn8xkLhpLAUF93kh8MU
eqh4CS7GmDjUY+0AqY5c9DNi5M6pgoeFzbvSAx0Ek1L2k0nU4SVKe3UpSny6G3ccjcdST/ubTMXd
HpGUJgylWmrIAO7dBDnxuTIT5H+LmqrTAdMYGPDkCvps8pOhIDcydca2jzPxbJYp4du+BgoUxUb3
BqEJD6ovJv1ETUr4GEMj2BRxqa8CTlHrqLYX4TFeKhI0FZxoUVR3NPGqa66aU4BD+o3jR/toYnDZ
s0vSz/oo7X1ecC2wkYm3hHrHXZHLtyhVFotQ6uS2iSPHvdnE3p2ww2SnyUqdqWMvr11GA2DTTWc0
x6r2vSoTWzVQSVTaFj2jaF0kO0cr3inP7G44KqUragzsK9Uk2yCQgG2D1tERKUJUjpR+RlztY095
eh7UbNWGu2pKn/AEEfXpE21n4p65YQ5NafLowUd34XBHv4y+M2Qs9jpw4T2UAvNgVU19MxFsh/8Y
WuUln3hucEWDRqaPJhR3Mqinj4bT3lJSU5xoBdRuQAwYOzl6LPdo6y7YKUNj5NzqrGtR82r0g7Js
85ADsSpB0Q6qCMCx5gZv4E4AX9FsTN4uGG7GJEl8qmgG30ZD3zU9iLY8zbWVYRK0NYNu9HMr9VbS
zgay+pF+Il3nboOEoqMSiw+77bhY204EZUm+ePqM17ZtxX08TmJv9PIdg/lJc7PwIS1pjNcd3mm8
ElDkSo74BO5XeNjbdTD0tBO6VMDYc3LWmhrTQ01oCdzo1zh0cWNTRjCt3CDsD4EWdhtdE3d4RLbt
WIb7REMHK71q2M0pPzYM7PoJsqUDxKsZ4P/Uqtx26AcfTU+7ShlV9qYZt3UVykfLqjy/0FNk78Lp
m2unVfKD+7Z7iPNB4ikieDf2kbGJIpbDbFir+TbI0hY5Mqimp1J3sxM3pJn5mfbWyrDeVDngw/Zc
bTW41PtRvcG6WESn0CX7ygMA77foW/JEkGyzXC9um9w9ZL3xlOaIoEag4wLgvGiSU8WTrQXrAErG
OQzSb8HoJf5cNxunM8yPTpjVl6ST/aUyWcGurIzvHrcE+xJPyXgC7Z4d7NxQ0J7idF0O8/BKpTvB
7lgtfQpoDJOf2XyB8JmMyXcPUuaLDsz7MXBm8w6+rc3JD0SNnuUE9UD6SLBTUbuxOZDzPbHHr3k+
aZe0hkrUNIWfIhc8WxEIj8lDTvJrlS25ktH0Aadbm8wFVA4HzTxlMh5qfE3A4/LG1faMzDZ7cOfT
0WXYrnqPz70OrIQlues80nZMgyLOqo0yiI45/QR+mEDtRrc9kAdxWd6UY2ftrdayLnasp/tIC8N3
19rk1JLtwB/w9vfR+KRz51qz6nO3vEnZo6SnyLeEjlpKI6TxYNb2xgYv/NKy0Hofezu6tZU9vzSF
XFNyRvghqZS67fSqxSeXcOUR3tibNPCsyJ1oax6e3wlNA+LihLFlVdAceD4Oh54Oz5VXI4jZNyzQ
JyNbG1nT/TpX/GfI/5dxLetfxbWoNCds+qf5nu0RJ7DfN8TeL8Kj1QLs33IQ/2PA96xfGEeNX+sU
/xjtfxwGdE7MgAiY3pef8/u+2KbrnmnL4bQgiOq55r8z2jNb/3l24/CCQMU3A8sm+DhL/GW4V7qd
1F0d0vhmCayITFs2tw2TMjEAYLbZv4kwdyhos8r7uJqK2yVWtapdis7gZHXJRnfAZiYttah8c8b0
EqGipitbo4HKc9Ru9GJ5bIsOvF1PK/DackdWq2XgmTiFKNbbThFP/z4bypP4Ae4gsXiq2I9enVK6
u1x40W7BDO74CmDwDHPuVEsX/W6OI3UgP2afu2bx48wNXBjZwfVe5YNr3DhjObwT7Z4QxqgD82XU
9btEW+xlRRncl7XJGBZrw3joxJcUiukH3nFau1MeMCsyOC0aH/TNgbwYT7zRvgwwRmFt214m/CiA
x4o52tynytA+F9TUd6eKvYtMCvdQBrn6Fo5GUANYqvRrHFXdrpVS3ZuNORyT1BHAtZF+8iVP+y0R
PHOhPc0rIikSs+0U2rehKMKbppq1T9ZoCkG5KsFDz3VxmOL6tWe7ep8MSxVc5PZPUdW2Dx6Zd44v
2qy+LB17r1hHUvaDFsZElpYkrsl2Ue/gFhRwgFFfGSJmHWB5C2zE0NVHDT+8Y7M5vCDlcDPriuwL
yM92780xcCrWLJ+z6LJTLNRFm0PrmKq2Oqpgnm+qgAx6YTHAONBIjDUQBiylgnlNrdgypa9Yo0ld
8C51/LRca9iVk8GedCfwmY1t/lCeOSvaJruTHlugDSwR7UaezI+050Qv8B8R4Fj9g2SZxhK4Ihsk
Hbc43QkEK2TKKMm1R67J7M7QoxZiaykkJCyd9sto5lyQhSS5fKAwlCvPEsWWxsHhe0yKBE1xXAom
igxId5VExTWmK3Bl4hk9haqcgThN3cpQbn6uWi05GZrUWRTlA+GF0pycaYXMHT7zODOI+7IM+0JT
Mh3mLMkxh2Y8ictK5PsZhiR0McfErOcW+u2cW95dGEzgUVxtU0U57u+pX9vKugXP1X8WjkwPQpEx
GBKSXeuekRJDdzTezDORIDjYbfHklUnwqgEN0o7Et+pk4xWO/pWwSNMxyQwd8NYBp1w/pfpbix+D
Zz6kqzudUP+7Av3OdDroHymJAHyNUzvdNzSvuXsTB2ezUi6Sc2xMDacVybIxaKOIFUygy2fZi+im
pn/zC65QUaywO0yh7yj2yRVAlffEEZBMLIYzVvep90iuuiTgQSKRQyCBFvhAYVNu3ajIPwCde084
S75oYgBDVikJXs2evlmVIgfZ0LxdbAI3KF6TEB+anylANnxYhXprHXzAkOQS2DVB2a5JPyCo84D2
TpExYmxu1R0GB5igdcz3GatW7U/IdBsXCj/QP4wWc9815AqqeG0Sk4Kg09bHtNSdoyWahRTJcZT3
ge1s2XXc0fDLO74GXmXXZ2Z8b/SatStjkdJJ7bWBuTEdJd6MNPI2M0wfHL2iApNXwNphgVVlh3CS
9S2JCWj/Xinbe+XGJm+skycvaZzU06rWiUNxMwu6A6wGskmuNlTvuEAqRVyRFUwtqCHj0Dk1F7NR
2mdpOSTCGj3pWXDB3UrSmeNxyfpGEZQz+60Gmu3dhi3xDaLn8DaZhX6WbGggWA1gNVfSmlTge4Gs
Ecy9IF27RpXjYh8C6gs1MKgcIR6AYlVrtNqBNBBku5x6vbVdOEezmto1lEksJVGToX3HwQH4bLiB
uVXvAEk8so3rdo1C2o8RLjG4A/1yoEZPBcm23t7UYpy/zjQo5ptet+t1KTu8HGVEUD8TbnIZhZ71
3Y2Z1XbRkuYbqvhl1kJMsBOqfype3SllFYebH+tR+9oRF04uUN44WXiJfdETGixnPVP3dp6Je5uD
wZXb4ojen84HtPpnzIzFfQ3++74DMGKsRJwEzwNdYa/0mbukCTBdHCMaFp7dwl7sogNfKzeuiqvo
xvxKRzDbVyDAiwHGpLyCxB1GbHIyhDC5bfO0g081xbed4XUkVpyaZVeT57eJJ/h17VTb6k2GU7eh
l4KvOi6xla4a+0RBqn0hw2mcLasIsPrObfBguso+JHEKX6/DWQ7RCgulnDVYgpxW8h3A2ZLqiSm4
9cqqeiCW6BxC/vBP0lszpAZl7ca27rZjUM/vbN+gas21BjRKzyY8hQAVRsK9mxrc6CYlJNCvu1if
b4x2dg4gJ/HJD5zIs45Sy9qQl6Ak3ctNNg3uhzlYom3GWXFSKv1iNh2+a115Dekt3S3v56MqR/3k
JTPWF3gDu6RWjPVp3+N6Ngby12AKvwYt9a7xiIV3peqx4nVEOx0nTBN3RqqGnTd53qHXu+ZZBWV+
7XWr3y/kWsCbXQkMp0I44iMKqbicgdetSXhHWJ6lV9+B3MxxUSXSg3ixUE8tzsdJnZkX7MgAcRxv
PDQ8GCkqMIbbwnM/RRl7n3ojDbDYjVW/xuQ+3sUQpIem1KodfTpwBeOeWw2XX8RD2swkiAwhnG3c
J+mVuNzwXjnOsE5b3X4zQCZfjAkEdBstN00QNEa8m4fBmjdKGUb5UEzea2yAadn0kRtVN3VTL4Xr
hWtE+DsG7y3WgvSBcpmmvoLKiZu9dOjkBURipxb1uXoNEdbG9E/CSC8E/L42iqsl1M07XxozyNE6
XC8n62krI9vZVkDx/Yga1MBP0A1m3SAo26qsyfddq0WvViWtmHMqX3GfAlvOV2og/kx2y168qmdd
H9nP7cowjUV35JI1FNHBvmAB+VEH8xtj7/hCtrf4TPrRePYIjj/qdVgdqQh+rAtn2uSyzg9O3VS+
0/VUgZTjvZ3Nb9wAv5tx9JG09pvTDd0XqiSZIExFmL+xujfH05K97bjZtdazDSwN7cSHA/9FVSmm
n7b+LmerZyNb1fBOByJbNH92cbZXLPzupDWkk991ZlSvKtAw4aNrd2qTz8Z8F7Elpx+1HCzUiR9C
6X9OT//y9MQm4idN+W8rknNZtB/FX1AXP/7Nb4cnvLW/CAMpG0lbCHrr6RD6vaVB50CE5ozQDe2E
tTRHpd9aGkBdCCH4v9CwyJ6x9PzjFGWav0gKKNmcGBx9bNvU/51TlCn/UoMlLJtNDItNKVHNWJQs
mv9PCnhFBMEIGOYuTsVXD1d6jmZMpZXlW/A8p71D8XZBpiCMEi5EWZ1DI9OgpYXR1wYAaonBNDcq
nybtejxEc02cAGeS/TkrA8RAEbsmebtqOpUEiLKXeDYBBjaz+JrIcPRWepcCNRYUDU/LENTLXazZ
5ZPTto5xaGqv74/k/dRwViyxNxH9OYxNCxkmnez0XLFJ9fUuaFeEOk6imypk9MoNcdoXM5DBSb33
TPLcpSPCDf2IY25KXP0bJWf43Cc6v7eey05zgzmX/ZBpR/E5o4HpgA/I2WuqU4e+zBNc6uC673ow
oUbSGevS8F6GYpQ7GLwt2biwXH4rArAvo8XtgBwj4VxqrCMPeNh+SaHqOikWPWjXXZkl+ODoEYOv
pxdsU/GBqIa9foDtHhGRuBiLjo6jlxFbRzOZm2tTDYl9M+iO9ck7Mt2kbBQC9Tjb1XygdLrRzBtH
hSMkSqWvKnOwx2qn3CrKNsZoDOcyMbPYzJZYDufyYouun0MGHcwoauU+wQRWIkc3adV3zg3+XCp2
Z19nejXw6Eagu3jEe6Eajf6g5+TJkcEHDzYZrTAcKdl5ULPkONUaac9866Wh3zcNDfYkALXxK1N9
tUhnevMd9D+msFsDqT7XHxxilVtu+EsfFtAx57Uasm6xBXr9acA0cbRJJPNGqTSIiL51ySEmHiU3
9ArcMVirjYiZHoMoHS7NRCJaxHHCZUk+bD1VaUi7va4f3QScfRiKeTvHcbpLy+iiw7y/b4EJxoQe
M4P1BJYpP6vbkIYJxnLflLzbvpG4gIppXW03mZysQz4KteX+2nyURpV9Gm2tSzwQjU2cq178t27g
kmJsEwWGgZXVsZGkiE0ZZlg+4kTfm0X3HiVm3/ozyKSrxjtId4FZhe+hMsVNmJj5FpaLtuulCQuE
lzvjfq52+qyPd0XZ6ksckKkSprxDksIdulVqCNZ/2KpJ0+DgZsq1i4XLxTEMFjcDUZuZJxs+1ZEp
jDhMIvCldTyZlAQxIsiVd1C67QhRAkinfRKO07xGYxq8MxN42xKkPqdKaW7SOi2One5UT1SR3VrU
q9wtV/YFH7hYowjADan185xwoOSh3fquhCXMoMkZ2pSV+F7qk7jQLxG+hlVMiXNt0vvdp9m+ycit
TOyzdnSSpDtKYAPUQXjBxgDAtrKV9xCaGrZz6RoniJ/PsyEuhUygspC3PgG9sjBj1Jy6k2Z4seoS
znGSjgPpe2m85bCzQddMM3DJIRPy3jZMdPGikd81xyUh2/JubNM5aQ9dm32yRfbA1uB8XmsdzPxV
CsvyoZLDCOrL6ctP053CR/K7IRRWtilfCKTGu4LlIT+j0g7YlqkplxUaU9dnh0GQU09HiCkuG4QN
zfPjVhahux8tttADmF3oyDbJtdYC3bhyuja+0b2oe8SGRziI9+exGes7Lmsy3MZ08gZUIisNvL3m
RAB4XQmd0lUand+emblfR7uIrl7mxvue9oSvaFveOhOMPquKEid7M5WmwFCrHwI7uW9z5R6AF43r
lKv7QdeW/bE+TAYOSxn4Q0scSqBTTKMFIMVx6vg2oYRzhQdVvsN2X1aZHTykQTeT9Shs682CS7iW
ejXfQxeMfY6Twwu5WCw6MinPRlahdPTO+KmNBZgGQ7bfQ7KWeKvYd5VZBK7YNOSrAY/kMuvIUf3o
ztepgEinZ2F7NcjW3QTaIB6ww82pj8surbdl2YCRK2vx4VadWgOaLe8TUytbiAwRBCP601YmnrHv
BO7EvugL501yImBtwKW1mbnl+FE79fbKDaMBOC93fpet4cpxe/ts1HMIo16TGOF04ymsMV27gxUd
S09VDG9k7tpacBCcvGj6Fk+KIhYgFYlPI1DEQmPKOOXoRJDZ2dsrXceCNqsJNrxp1N/A6skNjiL2
RpZRnqF6JL4ma3WaixIEt6Nt8NZ657o3LPbLUxwFBxaj6TkSer3W0Uves6Y3HpMmq85O5ULHGfSG
RYUdefemNyIVuhiaS6DkGFYDc/B7WHEX1VfpS4619YVdi7qSyAyeqzSIb7qRYvqIQMeTrsxpE4ky
2U0ktDbB1NZ4sYuGVTN/Lb5VnILtocjmHvSJ0z2ZpiAfEJtNsdbwzfq2RQ0E+oq4stElaeigbxyL
QUMBzdNhurHQDlM/VgDj3dKUvI/t8GqORCutHu4LnBPMjWy25qMe6/anwc/X/DIo4mvYch6yE+G9
TLPV7IU586B3C4S9VRM28Rbvt32i0qRiP9MrdoyWYrUYBggVa3cYT11dqi0JC+jP/xmO/6/yZ1So
/uNwfPvti/po0j9Px7/+o9+mY1YIiwHItBZLmmDQ5ef9Ph0vg7PFzGxTSvaD6PbHcCwZjqUhXZv1
g8OiHg/JbysGU/w7wzCMob+sFHCAM2uaEu1DcqUulWo/D8OZ7DQkiKg/yXz2+ghNndMtV5E062Ri
s+zE5kQsg8rtCDfzomOki6RhLeJGs8gcWe6ieBT8+me1yCD4kO3T+EMbaReZxPihmBhSAZqZ4+6V
xWR+q35oK/0is3itG98ai/SS/lBhKPykWYFOZx/KjrxtF7mGHsV6K3o3Rw8SxbVdZB3vh8ITL2IP
VLHhaP5QgMZFDBL1EDxDXtboKnNL7z6L3PxeGS0JIISkxtWRlBZxya6t+R7NSt1j4Q22eKxRcYJ2
3GiDbI9pxVTIdjT1e1sfN2ZkYvOMSSU9dkB6Phwnr6kJKwNW4jPFijVP8SuN3tFLnafd5HNDqdYy
7I2tFzlMf1Yd3VujTVGHMHu+q6IYYSgPPOXr5gkzKmWFDKCggEwmSl+wC30s2g4DiD5+SccRxIPs
U24CWh+f6rhgb1NUVvMeFzMjQM1n+JSlSX7rUrbFNjOaKUzADLmKmPnXWe9SNkU7Gz3bgRZfDa9J
9loWXgiaJ1uoeinwOIvYLo3re4Fr5TRGRXcqND2GZJTjOmhBvj5wZ+y2KSKx3yLjXVwIGfsJ3+bZ
qcVw4oY47fHMyQ/CguUR1kv7gN8pwy2AVXtTGBVAIRWBnMu5JZ1nBJBtrTvaugiy4k5rhXxoJ7N9
A4SYfZ/w6D4a1B7BKR4LlsKWditjZxuiMb3yXiHV4pv0uOW6+atUcb/V3YU8zb2amF1K+bCwNPh1
akRhb5oLHn96WMd29D25lCUkXDgEPkiofcI+Y69QKx3NQptlwXIfZMjGZLq4KzA/sCDz6pY2+3xe
5aIkZU/3NWQQ86M3evemIN2yg+FY3ZoKXwtVFsSsDepRoiYct6OueeOmZ/g9VTPtoFlYuXseodm3
pAiTq6jwa8cpHNGU6EG1SqxA+wQT4WIs+d/snUmT3Ma1hf+K4+3BQGZiXLxNFWrsee7mBtESRcxj
Yv7170NTeiZpW7b3coQlW2J3VaESiZv3nvOdSCOxakYHHhXquP4C6L7L4T6Ozwnnyg0Q9zRgQG+/
QmgwX9qJAb/jZ+YutnR/lbg1cxE0LcNda0TLW5NzWEGxXU8XhFhFjz4+kRsPOyTHpugwDC6TFFN3
dMk5G2a26nAbDAtWaiHgntsAu5ZN3AG5c3QHnV+DKmIi5zk8pNM0PEnAPicbem++AYSGtJwKgFMu
XoPimW2kpq7B4UYojEmUVWHvEqM2r9yY8I0DZjf6STT9Cfebm5siKqKbNrZk4DSO+pwzXyGs12in
Fx3GLuJ9r58faKGpaFuXubFbUhEfqS+Lc7/Q+doUhF6E28Fo7GFf4ha8SUMFmQ1BTFZcG8i+nl1R
4qWBGx3WW6tpQnaSBAPIUlRfcoGokhq1mK7U4q6JPJmNUIKYDuMZ3Zr2dykSz5CWAWxmlQiyrMj8
beR+osMGscurpzsiEcRLq8MS0QnngbrZ507FuPYKkaM3YRtVUYHyeE9lgjBtFWs5jCons9fmQwhH
YHaeCLGpu/tunYICtyu424m/kBARt4i6iqkOrEFm40ObTpH3qxVxXiy3sZubo/1UkFbauDuvBviy
N/q+S7/MtDlEdgBB17Y8uMCc/tUk+3dNMpbMv9URn39r9W/zDyKDbz/2h4hYffLpdiFvtehEfXve
/14JuDZCYjq7LtIB8wczuiXohaEZ9+SqGHU/IlD/EBt4n3x+nWnyb7C3mxQJfzjxf5f0YuL/5sz/
/f//DULnbZWUnf7f/0F8/GNlQJsOG44NxJs0VddCcfNjZSDJcwCbardHf4DxvC1bxSYYVW12EWNh
ueC83gwPERFX58pM4v408EJ3cW0MxSEDpZABBxmggeHowXYU9gpsHw5uWU/RNgKpmNzhSjNhe5Br
GPkcIhYmCddRJrCrMK0PHydZ2q8oi95zRrgRv+pxQAL00GXVcqdb/5FBLtiTEs3xpnJysi1oqTEI
RaJ51Y+r/xytEJ0ZoEB0ljvz1c8oT3DDJvK+LMfsrFtaHVXh4QldDRyjwxEECN10XRA2EghDiPtw
kQbQUMP/qmULi6muFM6TocCbFxGfxrN6yrC4D9DYllETMWNpwu7WC5UtWHFbN/6F7z8hmlrz06MY
2CSxJJFDIaRfbdOiPy2AVrZwZ/lBbY/M4yW7Fkjzwi/8lyFdmgiUuWe+ugVmfaceyGmSPmZhRnFH
hoK064yeVxc48onIxGqlk87fjgmzOTZsn6Q8xAAciUeNhrpNPWS2so6Mt75XWO86UjA2Tq/EZetp
3zyMtsif5yyHhjNEvXhti1Wnm034BBGmxdONV+fG1yUe/e2kmvCcxVP8xUCPdV2zux0+3p9e3xUr
u4V1yF9PEk5LuSnprWxdhwHd3mz78sDwbwBnVi9IVLnITDe7XcmEF/t+l0iUccyV403fZdl4SRB2
HB/DXGTLkedPq/ax7cK2UcuqaExDoFulUWXnxapOQ2shxANtihorieRrDVCAyIN69qCREWTErKRg
LYDDO6e91gGvDghOazthIAzhlx5Q/twaKn+ImWm/NnWsLz04cI/pMuBXwmbnBGzJ6sysNLoIGxQP
6VyDAPdn+wJVPBl+GD0ZupA/hiqaD5kuVCL2InV5wA2NjdxuaJTBlHVWtCXjkxKavmdp/5DnUn0d
HRibOLsL4jaFWqY4iCRTxL2fml18neUVv8vvc3I0Kxhsku4dHizCcNrKTXcdw9/7sPDnq2QZyQxA
pRYsnRkS3FoQy8kM1TuIzifoNY/Vc47A+FB4RJgzIwIbhCstKbxDJkz90FXWq93l0LJs8wUU/Ewo
0NCs3SYwcsuOXtZVEYVLt9W4bfaJt4BvdemKY0fC3xV6WNIwMLVgmPLqVjtLcacNBdNhnjGFJ5Y4
91FJMxxS366As7JC+rqdJK74jHl2jSukc7odc1s90XNFh17M+ATD1uFGRfqysTQdz1KWCYuKId++
7IZpJ6sOsJoZpsu2H7UBmk7pK+aJTKY9lRHpOdq39J7AL8YDnl/T1eYKTM/DdOMZPipEAtUJ4JlM
93VAh3IVChH9Ordpik+kOrUEnAVLvZIsHOWM0NUq4IYzWbfl1uRn3peGfMHASFsAl1FVNA+kptQp
qiTY+H08AA42snJ5wo5MeFvaxNcDOuTzYtbVMy5rEhUa14TKgbkZ3HBE+u6uhOVPXnDewWKKSw0v
sMT4N7JRiE2fj2YwOM58QahqdRdPi37x+fyK7PVlSk91UbmaPKSoPff4WJHYO2tqO8GcoIbXKPmN
2fSQRmK3Elu3rNttm8v40YEHwrEnpyMn2yK9GFCIzbD8EzRCqYQkqRzY/q0/TKS2ROQmzsV7tZhE
Myfg/ivkxtfV3BuPmADZ/HtJjqs/TilgtjLvGG96S3vbenS7XdqBSFDZzBlZsitppw/fPnaWJuvC
r/5UZOe84g6VNITRXK13Ue2waU1IBJ7bsfAChzwYE+EGbDM6Rjxh2sopD1PE9kxtKC1uh1HeM3bm
hegxTgEWWN5JvqZ0juZIPyceDb+85rE9X8OTq2Zifpduh5xquWo9YV/8VS79R20TShaGcP8aoH9d
tV38t+17Sy71T6PFbz/6R8lkf7JsahzgdKvPCnHm/zdPPIaEcjVkmXDpV98k88PfR4vK+cTDR+Bm
9OhC8GN/754o9Yk/KhhVKh9h7zqr/KlG+rOaCT/SzzWToGdLL8V2pCdM5TL6/L6b4q7dbyby6RF/
L0mLwl+5J4tmYBHIoeUk2A01gZqe6cagMkF5WSc2MR+g3MKi28oRPNWeTb8g0tYmq5BDeiVAx9ZD
WZgbM1b6S5EQPkfHxjphTRXXiLCtU2f1HPVniXEBJKaiFCN3m3jB3GAjJbT0I8Dl0kcJ+VZqr36r
zSVsd3CjEyKCSuFdihj1OMwWcU3dAT63KqM1TLuSXn2QuRu3O50Z64+oEHRExun5low+/5nKgRce
2asYw2tvuo8gfz4XiZjuW2BrpzArEJarenLbm0iStgYlqK28s+O7+ov2TAGmucjofMREBcH5yJMt
hMvpdoZ52kOwRve9qWGIAzGQUXs0hRKP1L72uyun6baqjP6ohlg9LaM33Zaqao9amczXgHKJ60g2
fH7MnOFz6uT8aoQM64CN1CpGLUy2vqRtwhUoLRz2CX3lN2wVJvkcquWPWZOoLorKtt/niJ/DfcEb
sMXIux2BsN6aKqIbHcbYhXrl0BFw/IlPbWW8ppep+i1PTT67n9vLsOlHU107FizQMnbja5WhTcRA
TkbgmMCUDZPhpCofNQSA5NWev15PsH9ptCmmAqwD65p/8u0Lzc0og0OXhP6z7NdvGK/NdMtXqjUJ
zhVT2BGPqwimDM9VAKEiS+6MQvIRKjBzKGYIUgUIrPN82dp5z3VBtMh7jCfSywkjYvzEsMmNkkPT
FUh26tWE8MKT11L7vFgoFoZx+RqHDMg35lD6z3M+3neLtvczOB5rSywCKQPstHfugCEXlEVjbGtR
yMfSYgGumCdWbcFCz2DBhnsgUPymJZT81Y1pT/FOWET0g6bbGBk904BuYDXQWOSb9VXnqh3Fljp5
luitq9x1O9jOkWbxEZsaB+EgufXcse6+YAhG3wYSQVzHY8NNiG6IL7giExD5iR9p6rS0xoJeQiRM
thlpM0jbWKJML7gtLys0N9aRQAZ1MlJGOAxZFO87WfqEXhBKY8DTAKShXmMp3YSi11+maVUil2BA
Ih7crJPZn+q3fv2KPAXtryD56c0Tml/GdCE5+JTzO9RxyWEeBrK0LVG/AVUMnz+WcGK4XF9CdC6q
9WZfhx9voTNM9yMj9347ymi+nSJuBeQw1YUV0+PbE3fvw0DyuXBdVSu1rXOPBdNDTrjIUfuwAtZb
ghIyOaD95eLNYCoOjcnGkYikeVvctj02dl3gJOod8WghS302UnOAFaRTIq3SJirQdrrcnE41M1bC
VgY/1R4HjFsFH8dMLJiIE1/o2pjkfjBNFhjR8gZTd8jaYHwt8TjIjk9tImTaoKFXJ9Lc/cuxyv3L
pYHMu+mSmd9QQasHqQxmBv6qS7jYLcgs1LlGy8ydJ/ziB2ZOKirZbuTr5Kl/aTeTESiGhy2oB7Jq
YTnSaN0veu6J1eSmwBLbchzZLIodq5DMUO9nPaHzSHuf+PSGkwVz1Huysa2TV2YGqg6R83tg/Vkn
VHCQQzu2DBPX5mNHwBZXkPSF+5qFjlQbVNJbZobN0cf3dUCIKx9dxZp3MqAJyGjTdnnQvm9bx6ln
i1QLH3jKMlaU4aObC3JpiMfQhOV4jioX/pEqizw+0+6D5mkuyaG3ZLZsh5FvKU9C610nkq1ZhDNr
isKbBT47C19rq3P73US5BoW1FOKx6WfxmJJGxVC8hY++oZvJehG683ekz9dvIydyB6xZI64TcFaP
JCTyftKiXkVu/rpywAFXMxqNll8v8bN8iTImwklss7oh9Tyi5vCfASSL9MJiPnlkhE7n/mPNW5Jx
2tbs+MzggNf132ObuO6TwX+2ObrzOc112xtG0XQoT+xsAhRDENOm1UR3cV5Z1+MasbutSa9+hmrF
F/ltS0u1IHurdkeWkh16bX9KPY3WrsG+2TJMMMSt5XB35XmGXaofubwqn/Yfd1wxeNbzWHYTdLHG
bmNiNNlZKzKzHCgvXvMsEpiwz2MUzdmLzTgg2ebWukuJYaTxG3f2u488ZJf2TXEn4l5uQft8Qfvt
n9q6Xh8Gjbk+nKHYQaOBtnE9LjYbGb1G7mCPI7DYTDHgtRi9YTwf2X5UMQYiAqtJJB0gabF1qsW/
KEpNZJR0w4lYeryM+d2S0kY2E07rWygr0TOP0vZYdpyVCNEzuWuyfmKv5Z6Eg8kWU23QCNPmZ+rq
fKnK4rmKRHv2w6k3x83MxJA6RLWP0sIW4a8PIhIX8kc65TVg/t67pRVshty7g4LhxXGmEaK7tk1V
XYCFjAihieKnxG1seEVl+Lnp5M6QVXOp8dpsW2KHTRcU2rjpC1EY47Hr5pOO+5rcBh/72S0K9WqL
MeIF1fu+rklsNmie3NbWsEkL9z6UTLJeZievCUpzMSKEJ1QxBbsq+iFlOZzNlIlUqTaRRGOKWIjY
0Jz2QLxZKanfsjgK5Iwxk9uaGAkrU/uslINPSsuyN3uQrDY5Q3Dk3XEeCPfAHbmfHRDUR59l2W4j
8KITlz/2LzplLTfe1Llnnfo85pKJSdBk1BysRvGEchqyERPkm2TJvLMrQ1avsChKYg9tjpfWHKXq
icDazO0voHjTCVcRLhNt2NN7blXp0+wWT1YKivwyb7R112SEhhidHr2ttbT+3hvU8FXPrf9L7HGO
1SPMnIVFtmvIUAg8DqrkI6RMcoZmQNDQgdunM43ay2Jq1CudXnltnM5XXC/nS9p55X7pmZiBHDF3
UTI++Ws2Ugb37+CG4+eBNEs7Sd1fomaa72N7LgPijOVeZS7tvM5u7zSwCsqf0tnZU0EofS8fDewD
yCu0viLjdLmDj2hviQIv9hVg8kPoD9iQ/cTaRY1+bPweAV7rUBntdNFUJEqHbFGQyrf2GNe7iLrh
3BetOEtU9Efbr/Qp83vrslJQorhohK3ix34gJqECy9p4OwOy/yZlxwITUGS3jDKxUHtnY8nEDQ8B
BMgWjF5UXM4pxyZwFwEOV6Uqj9LQ7YEeOzXrTMbMFPn9EUIngJxkNt40U40gRYSK8se+6xOCZEAg
mvcZfbXLas67J+RnxuVc1AghDM/l50Zq11+6IceVG0qJx3UqG4A1XfWarmQZEHJYrVjfMnuUJKIf
3VEZ1yY+jS1PXheolrXvXQDwaZUVCGxc993IitfJWFskgrAFTuat3hvkJBHN5Y7oXZauP5hhFm9t
L8PRjGwxWHDLk8IUd6ehJEo1jqydBEG5FbWZr7uVOM0opN7DFmxuEFZ6eqUi3lFdt1SCiVkGc0Zo
cwc44DFs2FHY+duCvFaSI+mmukdTowwk+2QOtMRBao/EXVwyLMYZXas+9Xs2EoaFTdDZ5j2BEzl5
hUT8YlZxgXGn90koGBaJtFg1e4seyMDMpmhP3HATLJ6o0a0NIPijOIRCUDGqPXRObLAxteRQe1AJ
n41MS4/HXigd2k4iDgAxcwKJm51LsOhVQppkkKBPe64dLz8tQD03xDpke+w5C70ZQqz91EVQwfDm
aYwmjyWuisoyzhicKPzYSAvk5eSxRZdRU1zTPtIva1bPBaqiK0J9SXKhGngoeklvcdROSwy8HzJD
bpqZFA+n7s0T6aB+dzYasUgyflTqM3BWfTMyUzKonMDTq/Am7PyRahacwmayk8p7C5ucTT1M07Ge
2b5neIo0utsF520KNNbeypxorE2kceTQWEfmqd5QevHUXQOxHOIzPBXt6ZHZBSagln+O6XqBL2MX
ncfqkX67s3tqUBRwVFvlqClEnMHi2ZQ0dT6fTbFM97McxSO1aE7Q6UhZji+8/ia4/pcDh9W7+D0G
wxc01y1SNiQcB47RP3kbQRmQR9wl6TGsoIcHRUWv/WWxll6/WvOyNGRj+FQjVYmpmczUjIfvdy2H
fzLxWH2aP78DD20Gb2Q1cir5kxRijB1RLbKLjvbkE84ZljpKgt4XobwW8KEiis2wPiQqiSMC0MKl
pB+lw+uo7MSjZ/biGtQBVeWfv6t/clkYBOH1pGyH2OGub/o7sXKp+pA2oxUdyYenSJ94+u+mhDwu
KrIwx8giqXz6YqE4MoaofvvzV1+FJT9fE17eWf9LCY739KeXn12y44eFazLnHIVwLcy4ozWe0pQv
JJ5tDA1q9NRj5obGSazld2lByASU2tTyxnJmmm0kOHdRfOzWE3TdRGX6FbwWZ5iSGfa/uVz/5Eu0
XVfYLioB00TF8dP1GvwoMRRwARKIBgY0/jz1mgS3DJBDa/uYysq6QL056eadrJX5vunoVTQxZ/mk
mtr7omy+aaX+5boWa8/nx4WNuFpZMJ4tVzGW++kdGTamnZ66gekLwyfctg5yXFpSz5oWDxEjxnr8
HaXUX4BFqVM9cL4oR4LYDgKoG3mBul7PYFzZP/9u1T97Y6uuHhoWLfQPUdH3S8sdTAiAbRMfawe5
H6UmZy9gkOPYuuR1J0qXD0iqPes0V5StwYStIzsPlhzue2uACR0Po/+MFo7TMiwZ6mLRcYw1Eg5R
kbVQvicRE/M8BOGHzIBeT+mb3NkGKHlKU7edCAqgMfjl26EUtsJ03y9rF6CcUSzHYQLymgnYdLvW
ce9JCaOrXDS94w1RP5yA/vxyyH+YdwrHZdDpCPoGluNbP21AsTCaZB5c46Bimz1QVksZn71+PeqU
E++ejd+/JNlsMB5KEt5pkhcxb2uGqv0w+Q5XK1I4GLf2YpC4klv8Ty4Wf53QoUcEDXKkVBKl9mYk
EwJ13thHybHCHldskWsM0S4it+a4zAWvbkvEPGhfZsAKHgeCLx8f9q/B/b8d3KN4/m5d/IO75Vsn
OnjPfk5zVR8/+IeIj44yzef1nlnDWaX4ScSHfYXRPtCqHxlgHxYXxzctWAHrcJ0V9oeKz/60pq7i
ADPlN4jAf9OHtlxe/7s9Z+VVreBAHqSQ71nOP1OzIFrU2plcebkgQYyWQ6KjuQOCJM1NMesro7No
NRUu8NPBA0G+oUm+vNE9c0AEJeKoh9q4DHnvu7kxin00NxVur0VfVVF5xL3Zn71mdANIdc5F1ZfG
Q1PiAqFpDIUm8VZLRuE8DJw5nlIP6zONZOA3om6qTaGRsjvYJTjCLWIvaclCnh1ChcUQYQ3vG1Wu
HR2zJL5yVNGeGQkypmnCu3FpbiZdBeseu/prxLHRzF09NH1bN3fOgsxtepJ+EEfNl55GbdCntd4W
Q5tuW1XOV8CyQQRAfefE9WtsMMpqcm3sKK3Eni7UckDlxN4TyYNR2uWLPw/pTtfrADW3dqCyb9ps
tnbs1nDBZUcv1C1oReB8PqrC4fULNO1cKYszgecfZ90n94RVVkEhxEITVTKVr+ZVB18PR2wTN+3s
m0CgsmWHwod5Hv67jWXWCi2yrejv4gIYUQptBoybZ05jV7Gg9qMuvffNYtx1cBb8oj9ifwFKBPF4
M8OdYhwcmYEMTfbhFJhJPD9DBmeAhzNihyS9Czrk7kE+99G2tQ0HBkv/S6ERsk8TyCvw7xc1k7yt
wgpTLe7eSJg026AMAjgOxIfx8N00tnP0iYXsIBRtvUxCsVpC43lWNBg4Utro01Hrq56sFmkRSoYi
ZD5JqphH3N/oL4U3BBgtseJOwoYuYHBumEwLAj2wYtuLDlPv4Iuhl7TzRfq5nmrroiHnhqYC6Va2
aoIekzKhetEhVr0LSYVjS44WLEubx0o7z960XKZydDcRfoa9UXKsFeYSH9y6eF/s9HPadNYhrcKW
zvcI2BjOzbmR/m8WXdugG3w7YE2slJmNM7IkvDa6w7wPLyhiFMrhh4jYqKPdIZatpXMTgLB9amQq
Ps/WIoDe6IvJyH5ZZmvaTbFX79IknY92SdN0WcjWwYRD8laZNoEb1dYxXvBoWGDgt3QvmyAT7auh
O2ho7hQG6NBJP6nm5gBVyNpVxEjsHZQn+1ClTy1kv6vSjIu98n6JfG2ep8httnbtGI+5JXA3o6Gw
AjdPkvtiIIe11IzS04zEBvgX7SMSVC8QLlTPBVRcoPVyhboi32MiGndoLpz9wsEnsFEp7coJDkMn
DRPiQrvsTLSBO552MdAK4Mr4qqAtualzEhxjSXf2hiMTG2jug7zgaNIHBk35JwDGXEWPyDdJe2Pr
RP5ItB4UYtOuKHTs1HyC00GEgSEc7txm2Xdx7RK2jlEMD0T5kBH7CJW4N8+Cdoi9obaJmV8YWUwY
NRmz9DqcLalLGWN00MW81f7ShSrHHzQuyyqB1J451zR/fkmg+SCJ5TQ4NMgKex7rgbtwPWsmGUeX
hAOsf+bXKYw9TB+VfV51yZvU6R5IuTlREztnD7f06nK9d8K02THhqchemprNMuZOYFk4jWXj/4rR
5j5hpMV04DaHCc4YPRGHOTF+K6xl3uct9qDOvUxG/rx2y8PozGt/oiz3bmS026LFzT+HlAGxq7yN
sJL3psKNEnl0keF4Hd2BiiLP3JUt1XdbYXrzTqJqCVqQ4lszctqrWbr7vpDvfgOA14Obi0FZ2w+h
jKNt4foYL6DPc6vhSGl+GzQtOnfBlm63KbSrHFcZTq9sn+Zy2AGr1jiVszoAneQdYwKxqlx+dhx9
mUYWIcL29OyNGgcNdrltPisHZEtSPvr+8JKDyg7q2v0NYAH2jBAG3hjlj1L0F67Vtde1J89JBWbP
rqqcuY6Dqry9zeOQMAAVe1uwzF/blgDDxIc1bC99dbAsFMIhwtNdQwz0JZMosnum1sODg20oB0Oo
VfyZwAj/cbag/eeluFgcSE2DnJt95+X0eDxesVyWR5rFyS3xtWQ48hCajHBCLYE/FER+vm97296Y
hf2wTsMCp2uSi7nRp6hFSoqH08AIR/oULCwziIvGecuz6XUM+/7ozqTQ9ZLxWpTH+15242EqJ2PP
2IjmSjH4N10+3JqRi4jbstY3Tlhto8NtZ6OmKYDfELO3GwHbTU2C9gwu4EnExkvvk7zV4DdUuM7Y
C/v+5A1Ly16TtGiVQ+fI/pucCUEEuWiwy0EuARgIGWWDawvT6aLsfUS7iWCpGuyBVYtD5KYv45DY
p8XwHudOX+iMSFf6rV+VUbvnvMzDtdW0bKzaEXu7cqGcW4V59mrGaRUxlDjuqnAPdoL4Em9GS/1L
Tl3cPVnY86D60XBr/PI4MdODEw7cwKvG545zGiGwKdy/NN80rL7CI56y9QF5uzGTDm4yGJS2VscG
V/6AWKVGEPakes6PGBXmudUIaG1dsXtnMADrMUEbL0P7XllIi9q3isTZpTy3atCuv00rDzk1Wrk8
MWJgw3W7tO3VX+X1fyL0UKBg/1QX+zJXRVJG34tif/+Z3yvrD/O4TeGKR1uaqGw5Lf9hjxFitcf4
HgIL6lEX7cXvAg/guqYwV3uMxfnNpFnx98La/OTD3F1123TgXHSV/1Vh/UNZbZseVfvqlbEFLizL
V6v847tmTNiT4QYdfrzuiy8RDJU4/+W7w8btt67A96rbn86g//ACazvmuxdoJ5UXjBHHaw+pKq6V
Te+/J8N14gOn+nYE/Jd9CXvtO3zXlwCD7XFyFOhVsCIxO/mptTNjeM4Rj4ir1M5nE8t3YUBBhs7h
e5J2+mf9IS+Pq9DrzINZf+jPq9yeUaObymQE/KVqCAiObiLYDKDLDhTY5mH2yv63BEJyUlz236za
5mrbzr9ZuEk6mglHM6rwcW66fSqxfOsuFQx1K+Y40F4b0DFytYl7H45xOTjGiOhvUOTU2XlB0BG6
OhkN7daxysGtAt5EARnYwTICWESeW1EnT/OU9xd52PSAgQYeC3va7LkidKgj/hkbznJNgIc9fgah
iQaA/BAUEZ1sGVHZlrqxDLdeyJT1Y+NhZPpjlTs1RKGPnanL0m4KV1ZUog9/7Rr/ya4hUUvRm/rX
8rDb38pytbS/l8mPzrpvP/iHOMyCo43sCmA+mwRkByRnv28dnvkJ0IoQ6OMl0GoW/d/3DvmJf+Sg
QJBQ6Fch/v/vHcr/RCcRuZlAPIbQ47+j930DOX93w4GyXpX+7EXSAieNufrHmzsvlF6K2uQo4JbZ
HPSiSuAH5yshIMQXu0oThNrik22L/dg5+LGZd7Uny6uEuV8auLTbODdJ7W10l9tBzHHJ2KCD7YPW
/7UeuvBmdJCDFrMwAyth9LtZCryE3NeaGCsxk/zj5JzWDKWFsaPEY2Ap45C5IZOS5WAAlHlGVNGe
51WcSpvM3LnGsjyF0mDYayED27UfilY0Tw2YqVXnan5oXsWH/PVDCZt9qGKrD4Us7qYs4AgbBn1c
HhNCw39DVR/9Oq7i2omfebXnKu0DbFjWZfyhw0XCjyaX7i5OIrLImUKtol3a8fkFO0B6k1RxdzWs
4l6xynxDM0TxW63iX2+VAadulA5bexUHT6tM2FgFwyQj+9PGr0O0oqug2Gu5zKBgGaGhTzXX7Csi
RVYRslzlyNLnylurRJkQluK2W2XL3SpgJtmtuk1XUTPh9OibsYaVZ3SK9TZd5c/ZGJM7RVu62678
OeBukbmbXQfNNKFyhGKWzK+xdnSXfWW9ajvqHgSQVMwAbYj2WqIYYg9eJdmEcqvnKc/kHpard0B/
kaLdJnjnigkDlGhlkuVeoVG17UHf42Ty0p3jhPZZYRf/qg24IVYh7t3htvDzMtAjfC88/LdWv0bD
cWpQ60CjfxNIr55Qgkw3g07trV+AudZet7Ux7FF7EXChyik/M44JLyk3yzvMd9YVoNWXZLScgEFS
FqAqnonMicKHubebnWPYxXHEAmdWottm2AvvCSk0b3pyOIIQbdQpcgg1TpW3IyB93Ma9WQXhQtVA
F6gKjykZHnsMWNlX+tC/CrbcfWUhG8PLkIt7FjlIIcxWWE9FsUE5g6UcQDuefmlxVrbvKlbbliPt
BfDkeFN4jUPIn35dUE1uFrKB9rF0BOwUj3epY3sb9RDaRC8SyOex8coAJjrVxLLc23ldX810z88u
UhKMdjHMTDENiD9aBHxDw7ph2Y6biQfPoZ4hcfdlnASpaRFGXzu0QTzBkGMeO3sDa42kp4NjFXMk
nrwwn5I9yIyR45gtFsvpg3SMo9i7h2QCIGI7G4QfP0jJE+rB5sxuWxsbEYB4FuAz0p1pp8mF05ru
HRKRMH6ZrIUnYC/SnFQVv2LIkCPs4vWH5BomvnzxFZl2m5w88GHbcpYCTy4qw36FLlWmp7FaBXN5
taR8GhRGVnlomf0OD0OSWCOGm6S3sb5HRqquM2UO6VuWde1SBpACSxdfoK3ldq5JtAV8KCd2tj6J
ordCJNEaPS4IrSFGqmB50gAzdxOidvQCIpnW0+g4E6zIQc3zdk2huiw6zp1nvfVVOXa/uplP2OIb
18jvh03ed9U56UqFDqMMs07xNwfAF0xO2yhhKPZd+Fhm8Ai3ZqMkSJOulSE3Fu7dv57U/9GT2nWc
P22f38fVl9/+dtL5e0k5ii0iQcSzxmd8+8E/ntTiEzEsqLWp/RFK++bfZdyu+IRzlggz7lGe49/V
+BKolBAovxlWWRwO+Fd/NM/5ddSvq3qbJIX/pr7nSPBjUWx5/EeZlPictclj+Hl82BDO2xY+LE3D
heSRznH1QFZ1l6Db8ZE8SPt1LIbhCmM7qo2+fs0j2ziZI1l2VU92UbHEWVBrq8DcVpT0e8xnOzQj
JJd5k7KTjV6wrDGoLdqNrUU+055J0IgY172usSVs5EQlPI3tu6+KK2fMr9jRkRDWYdAxvUS5Vtgb
EIsedp/ka2/2yTX9G0jZbk2TvayajWmQpTzZEnOuuVxUvnnrCE37qx3fIX1PG+xnOzohGLG75Ksm
xjMoVDTvUMdcu2o6jAyi0NKWX/2M7DUx3IeTDckt6ckez64Ay9xa6XxBt6ImB9ZAt5a8U0VUQUWe
mN1h2BjEr1CtX5tZ76ucRmlbxOoFl9QxaT2m9iYDwUqvvACDiMxOvWZD/u6iR9ib0XhvttnVegU6
noIBDOGvaHNRjNIs36ucXER0ceiX1lYJSWOPkRrvvXJC4kAb9NTm/q9UAP5BxNYRrd5F1svqtKyy
b84PXBjTJFs9OctVoTdl06MTz/djbb3GKjtHU/7eNilGFvvajRUDTcfSO4sPNFrJ16qbb62c72pW
3R4mCtoeazWb9WQydDHNI8mgUlZcKBkTrkbvggBFaca7JPO7bW8MFXIB9uPIWK9lXLz3YiY6cEaj
1LEjco4hm8viD5DKdjtq87aT2KLj5UJ4tIyNwbyoXYisQxZ/VTl/zBbJVZZNF1SN9hG+AXnqCZ8Q
vu0z9AII8p2T0yNTRpBpXmhIvJRi0VouW6Icq3l5bq0m/D/2zmM7bmvduq/yvwA8EDZSt1CJVcVi
pkR2MCRKQs5pA09/5y7a98p00H/6xw1bFkMlhC+sNRdXbflY6PZazuUUlHELcL9KvpTsdDe5KTGh
L8fRjBIu4G1yzhr3cyL1r15j3fiEMwTOxNIEPvNio/Js5Pi4kMWImJ79QmvtIyY6EA48BuU9gOqB
3GGEwvFmwjaOAd+wDuj/fULh+37VmAWJnp3+XEbGm29NiOgkpNgejpThjo9NOzwKmf8odBIfAQwB
FCvkoxUSWpYlJDTmJpXz4mhxYBgJTj71vhulc/Z98blqynTLBhxzonC3vfo5XifyckaLk+V8RuE2
75HZo7w1cDCaWv0KHsEPSPKY160WjncWgvp1LqMwYLFDIhgY1H3jziOJi/Z41UFGuJKjBhoznvMN
o6cCtmc9kx6Yj4cibrrA1HLrrTe613lsnZPhoUPgqKkS1kRtFhOO7uMlXBOkPH0J3QoQD57x3Nml
oimfszJ8LqRGdbDgDkxWaPgDGYdnUKqvqNbGIJM5CwZud4uVrOt+bjeNkLGxbh2HiNcE1fPBq3rM
pG5zzrX4tiQ1egOY5rnSIBWgZ7Rx49tfZDm3b2Vpwk/V0nhDrjDAATyo9eI72yIphrU5V+EtWw4i
CkoO/yU13yoCeNCBFCznRj1wpGlsLbfic4NQuxoAg6yakD5EIia9Ebo77KTJQTdn7mdXcwCsNtNV
OLY/tKk9Cid7z7f6x9nGR9WKp9iD5BMhJyKk272oWn4aoySpI4Z0yqq9GDVQJkPTI4yW58RurpfQ
cFY/NaN/M7RRU58/9XU8ms8NzSKiSJBm9mGQQhE4lM7sYvrjVF8THEEAqYUgEl7HLx7poxiI16Wg
hS4PphNf+HFkM7mutFLcfnuzz774Ko1EXY5TY2Jh16266oo/6dt/f3V/XiWTfaQeEwe4Y3lYwfkv
r/6n9zKySj/2wBlQl9kxY9bxsZKc2Jol9pNGTqB6vVhJjm3H1e3fH/ovCpXLY/vIZ5Skx0Ad9ufH
RisxLSkTpX1XtNY6xax9O4fYgrlcHNMqzfa6L9+mTo7bbIKbmI4d5y3MPDAj5NMCHYvK5ThECGqY
du99rE0BrI+N6U3HCbshy2OaN5C0K4ZP16XTolQf72URPet2jPpCivPggX6EYu7vgOrXLxF8ykB4
XB7+/ZX+zSEEURnJgOEYum2aHw4hM0/8ojIFy3Wz24pKv9X9BU9H2/ziHVXszY/HKg8EnBNnP1AS
Rdn8+dP0J8OTfJFj1cc3Rit1OxvIcHWGExTTfrpGX3PdR0Zxl4/zrdvrxR2LC+hmS/SjGbkuq1IF
R2iGQUYeIw18nT8Nj5rvnK123AG4h0xZJwUWf9hWjTTl58g2510RmTW6tRnwlt5292Umn2XLbZ80
S3FAM1Cw4uhxsJTJjzBhDVxmOZ+i9Kqd1NIfYbU8e9GwXXo6DVlbe4RnezTzCRkDy8VfdmQBlgfm
sNy6c2PhFuN3k7fy2tqsbF2DGuvfP7C/ucIg51LsYbL7UHp8+MAWV6sagaFlv0z4BignJFc2uzYB
DEzW/t8fS82FPlxf0P9xn2Ix4eIHUl//6QxszTlB3zuXKJHHe1KMDgVe9188xN9cWXBbMNVW/2aK
9uExCGEiBVnXy33ljzUMAYmxPFwIfzTf2BTNu54MwswUe18zz1PoxxvsvAdNhp8Ifv7qOYDyTJQW
rJZSaw+ChJusz9WpnotrBj4/FmeCixYm2Z5o1gXKjYULAMPaKU+cDTqRJ48By8phj3NFRjcZNJhU
IM9YhGSx3N+arRmvwEKbu0Eys9LN5Iddcgg2SXY9yozksmhWtnsKVIMW1ibRrKQXD0a9v69KkwRY
a3m38v7jHUb8zRnLZ4FKjMm2LsRluv7Th6JoRrKai3Jv5DQKY1wkQQKuaWWiz74mLp6JNOUWQgvv
XNi09GHXAqQ0ips+5VgOMwT98D63U7hMqx7hKSMy/fOU1tYacyjyuNE5hxhkgiG0zzGTwbXdciWq
0eit3XR+1s3pben0VeImDwjzqKoaXnCrSUIm9OeZQmxVh3G9I6h1R27AfWQ7wypFMMDujgtf54zk
mmmgDIsw93emvTz7dTu+r8H+8U36m5OEe4b6h/kp3Zv55wN3ihoURtNY7icE1ZQ4qAonno5gwhfW
0S8+EcNgvvvxPFHpiVzWMJ0qs++fH64R1swYaCj3LayFjeEgFvLC9BByp/INPp+l4pBcZhokwE39
Kk2pAKMc+TYF4FCFzqoqiaJL0B1sfOZ9hA12PVpE72uXkVU2eje5j6Qi9qn2ZVlZa6vu3op0uZc5
Q1dX3Yw5zCIr+0K0OlUqbIZ0IRV6IIpLVmZAubrBTe9tez7SS3u5CGmtE5tv9EFxO1rPT9TTuK3D
oV/lSx9fSQyElyYoLCU7Vdgnh3KYHpOeRtJj8gsRnlbPXqbHtgfSOQvQmNb4aGbGLV60g2VRrRnu
sEY8OaP0QIZR8DfhqA7IegCaJdpuo06jTtrnyp0enUg1EHamcT7V0GUbqiWACteyIUnKrfnulrlR
k9qcYn3YnHxbvrV9v54QyCN6TK4T8EaBLynFkQF/TuMRq6JwIFHYZLkUB2LQDkvRNAAOOIH7Pj/Q
FO+KkDtLEo0cmJwdztRf54b9GkOZOmSGfR5BvQLemAPVGBGMDqOe+K4jaLszaITPJoKlX9yPnb85
val1gPBAi+aI+pi0g3AhbTAcFfvOnd/Q4Nx3Ove9kTYrtDmtVf11abUrBdPofSq9yzlfxv12nrpp
BTzvrWSgBU2+JOkDWZo3tpZLGnaEc870yo0vh3mfG51Gg5YhgYlEsiE3K3rDtOxfYzKJ10vEfbEn
IwLpSk6V77Ip0LjGpP38PFqUW3pr1YGjJ0MgI+BquUdlHdEYQvmKLRQ1aUSZ7abDY48ndoVq7b5F
j4eeJr8eh+Fe2Pg+q9yRm6Qlb7GZlmMRT5iaYSsUhoYKtZrfnI7E9hY7hUt3gC7POY/cRGgyh0cL
7J2q5nv3j/vrfwWqvxCoIrE3uG798y7soRr+AZXw+4/+MWPzfrP5VczdQK2zJ+MA/2MZZv1moV7F
zsvn9P6VP0AJ9m/oUlGMshN2hGn/JFC1GL9xr7M5JRx2Yoo79R+AEiBSfbhWg0hgl866niA3+v2P
ncwAkqhs06Qi1tU1po1P3idTiDLxdzF0ti1h9WIIIOR5d2RSYaowkzI5Mx2v1iM0R9BK1oCXNUys
T04Xz7egcMqHsXPCV18YmOEXGDp4qRZ7T0QNJgNiUO1jotozeFOVDCaZOcW612SKrgpVrnWizoeu
w1Sc00jYFjS5Jm82jZ9ExHnMM1Ueg+VYMvNOyx9dMWDmdP1ZbDOtEzexkcrbjNTuQKuYB2z0RrNI
WyI+YsVHUKZrzYrN+GqUHWqhanauTaIt2SWbGMuHwrLYNHnWFVdNvdzIvBlf9IInBWco7L/zKESx
tKJEihQOoJxXXt1AY3GdfH73wcuQ1iXIqJ8zwHoTcxidwnWDOa74kfCB7+0Qfy7bEYzXxpKE3xbH
5gqcYc/7VC+4tIKQZ/ZJ1Hb3qZz07N7PdPRqMolvpiEsH+vOq256cFnzEapfZK8FNicSwWI2IyzX
ciMEUtmwYFji2ruTGc+r4ebBdcoIyRDSrQQpFfkl7t1CUvurEXnebZhTyay4luvGOkTNXK4x0VZb
1yvgeBFgIuuivsmMxr+1yWqOTykahn3H+7cdq8Y/sd9odkscK5uZD34vHsFSAOOtHvB4encafQRd
CsBrpF82CcHck7jHYKuuMpzpM5+OBiH+Sg5udZO1DZL+hd3MxnFT4yA69lK4rgbBvdmEu7toRc9r
Bn9O9FTzdeL+9dLCxvjELldYgc/oywlsSGjfDK0AY9jHoJ1YbPh3smbRQfK4/8A9KrqTkD0iLvwt
MyabHEwGeB3yftI6MRLG2vTFwzAaZHAfT3VtudF2mPXoIGRaJvvQbfrlCmoWzVQSDtrJxBQ3BZPp
FhincazhUWRB2pMSxtZoFU31cO8yMs9OsSVx0XqaYRFW4zhPJZvg6/jdL2ZdzGPgupWTzLnYyiKC
oNAZa787zi72s/liRWuUK027GNSIy8Ssll2Ma+hklIsNMby3jdqLuy1kktUf+ovtLb9Y4My6w/xm
80+rRBrwzMJIe5gnggDMLLx2i2I8JspVF2OvC5XPLqei8N/Sd/+d+e7GiwrdBRWvXHq2pSeAGFR0
mfLwhcrNh3gFLr2l51eArKfnpDeTtebH1TXUgmbTcQ9LlTcQSTN1sJuahrfKOIae2Z1G6OWUp7BU
7sKqRRPG+tkq6gAZTb0meowMJeVJpEbrsCeWPIf9rCfYFsfBHNZzL+VRAyB+BS/cXs9+eV8t3qlP
OzKWRqND2F7Jw5Skw8aFAcloOUbvVzFw14T2DX31pkEdGQCB3kkPIeacmMaKybp7BnLwAFyDDOBo
2sFrs5+NVpHVhoGQuHmobiZPvyfqgnV0SyusddQNkUC1POYh6zWsPVuMbAH73fKol3X3PZ3ds76Y
4Qs88QktXpM/lA7FbTpWXUDOJeo+QNu3ZExY20ZZd6YEvbBAMZM03rzLBfvtmACpLVFCONc1fspg
HgDguq1qDKvLSxW6jEpz92ap2+t+ysKgNmOmleBZdk1YttsUcNN124bTjdPlpPJ01Vefq+2uTAxv
k4RzuMUWxL48tMlnMgjfXiqKmXwcicyCLXOccxzagxu9VonZrSODzidzsSWDE64oTKr205Q2014v
ov6JeU/PgTFpu6iVP4bWyXcz3udN3+JoHA0zfLUyWytWCH3FlZOKIsW5a+pXg0O3gLJf2McS/MvW
9wHPr+oI3EE9ZOLgkaUQSE1z74Y69pFTcmtKiy7Z9bYoOCqcxT3PXQORFANckm68JunvyQIKn/3G
5pS1ixCd/BAT9+w1X8sqq+hNZJJ9rnH1bo2BZjpMTG9bQGfYVctYv9RTqH/y20jb9COsoGoqlzNp
QxVC1KndF1bh3Vl84bpzpHZDK/3s4ljSA8PHTh91i3NmGWqQDiD7zDjYMo1OflZ4PjMyXHF5nyCV
ykyqxlXjJMtaTOBPbSJ5g9E0rLNFDjNykli2K63G5eUiC0NP72YHrY1y7LbRgBp10J77Wu8+ccSV
zToZpvqoW63SR1d3DPv1s5Vm5doj4dgZcg4DAQxQml0g1dLGRDm+GjuhXbWhm3632KJ9x/Wt8s1g
U+NgCBF8tzgKDyVjEitI5wYcrZ0YTxWg1PvYz4gE8IZoU/uNd2pC81Xzhx8JcsTPqIIgxc+lHnTC
fiqFreEx7yCcWdm4GoEDcio14VPUih0D1tfQGd48s7F3BFf0kGkgF1rJ/HkeZ3/d50irXZcIRoLV
VqOlX8FAzJAGmPX3CAw7QBmtWmPySfejyUouMPEBsKAIjdscX/Am66bsrjSccxn15YkR37ApehOg
PJI2JYiO26nedEaxnJVjB5NO9408kkfWEJRS1BdMYyDAWSNOabgoa7aLZrPy1cUVrqAqZhov6Onq
VpK73CYuQyKhsuxRMx32Z1Ojv8ami+ss8dzvrdHeD6PxgzhvPA4JZnHNfSnhUqwbGzKLzHT34M/h
cqr1QaDJIRU7ohdgF38AsRxy7azrzUgC+NqLRnJV5FxcWWMNBxg5cOoYT8k0Z6ecY34Fu9jYEpXG
qCHt44AE8l075vWh6uWDWOJuayxxyWZTRZqnyzcACyLoraF6YGw/Bkm38F6HhTUzTyFMwWYNBGKi
K7bEHxSrVvPewsj8DN0hfNEb27qB0IVT2bPvYO1zXNlvhVkYV2B7WLSR13EkiqI6Do353S0mUIvG
N6aeTbwmxKKGQtVNe6+GCdiJWmySBsjf6DnxjorFvTfITkT2OaVbnerxxizd8JZ0s0PLh06sDSgU
/RzPnQiwKHKIssFbz7FEjG+kxtmq0yeZ1Q5b1XjYoVO2kTqZZXU/xAM0UFpBl3AF24kqjEDSO2lN
58DFW5570C+q2GyM8qZy+ygQk0+XV/0A5YwqushXsabfhFN3s+SIP+IeQh8a/LQuXtmLIsvu5OPU
Dbe10d/0WnlNtYbdwlmYtPXQHYhoyKgBsQShv4yx4JBxt7YtpK4r6Qr7VKaed3KKBsowznZzdomD
Z8y13Jptmf2Xkfcug/j/aPwYyv6q8furM1G1ffzg722f7/yGcsFwbLY2to0PkS/9oZ9W8QKsxCxE
S8J9h+f9n4DaFyChfpJW/6GtMH8TntJAOpaPSZhO8j/p+9AL/7nvI+CL7hFGH3sOVrHsdP48o/N1
7ABh2GhHIYzxzuNeSfpma18V+ZJt3JqAT30ZzXsrd8YdaRnLxuCie4WUmaomq6ZHAiSLo9WZRQAl
yGMcoY/2CgtfGcDJIbUeaDthiNF9xJJAsHxehaJFaSEA+AzZ7QSDCFNHBP8lYyBCnLJkMKuGZoVK
LBcZ+faNyM2HvgQGX9emihWNirOYxu6xtHxqbBcW5zy0+TddG2DmWE/soX5YNZkhMI7vZn+myKwc
e9dMhFWurHQo7pN0GQ5Y4prj7MYMHiUBAbvRWhCL5YQAzJCHr4qIUM00XfqDQA247buBqwekYwf6
q66fW0czJTARwpNHSW+0cmXDinHWQe4vUB02ei0os+zGPumttwcke1/rhruyGE9dE2F1LENZMIYE
xRGhc95kcTavIKWE2x5cTsABU2280mhXDRk1qwQERZRZbcCHVRyXXmRb19bcQ8HINAhJTF4Nwq23
0iT1dC9LyyA5raOzyfLlobG5809z/Ezbaj6hV3GupHDHl9KoCCPoGmhds1WF57qdQfXnVZy0CFq1
2NCPYxlay0PZWlk2bJKp8rQ34IUG03B86dqCLLBLKctLwtQCDGNwgchYafoVkm58/FbpkegJqwen
S4M0rFW42l2BhHbPoI/Eh6KkGEuAP9zIouzvNZZb3EUSrYj7lbd01ojmILFPbtZCGzUoxTZattDF
YgjkApsOIjtrM3FwGkNUCWR0V71bR6rfnSTZu7GEX6RsJvW76cQNy97BgqLsKO1ysab4XZUop0pL
oZpOd2GfFbvyXUlvucs4Tls/RMu27AT1s6oZL0z4SVeAeG2cFS2eOIG88LEiIq41tzqLIwWWz945
81OCf77Z4iECQW8oGj2MKXk3XRD18wVXj8cXdD2yd7lOLkB7DRSyQp/BuY8vyHtzUfj73oGEDw4Y
KH7pN/QpUbOg9THD+zKPEcNj0sD/lALIeQ7fAfvpbBoB4Xf6zTJOzrhFNgOOf2hipAHgAUq0xfD6
K0XuT5hnRgGmtfmhvaD9LUX5zy7Af7uB/d/EpADkKg+gUckAjsoIgJ/JxPMSHMAT0K8XvbM3hcoV
kCphIFFZA07Xls8Y8WjO3EaFEYhLMAECcWDUKq0gVrkFXu0SYWB3Ks4gUskGUMJ6UBUq76C/RB+w
piIGwVCJCLHe9dRKpCQ0Ki/BJTghNkb7xk/H6DG8pCpcAhYalbVwucr/dxL6qxuizQzy326Iz0kb
MfX7kyPAev+hP2agzDOFw1+ZSsaAIYAp5P8NQcnSYf7IINL2FGv/fx0ByP4Ft06Oat1yHNPQf3IE
4PuH48EGzoHAb5qQZP+DKahr/GUbz8Nbrsuv5FlwFn3YupK5VVUVkuC95xGQgVSr8oJW0dKWcm6w
hFoc1eHrXHog1QZFV9OHmuJPEdeA0Axnq8LF7rfw2Gw3NMJNy9b/lvzj+kgMjspjxzKNZdS7asL+
MQTk5QXz0HzRrTprk3XLG/wEUat8Nnsm+XUxgWocGU1+s8MS4mQc+SdBHtoX0mkV7sLs7C9W7fBN
sGr8596ptO+ZdOUTnX0hv/suRqz0kHRiOseVu2lZlnmRTI86FwjY8COjRHZBqPlWkTYgrejRe8K1
rrRHTdgsLGkBxk3tAc50mU2sukKppFzTkmejlfSYWey95lnu4SjuR4+3pTLNPav96JTWxhBgUOem
rdPCEkE+TfbWaHTyurvsqyiW8hhNjGxtbxFrG0jr5zZlR2gboVhrjGiBllrTs2lyIwH5arCGxr7P
Bb6oCQZedHd3GQ/ozHZf+i6HCoRy4omLQrwmCjzHrL7gIn6uO0ZY1CASOs/SMg1FTh1CXAp9JaFw
F9GbNw3jbMh2TNkf28YTX4ZaKHZsPtUvIhKU2QqjSOqQepcJLIhWQDGNRz8DEATgl5lFBDyMsWtt
8+t7K9eZDSs0aMcIaAjcvsOfa0G/LjaezXhj5cU+fBGtbSA9TuQuHw0w35DV1R9zFON4KGqndVas
Kfm+OS74GdtCp3WqFRKSrAEmq3ZfwNAVHowXe3CYa41CiczjCCzMhfjrEZnKvL6HnGgMGiL91lPD
Ql9hPk3DVhxbFZMzuRX3Ndn7YC8VOLFm2N3tRE/3idijW45+SdWwmgvQu2YE7j9IuQkqZC9vCoEU
cIX6bAGGqXkzT2AyGEdvsHzw7hZjCHJ3UrjhKBwzXOszURBrD/gKYWguC4JzOCoAZ9cjyL3q6xHK
SlSl/TeGn1qQMKThRkHTDH62aoDv5GkK+aXSSraPKwZWfEF4Jb9eYl/DLbawyF+Bq+EdbCfJ3ywN
9J4LIlTKmI9l6fr6BWuJFggNnCHxF6Z+6+E7P10e0XEHEDmjBnUVXhrHJsl3vL/pBJt1ajPgXBTy
cE7FZI7Lrm0N8UWfFf1SRLI6OnpbvzSg0cdVY8t2HyWpLe4uANPM4m57BaaKZS2TDACwjYkycxVZ
OS9rLujlYG05n0Sfztrz5Vl6+TJE+3zGwhtQzfFkYQhwlGEINM5+i58eh3ln4aZGyAGXWVnzH5js
VRkqX/WRUqOq9ySd9e7cw6E4wsNhMEVmRnf2ZwXyeaftahUQq4zEe7KXoF7s3CnnCuWmcG8wEhvz
NoE59mNZFIGXKaE6pgwzr1aRrXnFrhrGqTq6RiFJV6ozCVkn66d175vLngEXAmKFgR7TuX5Bi0gF
rVcDM948Lgtj5Qu/PvXeEFS17THaMrWGIHeTsmcomPoG2Ijds6O74TEluPyZD9OJ18rOdY8alMKA
zNr6pRdDF24ZHcuHkaN4l05esWUiQ2DXGNkgAfvuLdVYeLGLhWGc+7l88ByNrGyTCdHKbKeWF8Mb
cHJ0ofHqiox4kqWyGdH2U5tba9svO3iyLMOXvfRtdz8ZvvvW1CnUY6OsPGsjwomprNmxyYgIUb1i
KcH7O6MMfW5dlysIsX+kIpjFdDMZttiIMTIpGXs0N0gwyZQqWlFfWQSGsvv14jhALBcxkqrLe5KA
HTWwzFNCjrPYfPIvDJCpnb8Lt7AOIarxfQr44ltuuxdJlnS3OpfAU9M6yXerkdMjqtKZ8AGS0+c0
DwNq3Sek4u0zhPFuzbCoZ0TrwwueDaCPJszpkyHLib+T5Vb3WMKUBBB8V7lunAFT3h3x97gKBOXO
Ao55aL3MWdod+4mNCHJf17gaFnTjhW3asCQmYhBD2WP+SMLFPdlRQ+/UFt/Z9MeM4TymTkzGGmaI
vfTO+aTdwyKFdUKrSr+TeWNnnHIobs3dIiw2drq/60dHbheQm+uuyeprxJ7EZWhDeFuOpCv2s8t0
S2PbYpTlZyuaUNb2frcQqjUk1qnOSt18Cmurep7ivH3IJ3Eb22MDUU+BoKKOkBlc0A+lC9s1Zzbr
3TQM+jDL5fUGrKb+OTIneRSh97hEpvNpoBvYVdJmlG5PZeVzftR5vR9b6W9Yoe5l7cMjr83brmOK
5BR1bG9ysinhKi95MIdNr991cVVtJOHdmzxtDSQXVgt0ZwS1sSFTooRgEMbTa1jLIg8MMdjMuoph
KPZzk+dDoBki34wWRCBP6v2jSarcS2LS2HMrhAYxpGIALKzVV6NjcVQDzH6V3N6PhB0PZyadr1Pr
Ndd1t8zEQU+ydkiGCPsT06h0PQrffJjRJR1nmRp3meH0P0Z4Dq+zH1XNF9nr+XgH1CMEwAcP5CrK
sxIacPvZnJfwLo6NcJ0h51lRCsrT2GPzy/ERjq7THobO0m7atnc2oIejGVhm8R1xkjw1ajoPQsK8
A8s5vniJE66jInZu/dq3b+QwEQeblUAdgJS49ZkY3uwaurNZrvGuaXciq+y1K4Zpw9vlrkbhyEPd
FeVrMvRMAav6KRxq/ZDp7XPPLXED1NJed6n+YoBHSae0O2mzLT5PU2TR1WdzGxhhZ2xCLY6PXSSi
G8urhuvBbffegKgsc020dTrbGQBKtRSnKe4Fr9AD3BQLK1+jHx8wSs8auHkOFZKZTsXkoRjOjU9h
KmDi5A4jU7MSAQ6rbI3hLF8b9chxYDLujKXDRsDyw0VtkdBhOtzCtwyPdNi3Zm3deZFwbj2/7R+q
Vgzc6Bml8npizH6LhA7Rj9dERNmreoieHL1h8sDeZG1YEn5nOdtbvy+KBxJ+UQymlB9bE+QQKvE8
ZTSrS2019CynV3MXx7f4AGD0Wvr8qBMldZw7S/+ELY0LFBPSa65AI9TdLunWfeHfWb1OdnM5xPyv
KeojK4PmPraLfAyYFE8bDGUszeOpInlGpAMpw46+bkPnip0a8NYsmp9A5SMCs4vhOR7iz6hgwsC2
DY+CQo7R08haYeV2kplS01kHpy7kXuoR7HL00VtncPgcehp6ANoF6t3AcwcExXMW25wJRY8nUNpA
LKHjUXghIls1bpEzBBbec+3zwsdatg8sSlywSE2YbrgdMocmomHdqAg8LwxXumwNuHgwgVY4drHz
zlF3xPYhLKIh5uEoW1FtIQlKNndcT9mqgh8KXK4339JmcH4w150wpTj2so998p9rYo73fuuHm1yV
VuwaWmbwMwJ/4EFVkBepg6CgAWBUjuQaDd5wPdWGuQ5B3ao0oBFGkWseIdWN54VcCeuJ+xvy4RL5
+xhgui1u057osC6zmXEXMnLucx9ud2BrfrtCC0dZUE7ia4bePdr6TknrPerUgpljZORFyAdiv+Sp
zPAvM6L2JTNyL7zrKAOuoZbUXHlnKyIaaywrFN5oOULhv0QYq++XEC3lqojibZMN88nubPvclDE4
E79pNELp7eFgVXl/lBAtd16ZyFvD7rvHeCoOzdQca2+R68Y3CSTsqu7N4Wq5G/umPdD1h7s28p4p
1Kat27Xr0W3FXQpkIF/ZY5ZhQkZBnh8IicQjk/jLMjO4A+kfQJ+pUlwcznI/WHr9VWZFTniobxLm
XsN4X1nlwBtisXHJhlYr3mZkGbeaPy83WozqbUOWuD189fr6sR7mMnNXbTKI0Nxh8La0q1AiuEbM
cl8Z+acavnl8LPPGDU9WqX/pJ7++lsxoCG3kWLgCnxoqI8ecbbwsjd17/4LXTgBt4xXDsFyGt1UN
g1sFBbWsOu16+rQoQrewWi9yb9FzN7fc/a76d5r3T5387bu4+WcOxkflKNY722PibOH1MwRj7D+P
ieFCIXSIqGvdthVXk0UnaieA9JeZ3BC/NX7FfrU/6v2A8lk4hU24Ijpi3o9yXhYeM5KprtqXReuf
UHDUL3DJ7C+Z1sP7wdz3hvVeiDNeggH7Xov8YQ6w0ccF+IwUlvwFe+k0pWhvilblqGgOAP8WdODz
GAPYHzM22STFliFlW+F033SQ3z4NveiXB9NR4SqNhPSbDORD9HVqf8FhNPUPiEHsDuG7gVonKB1E
Xa8L/QT7Gk/SsEUhQRiJFSnYO1eMx8K14Pjnc/eNQ6b84ZGJ+WD5ERV933R8P9CVGnWRkJKINfzQ
6tqp02AZWni34AnvyBmjcdh5EVkqM9/Y3ggSGJxdGxvoBDvDI8FDrcovKQH//qGracfPOncfuIbD
9gIsCY4g96PbI6NCDp1Or2DNqn4Z5ji9wcAEM7r69wdSR89fHgigA2UA6xDz49HltXRwTc4D5TEJ
CQwnCmSWZcPnw7mn8hRUdk8EDtZZLdxl3wd6/6iK/uuje7rl+T4ACFA1PhuVP8n5a202XH2WFTzY
2nx0JqS8CeRR6se83VcSZMHK6V2aAG0qaNv+/aUbH0XSPowZYepYlgzFyP342icENUzw22rfgUlB
jTZFg7h2s4Z0lrSjbRaGit4YxYxpMVKwUr0tBxq/MnLzfSSk8Xh5Qv8db/5qvMmZxpHxz/u+T9+7
/v/97Yzz/Sf/mHG6v7HLcyA0Gxddphpk/jHjNH9zbJZ6IG1943fL9B8LP/03x4KZ5IJKYZ4J+PZ/
3dSW+xs+LwdYkiKVAp30/5MZp+N9vLJ6lgKowPaGeYIU7KMXL5oFPX4axbgl3eFYeaWN0wg52NEi
NGWdCzXNygbLuOdqyuQnIpcukcmavcW0z+JWozjHCLFtybJ88D2+x7dy/zkh+GAHhjxaWZeKipao
YUGk6iypSi48xm67HdIhVNWGoCrzGaIShpnZznr052xtqwKuCcWhhCDPEG2OWrIAvegJAQD6t9GG
Y+g7KTj36dm4VIaCeN6nhd0A6/ecUcWo6ete1ZKRqir7S4EpVa3Zow0ag0ULwUiQJsO4jBi/NbwG
KtRKu0vCOu3WsUynfUsfdb1Mc7mSqrqFRDYeU1XxhvVsbRlJxLdkdWPI9Bf1yhnEdBuzcIDZq9oZ
7yPVcEwE30MU26A0VZWddnzZVZW3byRP6IpstfIbrz0xbz2iBAOtAbkR0YuA0khE/5AxW7gNK8O6
Cy9lfnUp+QnxwyuSe9qy9ofQxxE6khqg+gSHPnDNc87WVkeLIyq/wPUCFzSU1qchy+q9QdPhqu7D
GOIbQIVjj4NUF/naZZcSCHsSK4Tuizj1lPNo/kuHDZyz9Eg8+r0/KWBcN1Mc1slibLQRLBM2R9qj
tiMR1p/s4bR45r6niUKYZyPboK/Kwv45LGf94E/t0wypFemnXr4CzZkPRkypSIBkvMYNtomM3oY4
EUX3nSDzgfoN2iCZD3hkL22eT9CpuyI+0YFs1Tm3maWFQETYYYZt+D/cnVtz20YShf+KK+9k4X55
SKpWFClRshxLdmLZLyxaYggQV+JCEPz1+w0AKQQlO9mMq4JavCWSW8Rwpqf79OnT2i1auJupubYo
3B7SVdEkk8xptKaLrb9+fyCju9q7xEwbi5kSIg8NRUYaqqSVKOUublW9uF/nSQyoagdzCBUks1WT
2O6bJBeV2vyLUm2hLm126i0pvHkNj1//EFi06zDHuiSazbfWpGAObXFWpVF2A7L4pWKY1rsRTcxT
rVJWRhx9odkGcl5EQXa+E1l5KPJzeHlqfh5ltfOZgkL58TAS1JPdIpxa2wXp/aFJ9ZUm7V9YFOoY
sVtVX4B6E+VcreE9T3N4KWgjCuzgwLc8NW0mjPhiVPrtTqAMgcAb0i2lD4hd9eJ2BxzBYNnPh9z9
rGTlWUbgQ6lCidJL1/JTd2LYBOYXNG+SrwqQgxE+H5HaXylauYDqKKCQTIAiJhRA51cvRBGYmXmi
Nd3SaGTEd2CBqoGee+9ylBkdy63mezWGS5xYhreflOu80m7yBpZxFvRFT8os/Rw1sE0mEJxMyWcb
gelAoEvOMoHz1A3iI7CfEhCIHMtj9JMAhrSDhnpMuVCpwFK83FyTom5gXueg7md7tEhuctQnp7ae
eHMvWqjTbSrmvdqjEXm25Xwysqg2z4rDdazYo8t1kXsXgUMisLC00cxcQG10lbqaxQZ6aAgTBPd7
8PjzCEbjtePbM4OaPL1dtUquAGPhjOEj5i2KTAHTCGCzITcUTZxdYKCoGG2vNoFOxZaY8mJH5+Bk
p0brm2oHE3xSboTmZaiYcxP8/QYsZ/R7BbepDGnRDNbnUZij9O+vE2e6H+nRbJNeW/X+Hs6ydZ5k
uTbfQ4ybmvzWdWgqyY0a6lv/zDRGUAS31IiVcxMGrT0PIJfiqbLtre5m+kf6tryJhVjruWfSMoNu
zKG+WBCTIPMaBsHnwwaOgrG3q2tKdHAxsx01H2cDPlV6yFfYbjZDTwzi6WH3Ljys6z8QSkBcc2fb
M3SjEYOy/ZRm80X+YCwsSLs2vMAzz4pVIX5dzhdRHU4SAqC3flh+ER12SG2Fu8v4sK04pWjVH5gW
XVXIz0Z+8aDF3DZT27Dzt0YEL2O3Vj+sESC71EeRcu0rQgcjdjYXoQ2FlBztMk8d9IC5YKexndSQ
yUYI4WaxMldqwbN3A29uVegCU19Urq2CgS3c2M4sTxXtbQlf+3of2z7gXHi3EPQsO1/bF1Xq5g6z
b1H88GH8Al05IKEpvrdSd+G5q2vb+ZYONxor18H2XNnr7zM1Ea0IGsNYOKI3Xrr23/lQyiYB45Mm
KE+45yYkgCumvy1mVbm93kfRFlHfff4ItLinrTZlLkkYgpjrOsP5UPibZwf3K91D0XxtZo9bF82s
Mqi+RhHqxYpaq1NUf35L1MybO1m+viwrwOxo4bzbqYu7Io+hkEZoVDvlzrxFVCOaZaMciuPmrlTy
0W3lbd7vWdcrJC00TmP4bm1Hh9neCmCv7f21qTCTJLdQoibhNhjMFpNro3abUbH5jTEOpNgl63q3
RXnIujrQIFXe1IwlSlDzOkBr0RqxoULRawj5zLNDhsiKnYMy9RZuevgQ+Yo7uq9yIV7kg6EfYP7T
aay0+kb7QA3RXrbJwerL1PQ/mHZmbegEORDK5EFovNsh2sy2AkM+g2AAeK6oYM51ou4RjaWT5FeN
Gdfeecrot096Wu4/RYmyv7LRPYSFGOcX23pUISgd2aiZMDl9d6VYQYXrD2PWgPTxso4UqFARHtMJ
Rtay3iDpAYNrcwVAzdxbky6AO+dQ0hqsRDlVC3MKRbaa1Zqzftxq5egiL5BRy2tnO4Mdg1QD/Grm
v8W412Crs0AwuPczBvquf4djlNJiiqBUlgZQEt2I/kk/Oxg7qFkQFitqKgw/tnQaVxMj1a+ztIy8
KeKJqZpDDixdGN2bnTIzobvSYl97zmaS2yUFsoDKXZ0z5vP84OS7ct6AVqEXjOaj7dYSk5sVutsU
3XB/VdEmLyZJcdj6M4itqMY47oEpZnqJ7hh0j8+IRaN0gVzV5tbxsu0dg7iQiXSt2ocy7poXOU0n
M6ZOWJcH1duD2QX7HRNU68wm283q4lNI2+r5InfVt9HGEbI6fPn3CGmgr52bF3qBbBm65kVZC4xK
59/7C6TTdLTb6bGBeoSk/lTfjyCH1RblLCKgLZxT5I7maMcpn+BLbybrFBUyNMZ0J5ilNXKVbJdC
gSpfFPc47wM08NxCpUf9atiMtYBYqdAvQ7y1pd5GjkgBFWXrqig39VlWmtqkoE86nRiWh9DINgf0
tQKvnCLMcJOaFST1KireVqVtzi3PSetJzEzc2zzMymCam3F4YQDnThHU15lrkQPfhbFRP+4XDhLJ
xNy/abVlXy8ML6Z6wiQMBrcRmp0v1uravUEqhrl9tX1fIGP4qV6QGVpr04Dgc1hPtL2pzDNAeChj
cMQ+66lBbwqIIHiGbuMHUDy/CTd1vdJGC+oj6N0v8af+lV+NVGYMGNb9bodYDdrpkY3GMP1NznlB
lwLMHLTO67jQ70D1dLixVczMPzuYBga9YiCM5dTc73bXB3tXwbdHRCiHwHW2iSvAQpTJzxLISUsY
8uhya0lizFQ/oTsnVVPwFrqA0dHbMz5uUWzpx0bwXNsp9qMWa/u3FPMRCUXT5UNaqTQ04M83SAGp
+Uc3VsL7taqEa3D2jYukznpxRcFGuVLSxXZms1+v0Ue1bvVDQYeOkiZz7cCE7NGBaTmoXKTTGnFA
Yn8Fsq+5oCJJ8SfANUfxrLJS84K5vfF8rwC5p3RFfWQUjD4bKdm0SLcoIK4zhrALyHUjwFecxI5m
Y/D3xN5p5zmD+m502B0TTwC3gYBw6wbNDQSwmwiIN2jAXp8YJWROFAEUULDXoMJ2AxALqHhXJNUj
7C/w41RAybsGVa4EwPz/lf93QIYYFDJt5Mxuy1VW362YaFg8z4YWP32f+HHxMflnv/TEInrdUCek
9heIAlCpaHnvIQrNh2o+8fdshEt02srH1c8/kfxzV2iOwA2aBzQhZG5H9+ORA6MKEQq7admEICUG
YPMHjxbpW8vw/Tds1/P7v/O9N/hTaU5VDNlFsAz05AzDVjSlXQSAyuNFAGcZa8gLCVxlaK+v64jI
yG4Ck6HofP+KgyqueACHjt/fsca0xGvMH4TWIR4wxn9lEzwwW6YQh3HtJ3FPbpD25L91EE4sHB0E
d2xSg7BFPaB5oO4dr4HrIjkOtIVQ4PMe+VfWYPmIoPq5z1wO/6E4XgNEfgS0LOUOVHeMHpFjQ4Ts
v75qmsJRACRz3MTzb22Bb78+7E3Jt6fnXchWwvOkS+H4y+cAgN1DqEOEq33+pQPwzbcH3Hda39SW
JZ7vlf/hLjDsMe+IbrbdfsViPY9XAWLsGFEiVaPmNLT3V10h2CO193VjrJE6ixpR+x2fbAL0Z8bs
DsbnMQhskEdAE7tXchUMXlJzNJd+ovY5CQjQa4UCQRrFQjRPe+iGFBAI6rfkKkAJdxEyohOquxFP
jgIOgX0CvxmX0DzDC4uYWSG7CAbSvC61SzpCmudkK7i0ilGyN+HTD3QRIPnJOkUCZJoJKLepbvuS
rGrPKTZXpg3t0GiVrwYXIcKlUWS9AjcjyQYqca7okuA5WQVHpwuR0Mmg2Nw8g/MK9DPKBke6w2gZ
h74NEQWJ52QREHJEgodRwtbw3p7sRdIbcDGYNlpBRAivvr1N8IRsKD03w/OFlqpJO0OHvli6aF27
yw9OvnzXGdMmpOItO2dJ9DCs/ACdc+lFIAkiO7C0p5fE2R07Q9scQ92yBLOqvTEGtxVgmMmiBcIN
IGTFiBi8au/tiZ9VCwKFIPuIZ3BRsk7vuHSYrPId6w49569fBSTKOpkS5+RPRGlYB0GjP1D2QiRX
gqWoIwakt9/1yUlgbVgmkU50UcHwwgJVEVOCpVImDc05F0o0uNirq+AIMQFbh3eH4Jt4Bncx0v0t
mjSlVsEwcP1wGbWnCPAkToYGBS/L1anwDs4fchYEY1Dq/XXCHp3XQ4Gr3QUnibPtjmHaQjpDmbB5
2kBsWCnjC27e/4qkGwozTlDmoIn59bPAKjDMBJpzFyAMzyMwJbyNWiQwJGQjbVqwbUa6NA+H6/iO
dHVgVkUBZOx+Pry94OKtZE+EMoaZyGs+O8aTVRBDb1QayhGTbp7BRQoQVqTLKkzpROkXoOgpWjzx
C5Y7ZiQQRFWa8oe5Cp26gJx3pMKGOrULK7Z9y5PbwXaYYsjNwAXS/nxwd6SGEKysXxBBM/UDdkL/
JNjW2FYQoH8uqwzw7U1D1h8Y2pjaGZUltzvvp3sA0FWh/KR36zygq1GDuyYLnBAgMQrTdsmZXj0C
FJltYgf2f/fzwV0KGuiebLBsiCoqvHyGGbdX4ymCQBUaQS6i8vYvDWoTmKImLOcHwYfogLCfw58T
T+BQXEKcGnCtQ9cGuAlw5LKrAEwES5+WnC57xmAvPiJjgm3BwJ/uKAwvY4As0oauElEiWCKIOUo4
XUZwugrumPDJ1sCZ2qMyvL3AOZVGUkBKRP/bc950ciugmceRIHFCSLlZhjZRG5JfEF5b8kQY+pge
IgLlp++ay/b4RIiCI/sEQYGuANMewUGtAoINsqtA9sjIFDHRst3xJyfCBkLAdWoMvWyfwWUMKMNI
40mU4A3EhamldX7hZC+oijWGnsJCiVnfXEdD2gVGI34pdUeCIRjUU2FgvB4ngqfxEwi0cNWaZ3jR
Mv1+sngS0TL5AJ3ZT8X1k11AlYE4gTktT0SN4d0OsOnar+af35ECVUO6FSyl/apPq40ueSVHgbbN
Lm8cHJ6EgID8XtDZC4wAFpOD26d/O1DcHsM/oPRqtC54SB6BcFZ2F+ARHBf2QZcyvKg52/bY0Zma
SFWyXR5iiGH5xW5KjZRf1NkF9AhyN3S344lHcMQqwT2AotWuwuA8QifaLLUKpNEGcL3orG7fkh1/
HCmxNmPuIHLMjgU2oLNAcNeltf/cI/L+CEYg1SGGXB6/ONQDdDsZLU5k0DyDS5rAQbV2T/7z14eT
poMhEQp3N8JJiNjwE+1OpXRoTqCVMJDa/kCIcHOZUQVc2Dwn2x8nYBE7Ehz+6SQG5goZwSodHFF4
ZhAmy/ANJ9BciKIzpEMYBhcoo7ErdG+l9gKuACY+2ZLVXXsvwSQbDgL8v6EWnolnBMtcbhUIlJGV
ASbpimmnHkEhRjRpbcFhtEfm7wcHf+PueO6Gmnh++Nj0Qfmr/LV2qW/9wlP/z8ufd70/88eff2JG
7bMgSfOLoi2q/dttF5D47196zPgmLzz64VOeePzPuxd8+adf/VBP//PSX2XL7MFDlZIWqrr7mO+W
Eb1U/wmXX5fRsteT0VAe/vwkP//U+5xH3/9fGM6DE7uiOidtN/MPSdw33PDo5Q0Hyzhf5k8fUXyN
9ODiimQtT5ah/0eSnaiAtzxfadtI12bLx+TpU4pP3dJG5S3H8eqh8B/Kome8YWXKGj9fhctqma2O
LbdcP2nLXZfRm+SPN4jVldHXvvh6S6aT/SszVt1/7O/Clpska/lilaAY37fckqFlLV+y4r5/vOJd
95Ws4fnj0uttwI6gJG03DP048fsnkiCBdFHadPzoL0+8SNuCIW05qfpfXktQkTV7/dI3tQRhacMY
KB+C+mlNG7fXNunKmn6blH7+Yplbqoqs7ZulH/e8R0f+kLeb1eEyfjxejo5LIG86z5cPXpmviqK3
pxkxJKr10vb9B89fL/s9pm0lXN40d0GeFL2d3dWX5W3nyN/mfpr2fBOC+6J8+yOsJ2V2alrURKVN
J3Fx4kO6jkZZy+9WX7PlSfQE70qUMOVN75b9ewv0RVQF5Q1Xby6XUZozC6l3MLEv6m0/wv7VKstX
PU9FAUeUsX6E8ZvV3n/oXWNddehHGP+MnPTTx2zyg7bkIG2aEaPem8kyS7gp+4ez5cj+mD/wcp5b
R0eXNf+r5/dXvK1HSZsNQiKSflajteUNadPZan3axt9UDGQNv1/FcV6Hu+VJmoBOmADkZc3fecnj
6s08f3G3te23suY//OXA9yb1fFUc5BlO+F462f6Blxuxw6hlP/9HVn+V56ue5+pkKuRt7/tZZdfR
Imv3t2LpPW0M4VM6vFbW7O+rLOJm61lugXBpy9+ZhSW5PT4tuXcYRts/mvDWBXYp+7n/UuRW9sP7
+UMS534vcusQR+nPXidIb6yfFqHZJy2K933LryFNz9SFl/jTkzTOa/+sD66J33gIV8vsl/8CAAD/
/w==</cx:binary>
              </cx:geoCache>
            </cx:geography>
          </cx:layoutPr>
        </cx:series>
      </cx:plotAreaRegion>
    </cx:plotArea>
    <cx:legend pos="t" align="ctr" overlay="0">
      <cx:txPr>
        <a:bodyPr spcFirstLastPara="1" vertOverflow="ellipsis" horzOverflow="overflow" wrap="square" lIns="0" tIns="0" rIns="0" bIns="0" anchor="ctr" anchorCtr="1"/>
        <a:lstStyle/>
        <a:p>
          <a:pPr algn="ctr" rtl="0">
            <a:defRPr sz="1400">
              <a:solidFill>
                <a:srgbClr val="000000"/>
              </a:solidFill>
            </a:defRPr>
          </a:pPr>
          <a:endParaRPr lang="en-US" sz="1400" b="0" i="0" u="none" strike="noStrike" baseline="0">
            <a:solidFill>
              <a:srgbClr val="000000"/>
            </a:solidFill>
            <a:latin typeface="Calibri"/>
          </a:endParaRPr>
        </a:p>
      </cx:txPr>
    </cx:legend>
  </cx:chart>
  <cx:fmtOvrs>
    <cx:fmtOvr idx="0">
      <cx:spPr>
        <a:solidFill>
          <a:srgbClr val="028090"/>
        </a:solidFill>
      </cx:spPr>
    </cx:fmtOvr>
    <cx:fmtOvr idx="1">
      <cx:spPr>
        <a:solidFill>
          <a:schemeClr val="accent4"/>
        </a:solidFill>
      </cx:spPr>
    </cx:fmtOvr>
  </cx:fmtOvrs>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Sheet1!$D$2:$D$101</cx:f>
        <cx:nf>Sheet1!$D$1</cx:nf>
        <cx:lvl ptCount="100" name="type">
          <cx:pt idx="0">Above Primary Care Benchmark</cx:pt>
          <cx:pt idx="1">Below Primary Care Benchmark</cx:pt>
          <cx:pt idx="2">Above Primary Care Benchmark</cx:pt>
          <cx:pt idx="3">Below Primary Care Benchmark</cx:pt>
          <cx:pt idx="4">Above Primary Care Benchmark</cx:pt>
          <cx:pt idx="5">Above Primary Care Benchmark</cx:pt>
          <cx:pt idx="6">Above Primary Care Benchmark</cx:pt>
          <cx:pt idx="7">Above Primary Care Benchmark</cx:pt>
          <cx:pt idx="8">Above Primary Care Benchmark</cx:pt>
          <cx:pt idx="9">Above Primary Care Benchmark</cx:pt>
          <cx:pt idx="10">Above Primary Care Benchmark</cx:pt>
          <cx:pt idx="11">Above Primary Care Benchmark</cx:pt>
          <cx:pt idx="12">Above Primary Care Benchmark</cx:pt>
          <cx:pt idx="13">Above Primary Care Benchmark</cx:pt>
          <cx:pt idx="14">Below Primary Care Benchmark</cx:pt>
          <cx:pt idx="15">Above Primary Care Benchmark</cx:pt>
          <cx:pt idx="16">Below Primary Care Benchmark</cx:pt>
          <cx:pt idx="17">Above Primary Care Benchmark</cx:pt>
          <cx:pt idx="18">Below Primary Care Benchmark</cx:pt>
          <cx:pt idx="19">Above Primary Care Benchmark</cx:pt>
          <cx:pt idx="20">Above Primary Care Benchmark</cx:pt>
          <cx:pt idx="21">Above Primary Care Benchmark</cx:pt>
          <cx:pt idx="22">Above Primary Care Benchmark</cx:pt>
          <cx:pt idx="23">Above Primary Care Benchmark</cx:pt>
          <cx:pt idx="24">Above Primary Care Benchmark</cx:pt>
          <cx:pt idx="25">Above Primary Care Benchmark</cx:pt>
          <cx:pt idx="26">Below Primary Care Benchmark</cx:pt>
          <cx:pt idx="27">Above Primary Care Benchmark</cx:pt>
          <cx:pt idx="28">Below Primary Care Benchmark</cx:pt>
          <cx:pt idx="29">Above Primary Care Benchmark</cx:pt>
          <cx:pt idx="30">Above Primary Care Benchmark</cx:pt>
          <cx:pt idx="31">Above Primary Care Benchmark</cx:pt>
          <cx:pt idx="32">Above Primary Care Benchmark</cx:pt>
          <cx:pt idx="33">Above Primary Care Benchmark</cx:pt>
          <cx:pt idx="34">Below Primary Care Benchmark</cx:pt>
          <cx:pt idx="35">Above Primary Care Benchmark</cx:pt>
          <cx:pt idx="36">Below Primary Care Benchmark</cx:pt>
          <cx:pt idx="37">Above Primary Care Benchmark</cx:pt>
          <cx:pt idx="38">Above Primary Care Benchmark</cx:pt>
          <cx:pt idx="39">Below Primary Care Benchmark</cx:pt>
          <cx:pt idx="40">Above Primary Care Benchmark</cx:pt>
          <cx:pt idx="41">Above Primary Care Benchmark</cx:pt>
          <cx:pt idx="42">Above Primary Care Benchmark</cx:pt>
          <cx:pt idx="43">Above Primary Care Benchmark</cx:pt>
          <cx:pt idx="44">Above Primary Care Benchmark</cx:pt>
          <cx:pt idx="45">Above Primary Care Benchmark</cx:pt>
          <cx:pt idx="46">Above Primary Care Benchmark</cx:pt>
          <cx:pt idx="47">Below Primary Care Benchmark</cx:pt>
          <cx:pt idx="48">Above Primary Care Benchmark</cx:pt>
          <cx:pt idx="49">Above Primary Care Benchmark</cx:pt>
          <cx:pt idx="50">Below Primary Care Benchmark</cx:pt>
          <cx:pt idx="51">Below Primary Care Benchmark</cx:pt>
          <cx:pt idx="52">Above Primary Care Benchmark</cx:pt>
          <cx:pt idx="53">Above Primary Care Benchmark</cx:pt>
          <cx:pt idx="54">Above Primary Care Benchmark</cx:pt>
          <cx:pt idx="55">Above Primary Care Benchmark</cx:pt>
          <cx:pt idx="56">Above Primary Care Benchmark</cx:pt>
          <cx:pt idx="57">Above Primary Care Benchmark</cx:pt>
          <cx:pt idx="58">Above Primary Care Benchmark</cx:pt>
          <cx:pt idx="59">Above Primary Care Benchmark</cx:pt>
          <cx:pt idx="60">Above Primary Care Benchmark</cx:pt>
          <cx:pt idx="61">Above Primary Care Benchmark</cx:pt>
          <cx:pt idx="62">Above Primary Care Benchmark</cx:pt>
          <cx:pt idx="63">Above Primary Care Benchmark</cx:pt>
          <cx:pt idx="64">Above Primary Care Benchmark</cx:pt>
          <cx:pt idx="65">Below Primary Care Benchmark</cx:pt>
          <cx:pt idx="66">Above Primary Care Benchmark</cx:pt>
          <cx:pt idx="67">Above Primary Care Benchmark</cx:pt>
          <cx:pt idx="68">Above Primary Care Benchmark</cx:pt>
          <cx:pt idx="69">Above Primary Care Benchmark</cx:pt>
          <cx:pt idx="70">Above Primary Care Benchmark</cx:pt>
          <cx:pt idx="71">Below Primary Care Benchmark</cx:pt>
          <cx:pt idx="72">Below Primary Care Benchmark</cx:pt>
          <cx:pt idx="73">Above Primary Care Benchmark</cx:pt>
          <cx:pt idx="74">Above Primary Care Benchmark</cx:pt>
          <cx:pt idx="75">Below Primary Care Benchmark</cx:pt>
          <cx:pt idx="76">Above Primary Care Benchmark</cx:pt>
          <cx:pt idx="77">Above Primary Care Benchmark</cx:pt>
          <cx:pt idx="78">Above Primary Care Benchmark</cx:pt>
          <cx:pt idx="79">Above Primary Care Benchmark</cx:pt>
          <cx:pt idx="80">Above Primary Care Benchmark</cx:pt>
          <cx:pt idx="81">Above Primary Care Benchmark</cx:pt>
          <cx:pt idx="82">Above Primary Care Benchmark</cx:pt>
          <cx:pt idx="83">Above Primary Care Benchmark</cx:pt>
          <cx:pt idx="84">Below Primary Care Benchmark</cx:pt>
          <cx:pt idx="85">Above Primary Care Benchmark</cx:pt>
          <cx:pt idx="86">Above Primary Care Benchmark</cx:pt>
          <cx:pt idx="87">Above Primary Care Benchmark</cx:pt>
          <cx:pt idx="88">Below Primary Care Benchmark</cx:pt>
          <cx:pt idx="89">Above Primary Care Benchmark</cx:pt>
          <cx:pt idx="90">Above Primary Care Benchmark</cx:pt>
          <cx:pt idx="91">Above Primary Care Benchmark</cx:pt>
          <cx:pt idx="92">Below Primary Care Benchmark</cx:pt>
          <cx:pt idx="93">Above Primary Care Benchmark</cx:pt>
          <cx:pt idx="94">Above Primary Care Benchmark</cx:pt>
          <cx:pt idx="95">Above Primary Care Benchmark</cx:pt>
          <cx:pt idx="96">Above Primary Care Benchmark</cx:pt>
          <cx:pt idx="97">Above Primary Care Benchmark</cx:pt>
          <cx:pt idx="98">Below Primary Care Benchmark</cx:pt>
          <cx:pt idx="99">Above Primary Care Benchmark</cx:pt>
        </cx:lvl>
      </cx:strDim>
      <cx:strDim type="cat">
        <cx:f>Sheet1!$B$2:$B$101</cx:f>
        <cx:nf>Sheet1!$B$1</cx:nf>
        <cx:lvl ptCount="100" name="County">
          <cx:pt idx="0">Alamance County, North Carolina</cx:pt>
          <cx:pt idx="1">Alexander County, North Carolina</cx:pt>
          <cx:pt idx="2">Alleghany County, North Carolina</cx:pt>
          <cx:pt idx="3">Anson County, North Carolina</cx:pt>
          <cx:pt idx="4">Ashe County, North Carolina</cx:pt>
          <cx:pt idx="5">Avery County, North Carolina</cx:pt>
          <cx:pt idx="6">Beaufort County, North Carolina</cx:pt>
          <cx:pt idx="7">Bertie County, North Carolina</cx:pt>
          <cx:pt idx="8">Bladen County, North Carolina</cx:pt>
          <cx:pt idx="9">Brunswick County, North Carolina</cx:pt>
          <cx:pt idx="10">Buncombe County, North Carolina</cx:pt>
          <cx:pt idx="11">Burke County, North Carolina</cx:pt>
          <cx:pt idx="12">Cabarrus County, North Carolina</cx:pt>
          <cx:pt idx="13">Caldwell County, North Carolina</cx:pt>
          <cx:pt idx="14">Camden County, North Carolina</cx:pt>
          <cx:pt idx="15">Carteret County, North Carolina</cx:pt>
          <cx:pt idx="16">Caswell County, North Carolina</cx:pt>
          <cx:pt idx="17">Catawba County, North Carolina</cx:pt>
          <cx:pt idx="18">Chatham County, North Carolina</cx:pt>
          <cx:pt idx="19">Cherokee County, North Carolina</cx:pt>
          <cx:pt idx="20">Chowan County, North Carolina</cx:pt>
          <cx:pt idx="21">Clay County, North Carolina</cx:pt>
          <cx:pt idx="22">Cleveland County, North Carolina</cx:pt>
          <cx:pt idx="23">Columbus County, North Carolina</cx:pt>
          <cx:pt idx="24">Craven County, North Carolina</cx:pt>
          <cx:pt idx="25">Cumberland County, North Carolina</cx:pt>
          <cx:pt idx="26">Currituck County, North Carolina</cx:pt>
          <cx:pt idx="27">Dare County, North Carolina</cx:pt>
          <cx:pt idx="28">Davidson County, North Carolina</cx:pt>
          <cx:pt idx="29">Davie County, North Carolina</cx:pt>
          <cx:pt idx="30">Duplin County, North Carolina</cx:pt>
          <cx:pt idx="31">Durham County, North Carolina</cx:pt>
          <cx:pt idx="32">Edgecombe County, North Carolina</cx:pt>
          <cx:pt idx="33">Forsyth County, North Carolina</cx:pt>
          <cx:pt idx="34">Franklin County, North Carolina</cx:pt>
          <cx:pt idx="35">Gaston County, North Carolina</cx:pt>
          <cx:pt idx="36">Gates County, North Carolina</cx:pt>
          <cx:pt idx="37">Graham County, North Carolina</cx:pt>
          <cx:pt idx="38">Granville County, North Carolina</cx:pt>
          <cx:pt idx="39">Greene County, North Carolina</cx:pt>
          <cx:pt idx="40">Guilford County, North Carolina</cx:pt>
          <cx:pt idx="41">Halifax County, North Carolina</cx:pt>
          <cx:pt idx="42">Harnett County, North Carolina</cx:pt>
          <cx:pt idx="43">Haywood County, North Carolina</cx:pt>
          <cx:pt idx="44">Henderson County, North Carolina</cx:pt>
          <cx:pt idx="45">Hertford County, North Carolina</cx:pt>
          <cx:pt idx="46">Hoke County, North Carolina</cx:pt>
          <cx:pt idx="47">Hyde County, North Carolina</cx:pt>
          <cx:pt idx="48">Iredell County, North Carolina</cx:pt>
          <cx:pt idx="49">Jackson County, North Carolina</cx:pt>
          <cx:pt idx="50">Johnston County, North Carolina</cx:pt>
          <cx:pt idx="51">Jones County, North Carolina</cx:pt>
          <cx:pt idx="52">Lee County, North Carolina</cx:pt>
          <cx:pt idx="53">Lenoir County, North Carolina</cx:pt>
          <cx:pt idx="54">Lincoln County, North Carolina</cx:pt>
          <cx:pt idx="55">McDowell County, North Carolina</cx:pt>
          <cx:pt idx="56">Macon County, North Carolina</cx:pt>
          <cx:pt idx="57">Madison County, North Carolina</cx:pt>
          <cx:pt idx="58">Martin County, North Carolina</cx:pt>
          <cx:pt idx="59">Mecklenburg County, North Carolina</cx:pt>
          <cx:pt idx="60">Mitchell County, North Carolina</cx:pt>
          <cx:pt idx="61">Montgomery County, North Carolina</cx:pt>
          <cx:pt idx="62">Moore County, North Carolina</cx:pt>
          <cx:pt idx="63">Nash County, North Carolina</cx:pt>
          <cx:pt idx="64">New Hanover County, North Carolina</cx:pt>
          <cx:pt idx="65">Northampton County, North Carolina</cx:pt>
          <cx:pt idx="66">Onslow County, North Carolina</cx:pt>
          <cx:pt idx="67">Orange County, North Carolina</cx:pt>
          <cx:pt idx="68">Pamlico County, North Carolina</cx:pt>
          <cx:pt idx="69">Pasquotank County, North Carolina</cx:pt>
          <cx:pt idx="70">Pender County, North Carolina</cx:pt>
          <cx:pt idx="71">Perquimans County, North Carolina</cx:pt>
          <cx:pt idx="72">Person County, North Carolina</cx:pt>
          <cx:pt idx="73">Pitt County, North Carolina</cx:pt>
          <cx:pt idx="74">Polk County, North Carolina</cx:pt>
          <cx:pt idx="75">Randolph County, North Carolina</cx:pt>
          <cx:pt idx="76">Richmond County, North Carolina</cx:pt>
          <cx:pt idx="77">Robeson County, North Carolina</cx:pt>
          <cx:pt idx="78">Rockingham County, North Carolina</cx:pt>
          <cx:pt idx="79">Rowan County, North Carolina</cx:pt>
          <cx:pt idx="80">Rutherford County, North Carolina</cx:pt>
          <cx:pt idx="81">Sampson County, North Carolina</cx:pt>
          <cx:pt idx="82">Scotland County, North Carolina</cx:pt>
          <cx:pt idx="83">Stanly County, North Carolina</cx:pt>
          <cx:pt idx="84">Stokes County, North Carolina</cx:pt>
          <cx:pt idx="85">Surry County, North Carolina</cx:pt>
          <cx:pt idx="86">Swain County, North Carolina</cx:pt>
          <cx:pt idx="87">Transylvania County, North Carolina</cx:pt>
          <cx:pt idx="88">Tyrrell County, North Carolina</cx:pt>
          <cx:pt idx="89">Union County, North Carolina</cx:pt>
          <cx:pt idx="90">Vance County, North Carolina</cx:pt>
          <cx:pt idx="91">Wake County, North Carolina</cx:pt>
          <cx:pt idx="92">Warren County, North Carolina</cx:pt>
          <cx:pt idx="93">Washington County, North Carolina</cx:pt>
          <cx:pt idx="94">Watauga County, North Carolina</cx:pt>
          <cx:pt idx="95">Wayne County, North Carolina</cx:pt>
          <cx:pt idx="96">Wilkes County, North Carolina</cx:pt>
          <cx:pt idx="97">Wilson County, North Carolina</cx:pt>
          <cx:pt idx="98">Yadkin County, North Carolina</cx:pt>
          <cx:pt idx="99">Yancey County, North Carolina</cx:pt>
        </cx:lvl>
      </cx:strDim>
    </cx:data>
  </cx:chartData>
  <cx:chart>
    <cx:plotArea>
      <cx:plotAreaRegion>
        <cx:series layoutId="regionMap" uniqueId="{00000000-2D14-4EC3-A587-745869B6DD1B}">
          <cx:tx>
            <cx:txData>
              <cx:f>Sheet1!$D$1</cx:f>
              <cx:v>type</cx:v>
            </cx:txData>
          </cx:tx>
          <cx:spPr>
            <a:solidFill>
              <a:srgbClr val="7030A0"/>
            </a:solidFill>
          </cx:spPr>
          <cx:dataId val="0"/>
          <cx:layoutPr>
            <cx:geography cultureLanguage="en-US" cultureRegion="US" attribution="Powered by Bing">
              <cx:geoCache provider="{E9337A44-BEBE-4D9F-B70C-5C5E7DAFC167}">
                <cx:binary>1F1pb9tItv0rQT4P3SyyuA26B2hSkuU1juM4yXwhFFvNfd/569+hLcVkSckwAh4BCvNmXkzd0iUP
7627159P9b+f/O0mfVcHfpj9+6n+672d5/G///gje7K3wSY7C5ynNMqif/Kzpyj4I/rnH+dp+8dz
uqmc0PpD4An948nepPm2fv+fP7GatY2uo6dN7kThx2KbNvfbrPDz7BfXjl56t3kOnHDhZHnqPOXC
X+8vN09eFoXvjKgI8+Zf726jNLffGZs08p1w8/7dNsydvHlo4u1f74e079/9wf7EATvvfHCcF88g
FqUzURFlKimK9vJR3r/zo9DaXeZU8UwQqCKIKnm9Tvc/frsJQD9kdH/tKGMvbG2en9NtluGGX/73
cIHB3fz1/tZ4/z8ezvt3T91D6p69BRj+ev85dPLt87tP+SbfZu/fOVn08hTTxoi6O/786eUR/TFE
7z9/Mn/AQ2P+0gOYfcL/69LBLRj+ppkEXJ5KsqIQ9RU87QBclahUxFf2yL2i2mNvf+E3IB1Qj8Bz
8P0Zgvm3728texNOgah8JvESFQUi8i8fkUGUnBGBV2RJfkP8VVe8AsuyegK6h0uMgPiQaIY4L4oY
2ncCsaVnmkwUlZekIbqK0l3QNF6UX9Ene/xe0R0wuL/0G4LL0I/AlaGYIah/+5tgEz5tJ4BVPuMV
XoG6lY5utYp2RnmYGD+X3QGnJ+DL3Cuzsx7fbA9o5ohxCdNsGoBViajyUGpVcqYJqkiowL/ijusD
ndzjbn/lN4T27wH5CJkdEswRznAa07hTw5Igi6Lyqm0FBlce8ixrqioIr9cZ0/jvHpun4DogH4Pr
gGCGuN5sniZyeQi8GWDGAiqewc0hcIboUV+nz98JgA7JRwA6JJghoH/723oTPm/TCXSvBCUr8CJs
ox+m0cCPhWGsqJ0o7zwhGM4DJcywur/6O4r4YIkRGLOPaJbe7M32yfO34fcitSZBWhBERZXEHZJs
xII/UykhFJbWcSk+YPYErA/veJQxdYxsjnKd2dPYyzCZJFn+ib0Mu4oqEHiFMtGLv9/YOwHaAfUY
Ce7/2gzBNPxtufWhpqcRXY1oIiHSq5I+jF5IcIEEgewsLgZYltUT0D1cYgTEh0RzxLlIU0R1n7wJ
cJbPKIUZJWvkFWfG0FLgCRMEsdTXqzzPeEQGw+opOB8sMQbnA6IZ4qxvN8U/SBdMALN0JlFZ0oQf
RtXQQUK4ipcQrgLSr0AzMDOcnoDywQojQD6gmSXGae5MsQXDqtZgTcmdt9R9DgVZo7KoCBoyC31z
Wt/2GNxf+g1bmqEfBevgF2cIqrHJqq3vTyC3UM88JSIsq50JzcitdiaKRKR0f5kJbAwZPQFddoER
8LIkM8RX9zfP22nSB7KgiQoCGceFVj2TuzC0QiC23YeBd8DnCegy9CPAZShmiO16k4bbfJo9V8SG
KylwjV4+rEZWz5DSlRG1fMWWVcxDRk9Al11gBLwsyQzx1dMizCpnEuOZnvEyYlnaXjyZ+IainhEK
/0jcO0lIEg62XobV/dXf2X0PlhiBMvuIZhnJunbCp8ifQklLCF7IVECa/qgcI7ghUJ5A0nepXgbl
IaMnYMwuMAJhlmSOclwA3+D7NKazpEmdEO92WUaMVeFMQhQEkcqdomYA1oecnoDwwQojID6gmSXG
qTcNwAqV8FF3lXPq0IqGBMsq0kmKtgtzMMUaevHG5kno9slHQdsnmCGuxub7Jk2LbAIHCcqZV2VU
Pe6SSYyRpfJnkqIRRVGP1+EwnJ6A7sEKIwA+oJkhxstnazudgsbmqwiyejy9j+iVJMqIbZG9Kb3H
8bXYimV1f/U37KzDJUbAfEg0Q5yNjf88UbADISweucIfMSxWlglgpgqlwltVVt+cZjg9AeWDFUaA
fEAzQ4zPC8dHIHqKvFJXWQdJ5XdpJZ7JK6GyTtFESPs+Z4ytuo8xw+n+4m9I8sEKIzA+oJkhxsYm
mCamJZ916SJK1Z27BGOqX96BjBJRoKhRXLlHb1fJ3mdwf+k3gB3c4KgcP0MxQ1BvoiidxoAWqYzs
QZc+6D6MAd3VwxKZpzJqOV4+TPqoz+YJyA7JR8jrkGCGuK7STej5k1SwQyFrMJBVcV9uxYireiZo
VEH15PHSSYbTE9A9WGEEwAc0M8QYLWL5Nt1OEYmmZwpRYCJrxyvuoJLRhoIQiLQT7wPNPOD0BIyZ
ex2pnZlfnSXG+ab6vpnED5ahgNGRsCulY2NYCFIKVIKc78SYKao0Nn1GT0J4uMAIIWZ/c4742pvc
3gST4Kt0Pa0yOdx6iSIKCuku9C1lY8Da/trv2FPMAmMQZUhmieg2jbztNEYVr6oST5Wf5BWQXeqq
oGV5F/VgopKGPeD0JISZFUZBzNDMEeN0U06S3pfOCK8ie68cD052VVdU5gV1bzYz6X2jz+cp+A7p
x6A7pJgjtnZUbabICsJulvmuW2wXc2Q23M6m4tUuZMmC2mfwFFCH9GNAHVLMEdTIL4Lvk+QTKAqq
unzCj6qMA3dIQd+KKNJdAAuwD3bdIaf7i7+z7bIrjEGYpZkhxtcT7bnYbpHm68oyug8bnNLOCJq5
KdF2TfmMJ/TG5AnI9olHgNr/+gzxNCCx23SybgWAhhAUfKCjsKLUShVRQynuMgdMfOqA1xPQPbLG
CJCPUM0Q6/W2ax2cptUXU3CQqCeyKh8NRaJYA8WwkN/XF+FFwvsKmmX1BKQPlxgB9CHRDHFebCaK
Nmu8qshIA72CyOaIpDNZkTQFIO/R2w3VeGNvf+E3Nt7ezY2KTw2+P0swS+d5KpmFiyPIAloAXz4M
oCjSEGSKCOW+UpbxdBebAacnYcusMEJiD351phhPE8pQNbTx7tNDXSlzP+fXVeEgciWo8q7LjNl/
u0e9Z/NEdN/IR0L7RjBHXIt0qrCjpskaVVHh+vJhSjJQ4dyVxQpU2xleLLB9Pk9Bdkg/BtohxQyx
XaMha7JijNembAw7OqaXEcPQRIisqAL2oRE1YHF/8Tc2W+YmR224BzQzBHcVpVnTzYf8f58W2eV1
0VzC80xgqtts0VGEermdAc30Aw45PAFadoERQsuSzBDY802WTzQSB4YUQVfRTiOzthSmp6gKZHYP
LxN+HPB5AroM/QhwGYpZYovxpJOILEVkEe4tdtG++QQ9jOy9CFx3UakDTN/4OwnSPvkoRPsEcwQ0
3UxlPomCgPGQe7uXMZ8wslfF3ovBKLu4FAtsn89TkB3Sj4F2SDFPbMPSwZzXSQQWzdeYFSj9JL+n
nkkaj+ZexJT31nPfjDpHlVef1dMQZpYYBzJDNEuct9twCpDRYSLBe9XUn0xIURCN4iUI+e7DuEDn
aY/PkxAe0I+Cd0AxQ2yvt2HkTDOKTpBURCV61eaDjReNJQrGZvxoLDlIB/X4PAHbwX2O8oEYihli
u974zj+behrtjOlzUM4/6b8HuJogomRu5/0y4A4ZPQFddoERosuSzBLfpoqiKVpJoJhVjFDfN3Vq
rKMrYCIOnKR9Z2DXatLffdebPqP7a78Tw2AWGIXv8DfniC+q4yYQXkz0VVA7gzKL1zQfE1FGxwHq
WQlG3+wsZyYVtH7j8hRk+9RjYO1/f46YNs9TYNr16qJNU1B3biwjsHBz0TmkIXpx/ACT9RuXp2Da
px6Daf/7M8T0Cyq6C2uK0nP5TOAxAAPm7/GMPLrrkUIQRekN9r4eHjJ6ArLsAiPAZUlmiO9Fun2e
ZgaZdIauAZWHpfzq4bBBDEzxVRFPVpAFevkwJXFDRk/Al11gBL4syQzxvYzscLKQMk6qQUnNbitl
s7dI8omYQUdl5Xh3H8PpCQgfrDAC4gOaWWIcThJYllCrjNI3mMvHjSnlTER3GKHqToMzIYzL6I3N
k9Dtk4+Ctk8wQ1xvnPzJnkY5I81HcMoU+q1/KN9+BAPlcKSLcGC+zavyZpxchtMT0D1YYQTABzRz
xPhpEU02F0NWKcIYGIyx32AZjGF6CYrSa0XoG1g3Q05PwZhdYQzGLM0cMd4840zCKbpJYGNpmI7P
8282MgMxXgGEIXsH3AwgHjB6CsLMAmMAZkhmiS8mEU8DLw7B+EU0oxu/rWAO+66Kig1V3aBV/Aef
J6E7oB8F7oBijthGYW5FwTTHiaEoXVLh3+4HfTIuEqJVKiqpUEq36xpi6qluWF5PwfhwjTE4H1LN
EOvbTTZFSRXmU2GOIOH3Z7Sy8avuzEfMUej6Al8+jBnd4/IEfAfUI5AdfH+OmG6rd+tNGOHMvEnC
zQKGrCPH+yag/f23O84TvfeaAvRfPowZfXvA7CkIH1lkDNBHyOaId3du9iaIp6miQ6hZxURBHJf9
KqrsVAUFA400zLBSd24Vi/cBs6fgfWSRMXgfIZsh3h/CzI+qSUQbx4tRuEevSB9EtwB1dyzkviO0
Ozijb1oP+Nxf+o0sIUM/AmCGYo7YorDJmiKjhOgHzGYcdrJL8R+286IIWpRIdxRz92FSwB/6fJ6C
7ZB+DLZDihlie7cJfOcpmkBwMT0DQwIhlzuviKl07qpiZYwtw/j9V3AZc2vI6AnosguMgJclmSG+
n56ifKKubYwlU7qmbbIzqliAMVVQ7oajiIzYMiyeAO3BCiOwPaCZIbh3mywpohzDBSeQX9hYnWJG
6uignB3HggqCuo9ZM/AeMHkCwEfWGAHxEao5gvzSjT8BwBTnIpBOQn8iv3CaBElE6Pp4Pcddn89T
MB7Sj8F3SDFLbNOkcIJNOE0/ShfpQD3OLnd0KMc4U1BC88Iu3sE4SXdbhteTMD5YYxTOB1TzxHqa
5AMUtSYRjDz6ySgr9UxTu2kMGPH78mE8JOD8xudpGPfpx+Hbp5gjts5ER5DBuELnmPZ2MAIT1kJW
AtLbC4P0fd+7Ny5PwbVPPQbV/vfniGnkT2FWSWcCopCYfnK86ajL+ANQzKV7uz7A9I3LUzDtU4/B
tP/9GWJ6j9O2Iz+eJrug4GgEAZMUXt3Zw4pnlOfgzG26qwJgdluG0xOwPVhhBL4HNHPE2Hmyg2iS
U9VR1Y7jioT9ASZsy0J3+oWMUBZBPe3LhxmEcz/k9BSM2RXGYMzSzBHj6Pv2zWT417vbLoj+DmPJ
I0zZ3/zyQb774z9/PtX/trbRdfS0yZ0ozNg/vPPx97x43v71XqRncjdN/0ctJZsk1M4Qa5bQzM2E
q+4HHP6So5ef3zw/p9sse7f737/eswuMQZb5zVkC++Q5oTVNO3d3GjOkEzr6ZyoaAS2UAezbCZl2
7vuI4fUklA/WGAX0AdUssZ5mtC/myyGwLGCs+ivMjAhjggqC0kgm8Dur+kCS39g8CeE++Shw+wRz
xLXIMcv8n2kOoEKpDho+MQ70eMoIZ0FqEiopceDrK/hMY9k9y+spCB+uMQbmQ6oZYv0JKf6pNmLU
W6FrBeM1Xj5s9ApdDV25FsoAflzv+0lDRk9AmV1gBMQsyRzxRXLBbyYIPncld5itov1k5C+UNNzg
7jTBt66lAbx9Pk9Bd0g/BtwhxSyxRZ/rNIFnBKUETM/f1WwcbsBCN6Qbc+leRZexsz7lPT5PwnZA
PwrbAcUMsf2ymaStu+slJDCcKFupoZ5hTI7803N6e+ydAOiAegScg+/PEMxPRZpOoYO7xIEswdk9
XqEBHYyDmXkcG3g8Adhn8wRUh+QjYB0SzBHXavOjDeD/M4aBRn0B1bACjoR7+bD6VzyjaFZQhH25
O64P9tYem/srv1Ex92lAPgbXAcEMcX1IkdBt/HITOlM07CODgEYiiqTQsDADqQNFhN/TzY98+TD7
6hE2T4D36CojUD5KN0ewmzSdpjcU/QpEFnlJ2kWTWQ8Igxsk1OegsfuHmPfF+GHA6ClIMwuMAZkh
mSG+n0OEiCdwgJBLgIUsICH0w3/t53ax+Uqoe1ZQXveKLlNl1WfzBGyH5COQHRLMENfHTfg0TU0z
4o4ScoHHu327aQw4sFeV9o4tg2ufzRNwHZKPwHVIMENcv2ygj6cQ2M5aBmwYSXdUYAEsQT2dSvat
+kzyb8DnCcgy9COgZShmiW1mIzs0TU+RdIY5C1J3TvorvmwTKOrVKY602XV4vxyi3t9uv6CJccDr
SRgfrDEK5wOqWWLdTDQPFgcEyiLOxHjdVw9bx/B3XkSJzutrcCDGb2yehHCffBS4fYI54ur4U0Ud
CZK3CEEdL4NEZgh9RCLKN3YSzHhHX/p8noLskH4MtEOKeWI7TTIIcUeUXGCA/s4YZiIaXX8vkgk4
qvd4pArYvvF5GrZ9+nHY9ilmiO23zTMqMyZwhOQzDCejKFF+1bfsmZ5whDDZDKdo7xN9jEIe8HkC
tgz9CGwZilliC19oighzF8LAZA0I51GbChEr7MIKwRj+o5vtt85n2/N5ErYD+lHYDihmgO2vWRzc
Mvnr/a3xi8f4/jdr5aQzJGhFnG2yK3lltXJ3Gi8aiH4c68oU2owu4nt/vGKOpR/c6+ut/vrhYDiU
0R3klDZG1BX/ff708gT+GJYL/udP5g+oH2T+8rHAnJr7bVb4+a+u/Sg8XGC46zJEzWHTo/z11X3N
IkO6C9wfDc/vrl08//UeAWGUxCh8D+FuoUHYX/c3z9tw/3oMqbY4Humv91zn4yoydDWStzzEWoTx
XG33l3BWhkpQdUUUzDKjMK/CrkrzpaZSlbrzqnCGLxVw1AI0eBahHOblEuZ2YF9HmYckYIIhfcUa
1Zp3kd9YvWLN3b/fhUVwFzlhnoFawI/Er9/r+EXADO452OsGnuKwHSSgcf1pcw+/DF8n/4rDjPIS
scN1a5uNuDbrlqQXjlXR24JaN23hPIhxdmMW2XfZCxay7fl6lEmubuXWfWyG/42E9msackvOiZ5c
K1sGrvM5NlXT4MRmyaemuKwb+yKhbmKktn3e5mJ4Hjb1OrXbazfNr2gorhWlvjbF7LZQY0W3XPUB
qYMLya2vTFkQjJh3zkPRuQ0ygTsvHE9e1Fy5jSQuXaaFe1U1waemkpdpU4e6p4oXlVB8kuxglarW
srWs74nsxzpNlKWpqUu/ilZVWNmGGVFDqT1ND/nsax2WV6UmXwaxIafybZXQe0Uz/Gjt0fKjacmG
LVnLwDKXXGtfNG594UjKUtaKryX1PoZ8exWV4kqtoi8CFz1Lqn0uxcmlnFKjlcp1U8oPGrEVI2yV
e5I5geG07kIy24WY14kec8Vj6XsLLjMvzEJemEpj8Gp8maTyAx9rse7mleFE9nnsRkuzFZeWSj+E
AVkGEqdzvpMtNcrVOnGqc5FrH4pEueVkwSja1NJFyb2UAtmIS+4iTjRLD1X3QxVon/m8Nhw+XFQy
vwxM77LlyrXvm9WyTszPQpXeSK16nReJtggDbZFymW5mXGi4mZjrTSrdOApdtGYtGJ7FXfpR5Ble
VJZ6ZMuGVacrQbS+Jm0IPDTdC4RS52S6FBN66xbB2vSDT3bL3yhhmBh16cW6VNZrRwwtww25T2lg
iUsupp81KV96SkgWnhasaO4sqBXWuiZ4kV5H7iJ0RFcPXSHROYsulVhYlSGN9dSWPoZNflt66cfI
UksjN5t4pdrWjS+oj37bGHYWXqutsyq48KrK6o8mX+l2wq2FMNZ9QnK9DvmlGlblUvS8dKX5qnAZ
8EXuPLm+3zSLwpFsdVkL5FENypVke5/LNGrO7ZRuKy66U53yo1I4rh60/krLynVqac+kDb8VXFl8
rIPkPs7L26gO78KsWoimucLJz+6i0fKlqzoShIFv9UDwHKOh8lopW08v7KJZ5gr9nIvJWgnU6ryy
fO6isVtn0Xrkn8ZRVnlLLUM1FaJzJb20Cvw/Ti495Hnm6JUpNIusIN/FWN6akXOetsoVp2ULrioe
W+q6ehOES6gbQwmcZWSTB2iTK5lPLvI0vubt8K4k3KNAkhu8x5EuNrVp8JF0UXjFsiHEUJx16j55
lbQUam8VZvIFjbJazwp7DS/j0cmFpW1Gq6QMTD1rQ8/IIjcwKsX7WrjxOlHMtSfkls6Z0ffKCs9V
lz7WaWvYTSdE/LKwM6IDaL7TPNdVbH8u2/wxcZJCbyv6pEmlqfOJqoeClhsKSTgdCnTt5OqqdmOq
t45DdKXgxVVDIPP8h5iPXENUldhwkzDRbdd2DUksAt0siWsE/D+ybfHXuWxnudEUslAuXV58irz6
K0fwThdlxeuxG7SrlpMMzfKu/DrlL7wwPhdT975pqV7ZEbfWsrzWgxBCFTg8p+mRX3LtbUE8+SYr
bfEOE2zJFyvQ0i/9PXag5J+iuEkdy85fd8If//zPQxTgPy+b7tsfu6L+t3+db6PuEOmM/VK3Uf/4
1tvG3W1+P3ZqZkvd7+OvVsDvXPz5ZtzfVTGpimAH/NGWcLARs3bNa5Sx2+B2pPvduDvaCHscVWUJ
nUeYXfZjN1YpZvHj5CpUuyPTr9Juo97vxvIZJsqi+ArzwNHFj0KBt90Y55lR+Nk4VkWTeILyu9/Z
jXGK0sFuTJGpxtStrskcdSRIdfR3Y8WrkyD1M3dd56od60TzbGXRZlZSLYQy1eplXuLt1XHGmi1f
QKotehEKoaYacpsVoSFUsluvxLYOvGUkRVay5vyIVKkel2HA67wtZs+BI6nXjWnTizjKyW0k+fQi
pwUR9EZwk29+LIsXpUNMX69cn/N1z68r6DJNvdYgxN/CTI2/xXxrpsvSzZxYr0KiXhNboJswLclt
oAXYKKLQkmW9iAQ1Phd8xU6Xmcd1JKIZBIbnOs2dkOTaYyES/HAV85yj55la31u1pD0GDqnvU1cQ
L0wvgM4Q41pJP1hC6EWXkZRG6qWsKdlzpvLkwQ8Dz9JhwHAGCS3fMWLa1HeNX4uF4RUabiPWaCrr
gmCla8wbJQ+Y3yBtFKGu76KIK9YiZPFzW6n1XShG6ToT+SjT5SAjt5aQ4P5jxTIfXdnH0knixJmu
aG6Wncdamz27qYMnENJIeHAyP/4mmglf6rWY4mu0JtFVEEnSprFApxcWGJBIBW4rH7/Gi5bw4Jp2
FBiFKNutLms17pp6+E3VE+Nvvsvj3jVfaku9qHjxVqZOcBXain0repx7rZYm0dPKqW9c0ykvxEjz
LkJHAY3Cdc9Trk3X0oM64OQF3mv85RVQn7e8dGE5pvYoFB3CZVPUd4A0y77KTdTUULFmQxa1J7jB
gs98z/nIBQJuIWpcrBKXNv5bzXy/NSS/wHOpXA482jXnm3rVUGhFhVMs5zzJA9g/sRfY/JdUzqi4
8oOWi/Syav+xzQJPgi9D7bHxq/u8zaRVE9oyNXzTMR9bIXM/KiXyvbpfJ5wRk0B4CClewNquurc2
wIvu1bQwV01sYaXWFPDfim2CN7t7iXJerO9sucK/lbzE2yCgqTvTNTFXxKXWSOIFbPaC3viKkidG
bGV4+TjBtxdmKUD0lCrOn2E5V9aSz2Nya1cJhFDRagAcxTg8QFc1K5N1z43D5jJ0NWzYnub7wbLE
KyrrBGJ5HcWaTNeKa4oXnFsKotFUIvh2YFZjj/fM+l7krdDUwwo15LpJiuy5ril+Mmw5YFd270mj
1fG3ooNIFXPxIpCK+JtKMiyWJ7CMsWtrS4WGznlTltoypiT+lsau+fjyCjucgufrZdFV1Am7272k
plzW95VY4JFUgtXc1RZEIWiF6IrabuitcHK99oiMLR5cHsWiaMS+ihemUPjoyg9l/PlFJAo/ds5l
p8HDa+wCYGM/u3CIk3xrlTRdJ1Ic2Au5kMkDrSLzkXP5ktPjzIUB4SZWYPipAuGUo0ZbtoLqnPu2
VJV65QS4Hd6hF05WA9CEb/AtVDzjBeNECHnmlXg+ZkrJQynkuGu+hQahAi9eKHakXVeRr123iQwI
c6fBClFM3Fb3OTVVjULJsPG6SWkpCw7nFkOfWq224P1YWctSyq9439WupaTmFmJlcykMTQ/3K9ap
Va3arCnspQahMHUhDcBQK0JjBUJU2fdNVsc3lltoS6dJnHOYSPW9p0E9q6HHacuA+FiHygG98LxS
Xbg5VAbPm+Qhl+ICTzCg9X2MF93RBdtLvnm8maw1klnnZm4LD4qId172/MqEJeum7acMleB0XRdQ
kWKLG649D28UB+M4XfgCRx5Mvm3jSytSpHophoFvXwam65y7fOucF1TwWqOsgJLvmHSTOQJUMzEb
vFMmhjKXeiO3gDXNfGnDVxokvA4JeUiKhjy4UlM1Cy8NxFAP+AjvC8lybRmFeEsrrYREBHJCbp1I
Iw9BQMCPG8TwnOBe4eYU4kfNJYXjlxiCZWbPlgdz1LElvN0afgLusPaYOhJxr2hcpOsCBXnJ6uWd
pwIFEZ/jng0h6d7/QpHJbeGU2iOyzAruk+/UXlmRJP9YJpJXr3gng35Ls1xd+LbYvY9ak6lGnKja
Iye2APJVpbkZcYJFrFR4lSRTTYsLV81gRyYlrdJlTDhyR2VIl+97mmsUFR6v6NerF4kLSpU+VmFe
E6NOpNRevWjWCFa0fF7ZavJI4NqEj5VlNd4XqRKhJ3zaaSlSVs45tXNpo/mVtnSLJPhI7EIwVCt8
Du1au0jjuNsMEjTo6Y1pQQNrfktuq1aCIvNhPxSGGqkx0WvbDon9QWjsZg31IwbVglgFTAgd8YKI
GHLUalcBTt+wdUExawuPxNH8j63rb13e8RXV8HPOesRWmq7DXAoAUchDaryihq6FTKYLGyom0rlK
kGA7wzd9jsLgMbJIeqmZdQEXqlGrGnaImD4IVL2ItG4jyuTQf3AaK77CHqPekVDhTcgunOU0ER09
gbd1K/FidIU4kWWUqmV/dpRE8vUmNP+bwG3ghCi5zhAJMdJcMXjFhQzoRUACrlrneXOR2UV8pbha
Gph3vE0jQ9PyL2FSrOI4S1YcQuR3MS11N1DuTQFHb31pEAzgsE9EgWxeEBIF0KouJBxJ7kUr8oWw
iPk4WKAMqQ0NJcslS5cRvDDiSAjWhCSWrTs0Vg2OeuLKC4VS0xWnXfFFXV1Kru15BqdUTanDmbSb
VSM3vrLW8FqmhpUVUo3Hb2tXuUjbD2qdK5eZq2Gbc+pk7dRcnOtBRT5TUkY3HC+HH5zWUy8VwcTb
SyiMEluN4P27sa3zcS3orqcUV2ldwpUWLV7UM06qNz6N3M+NEnymrpL4136S0Y+JZ4dLLs8q1aBt
qq3UUiz/yZpU+26rua9nlSboLV6yZSIpzkJNm3TVcK625sukXDR1HiwDNa5tg1IXzqiYuTdqarvN
DZ6X/Ozmarhqi8rEPu7wS8upPmuaG688R0nPFbP6b2nWhuS4yncrqZt7W2rCBfETYSV6iqsLuZR+
zHg8VlkL5aVUB/WTWwgPnKuYOqmy7EZ17PZj0DaSESlFsIoajp6bWqlcx5pDl1aSPSRawbl6KsMy
WmZBEt3krQkV5QWwTyo7XlqwGy6LICWXQpZya0mLsgtPK+h1JLa8gYcWLksvkT7VcoTQQpKoS06D
1+1CY+l4Q7w7mrgLBVYnB2f7AzaBBiZfGa4slZMv/FRsPlqRaIihGK4FLkvhv+LVF5u4XNSWVqwl
D4BlTsN9y8w6Wbhxqt20rvQRU4+ERR6G/L2Xuup11Pj5Z6EWuOsmiH1ENeCg2noF2/V7Xvoa7BJB
aC/zOkzOXSePvrow32HeFUHp4P0WvAchNdW1UoncLS8nvIGdV1l4Kl0VitSs3MgLLipeUTacF3yt
uQRxPKL4gVGmabbiFLw2eqPAsW3avDjnTc82JNVLDCh/a9FKPjYiuKEXZSg9xzbiLUJOKoPEvN9p
K4KYWCpuzJSPk4UJ1/8rLOIlrOsUlmAXZmo83lvmCZUfzAQaBZo/DZZORBydcwRlzWe1eB7YPoIU
QtMANJ9U13bBIYYRi4WrFVAkaopnl0v8fVl5Pllakp82sMWTtnbvHZPUhU7cgPprpc1K6xnK31rZ
iBksWpXEC5Mrw9iwbLNN9cgSzXM49xwUU+rIa9UrqkfOywQV254pyLpTEHuRxjk8EDtZKnIa3TgZ
5MIR8+oxllX/opUbW9fSxlu1bd4iPsHjn67irGTB5z9XVq3iFReDiHKXjtQZflCkgaM9ocPWuraS
4NYu8+wLZ2vFVZCqN7IXZgY2L/NTUAj8V63K5FQv4Lvkl16SNM6XTI4L/iLwZC2/5BLSCsUaWktb
IdVQJNXSJRwsJwuOm/nBzLUK1mwZwQ2RnEj9ZiY+lLrpulXcQH03vGbqEklb8Vxx3aiVDMGnHK9b
GcdXlmFJfCF+U+0Au65QuI1sqI4qWiulMqXgKuFT/N2LYHIteCnIVbw9gpYupQI2qJ3asLbCKoMh
IpcUe5OTxH5zyZO2vm+EijzAFvWNIKlglmsc7LOex38klA3/nAlkU5wooApwoAWFUKG73gtkF7bp
O3HuuGsz0vx0EUSRWH9paVtkX2nTtsmKBhqskSiUfE/WKw+b768ZICh3YjlQRYKIOkVFBbjoQu09
DipbJlGLQNZaqjXV0s0ws5xFoRFTuCVcZlswNs343BEd27rKY7MNl7GcmbdWmJMHlS/ILY08WJW/
5urIY0HSQZR4mO3IZygd0z2mQrEwI9ul1jrkYPolNXb/Ze1EsElLOMdG7giwfIqghXHElVb87de/
ThAaYZ8Jfl7u/g8mOKHIpwx+vlG8IixbPJPGhyvkkqSJseMkauACELtBDLsVK1V88BSTuyCd+R1S
n7pXJU1i4QOVm9Jrdd7LLXuddx50nFih+09mSvBhQhGK9n8wfAiihO4dNERrSMAqhH1epWY5nMip
/jo0yyDVtaYuMsOWvRhGk6RJiRHGiJXKdZZsAuo190mOWEViw5d3ojq9DxDT/h8cdTGfYYYGhyiI
VEQFFko6sA0PHyEnJVxbwG5AjJWD2Shzcn2fIyT1mCHEk+kq17m/lSBkzxS5pou4hH8RVlHqn5MU
W7KRZXHng+HJ/pqxbijpAWMyjiNFNBWD0jAYcciYUvJxGqSJvY5lCxaqFcH3KnStqlKlhlUkZuGn
2PZVetFEMFsXtRhl3mVJhfK+oKWW6XZZaY8838Bbpi92McnhxnIOnCiLtjDfHSuDzW1GnQ3fxXpC
jYdkc4GJaImnpHVx0yCf9vzqlDpBVd8XbRcFCJu4vrdNx3L10v0/9r6sOW5bW/cX8RRBEAT5uDn1
3JJa1mC9sCTZBmcCBMHp15+vveNtJ05S11X3Vt1TJy+J7RZ7UIMLa30T1vn22sfBZ1Rhba3ar6qQ
cYkJ6O9/Hc6VKfvD98QdhDMT4AaILHL/UIByYqliGbm1oTlDDXS6tc33vrmOOu2Md4/CHxwXxx+t
+9ZZAZ7MTY63tRRmvZ8DD78tQQmmE7ZadVTWLv6IXxb+O3PwfqCbMFJSR16/7L4ESmMmI4ptJ4CA
RQWXo0jEqPrtujR4deZUAG+8ahmxQjAQfPr6YX8jaW9/JBJ/xIJ/hIb/TzDmU/Hed7r7MvwRZP7d
E/1/jkTjfvuOJ3+lhRkBbvvXaPS/jyz/86u+AdE4gC5AUreNyojkHCgC/gNEQ5nlwy3q4AHq4ieC
H2jhrzY1l+Ohq1ENj30HonHinY3DHBD+fT2x41q3vvHfv/s2v9PEP9LCkAH+tJjx6jiP2LseTwuL
1B/ubTOsiyW7pt0GGDntUFf9TI7e1Jtix4zrRfakyPNse/0GXMyedUWAHbdK2nl+aTu5nWuDBgK1
/paUc/OCp8tZ1Dg09biao8rLL9QrhiJkutbpMky3g+vLY+kPZeSX5qHkHOOgWyZWPT/7ok6nedUR
0Zi20OoJVOV06Ye3gpM5tIA9oTEaQm8dDxiSX2g/7aaOJ3MjLo05K+u2W7MKHc7U7oXGvONN48u4
5GO8yoJhCA3qhAm17+zls+p8EpGVT5FhVgOSuy6TQiuB+dizI1UNG7Gg1KHrSyX1knGhuxUdq+Lr
FzI02wnPH9EinrLbwnmoil1tNpLXr5gJI3RmQ+yp8X52cmC3JQc/59+wDni49BsT2n2wXPHQy2r3
8eTKZ1sHm77ylog4amcX1ckr3SDmFU0qivdmiPUkWaXDgRTHthzjbJ43Pnat98F2Dq6lDj2t7E1d
ykMz1bu5YW0UOAYDXFC3oar1XTFl9wsHI1p2Mqbe/DCVtr9b3ElGbmv6aPHdBxCwNM5zdeQjV4nb
eFscKAI6z5/wOea97YjzStePqlFJNc13s7ZSsMYuT1pPWHdCWV6i7SwH0pjvJCatuGxJx8+yrKZD
1sppimo0pR/KXHMrdDXJsXMYqAvmOg9l1kXMZfLSOp68+39SwP4HliaUq78uTd/OEP2T4nQtc6/f
hCn2dV/3bRSi3yrQd80KgoDI1QfrohUBTfWdJYMbAFIXG0UDRcjH6bg/FicHNoHrPxIfpe6XKtPP
HSVBTYSrAD0tWLLr6RU/dpS2qRfVjOgEKzr4G99dm3FnMX8GaLR2a0yacY4t2sjkytph6dJPQEOw
aZaWPDXNdO+P+Ub1WczAfy+VpSLP0gez8KTglcTNm9+o0f8gHWKFaJPTIRA360S3ig5eOIOkWL9S
PPNchmDiHsaafFjZ4kSqn5rEXltr43bDHoiDE/am2YxDUIVU1P6Gi742R7S69Y2nA7tIHVRNJ0Yj
q+pDOwU01jOKnllAwrsAGEHj2MsNr53n2iu2ozN/yXyNcZqE9dRGgjapVxZHJYKI+DKCxWYLocIY
8dXaz3Z9mOr83eTDZe7UdtR4g4EZDtptq9Ca+Va7qIidXV3ymgDgdx0T5sFaANF142Fi976snuxK
P6K9esrr6j1XgBaG9cVynNdxNimT1QFinS0ZyiFu8yBZwNfXDr949vLWZgIN27o8d7pxTGLs1SuO
i00kdBgDfxLg+SMMkjfVpPzuy2iZeXh0HSkODmUsZK0QYU4tPHnTWZFXz03EAmsAsOuAghynyLdo
vlsLK0vcsUAVN8ErUWBFG8iPPJCYCXaVJeSNJAkFbRVzt9vwmTRRvqLW0qU8l85MQzeYQUXx/OB0
9k3WV/eiGt9E7+3pCLooDKo5qQxA0JnUKOqDfa94vhHWmgKa2jeTvHe8qTrhDw6UTf7cR3htaif/
1CnbBox/rRx/Xaf+Vb8i8vv980916ut13+pUAFs3hzkBwz4M3JgxvzdRAbygDkPmIEa534j+72z+
9dxu32eMoYpgKv2xToHNpx4aYhva+KsG4BdK1fXlfzcQQKKHqS2w8T+CaZKgW/uxUgHRUVD31cvW
YaZhSdHPPn+TVf4OzszZcFVuRS/n0CPemTdChstcF2lPehWKSblhVdllaIYqi6jg923hpJMN5jjs
R/Xm6c91pZdz7ajZ2UAoA+mPAzq1GPM1xQkj70Jx8WhrabvP9mJItK5ZwaNxLubQ93X+4F4blkxG
HQXCt8WwRXQq16HsNqQZ1i9jHpTpPyv5upIZQYP+1yv5+PnnRfz1km+LGFnj8L2iYQ9wpDyF7OPH
RUy9q8rbA5WDmeP3m+117+M+zgL69wjx4yKmcGKR6wn2OCoGT/srixhn3v+8inGoAc5KhyoG747/
Yaz1/GZSrT+Y7WTZvgHyTQu+LaFa3NiVs2e59N8It5xgyyw11hCi0PzGdaeQTsyKFWFTWnE1hWXb
PmcSWGwlgyMECveQhXio6ROL68ZfQkKEFyrgj6Euh01QClCR5ilzx8hx2xwEL93qoqojSgsT9u66
L+RU7pzchxQBdfigsQWAUmsOEFs9zLO464iO8yBH5a/2U+nE41DFPZ9iNCmvhQQKOqr1oFxxI73g
bR7Fjs7YOTWTcUPN2V2HXYEQ3dC4n6txORYTfgF580aM7+8Avl6kQQsxoG+epRe1S7cpe3FsxUJD
q6UPFi+xVa+nRU46LhR5KhzyLswY9tIcB3HrT14e1nXwMtj8rpmXU1CYzTyO9+U03U/UawGR8Zup
eIUaclezejc0IrF655Cv04tj5ypiPbtbVrkm7Zhf9DLcg/3vMVJkuMndc9CiivB2OhgpNrnXhGNh
to3jbYhuN5Xt+FFTArqnVoLdDXsiOXjD9IaSuQNQe17H5qhLFXvWW+A9j459q+oGDA0bMVC1Ecv0
wfZHUKoKgttlSvtqvgS6Cd1ySbycOslaiZTQEt3OeuePVdTaKukac7JH9hHE9V0p+Ja39nFsaViv
9c1csxfp5FurYvlVw9uFwv/cqqkNy96uQPeOt+NKytAW/kbUL6KlkdtUJ95RiHnVg9MFYV73YTbL
ZCRuPNKD67pbWzQxN4myTKSme6k0pBlgCbuwF3u3K7Z+B0nUuu6X7pFO2yJwtq2zpBhlot6CAMS6
8OLo4m+c5XHF3yGuSr0JOkAWA0uKcgVqcHlT5KLm+3EaQuYu0So0vgMIquQa+pSHOYpyV/RPmV8e
q+auydxUaye0tRUxMMOLiwI/7/l6N0EvWdpgjHueCvsd5p5oWV76bg2Hocb0KdCz8tCAXp9XYDxo
9Cr3xbb8uGpf5AIJ0Vx9AgsV52sd0iKL10YfQTjHhak2esTKF+u9DKoD4JqknO46Bkm0OEnRpX4w
rBCViikhA2lDZEk+NbP7kXZ2GbVjGzrG3Xm9aqMp6MFoTba+0GXtd1YPzjrwDNDcjB2IK87/7Bdf
O59rDvJf7xdR/zr+mafga3ryb/OZB38XRaYyvNdI5r1OVP/xFOBsPw64HwCQx6++gd/NZy7BIzCF
fbUNXNuV754CJK3DLehfTw381b6HBFdQ//dIKN6bjecChA7b8Ffg+AfOQXfzzFsH/Q1bA3XJ29JP
RFf4bbK6dYCNYabWdh0YtO+Nfs8EsZdk7mk8gYIbaqDB65LJuKubi+/wR1P07VELaSImaQxUxtz2
Gb9U3dI3G+XOsBrAJ+FsrVZaYWu59cNUEdyiSw9VOa0z/WwDOMFIYS/TVQDPvSMIfA8SxeBparwl
HGbw+zT33vOK35XrcnaCbj8xlnRSpcwE8aLmj271xWL15xrlL3BJsvjeiUl+ahyyacoxWdzuABn6
I1rKvQk+5VBw4pS3AxvqpAZY3Za0h0axv5mYd2qGCih+Xtx4azaeZrsIokYuQxis2AHLHsr6rq8+
ujUoaEV5iwmR7x0f+wU2K7Aly/Cisp7uA21XGJGcV8hloBmYi4gIt9hOftCnquNLKGsNQbu2sSvY
zX3bz69tC654npd13g604z2EiC5krRBqr+PtOhxR1g5QvI3xJHmEV/wIq0EHMXP7KH25xdVrWEh2
FB35OPr1IRDdI/OyF1+vX/q+fvEWNqQ5aNhkXUsS9VLgqQfxxHvrlFUeSWczDpvGs6C8zgP2XHVs
PRghuw3Oq0TbWiiIx718SSC8rkPB2nbfXpG7LE/69W0BnDcC1gMdvLMA8xXCHPgV9wPMvsmvSKDI
pzfHMwIKxT7AZxs1jBRlmgFDLN0C8z1ARZv3D8UVZtRXwHEG8hh4WZ/ydoFOvnKtO6yqOYIEEB4G
ZkUV99suVjluna02U5S7+Ca/zA6UC1OuTWSVdZOOTXEPBW0Qsm7cCDFDeW+vFmZp65CZBeaN6q7z
7yG1+kBY4YSZC0A1IG0ZZRL1vcqwoUjLW6Nymk0CMW8XktZ6LAelw85MMgnazoSFNu76PK/NAEAw
y8YKHcK6hsaeM5Lg7qzCf8rv1/LL/7Zdj17fkI5i9M+D5/W633p2GGwRWENB8eB4bKDwPwyeeAgA
mO2jWb6yYq6NYv9t8IT5D405uvJrXUbN/lZ9cewjVHVwYKHJZte581cadnJ9hd9VX5zgy+Dqgl4d
eWfA7/7g6CqHUvjtbNatGIZb5tUhhH/3PilSiGiKqCtnODyC+0CsWN70CpsBO6aDTlup/ZjIKgzQ
26v8I+AoZxMsqJx9loUCGixHPTWl95mPj1YO7UY+KIijWLMdl0cIu4NQd58MfEgqXED2bjOQhrcu
tfADTT5dVQ7zoaBVA6RpHLpwWIVTpB3UQU+t6BPL8iBAWj1/E9jdoBJrNgDS5zLj6VKy7LVSMavy
fVEnpizqPX7WrzTZdO2068hy5oE10pCtJBxaD5313D3pbKpjL/P2pgYGV2RqT6FIiXO7/VhT/bj6
ThwA709y4V3cYT7XnJVLCE6gBTLmaXSREPz6ldwsTh3x1mAOb2snHNQZ08mUXDHSLQDsMYfooaZ7
pXq6tUA6bmEoYST0pyFZp3oDBWEZ0vzTWJWvhhr+MA/Uu0zcyp69EtNPX9jsLNTJHtxrs7dH7bQ2
pZ/RQ2DKL2qOC1Y3YTckChL28+CN/6Zx/29Tef/jkHCoHf6uz/pXXX/GIQrt8vOdfr3w+50OjyZ3
GLKp0NBgUv9Pq4V0DJzVGkAZCPPHdTL+odWCYYQzm3H4N5GAdMWR/nOzIxMJx47hYRc3J07F+CWe
Dtl1P93sV+Mmh1UEcBcw++vjP7RaZsYlrr/y7cjXG1X5TzCXbKa1gVbtvoEOEf5AvnXrE0SeZygb
14SOaEnMJjCSP0G3k2iu3Fs4TpxDJ/QOrVAc9FYoIKVcIKN0Sv+hoOoJm+INGc2uUWQX1DyyoEfD
OVtbRbota4gGqdTGZuZfRjrsVg0hn2yv9FkgoM3tPy/GVXB+QdJXinuwaDsYHjE3DO1JNfWbDz3b
58peZJw3+myNTROjqXwApOZueu2qZHZ7cx7coEo9azxBoHaLE0egaLdjq7Diyqkv89g9T/Yr3Kl7
0rMPfDX7grNIy3TymyhTOXklz93n3FunDw5m7INq9B3P8zF158HckKp4FZ5uqtBu7eJSUn8nnHMP
tWMOYa8Tzl7e3lsVxl01FEnNLAbfqBj1Y82Vt2t1U9wKEPM5ND+59eB35Zjas/VxacDR+RVreZI7
fAqJ65IOGmjiR4EnGxAW7mUd5N6f8n2JbgPDPdqZHE627EtZ5OFCWex5wFRatdOLvYf0LWy1hhWQ
Y6I3dgqHz3vdYGb25uai3fmLJ+jBd+iFWVnKoIcApRHjfUEfvrwFxSnIeThwCFPn1Ye2xbVumYRl
VyzxKC/UoC3pH9ryUQR6a7rnCkgLK7O4s6ctVXk4EBlKiQZmcaNpfin07QTjZys4TCZ81/hk43Wf
OsNPVj1sats7o4I/dw1ohVVXt4W/RkEnPsDhciLtiJHTOjQrEAr66sAPvMKFqNgQ6ZVepl5HPh+T
gH+0l2a7BOteOnY6yfVhaDChs8fc5mluf5Asv19Wkdr2k54PTVUmZfaFeFZiT8VZBPJE3OZocRZ6
mtw7y5exGWOHrfi08izQmfHBu3SwNbqm3sMt87/SiIey9gf5A8i3v6us8etYfEKUy59f972wAhzH
kbjQy0EuAybve2HFaSPwol9PjUJQQvD1oW8tFI4/h30PqdmAOAmQ/x988dfuCs+IeZggoxkOvl/q
oq5H9v7URXmQhKNMA2f9itj+WFh7KNWLKkcXhbFsPtnS7v3ENSucTabIkmAotEh17vT86rlSQ7Tq
IYPkcS2cCvq6NgcbNvX+vuiVa4UDhOFAyIhbwrRnxjWpZTWFgxEQWqugix1L1iAW2znOiXzAEdJj
mlldF+tezUDUnD5qGvoMldmlGWGqVc60hN2MHqXTvhXrQm9XN6NxYHoNGLb9jKYQ/iTXfm8IrCwV
JW+WMB/tFiI/R8oyAvMFfbPrQMHNrDM1cAiyoQALDzYPOKrcdjXpQ+hJ/XOD55WsgUmPuGvkygo4
KXDMsVNjNArm3LaZgUw5m5PcAn9prPl17kQO9YZNbmzJrk+zDpGYsB90sxHRvGTnKfBUTGuCv1GY
qsPAdt7szB5AymabTFrvHE6Lk0bR+VhArxkamFlShVYzLLmlt05vQwRFdRYTiAd3ShlYQjTs/gOK
Smrloo9pNTwVthwO4LLLGGr6c+57EmIDf0iLAE6fYTmV7fhS4ZXumt7hQJFrNy7yzI1RobywL6Yu
qkvexPB8yDCv8pOn+WWYbD9dsSGH2DPuYQr/Z+z6KplCLOvf1YzotfnzJA1c9Y0ogb4AkxVGKwR1
Bw7Qqv9UDI5+yyUMlSFwwd997YK+VwyGpAyUrK+BSN71qm9zF4oJLL0+qD5gzlAzeL9SMVCY/lAx
AqivGIzKgNKQeQkZ8B9aMVK34wIj1rYZOTkwge5kKJdtMNf9o4G1NlyRrRHCvfEoFKCESUkdzaX1
Pi/enDbUcmN/gUGnId3r6GRbFLoHnwECL+brImx7cAjeuZrpVtaQX88tcGxteSHW4tGTw4e6r5Fe
AWwXFqLPMBWeKEXCRKsaSLjnW6LKCGLoA7PrtK0oTH8PDSufxrq7tyEmcm31ES7jxNXuQVUdzMPV
xUBviCgi4Mn2cK4AwoB732dmeFkqaCNs05/rFkh14e2CKgDgPACfnzAkZjkGqEFtlsn+KJpuZyBO
99S4h9jiwO1PcPLhB73+ZW6A2i9tSgXbdwh0WPt+0wPs9muFca19FYqluXgYWxsUaX4yQw+DlYnX
zk1rS0C+3CQVyx4Yo6fadKdMd68yeKKeTizThGufR1ZnR/4I6HyG+tQWu9zqUrMcZngFa6tKjSEQ
rfaHcQKVY7FdMeWpgeWOFCRR4t7Pp8hdED1ih+hc4zGH2VPzVHafCIUdkh6GpYU38mbibtTwIWkN
jBhXaRXKGvP8MGB7UdxBuBVaIHJbtKOQjaN/QzFEI5wHgKiKDAjTrWbQYgzpEhT7tnnqYFyyxYfS
vLrtxUgZFtONCfKQwppat2tEShkiySKQj4rCyubMt0FWYNIEKjjeudoPPbsdd2DH8gcToAEGX9fF
FCaxpj+KKefnQo0U/jAwzx2MX15FyE3gLr29nwvLA+MczIhR6HSe2wnWOTsXTT1OoeVi4ym5W0SD
XvwKmGtgqZD2Wj+NSgwJZTVoNh0KtbpRJUmkSyu20GHmMohnt/sg+GsHvsItdUr727IzSQPFDDxL
qK1gZmSzhRk69gWJ86JPbT7QsKFv0AbiTqHw9vkjWtclWYIptVwVuzXcH+wWrrOoRqtswYHTUWwS
qw6XKr+HvBvLQMQThiYAGmBlZgLfxhzDNJX4QOeoZhjU7VjIOmksuYFHMW7VkLasOeVWtRttAvJI
R3C3nees3ndrHVXqSztXN6WHpJjhfPXRLQBUIVo+1O6HrpP48E5aWWsSjN2rv1L8wzwkWWk2K25b
4PZ7KtG5L7yOjXryu+zJb9d8Y7unDhEs90uBEA7srQLrv60zLKolpRaWbr6e8ZJcsxhW6XOe60QL
/QxKMB7yqQizwIGzqbxjDkQD+RleyHTRawzPZioLHUpnOgrUGu37KfMAuvfufrTuKIMyeLZ3LeMb
CbLRGJH0QcdB+IgdpH/xZK+RduBANxVmBbBBwhOvJC8ObVskTitOsFIAzPfOKIkw5xJ+XxY9cPdV
hR0JYpqXu64gx2Edj4uUIiqyLjE1u28nchzpAoWlrmOncpOxrZ9Ke9lCA36srf7AyLCEwmahBLk0
G+vcwiWQKx51znizgkrM4R4aK/+sc7bLmwG+qgU8GmauSYeY5j+qDO94HarzQNnJhnvcg6TSKtH4
O423UQtIU2TpYCUAIA5GDypUeQNjzK3jYrRFSMLFgDwIMx+C0rkmQGXgRUg4SkayYkjoq5KGi7gO
h33QRCj58AAaEcCBtr5MQ3E78PLL1TW30ZMzJxNc9xu/FvVW9YEf0ixH7ghoxQ2mdTCOOqjuVjs/
LWWdR2Qu+ybO+n6K7b7vH75uqf8gPR6a979m1P5Vfwa18elz//NAcr3w20BCIKCGpBB+eYLh4UdF
9hXpAYbjgTMGSwZ1I0Cg7+0FeDgwbZBrQ3MBpOh7e4EEzmsWPQ7HxPgAuJj8SnuB/uYP7QVgXRvO
IsauOsrrG/l9e9HQuYSWenK3TmbfwjKzG0pnV1c8tcFfIEiKx9yrjh2RH0AdfslhX5UuvaFoOURe
X+x+uIUO7wI/KOJDLL4mPDAdiI6MALUQVTRx7e8aOrZOWk9WnXjZ2H1pRfCh9cZlw2ZxgF67uRDW
wq9fgpuSmM/AywQk8hUctLWlMVMgpCcm1sPMvOcAmEA20u2o2PsAh3wv4W33nB3cyxuxNqndv1it
+VyKoQrrVhzmjiQEu0HfVDExajvNHb2TVZ32rtz14EgMMaHyx6OfIYGABk+A5kKFWC1R6j3Q7MSp
Rey1OoEpFoBS3PjeoYcCdMxEDM5rV+YmJYi5YvmA8WY9QnazL/RytGd1gBQ+En6xXxa+8XKzW+Gr
xzXhyp7rRmy1tu6kAxeuYHeNJ1+4CW5E0N92Au0OvH919gH7ZTJnRWpZalMPGUxNVVr56ryM6mDs
8aObTYdg/iB0GQsKuCyDCFU2nyt4N5xy3Wm4GDPh72Q2Rq5SYT28uRCHKj84d3b+aPEsglg0IQS/
3rEOMXsJolAu+gh76pnUJ1qQO+TAIfxJhyPr4KW2xiJiCBC7NRl4WoD1Dfgux3wISoLeKy83vaRR
e7VFOkNMe+z8YzFsA/ejE0DH7bbbOlBgC5f1WC1HpKUgMMC+CmATmZ+mEm4siFCUA2KVWbMVObw+
DAh7CZbpTQ0IPhPzo6yztIB52Vux5zCoGMpjmflLNAfi0AuWKlrfqa65cUcLIU9de2/gC2i6POT1
jJCCa2CN1TqQnchDX4lL3WFczPwXU9qvZoIfulpygQYs2/TU+ihZFqLEb9bCO0tmZ9HsBVOoWRa5
pf1GMILmtn/JapEuBaCmZpW7EfZUmUO3mTtPwyBBhzrtHl/ahZkBTQMlD2bgVmSgAnYp1hdyw5jX
fQFs2ST/VGZUU2jjUMX+ujKfXj8hUPJnoOjrZd/qsoMjiH3UV/Txzm9Kzt/E6L4D6Ry1UWNxfjjw
76vA8oe6jIin35JSr2eC/FiXPRBwEEcgkOSXgSJoGn6qyy4AGewNOKHvCmeB2PsRKFqYNDMABGvr
ZceVjV3Cswb4CPO3nslMYnPrYREkGeRShtqFFziffSgCmqVL2mlI587DINcCAJ3bGli2DCIlQSGj
x72jYtkstJebuR4+Q8nsp2O3mLAJvHis+6e8bT4bKnbl6LOwcsgXwvI7UOwPi5s/e/rqbVlQk7Uc
MUTkVzkPXNk1l4+QPtzZTf1Cu+U0EgMNEHUOCwJ77IHAAe5WJF24PhacZhESueFUUVmC0ayv4klp
r9uWAzvldPows1bDb9sjjWIxPUZXeQrG/gJbZepmTeLVMmX+pproE5rXKMstEhVmakLbV8+IMEQw
w2zcSNjoDmEJlrHMZmAwuiRhV5aQHo3lx9rI9xJO6K6qn/JAfWhcMW20aV6cDFEZiHJE/NCEKjEI
XyZN7tMI8UQNoGRrT4oa+xjDONrY8EFm/cp2okbQBKOI61tdxLs4LSYNYOT9JDemr3du36dI7rhI
i933K+w2zG5diKqgBxNCpsbqGoDzg076kXwKCudusZcxBaj0gWXjXiF/pufSjktT7SvOp4s3u3zT
YZo+Gc975ALbWTChUhVV1sfKrGeltDpIWLVDp6KfjIOO2PXfXCMfdD/a0aKv9m7nPq9FC4f3eO/2
0B9OE3Rsi5VDA1adhY/a3DuQkrFrqkhZSX0WXns7DU51Q31sC9K1o9qjcBBiMgUS0UdyoaiHszcl
WWMSqcqjhBkgtcj6NMxLC3mLemuW8mLUcO9Qs3VqyPid5lE15YVb+daR5ElL80wLpArk6Dmi3isC
7FpOH+omv89a7xMZyy2CiF4NA/L31WZgjdjGXM/cWRUFGDgWdegWNuxHWtFoRvBU0g20REaSlJu1
DA5TYMO6YL0iJ+aNus3OLqGPHJB1KSe4wWZtk80qgnKLOJQ3qxjAQesq8ocMCS1wfYbBiKyWhndD
CMletAzVu1ytrasNxKZcHptSX4OXultIuHdeZh8Vwa8v8CDOyYPZj+XavuFwixdEOW7hLgki3XtD
nFf4nLSnj13A3q1+LSIu/CAGIZzt4bk8YQViR4cVFPN6DcFeUydBs558Xvfnhk/vvlkv2imiEqkC
vi1PigZYgVDrtNeMk1a9dIzfCK3eMH+CEOHuZlg0Vu2SdGUHBqmwz3OwvsipHyDbKdApcIAx0D4F
SZtxSF8QLxEap8rQ63i7XC5v7gTD60D4AbUDIwu0TYMq+nCBSQuWOeSbdFTfuE0HS8PaH/7Z1/69
r0FU8Xf72vuf7mq46NuuRv+LAHwED3yNev63tPvbrkaR3A8Ow3MAKOLA9d8rSCgFmGk7Lg6hvPrp
v+9qOBwrgHo8wNeGIea64f2CdQFahZ92NWyQIL3BfcBWCqHL73c1TiRI5QGpqAi9avo7MkF8fCv7
koWupQXch6PAXNzWn2HX/tBZfInd0W9Cp+92gArqmEApi17vzkZ6MCjNOcqH8rDyxosB1LMkAObX
1N0awVC0teb8yaryI7Obchu0/PDf7J1Jc9zGmkX/S68bDowJYNkAauY8ieQGQUok5nlM/Po+oK0n
yfJzhPZa2lbRJRYq8xvuPbfKBAg0waFotSwIh7BjbFYx6pxjxlhubvqicC6RVifwbFDO9YX9Zug0
5LKC8TJHd2MzzlB8x12yMEyFEzRW3AkyrY9KxdHhFGERRGaT+Zqay10rlLNkWc4cqLuRvodXtUMi
d42n/d6aqgIM7LjNoIT4MJIKFGRh6Y+NOTFvYp1qK2O7TZvM3bLNjb1ZMc7RbJlBpy63s4Rtoi+v
McIRTK/DwLJUOReafHCW4nOTaI+6lt2pQJ6C3IllUGqI9YoiOtq5eq4Xw0Gdo+diip+xPeELr5mE
mkl5LBBIB3ahCXyw6cyvcFY8jCConNsZ53jfsGO27SckQApUJvluZJ0R8I7ZnqQI10IFkxdG+vNG
hDk0JigHDKUXD+r8s4XMwWv74hjGDTuQIUu9RFseI+kMzJqaSynbwat7sHGfDKuY/KLF5RWF002a
VyNb5fI+1rR71tJXg0T9p0eKtbWyLD8gmXkQ88BjkhfdxmnAysXL/Cb6Zgaypk5wfUV2FeloZXTu
o9Ok+yVy7qM1RDNTUTfa9U28WtkRVltzvMX8Qq/TIg40DMqJzk+i8MyhxOpr1IVQWwffrWt/io0z
NUfuB+1w5/TNG86DR7MooWrJUXoTXBJKo+ZLWNrPuOYqv9MGyh1nCWDyPFpLddMboR7QojEoNXeL
zeWhmLwcpN4tlsCrZix3ttPkXqK3QVYAIKZnAyFcpEd3WWheUmkHlW5yHTkNtFjbgZ8t9S9F2lw0
rf7cz1h/nRC/Gsr6Cy4Aqg2u9wDH3rOYsZM50NN8pY8Ra+mV3OoxlYom3GvuB3QJck59pZ6OJcr2
MGMBX3SII+lpUSzVCUpaFuE+BNBHFBh+G9He8SbYLKa/11Z/rq2cfx0t+fmL/HmqtL7m2zmPVEW3
BbL5D+vrV6E2uFlV5QzXWIGzgPoB/o4ekDXSepbTo3zoAf+zslojEDn6bUa59BzravwXTnmW4/9w
ygtbtYWFmpUf9zf1kDMhoVNah94lsWGRlvVzJKv0sU61yfB6o+OUrHlWIibGoQrnWRs+x+2ui/YL
j5NdrWCLcGuw/x3iwm9HZCKxcQz1ahsyma2z7lCNWCdE5ofRmTSbg24vO0ci3VELD0jIMc3ih7Qs
LuA/XhoaUPY03Exxv5kYTeXLg7E+7F0SbUB1N14LVypsQ9wq03meQu/iwC/aeVuzk2id+UnEPY7d
8SgseT5lyq4v46DnayRd52Q54thCWoVCulXk+j0A7piVNlXk3eqSHxYwdnwJa+k+Gf1R2F2QrnOj
EVIjVo1sHyYmc4zBq2B2uSmsHGFdAMMO7PAUpT2uieIu05erztG3LZaROMqCev3WO4KOQRn1wCna
83A9EVAMYbi3WAoJH+XwixOlx7h0zlIOEGc9ScyQ06z/0nK6yBwuPxuQJeTo0JxLaL5cWdkWPcHB
1OpdyrCksXU2CGw9mmdFqU9ml/G2OaFm1T5zi+sEKfXgWCdsUL4UakAhukdn5A+mujGQEbjSOMu7
C2O07xQOwTBFA2rZZ/Y62LEgrCt9e5wjNkvV7Fd1cjZD3YJD+hgNpadxeE9DeEw5XNX8CmAXZD0e
mt4AY59BVZgZRKnprlndY9l8yhQjYAZ7s1TxgasLu1frJ5h1FlTmFfpKxN6buq82Rf6Z55LuhlOz
j7bwvu7dFWJbXSflCBZ1oNyfPAC6sMhtZyud8gqt68GKlyPubj4yDVj+Ir3EjSEgGvmhzSFHIlAV
cXw+J+m26kKERtMmXsVJScOiCkwc46gtbQdwuXafAjYrDWubujm7G3FoaF9tvAuRKU5ND1cNakPa
oeYY7OvMyYKsn+5cwN9I35hCZYHoGhBz7VFgE9YqtoVlf5vw8JvxyC4g5ddtPQpgOclUbpLCuaZt
8PqJtZ3jXOSi9+x6CdrO5q8avZSW9VZabAQKtnWya3FyV/6ky8oTUf2sj41X6cM2lXQyqHnTqL6f
P6aIFvtKpbzTy4LV87DAPExiH5cXPB3EfaK8MYGVhX3fenoyHYqU32bYG0eANPyUHABnl29shrJ5
8z6U1s6sj1nNSM68NNKSLlY7MP7xTAd/lEo7vfrmFnMTm7oSxHr6xiP+uKjqRZr1V7Ymbvjq8yXS
d509BlE4By0dSRs2gZ6Ml7n72NWf4KQdFUvuKjY5wEeuczsHbq3schdUJF/4/Vi8hq2FRhbKMFZ9
NTnBcw6qIj9G+Pw6PnljFAnsxtaDFgTpi0Xp+tSVy0Er86uJnpd5oBctxqlwCrIPiosGcn7EhemE
dImzux0qHp94eRSzED1GN0CoG6od64C+OMbnbYuSUQ4eAPX3BfrnBbrKz/97p/R/IzEwP9+g64u+
3qAa7RA6W64oMnP+xOF87ZR0BBwqTRTui6/X67f5H7JY1eIGBYJHHjQ/8KvsY01Y0hgxogj5U7n7
K3conPef7lAsAMjOMJNz0Tsfd+x3Cly1dLGx5AQOhBrKA2yjM6tspbFRdM60LM67C7iwWKLrvF07
br1Cit7vtBWPLa1zU15X0FnSJPKXBt0rxlnNmreT0Sx+xL+5sAXWGk+X7FmKgZwFO/ZZT5MqgeJg
KPXMX4aRVToXS4HdM5mEF6o2a2/XV5zuLLfmTzM+ksauXwsbuCEX99Z2nMfEhdJnK97kRM8ws59k
KS6F4KyVTJUImNBNIkTabKPYUOXZR0+OuB+4JZdlvmsxs/eaqNfTDgpvCnbDSxLXjOk9LHRjcUt9
u1hgyRevcd8E9+PY2DfNIjaprlNJ9P4qaOhiETDN2yW2gmTm1k3C+2maAlCutxVldqKpm8oxXuxV
LhJa96M9nUetDCroshCHz7gHrw0nhLTN5JTda1Fs9FHF1Hk9lVW16XPpvpt9H3Q96gvAlBsXZ9lY
RLdje6vHyZFLMaiaa52UFjZKQKbHyZzuIVqmfi/tZ7nOypzoIkoth7XHstcLuU/q8DkD8aEBCk2h
wDbapdUqfipg/5YalMfKL8T8eRk+1TXZJsstUmHfmdzr1smONkreRj/S+B/EVBzzvENwNwSp0tyU
7nggTeUiTM6z0WTQp13jXthFBYkz3QCR3AH8GeJPuh6Y+9TLWypvU2XxYqdEB3eeR9G5NO+c9GFY
hg2Kuk2px+jlENlaM3USvaD57LrTdZ71e0N2ty5iBqHMJ2ewP4F5Qnik0gCqI8to2sM4fGDo1EMh
6iRpNT3yii4PHyYwRJ0G9BeSaTb228jOnqVRPK0w76w2j1keXzrZTY5TL0votuvqOIgMsFEdPoEZ
ukyYNRUhswNVGsdJMU4Jz3Sf1UdNlA+d6pwvi3vOAnFncWuPg3nKY+fK6sqnTEs3TpW8yMU+n6di
OwxFeFnnzIHtqdK3cTLeOsuc77LSvUib3tMLu+EbUx3tJNtodI1ZVl6JEW/wcmkU/CObzqFGcJTA
LGmmHU/UXnej8jF2ZHyZqfyRqB0hEWFhVu5+T8TWiRhkyX875/2Xtn9r3/qfj/r1dX8d9cj4uLDp
bEAbrLJfNilfsUM2LZG97nmEw7r9Y/D19aS3/gCtwX/CDUt22g8nvUluB/cDjlegHmA5f3EDTxv3
gySYn8DsjbEYQzbep/jbpgcwduiazDXofsoXV6o1q1DkorrUW6rF0CyLwGE52d11sdafM60vKdRF
mwTVgATYyZ0rUbGVMLRhX6YlpdBQoySeqh74+qTXr6YbbzKA2abaiQlraWSMm2WUcLuQEPnlFEb4
WfXzUbHPnLIbffQyk4KqpIJZA2XVHq970c97YUZLfgLxPtFMiGwq3dNQl4LmJwac5KV/Gmex0OaO
3V+ZmGodmQ1+scTlWdZZDyhbbpSeeq5usVJNkeNNmHNDIKpyg23is5LpNGN1xspLrn7eqI7tEsgy
Ll9XzM1Ns5oRxw9fItTJTVO6bFwgP5MXcUrBaJIG8QAJ2QPqM/pFqN6VyH0Sy9xO+XzU0swfhh4Q
kh5e2pnZBY0SrX1ZSGZJ85qMsxpIWe4SR72bo3pjQUjzGn28L4R93aAUkKm8h+54oadIs2wdbnEG
tSIS6Ukh5KzAOOn3BY6XkSlNZefgGhT1PYL7HRYx9TgMZPZJUVAX6rNuJO+UEOGxqlUnGFcE6Zzr
5s7KkE5FM/1EtVDiO1yjVWySUWV1zp79Q7Obkojrc3VtdKXpjxbgp0Lkzntbu6ALcjmF9rXZjma8
KSuRvDFMCgiG8Duhry6IsJaMfZgbjVrDRMfMDvbi9EGiDzHVr1OqjJBEUp1FYx3fSKk8ssdT+Y1L
iNRgBMxiWYPQ5BlTs0NaOY5nR6NNOMB6WUv3ziwReiqOG164iaSqyNR4978mXayV0T3tm9oofYOV
4raLtGOEhr3oBO7ZsFRoIeQBWelmXtx9n+fHBiGNN7vZEKA03BHUcRrtLOg0HLBCBrbMFfaN6quh
YyUumjNzRkhW5GfAd090VzdGG6NyKwsE2rOYPfTvT45VnKmddhqLhXOZ91CQjTUOVn1bZLjEHWuX
FQoMnKLZN1XzRWvzO/6qLw77j75Mv7Bhgn1gaPu+aY5zSQ9IW8PFbGavxlhsgG0/J9q8JRLsi16W
N1HZXpuZcy/a7FJTl7emjg9J0sa/i/u/inuOwH8p7hnK/7zcZ3Xx7cR3iU9yLJMC3sUNyh7kP0c+
RloDg5fGic+QbL0Pvi33OfJXBpyD2vtDkPVdcW/+wVof+IClCZYr+MZ/pbj/0FRVHyGKf4YjOtbK
kEJbAAUTlpTJe/h+tx8SM2QxvBgJDqrORxjZe3gkxVVWLeKs7eR4EE1lvOvqqN+oRf1qd6ikYYiH
iIsM2881K9uYBjl8mBbkVU1Nj5NstHyU4lBexoyoh1ncy0RLD60xlHeNOjBQEYzYVMUtdwPH/iaF
4sLio64vRY5KYBjn+3VzxDmgzpuhreRFi+D6jrXvTJXtFh6uYNvrjFp9MqJEXmup299arfpZT9gL
OFxIu1wbDC9s9fwEyZ1sRiOm5mIvWSyz7ZszBSi68t7v5w/O3HSIUjMMejj8Xjo1IUQceS0njBZa
Im4ayQ5E1OvewZF4+yUUlskgRaOer8uxbQM3E9V5ZA4k1dXLDuhD56GaBE+fGvZ2JGBpu2hT7yPt
Z9adjS/hmEzHVpvhkwzRFo3tTa/mTpD08I9nffG0WezSxqVw5Ns+ReABxkpMyg1pMen8rBQyk9dW
ZSawHn5Xbh+V26qN+ZcvcRe//Vy1ra/51qCvw2jdIpZ0/Vp+b4andzc1YOxUh5Rhf3Ny0bYTPg7E
EZLjx6u+NujiD50Vp4qHE7XN6q//le8wnvu/lW2cMAzRoahZ68IVIeaPX+KuiVIVhaKzn9MS00N9
mfTqixKxRWwaiBuKZW7wFBTBKDRPtQk5icPyivyzHA0a7nddi65Ci6AHFQWyviioFQkX2HRJ8zZk
yjnoDoUBarZFs+uyGQp0u3otcUg2fVr7mVYf2OOKjVrGAJ/D5F021k1tFMnouV0syexptYdIX240
gi9q2rHWMa7dpgtqFZQTqzPcA5J13zxFKo04l6yi0+Fwp+G4vRWq8mz2buONs3PDcJmWNeELVg/V
WYz70SBkizRLxpXJo1thX9XHKDqobrkvZbonhO097IwHdUkrvt5YN/J+UnzZthDlUkjnNJD+CPkr
mGYSBMbsYiBWwwTCBWjJKS6rvtLY8+J4IAnL9ByNTjgf8RqnynTMYINFFMbQ6vogyjXUqKOGrQPr
eyiwvvJoYF5oczj0kPGrV7QJSqDNcEACkaYklTaDmi3B4o63jaO9Tb1zroUViTKNc+6MzLKj1job
hpE4DmeT1uNb14lTMrRnMx/lLp4yDLjtytbLzNWM8aU3QySLqvIAjf/chdgS19lVvvSfQOadDeBz
CVZZ8PCPV12X7QbXvVPDnIBMB54nzgusbnYcqIn1YGbNa6lq12EXq/jSsi9LomV+O8ldqoaBrN1t
6ViPSg24RiWOxF7DZhpxn5Ush5fU2LnT5Vhj/2CPm2csA001Iad1xrZycsuE6qUkLi6QDrwuaY9i
ZTXggE37s2JgahpXyXzTIcIlmbN8F1pqb7vE8cawyl9/H3cfx52j/9tx58fV9PIPRcv6qm9tKrpB
nGO6ZhnUKKsK42ufKhhW2jjQ0ALSKHIofitaMP5byBSJkGTZx6iNE/TrgcdE0jbXEGZ8r7b7q8S+
n6yrK58XMaRmgSfRHd1aJ5bfTSQ1WenY5sFRx1HknqeOXe3dFA5dIUEDOdO0PjDzIk9K32xtdHNB
D5fkqINC89XS4a7tsGqbNoRqpxFwPrh2fYlgYFUa3OMcfZqG/CnF6oqtGjHZ2heaLS59Dqa+f1Pj
8KT3LAoG89jOYOhq1mVmJe4qzYIjLjGrFds4xgpRVfQp2WKxcNIf0rxlfmcTN6Q84azfLx2G82i8
LFanbLzu7tQwPbkhAWtme1emyZWdOUQPg3RC+z0U5StRdC+NGt45E/i8aqRGihnte3llfYrSRODY
CmlHdXZu28oWzZ3T1Fd5pe+KpkaahULaGa6TZgEMixPLCyETsBLoNnNkQPZpy2t7ik8YWe4m4u5Q
v6NOcdPwfmiq+7at3lNWuQB9yH1UGGcCmy01MSJoxKHn9PUV/c1WIsS+1PP03RHRvq+ad7sMX+bG
YOu0HG21ONhs/sxE2fAHD2kkTrmLbqYZT2BavjDndvysVUgMCvfxaH1e8KOg0FiFJfMxHo3NapHX
oJrnyXSq4/66THCamcXFnOqEMoCAK267nLmFu81x8srO3GAv9Dr9SyOWwKkieuIXIc7nePJmxnaz
9ZyyjanTR1u7MuxkMxvRkQubX6jh4VDxE1PfKaLcNeJyMB8Ef8G8mvw5aw/9dGkrfPAc4HacBKnY
zpnmVxnBuBIDH6Nt0/g8Ir9pZORr9KZlJJ96Cb+rrWPDT3T31M3MYVPJz1I6Fq/tQxzGUWDY+n2f
kj5MOhmOOG7aYoDp2+v8UyeRk2T6rbaioOOyfXQ5u1e0b9Gp+4kNILoRlI9GfoFsvGb67N5UTaLT
Skewn43V/NtaI4pCC5Sfhq2qg6f3EOckZZn2oRn1bD8szZVetWSeqrrMsZ91r06NZVpKo5Y+wYPH
GpzNmetY6b6uiNDMaQ+CYo6V4Pfh/HE4r/yS/16Lbr5Eb5+r4vUfCtL1hV/PZ7IVTBC/GuM6jOMf
0oqv5zPZCrpjrq7+P8eInOpf54jiD45z6lAd38hfI8Zv5zMwPXY8QFtW8w0S8F9QXWj2z0bhdXpI
T4kNH03Gupv6/nwWPUS8vtXqPVpTu34iIzW8NyxcgRu7UYxD5ZjRxmhd9WwReR9Uo0OHNTpXdY91
J83nPHDXUFy3ji85eNYvN1uw93CYKi+3Rr7/BVLSXHPrfZ2Z2zorDYz4VJyBVnbP5CESjmfhaM8Z
6G2GmeQ0dygar0GrexVqssNGlBOb1ZHd6JWLc9dmynOu4iIS6UbNix0cNjBO6VMYDidLr89EKF8y
lYBfXZ6L2vZauH+4hRl94XTF5HwdVuWZIa3Vejls+kl7GTq+epa7Jy8GryfCvK5CaDIVSBtivwrj
CzWqNnra3aYDU7s+Qp0rd4ZWmYcmMXw10m8ze6EUXy6J190kw0xunmt7cAueR0gA/dRs+Fb6LmLr
Muu35jjsYwebZWyd6YW7SxK57ehvm3a86KkGAfAdVBMxCumi44LJ1jU/1a3YlFFytwi5rrlfF9M4
VfF8KPOU6xCIspLbO6uetoNp7ZKh2cgxPCkiOqtodIvWDhIlOdTO7GUG3K0I++igXde1gQ1VBE2S
4rieMP/NaMMK45BZRgSLy90wCEG6Hip+FRtbJwxB0DYEClbMS6tjgk4lGdL7CbdqoRLgTsyL0Cwf
O8tDa2u+bii3odJKoKMp/lZTPUaz+1BKlAtxc9Wb/Reiby4iLT/rE9QsvZjVS6XNsCQCmi43BMUX
7cbohy+dUOtd2YHiu1jcgk3ZQoOuEAACBauCJliS5LMxFUNweei7ycw61HKWuTBEwMxrM0xIUJsg
SMm7N7Au9W9R8V/TtH81y3hvL8M7vP1/aMZ53dezT/xhQkeheTbIelqpVN9qU3YogAnYrvxVtX53
9mFVhEalqSav+2vz8u3so8x1NQgKf61lfuXs+3lbTm2K5pmTmZEe07O/T9RkuCT5PPfZvp2WUf8S
TTVemQXbhzdNDpvXnlOnKZRHa+qNTTRky6bD8LHt9BFRK4Mof1EW9SXvEkjO7AwJGjDneX7jJrjJ
4lTx16hEL4PCcK0RALBtk5HJuNKRO7K41GUVuWx21Mt9VOCfqzXA06WDx7lNtYinudWQn83hhZWS
i4u+PlwOTCmwGWasQ2a1LW8LYby6VVsyjCqu5ho3M7ZmLCExXoKKXbnAs82bvTUq0CBp7152LjuX
XsGQnEZwrEUdksHao8VyxRU1QhLYY7aLtNBacc33sdq0nJH42sKsvxTMDMrJ9OtFPQzG1WCiC5rP
piLZDDJeAxaFRwTYMey1U2d0FVzT2Hiyp0w/RRa7H+LnkqesaU+htTzW2uyctVUYxCbB4U/NSBKr
i9zIepyTguxQ0efoWx1Tyc7DhvhIhAqX7C1o2W1tpy/oCsg6bXfQBxavykl0WZL6S2zaRCCmO2DV
j9kyPGgjpWjCAJHbr+eIGw9NrR9HG9zfklif9aHczIwqvDDD2dHGGJ5dSu1GEHKzEMN6TGaXIQOY
zkEdOTIntDnUnfhbO7faLFK718k2y7ORQ9Lsnut6Pmfqd8xmWN2a0XsMUW9j1vqjCp01NZ9W3JUp
wk+NNdWsnUavmRrPGBFPV4dsYsEVs+5QF7oX4Pvypq4BIh8SYngIKsw8jSib/r4WtCfSj8abasLc
FO2mTOWD7fw2tPatjls2Uo4Vt4HKp++4O1M817AlDGYxSvo26NWHXNDm0RyAonqTAjSLYVJdnSms
v0E9c7wj00XzVa0VvzE+xRy0YZodHA27YuhrlN3z2GLc6TdOMt6rxXMCKcdVB+w1zJK0gkV2Czj3
lFm4UVpChrhwwbCj0yYifao+L/2TGzmnORVnTo6xscfWjkowm94MJFIWN5OBAmsRcC50+OVupIJk
U08y4XMc+KAMROgdthjdGc4zGV1UsYJQL1ObOkhWU4pSZGXg6EVxpIrJblGAU14XBp+u6YL4dW/N
YUi2HVQk8uIxt46Lao0aM+oPBO0Hjrae+/R3dMb/fNwTVKL/ViTvhiTnnvjy0z3x8bqv9wT5GAbh
GV8tJt/t2lm8qDANDYESczWm/DDC4PA2LVVje4G06scRBuUsr2H38te980slMhXwD3sXzmvB4pTl
vYarBSLqDxXyNMKOUSDd7uP2ThqTMW6LpHGz3cTIINnXRgL/fnnPpBXfxzxp5gDn2BJRsh6HKaTl
alT8Nqny+VMPjNPH2qhlG0wakoEbE01V67zfDdlHQ7ayDv57Q+a9tX3yD93Y+qqvTxqwcgIscC1+
jLY+AEzfurFVGk9m3V8ZFnzM37oxJv8oLQjj/NDO8wO/VSQMh/H90uKt3R37hl941HTj526MH8IC
AqQU9Y+p8rx/341FaeMs8RiV+1D2NwIBKvjo0Tmp42Iznbfw21aEXR847V7LusZX4XQmtBPYs44Y
UFso8ANnF5j2nEfDRo8LxKJLQghR3smtaEr76M4L4UQJkS4DX/Ag0yiTpUyqHTkM+VZjf+cbbSmv
a9dIH0tHKHvEC+T9SmINwnWWAEBbvVo+hgxzbWv7+WP8AM4cD2kcZvtyMmofse2MumOdYSSZrb3Y
CvnbMKQRCOZIt3tk9KNcpXZ1bp7FiFOOs9GHC/Lkar5o41JuNSyoN3YZ97tBuO8J2Xs7tTQqcVvP
tnMN6gYhxVJVO9K33C17n8IT+eRsCL1FYhBnnyMyPzejZp81stmWNkZJt8C6pRFuv4T2Sevkw9Kp
V6rZPPVG8dgn5cDtJk9JuiC6RaXX1+lz4bQR1p3V1TUSFLIMasCMB/FzK/1Es7mJCefeMNN66pXC
CWQ3l9uVAzA4xPhJUremClsYRKouiJLlkv3tLpRtdMAnll1PGW9fnxQ0GSk5WeHk3MhYdhswVMMa
uH2RWTawiVrEmUfokHOuFn3UoQN2HL+M2+UwsxXwpnqIg3hWt9ThK4JC0hw3VU9gQ/FAX0hGilM/
SsPugeCZj3Kcn0UNmTISV5gzgxhMWGB2neYZFYG4U9H6rcms0VamM2VK0sBUTGPDDkTsAH9dU6hp
fp5r+X5JklcScPUthg6yv0AcwIG+sY3ovGyw+sRxfze57J4iJPKkG3Zb10xvLHhFzuwcS9leu1b5
aRxxC5e5pUNyH1vqySEwIhN0QiQewMRfajI8pTHMv54R9ibpZYiOlHC0MZJrBCBqvgnpfWVqj1al
3M1mdLCFgsqinLbNQDUBe6T0G7u/0FE3kR7e4HJH+ymLapvWU8ja2UZY3r+zooIMqDnYvaZc9Y2B
GEJ3oOoyCzJ+jWqrVtPWCnMk9bCDPJ4sPLO5fam6CwnaYQ0aQj3EKVqbWA/J5h5nWF3quOMS2FsN
CYadRZNKbGQZ6CFfmTLqRFAnk8nl4EREli0Bqt2VLKjiQmGdhlljK4weX3K8kocS0w7ULjk6S937
s6nTp08vLYMjjz6YPHLq0sHOps3va2S9RuCE/ds1cqzKt+7nemV90ddbxKYoga63Jgzq4gOm85+d
i03ziuOVDCX37/A/hCJM+lCEwLzlD32vAjfhtNO7EcLC+2Me90u3yIdQ5YeKBW2gtQoXqZdUNIjr
Evz7W8SsE9uMSyXdz3GheCJEpbEq0yYkaklq3ElR7eJVu9bI/lWrketOmUSch75tQOgWDqAzY5ut
piGPEs9kixy3yI07c9XItYjl9FZ/KBHQ1pZ6clUVkR3dkypihMf4BWG2u11HDmnmiOXRUleT5kBy
QLZmCOiECSzYQjwCOtc0HJIG8jVzYDBI1rZkSg5BBtolzhTNo7q7m8s1VBU6bqG4p3RNMojaXvME
4Qax3UCtI+4AkEGxndcEhF4P8Yh+xCL0WGTbGK3PPv+ITRDjDDRHTQmAXWO/r6Y1FDZl+1zM83NO
WiyWJicYlv6YYz3fdXyQj72+CIAsYZccslEdNSIaZsRtM9MxXB92ad6T3trRrjWlulxYBCu3R3WC
mLfUZRToAydHUmlaYDjltFGi7gYxcbmxJgkrrbbOFeTGEsSYa053ZlKDqsbGNNrtZ61JXpsWd8hC
Mz32yup3gV2qN3DL9OVYRWrHcaXv9ERczai58dxMECO49kML4d64bEOzRXPfuVul5jS3oL33ir1L
aW3T9QOMrfI8lqzLork4z3mNlXTmtlIygrCaUwTHY1fY/Cqzqu63g2tuI6zIhWK+a4rwjYZ2TWav
o1761ax+AcsdMDQ5hotgFzNFEQ9O+d6NEkvomPCBGuUm7ZIzVw0fBydsvF7XESalnihUJi8DaHBW
9Kh8CNmK0Qlm5E1F3VvT6M9pnL0p5EP9Ptg+6mP3X2d2u5f+Hw42Nr3fDjYGdihnbNNAuPKj5ln8
4XKWMMFdi1z7hzaMmAh1nZ9RB6+Sm2+1MdIZV+grDMdm6I8I7pdq47Wx/NuphnpnPXRZV+v8vL/p
32yOicGRJYz3uSd6ZlSfZgIIa7Z2A9u7qCTUQPVHdnpgFvFkab4S7Rw2fhWbvxEp2DBdSvaBM/5/
vce8nH9qxWVklzsZm7uGHWLBLlHHa6qVCbvFZGM0V/hPy0TdTRbe6J6UFdRvTHPcF5sNJb/CwMnf
bPaWcrQ2GXvMuHO2avcyylvcrEFvwtdh55lSfOXJeJ2xC52VMWjYjbqzuVHb5ajkha8UmNwitqgd
29SsjTbMRx0/Zc+KTeKUsXdNmMY0g3uYimhr4ByDonnAn390J3PLoP81Tvr3juhEjX2usArj0mHc
YzTzeSUJGnPG3EpIlRm1wKVGxsBdETIjnMlr41q1N8iIH7LaMZ+GD5hmtnI1IwvCJjLCEVBWS0R8
VyKeTtocXZwLZjQBwlNyF9ikzlSMk8BxMZcaRAIlhgVubhrYScKgqGfchnd52pzNLTmrmXEmogFe
Q3ExmaiSIAwg+Dt0BVm3ysMYt9tJHyGRygc88ys34JTZ85U+gGKPB7E3sLT07m1pMTyLii3P5S2L
bSi1Its1ar+phHJIFHzudrazemP22kzX1ySzc2zRe/CRn/g/7fO6BA7Qb42kv2HYzChR30TmsiWl
cvQHZO62yaKdsDFiou76UNlMTWzwnoczG9B/nBmqHypDyM5KvOMF7vxBM5+YIXxSNMzFWs9ozwiJ
ZDOK5j4jOi1JORfhY++yUM1Y2OifFmeG5G0i95pr7UrrKORyU7ktjOghT1hqp5P5qPTTRhAI62VJ
ta7Mlf9n7zyW40aiLPorE7OHAt4sZlOFMix6L2mDoCgSHkgkPL5+TpbElu2O0F6bXkhdIiUCmc/c
e+68SfXxysmrC20E+1m0Z43vHPQuOWgZGqZAWp/tYTxP6JHtyfBXibCX806UzLmwDoVyxnma1PNh
SHhbnIknbGLx0jfl+d/T9Xi6eqwv/mP6IPuqHdPn/JfS0VYf/FY6gmozvk2mOOTeBhA+QWpsSigb
8Y8wb+BcfhtA2O8sHPscroYFqOUHfaL1zldjB18tb7GkcCr+yQDC+fWQJbySzQsnbWACuP7pkC3c
oHftXmb7OoiMME+s7lz0pktP5kNIznTMzbW1kGHg5e4On157Qs4U4hs9t4aDqY0oG4qgcA6Wj8J4
BV2qOs8Bl5/agpj7rLw2CiP7EMcxQZtYP/DVDWr84N6lDJR7AZWxSqhlSnUimvFyW2UmNSOGuwb3
K1kP+X6BIIRupr9cECcSnlgyrS/rsNa0l2EBRyKh3RNq0QHYQEaTth0ZEvZl2ZS38Tg9ChvdWqQj
F67zk0rzPhvCuCC59LG29TuMdx8Tb3maFv1M+ikvJsCyRYyXdNx96FVmRq85GfvEUUayxTnkVkNK
RUSh2ff9KvesGfSYtg2MjBfehkYwFsZWW4LbHOH0yq2SKux6A0VHVaYrkYxbrzD2ZRtfEWo0cET0
3Toylksc7tN0m0C5ob7Ncqc8NTzv0bSeAMTkW78NHpCC9u+zdvRClJTpidlF3FwBwRU5GXOb0ddQ
sphDe0APLdZmiQEulnW6rrzi3FjK17iE3S2djz7qmZD92D1d965viFDsG/hNJTcMJS3eNLdCqZPm
t4UJ1Kr073Ido5DuXmKAR1bUjvyzN4eurS5bmlIxdp9dy3gscMV1Lkys2GFxPj1xva1xxa+zZrqZ
7Widmfy1ZutmYSa1AjjA/kiA/sJ3k/Bvn4CcHYs98919NC4nnjHdJyQCENphrbLB3w0g7+Okvuz9
/gEaw461Iz6l+rX37XQ1BPZedP3pmGRqtQZNVO+ZKWjujQ4Cs0+KEw4+gCysZ6zI+ei2FohG67wt
tNM+coJtK+Jbe6jPzaTd+0xh8iXAIZo8WHG1JqpkW0dyzxjp0o5NpFhdiHJ4k0fRg4H3pdaC1SDi
reroZW9t8y7flRbXTRWFmefet70fVku3j0d/bwDn9AiYE552UVZ8N97cxQwD7L2PewkDFEDMbryd
dBssjLRJtsrw8NtVdDc682WQjvtOsNLTe0XFpp5hcL3OO4YlKa0arIYXyXhomYwblnCXTie3Ungf
iFjmKoPm4jBYMK3MHj4Mg41zth9S/Uni4Bxa8HR2lzLiTpyBJsWgmRvMGJ9oTn5d3bR6vRvjPNmC
L1YSMvMiJewFwBIs2NvWZ0YIC0BkH9xomR9bl7gHFLH4BIJcD8XAj8NqtSZs8mo+I42nuv/uwL36
MpL/H7ihV3Vade3//S+l5ncFIspq1C200brBJhdYlPnT2UUMUFBPI4qPOXo/xmmYSAxFWVg9JNZC
YUewGM61//6SSh3zbTfw9UtiCA/o5+neVfry9522FFjPGkg/e0sfSD+dyNLYGP14EUXWVnp/w7G+
aA3UVffvNyvWbpl2/e9uVvXBt5sV2QBzeNoQx6Sa+0kISwAdWDE1qP96fb7drIQ1II6lnQCZ+VWi
8DbaV/EuzAdY/KAcYNf0Z0MZNS/67lHhGUG5gPufAHgTdijjoR8flcFJG1MDQLLX9WxpNqmTGrtW
lgz0AishTrorrpxBEMGWmSQ4LmQRMMfxVybiwm1AyOZVZjsVUELE/SmdRwC/5cSbjAB+72TJl2rW
8+TEiWvHWTdFIxHylFglwMQ7Q7DmnY10FRhJVq4P9wvEYQJstvMs/ETjEbXvjMaRXT9A5W/1KSTb
uib6Smr9ajZx5hj2RbRcD4JwzCUzDarz4DD44mMEsJGUvJPMdHEQxXvpZHibS+43+RBZRtgF+BBn
Du25uNbrYd228VOqp6RnOSdyhHZSydN6MYmzqmqEPsYjp8OVPsx3gcpQKBvG3hmYi2m5kLrAYe6W
p74BZ4Tr9Hqx4g8Fyqm8ER9bvc1AbTDonWsK7iSNSM2rGui6Tv+hjmCTOVNc7tMale48KybvwOo+
c81nmByASWuGTLabPqY+522JPXWndP6YMV8iA+ugjOtRYVEJ4Z4dIo5FGuxao2NgM+jIUMnJ4AxH
TQGI7NbuRLXTGHqtE+mQxZCaiC3SQEj1YaO4FQCHQWWacpO2I2FPlddcHd+Qv3R1Rbz996Ni1Vf/
IslUn/t6UkDqpbjV2Rk7FouhI0H9aw3Ob/HCK7QHrdyXavqfGpzEF5NfY/JLuf0zxNfG0MPh81ag
/1ENrqYpP5wUnEVo5S3S+gANo3VSv/+dZH4k3dJRl9l+amy4s3Hy3jAq0oZdwjZmOcKoW5KHYIki
gw1Y9ToHbbzJup4I24kkNjy/lNUZr7njIdiJs5Vhqmt8zs9ExoRDTycQ2HGPD44rP2vaXSmRnwCs
QnGPPDnETQAFLrae+8B79FzvzB61C+Dpn7DB1rhX2U8khs+eR9yaCxYZ2yxpuSvjsh4FQ4fs3Byz
igGi3sEMrKx5E0BKnMH/LISoBcV9Olc4ajJy5UPRLXpEAw42u7Gn9inX0vpCGALnoKP7F1ocI9Bg
nI4yn+KhGR1qCTu50rpXqZXFuoMGW0fT8xAnH4SNKn8M5mSVaMCGbcvZRZpfrK1YoC1HyRR2rdez
g5zKXSzaeJXGw1MzgzPJo5Gs5kkb9wNQLWTtc3lm1/68naU/ELMpCJZorIpYGKdigGI86CPcC82I
fMRV8U4SUOLIjJpPVOHU+slK6ka/kRKAK8NhThBGS7LFTm+JhcCZlhI144hsxVOZJB9oXDiFFGXY
6Ftk34o8bC9wgXNFI/Ys1qjtUL93G4o2TTGLfehPfmY8wpVKk5q1VLmhMNqKTtxUII9LxT7uI6p3
I4vbfTf2dzmA5LFInHpvpYLh7VziW2hIyksUU3kCrrwoyjKJ64huQMEggjj1irre2iCZF9DMYwFY
yhMPS0HYdDAwYk6ZekvFc/YU2dmV2mNZyXvdSQBQza+5YkCX8DqLAdURcOgKSLT06JHKKgWRBUCa
20rsbJDS0q6vmd0YK93LgzVJQkU4eMOeMxwMF0jqWrGpU0Wp7o686gYCywTCup2D+3mw+83o+Htt
zNTQRbDfq+C8FElt7eJEXkzT0MM3w+nt+I3Pt93sJlyusDPtOUxH76X0s30hzbvAoNfKU05+CRAh
ijB5ur64npdiXIHYOrNcaJF+t3xAkY+4zm/L9WJKhzF+w/FeHrzaIoS1ych9DoCcyPo2n/UbxIAQ
HTEFbCYN6z3IyZp1gjDXIi6zjWEUQCmVGskh9TGevRfU/vF+8rzbZGjoYj3vMES+vSXjJt+5BK5I
E8ZkVpenU587G08EE/8y1ms3Lvo+ElHot5rHFJ+2Cpf/mZiqm2IkusjrTEKDxk9Vkr4u7tieyFmg
F+YLd5a28fTgrul7cDh9UYQtmRMqkgHZGRuI1aSLyywmfMDv23JlxQzoM02/7DpGAJ2UF0nP9gEx
pxNGjfaU1em94D1eL9mob3IWKavKbh9nx1QeGEOx4MSpSowxNDJQhtEq10GJNzktjR2+yL86mC+a
KzZ6/30JyvzlN1MoPvR2A5Ih4lrUvPiYv2hs/5lCES+C9QtJFQZVamm2AN+mUBTENFfwpRjBM85X
A/i3Wpm8QyxoCnDift0c/MEUijv4lxvQMY9+e2j7XLbH+JHvbsCqbBFgNpOzr0wygHJreXEr1kAU
qpLl4vwx8bOJPbvHlvCsp7xPr/Q67VaN0wVhQqCRlQ3xJk2CZGW4siQleapXDdvIa9ELXhxXB09L
a16bbXIDnE/fGWJOLwh0L68I5StX3gCP3R15SHO9cy+HFgIG50DTbIbRaQh4jT+3ijnlTmLYF0nq
kW1YT4nKfxg3mkAdQBbvupqte9KCXIxoILDbNroHIyzRcuivqc3kBUXsqSaoPZdmumDHeW+X05Mx
2g+iTXfL4ifrxh0OLP6fA3CEYzhmmb5vp2lLGBoDs3HD8CTdtFJc9eqbiTG9kn04ttvJAa+7ANFK
gWmNbfRBlnK46mgVShBcwgJ42UksY7qidRGykq8tp2UMEwRnHaWqT9Zrv005Q1aBVW5TW0TrqCtu
gdEMa5ENkEkyKU5Sk4FY7zYHXeYL/twS4DAZ2MF1nUfVSstHGovoMYPDD0XSjQ5lDKSqwpGBgW0U
20IvJ1YK8VUG23lnYTrQkUVsvQgKnkHs72VqJlW9YSBmxYTCgHkM+771GH/LbHnNdL5cpRl3rjPS
xwysLIzZeI4FvMNurE6d0gXY3LT3Zg0cOWD5GeXtqUuNM+bTSQw+AOzWRmuci5L8cT8y243eFxf+
WF1qDnJrt/Z1kruLU2otZv5DvU0iia5FTzeOmcDf5SEz4lCHh0nswFHA62Pj8Av3c7GkyGaynS0B
uWhpcrm0nruK0/4xbbXd0mPuAAmAw3u4igtLbhpJTBi3wlPXp2eWWYILCyRQGVuyJbLgycQF25oB
O12D6sj04B2K7EBqLfIQp8uI1YuvtNx+XCiDNn/biC+bUmrqf28jtoRE0Kz9eoaqUvztDEWZCgqQ
U5CGQJ2T3yb5iFZZdnJqfbV18aFv4wYT7z/WB1I/PIUN+f4IpehXYyv2qCpT8o98XSo76qcegkbG
pE0hpomIb1MJDb87QethcOOGicO+TKdx2Tha6mYniT3kN8kxBDY3R2A6WqxX02NS6Np6lB5iVVcv
7W0j0gXy5aIll5PMrLiFqsOg34w97bQoJ7E3KzRfVJQQQNPHwCvx9szXOf3WNvPzczh5IK7N6ISo
p4pOQ5JhUBYECpgNeRV9+myTJbeZU7y2edF6RNKN+aZg3bA26yrbDiP8m841wwRu5nogtW01RSx5
A+QJG2K7rX2eRTgdSFRy5uXK7Sx9HyTFZ6JDzjyYtIxD0ttFxUmO8xTGfWPtWQUG5LV19ecRHNuu
cc1VZQoMDKm49qzurJ6hBWculdvf1+fLKuw/X5/1U/F5fCmKX98f1eq+vT/UIAzqYDIpgNmP74/x
jl0XiDX03cgHj6O8by+QYfJYM3l1jjE7vHXfahCPD1C0YDlSoI4/y1y2fhztggHCE0mTyReygAIx
KvvxDYpNFCnlMjt7wypRdi4BtUCBEHQRH2VnPsGl/+wKAyPv0rGyFqmx7qnDUVvBqBbVeAPTflYB
VUt7gkvKUFGZe4s0K9tMLqayC1Z9HLGgAUjcFKx5i2AQZ8MxHQuNGK9sbxr37uyQE1/ZJ17nty3r
t3pfZqOzrQQL7wHSpcP6KxDtLq6CCGcyy/O2mx+ENd17fn9TJ9FNu8Aym/pXH+Ph7Dmgw4q0XXdy
2Nh6RYYjTu/Fb27IdbmWQ+yyhcpOYdjccMsB8q/mm2oU1jbu9bM4Zymn1fmzUfmPFfGtQ5o/iWS+
L5piXo+2idCoGyH8o2Heas3QeVtnNqvdUM04ue0Y0KiFwGuXGOV1ZnVilaX6dOoS4Arc2bu3AuM8
6bs7QG8kLExTFKb2gliyJ+KAOQVLjy2eq5Tw+pFp4HSXW/N2UBXROG0WaqRU9IdZFU1Bjr2SKgoS
6lNHVTVTXXmNCbuEuMhEFV4cl6+lKsUkNVmrirNSlWkl9VqqCjeipzFQU8ox1qOqy1WB56hST6o6
q3OC516VgbPA3Nkfa8NMlYmOKhhdVTqyfqrYHJbVla4KS6N19V3c2hSbVJ2uKj9rVYgKVZK2qjgl
gvbotaQsUaXr32Poyy3+n8PAsBdF+ht6RvBtFOh57NwxkGAEtMDxHFuab+t4A7w9ql8mgSrimR7l
7RCCiQ97kbXwV+49p9rbIYSSk7khoN+vVPw/ojwyRPzpGmfhb/LwQyQDPsaGCSXB99d4xLlU+6Ve
7QOCHiijR51o4QK5rxhoK4RWE+zLsrfjat6XRdCfzHFNAilJsRmxtYwDzenGw1c4E5Aiope+t+gX
YjJng7UZFIylSEP2qxDfAcHM+GWtF5RSD0jUN2Z+N3jptTb2YSxvnPIJowD9SL5tkDC2NX6qatnk
FrQFNOgNL0TK4vFuUQJyMuTrtljPRb9TtNRkmZ9c7zZIEFF+LvMkLEsbW7B50efvh2Jjj8+8VhsH
kLmHrzKbi3BGv94DZkhkEY5CbdSasM3PPfvV616N+KMXXM6FsXZ775w//KwQ2tpARj/h2BbxiwRO
5LYVs095RvjquTS7dZa74Uj6H/OL0dsrsM6k7TT5ihPh3My7Awz7IVw4ifpsuia7+KRv0lCDTG9b
7r2G5ZvyY+q9l6jybVjf4xal6YKRIej7LaXUR3Lk0/sZW3izt8u8Rmtkq7BaZFOrSelE56NktDZd
ce3ajrgpyprIqyJZCaj2TssOl7Bc+DyrUhtn2PdiHEmyJKcwZMHK2hSHgjFUH3ItgxlvN2eFKQ+Q
qkn6mNp0ny76JTwinSFLT1ibk/DjG+IPkgDLpXae53w80TtscZBVSFQLEC0U5gBKOW+sVcylumKo
xkojqZ5LK4PtDuw8bCEq0v3NApBbL+LdLCr5IETm7AG6Ozel08aH2G6Mc53M5nRTFdq9tGRf7iJ3
HL1DEzVkGVsDYui1N07i8u+RdjzS2DL+R2Oyfmr/pbD6bhEavDPw0mGhxq/2nZXOUy47g83G77eg
bEIwHPEfzjvlmHo70BT/zGTog4QTQNqfYmt/9jf5jk7QCHWVC0/NpMT78TwrogwQA/aePeN/zbgo
pR4AlMaicpF7CCPCVK+Du9iPVNZ1IhL9TKssk863jNYdj/GtvpiWCFG0rGrCr1eo34AeVEb9Mi/M
DdhfLMZ6aYVuv5+CojV3f5+6LxcpP4f/aIflU5X//irlc1/rec9nOsh1iXANoTBbdurlb1cpejac
mmzAXdiJP0YWo+bl13VlxEfjxnP89uSxcMNgAaSKT/w56IT++ceOGHUcsEkwf3w9NHhqIfj9Vaql
piPZXiPsIX5wWgeyNwA6VQBqHbRTjZHuqogae5i1HThebEPDJi0wytc+EL6G6Xdctw+9Jc+LKlin
C/hjK3of41dfZX67ZZF0MjTuE+vxsJEeqeDW1tZFqZZfRDyKTxO4JVJmLt1Bh83rXsHbv7Pj9IWc
r50P5JZoG8kXj2DIJWfEe5/Rrl4mBQGDVezv/Nz70OaY+WxiXgY0uzCIT0Rbb6Y2vqxr+5ESe1lH
XvdiTWrlbTfBPjPFhVf18mC3DaOvYX6VFQ15UWf2thj8OnSGgVSp+aSc7Ejt7BttKxGA3cfewFtU
98Nr3vnGx8xs/AO8t/rFqbw7pcEFRYrvOjmriAqviAZfaSY7tlosB9txhrUrjYMnmougR9OVk6V4
ElnNZVubIrSm+tmQzd3S1lN+zqIHXHslJoTbOvzBDaJCPCr6GLBhT4wMq0VssQJcJgxfTVTkuxZG
f+i1rtzmAlucmYsPZsGNNeif9MkJnT59wb1+5QigJuVsnuZGfWuyk1xFWWOfiZG5mxFkTwPE6vOm
sO+WpbvKrXar28lOkBunDd3fm+oo2nEcatV/PzMen1qogXH3G+bu8ZNvp4YC0QFFcrHdsvU+Vtlv
p4YLjpcYc9rvo2hHzQ7eCnAlzXGZHLgcJ+rConf/dmowQ7Mov1HcKBvDHxXgvrqPvum7lGjHdEG2
w0XS4blzQv14aOQ5upOmXPK9M2b0nUnhk0CEqH6vWbW2l1Tl28JCvjNMrXnohONfSPeV0cSqz8Ww
5fzACWiip6R/nZc9gh5x3bUuW1THIsStRmCS+6b2MRNiq0UQtcOhycSNImdX9MCgukoF7QokgQ0D
/A/pzyxVmyZ7Lz1vunbwhq712iy2DW6kne81HGX1gEm1USV2C4SJ2F8XR1Mxb9EQ0zfQ2CASwsQz
9ltfetd9oH3K2PuWUc/0AWRDRvyqHa+LnAI6I2QWzrvGzZp7+Zm/uHKj1c6p6eBqjXNrX8z5zczc
rTASuW/cTEOTn5eEXF9yRUCk1EZQaCbo3N6rJuYjxmOVyVcjMAHoJWO7Zrs9IEgg/kBq9qfYjj9Z
jb1Hk/jBYzJyKRQXZLKayn7UuEJWsRZpy6YyvD7++5Ye31I2fP/1lq6fuqfx09NvBnV87G1Qp78L
TGpJ2l30KNjgeQ/f5DIGJaW613+bDgq8DJGNq7PCQ0/+w8WOKZFfVvwfysDA+xO5jP9zi+zjvCeS
24F1qYMUCn4qKfvOq/sqCcx91NwwAGvXWda426EdgpXtFFCqBDibWsCKXjJhsts2n3mMPksnftYr
4R/Ie2RAo+snRp3qMEQAOCIBRl9mQxmROlMi12fqM0tiVuAsErHWdO2ukw09zhjvhA2gLPLHdDuN
VnsRNX10jlOJzq4sII8My2M2wfJK2YUp3AN+5QXeJTBHcLsE2FubTiW4u0S5e1qmrZiaaTjmGP31
HcKKAd3DmJpD6Fb1aWd2zdo2VGY0KfJJ50hU3o48tCpxvovGsC9gSSzChSnTZPMdirinMi9ux9bR
N31ms71s7XntOKdDNLOxK6JtZVgVgpnuk0DZa9b5aaci5qRJ4JqrgRfrfZBFMT9oMOHNAEibgadm
Zp8td3nqmYRGQ6CnVwSrBMYZINgxDfuxQwexHkkKFfXqb/19rL99+qR/v0vXyVOXPJW/vqXqY28X
qf8OVhYFOJOiX/s+h9ORCvtoO/6++qbExucFJ5Mh/JFf8f09yjiMkROmPhbwdH9/8pIGv+n70LGp
9hONNte9eom/W0dZNo+IIDRpTwm5DLt8MKxhR3x8t/GS5dUanDJsmPDu7MHzzzg8bgvf6PagLHdV
UZ+JtsMtmiyfvCGBqWReQBn114OlkYfd7w2f7DrHY5VNgDSjYyergEc74g5scUEuSYaCQLceBwRn
6I/ItSqm+dyZnWsXnc/GnYsHV9rPrl/b5+NUaLvaXdx97hY3GuSJD2X9Opc8yRCJ/JPEQbCalUOJ
uyR68prqQdNTRma5i+Ef+/TklP5NIsbspLGXA5EdPXSmzAszEgfwVTDmN3JNZQnW9n0eT/0+QOwW
ElrVbOqhCm4lwNn8JG4MBuo4ELFYN8KV7rMBguaqh82/8rH6cnliIdppTabSRtom2gMjUE49n2RL
9noLKRnutBbldLYs3ko3xvgaSka9Ymt5YbsFJGpE8lPXmDtjiD4p7pb3qXdkgV+j86BmjYtXZGQX
D4u2+fsGqzeYe+e/3uBz1kG/GUUfP/X2AkNrptml9kElfrTf/nPNMqVW0RLsmm3dgR6vVlHfVcIe
hzy/jQ33y299Vwk7VNAew2glh2cU9AeaHFTqv5bCCOQtDhjGQWpL/eMrLBeHiB7HKfeiaDTnPdlV
2aVDpSYtZ1/L7JO1eJ9ykJChfSzqOr1di9wr157fvbIIfDRlO7FKMeLtoMpCgNH6yskuXVUwzha9
59QIisi8OSM24WYc7T2ilHS9BO4piHvkGWN5FmfeOqrTfU1lSo7WuqFSrZz8rKdy7fXxLFeV7Jw+
611wbVLhMl9AYeZ2qBYxx3uKjhMoTg7LPWNnkRO2yvICaLFVfqoUV8drEbf4GVQCXtTSP40mecZl
Xq28PuiZEhAe1wHbsCIgTy3bfy758amzCBKN8W75fnZoFKuDjbwDqm4kmTya+UZRzJYF/YFRFyuQ
gaGpPEJNCv+jRvISWooJMik6SKc4IUbSirUDOqRuOygHwERwJ6RhoZkNe63lJFHEEWWhSUGQwJtO
AZaUMXgbEGmR0x8coCWRopfIoJ/XEQQ1DHGwTRpFOeFefjXj4DRX/JNGim0JEMWJx3pjtUjnJbAU
6WPWEkd+SjttIQCRy1qkJy6IFQFqRdfQRPqKvpI149kCpAbxMWSWHnXDBpsBQmUybl0rv4wT98FW
PJeq7UIgP/wEenKiR0V9mfriEQPgta65B+bHlwbSInzJBJrPBOyZ9mrI21dMrjE0m/JTCk5GjtRx
PoAZjFo3niLO+KBn4jo3tzowmlJRaRjawKfx8ut+lBvbrxCHlnroKIYNkxqsQCZzBMW3yY+kG8PZ
28lIPpCi4AxlG+KzvmqanKCr6SMG5fduHrOq88X7uOTv2/j1Q6LYOlJRdoaIn183NVdWUhor4cYS
Wgu2K1fxeYwvqB5F7WmPAJ/CgeUTC/l59HpwC0T64lzsoXvrmr3PR+JRCTHZ1Ec+Lmzq7RSbYo8C
2FmzZBwwUkMtdCJJgCPRQCthWG5zwv2zLxurxuXu79OJH1+a+IeubK/AHZVrN2ZC4ig2VJckjPwn
Lzrxg/Gx1pdTx+rBJBlMTIMYZF8J6tsWqCPEuG6W5jIKeozcR/6iPLIYR4Vl/HsVHK8CpbX592Lu
/DmsfzvDx63+TzWHClOZDWDF6KDFvhzrbz2XCVVBTdE9NeYI8Ap8uwxA9/Nu0cgz5D/2ad+uAocS
LvAYDyppEZfVH1wFVIA/XQUImwwiMWyT79lGxfHTVTAv4E5MJhD7tEpmCjHbJmlEQBZeYVvSTsio
pf1J9ZshQoTXz4D0B6sgPweeQBjNWgjS09zokyc21WjYUBOq4j7pe/KXa//QZvG6lA3YrBbXYFKV
erOW9cIJYb+SvnPIgn5CVped940g4D7BU69J7zJuUQUOXwSCR7GgdhQOZkcRITWjdukqZWHuze7W
Rmxo2Wm/E8gPE6PFtueb8FlJSeEE7RCacgcccqVcnJAwsr+CXo2mMZIX1ILcXUrwOKB8zJQEMlNi
SIQP3BxKIFnO1W12lEyincyUiHJBTWl7xfgp0dEwpF2J9MJ+kFGtcu4iJAJazY6VnVnDMdCADQi9
jA1k1C1hnaBo9czm0kwXwClxLlZJHd/CkPVgT2hUtj35yZXrQQeFQwiKwdhwpcQ7KZouLHX90ov1
JSwLuKmO2x6MmdFKyiFRAwFLNbJRAE6jdmzTxyKGMzBC3OqLbkKepaXoybNTnDSHKBGXy+Sh+7+b
k/HGZCTlc+Bh6dQeyDqdw2RIINZq87W1iHrrp0FIrCz7T/5oU+O8G+1ox793C2YUwysk1yvw4Zsm
GZYwabFgdLF40AebiJqGWZqK4qS+Rh5mEaBZ+5A3+pJB08j16XbtU8w+EsFkU+5aZenwlLlDeqm9
CY6GD5wfkFodzMCYQWplC8kwhFb4RBzZ7RtlHIm86my2pmnfVvw/k4XVN+jcmfwTTCc+lQYE03V2
NKMoW4qhDCq1ZmTt33L4y9hJHQn/fgaukxdZ5y8vv+lo+dzb3Ml6x7PFeOjHkRMoBGWepHT+8nvM
ld5qYQBbnG1gRHVooAgfmQS9HYC2UrUzhmJQRPQFB+ofHYD+r+pK+FpUwWCoVdKnqX7/u3Z26ORk
JalPPt8czP6qKp16N5DW3cbiIiHBm+FmsBnHfp0gAcp18r0rkpg2CNJ3GYsf+OUxKGFtHlbmgrTR
yScRota4ZEm1iypj73pzum6i2uaxLF8ymxqnMJsQ2OCOGRCHqy1NwmO6j6MEutXXGdnzxKYffSt2
0CfbfEintdEMPmG5zV1MiMi2xzq2GgM0mDI1Wfq0JKwYNo+/lDOhkigx6CGh1JFBy3cviROWtxmp
8cVSJdslnsgf4q0RuI9QiJ84kQBK7BrP1JCfW48zuyLGfiJoUizZaWJKRHBWUVxBgoGZgwCf/7l/
CRrUVTU74A2RzzP2r/Shq9riJHILRnZzrCMXba5Sw7jnjrmfEKkxmNhVcdBDe28vSpX2MTb+mdEb
mJkwpWM3Rymq1+5rFnXjyk4ZgKVeIsJ20JsV/oBzb8FZj1cUyrZZ31gwVEiEx+UWtE6yifqAfqXN
nFXE8ITzXTvR2/42L0uWaUtp7vp6JAdb6jfM691DU9fvbbgToauN7srOYTzmWb2h6Q9zt91WxMCt
ZdPINeqIe8pc8qF5RsDangp/1NdNWt8347hrouRSYysQug0ItMhBnj6NaxOmzooCkJI9Q0WjKrjU
cz+QIdathYY/rHXvWrIMiDcu4HbaTDr9oLxyzf5ibk3jEySXD5rIiNlO2BHiuDrrE+Oxb/XXsYX6
PRf65ZQPtyZrsrImpNvKkZ4rAFpswfdi2Fh1474IAuhb0rC3fkvypJk7HyFQbFxzvsrR0TdNBSSo
dyiFY5d/nIEKeyie7bEsrlrPITVTELnZm/Hn2tDbQx3kPg+UhhbOWMabvGE8u3JaSbY9Tr3S37hC
T1jO/S0sj4Wlw/bp3w/Vx6e5+vVERTz2z4nKHIEikHGf4wEvJH3uhxU99lV+Bb2rqyo6Sr5vxypW
WQAHjNm/zhH+OVYRwtHLkoepf/0T/+RYVTq8n5ZtoG8A6eLKtVFBHV1B352qRCZSFehdvUec9MHL
xXvgYvCP/MqFMFF346llj413Qa2G0dIEG8UrA4Gu8DY9DP7VElGSOG3SbBO9v0LvCgpDozOUVU+z
UwstWfXCuPaccjpJdXsxQjWAlKu8GzL9YBKdl6xNIWSom85eUMRQs1RdcUlBkPVnuDD8nWxdEgEQ
OZU2cNdqbA96Hms7d2pKVnqzuV6i+a7zm/txmjJsgiPvXetssX67sEoteIzaRVZDnzEn4oUG/84r
+QX+qqhbvA3BnKep6zZrF17sLIMwGJJdn/S3qSbOZ+J4Ma0m1mfCDMxw8VmUCx++lltBrJWDJGgo
ly4aAYpDHfPrsrTb/ijdmnA7CkLuysOilF1mLMYQEc6zUKovDRU2ww6UYFOwVMAIUIexwcUJqhRj
FMMWRWwVbyolLeuDBPMvarNEyc6YchQrpkGHEUVapqRpf19k9SIjKf+vFxlpcV9+6tvfVEd87m1c
6GNiN02k7kzjEMgo4czb4jx4xxwRmYvq9I5t4NubbL/j/YbLAIXiKyvqnzfZekd+rcl8kcXc8Wz4
kzeZ1/bXV5m4WrX8w+uCy5Bv/PsCaSzcDK/nUu51n2J6gjpDguSmFd6HYG63dsGCGDrN4E8nLbSa
gXRF3LcMr+HYBFhMMD/j8FWIG4dp3QTzph7ie09BcCaFw5kVGKea59sGgenOg5kjmOW4CqLTLyq9
AK6OD19Hh7MTB8G+hLvj915Y5cF9CY+nUFwe+DxQXbYAK0OJjqyC34OP+yaD5zP+P3tnshy3sW3R
L4IDiR7TAqqvYrEXyQmCjYS+bxNf/xYk61myfR2huSZ3YAVvMIoF5Ml99t5L19dZ0PkmPT/O0vdT
dfjQGYPoEwaE+4hv/IC1ZpV33c7Qc2rWwjvePsEGhuRRt42zSbNQMjovzKmgJ0ifsDPYt3OyaRL3
dl46iSj9WE1LTVFNX1FPb9GwFBipYfOltdy1WkXbgYajaGk6ovEoXZqPlvR+SBcSToCHgMbhqTZJ
Pme7LMh9EVHQhN1GY5Xg0qlU6INcTbQsKQCqY5d6INqXJoS9sIi9XJtfJe1M1dx5OW1NMekxKMAf
qin8ljYnXW8OhaDeyWydXUffE86qbdMH92bVvNX0QbUWyIZY0OeaqEuzdNfDlKc/qqnNrRVYD6TH
dZ/27xcls65UGqdymqeUmgoqsZRRTUstlcowQIEI7uVkKa2iZIxwf4aGidkq3sOjsP2w6vsnh2ZA
bSm+0vVXnodPRqFTAZIJ0bor4c4zTVk0YdFJa1JOQI68CuyTALl7TgqTeHzbD9Q4D925S9xNkwaZ
V0XGJqr5gwVMQLpTnwMgSqu+DT8yBX4F6uSk76LcbT6pTU3Ofoj0636yzHOVDcp8RR8k3xRy5uM6
aDvKGKLFCWJuXc6bmR6orICINDUUQvfxcbAsdlGK3PSJuixSCwJR6fTEPupdToYY1lUAZQcmUqie
8jRcKYNIPAs9l4glIYS0LuoVZfaVV6tl4ulli4KH6llF8VkmUb5Kc5bEkF6R07UT39pDYfR+UeCj
pq4uXinBtO+c6c1R5YsTgzw0TfoVTP1sZazCYTbhob81RXUqLXeT9GKfivrdjbVDMYXACs1uG+Aj
jpl/RW75BIa/GEp9bCLkbb4fx8bAt0wz11mKCHS6sY5j6DW9eRON3Var41uYoDutr7YhYkDgxDdz
DgNFt/aBC57Q0l6tGcUXIxkT+z7MgmsjmLehOROprN6pwX+CtUcyxjDIoA6XMqXbQcxYoquIA68+
aQHJG82xIOy55kplqA0SwV/JXjdBAjY19KmluiZg7ynC+BzjIUvqGvBXda2JgI1hcJLTfJxpToQh
mx6awaVjX0u8OrdpjEBlLZRDO1LXVsr7Kpn21aAdUhc9ZkwfejznNnXu0nJ2xWwcJ3N4cqmX4qUM
dsfY5wOR3XnZVtSPBpNziigfKSqXHHVHv3vOXYMOoGigST+hkGza4Jo/YXk96w0kRbVsPyKl3RNO
e5s069zS/zm37j5qs6tlN1jTmaP2La6EHjgjtpvSyrf91F/N1JEP8UrOMgjZeGp6eD2L2H6AQG3d
9GKezf3vM/rbGc1w/L+HbS/7PHzOXouPfzmk+cHvEsaScaOyEY30GzWeife7jAuN2iIuD4gCwyz2
WPaH349pwvTIujprO6xnS5LtLx2DgZs0J7Y0VrWCbMgvdVItV4GfBm6sM4KVnYUggjLsfNV5fxi4
bTrvatBP2g53iXs7JFbxbEa6/pZUvQPEJ8pf50yHb1A70b1sVctrF3Jf2HU8lU6VRUetjIxsPTlq
7HWTPt4OkugeuxCpCJ5Q0z2Bbo4vduM89H21lziFPBHa8npagvxWxxLfqeVnBmC21Et6uZks3u/h
tQE5xdeWhHNA1NnKBY2teNg8hxi0VRJCIRO3QhHdTHZabHHYlWsec8Lr8yvNd6Spl1z1SMA6XZLW
hTscIqLXJKsqtNUmbmmfYjw5tNhE4aoaQWE+tgK32sowojR/a9uqQcD4/aR8vZZq//mknMuy+Zdr
6fJD30dZ5lW+ZLQxsdhwvm00/hplKRgC5WNzOV2kwJ+fksWWQkSLZTR3HkbQ72qfST8/e5OvpdN8
u39t8b3Ihj8/Jaa2iHwY1HkkVUddvC0/PCVKnfdDJohPOp3l5zTBeHBdavHuKBiwCDN+zBiqA4U4
VUdzgDeq3XMeUCKR9nTb03Dv11WCh7mRtGqmVNDH8qGYrWvXomRVKbmKIVx9bVqEFXLbRsnHZBWN
30fzmdaYbdGbh0aZyHB2D6HCNbcttH5tj8mucdStFPi4rby9Cwx3T0vpxmgr0qi94lXmtB7hAa/m
lBSYhedLb46RHT9WSfyK/+RkG+5NOOqLR605zDnXvgmrtRkq66BUjiFb6xWe9EvmIsSlyX1t6YdY
xsvkwAEZv2i1ANYZJ5+UsDxM4XgzdWIn2Ny3RnGam/bUWRmHO1BQLzf6T0nPxDwmD9I9RqV9Y1jl
czUH61hqnd/qo8syMjQw5cMddRLHXHOa86sTJ9uEU6lwPsuYG+wIbyDRgGSUOh9EoiwV1GW8Zhmd
36eVrDWfduMlz2Tk4C4ntxn8ICczakoxesVEw3ViMMfk4UgTVTfvwMZsQv0UwgqZtUhSgZNuhTW8
xu30nLlxu0ZZW94m9NQk4bGgqIo4V/nSB9mhsoOd4mCWjZtP0ZgNXjfbvmBU8JhV79lIr0ELvna4
dFucq05GSZFm3Kf0RiAt79iV38kOTHVRP1Q6xDc3JxegDwb0dsaEVdbr6lrqRbrWw/5O1VptwKsj
5bBVJ2vU32o7PZhGrT6JMXIwAy9GhzRKu+ogsmhLbxN1s2V/VlE2fKp6w3UDg2AtGpp8RgNXlGoq
TzpEBTHLwTOCqoe4oHO1T2O6oXl9r5pxuBJTA7UheGGN47IiUoa9FgTz2pmaYJVbAR5fY5dlyo0i
lS+13b6E9cxaHD1k6NWX1nRnllIQuSeGvqEqhzW0xY1tJ9Kzs7SmB5DbR9zVb3rgfLKTElpK4eJF
NGnU0DPqkVQKdruOKgFp1r6Vtec5KPMD3olNOIjJAxF40+rZcWRbbncGJex1VTNWha8T09yqVMVl
CKJjC7J1hvUAQa/9sANT+w0A/ebvV//ztb57bYrPXfeP8cdcfuz7i93BHry0sWqmSTfq17aLv17s
1GDqpoOn6fuG58fxR8fVT681AsJPZddL8FajlVMlIbP84C+ZEoXB6fG3NztVf9xa9KVugDDa8u8/
vNl5AaGsKbJjuyuKj0iv3ymXJms6JW0vvMIJnNVYwHl3KXicu3UejGfQnshvZ6lqE++j+F1yF/IG
lswrrVJeisEhgW8yJJF+42oPKgtDLFHdej5rQ9Niqa9JreT2zm3p3Miy4qw21W2UmQ+uXlOE1Vqv
pVC2XTYchj4CdAuwIErDrREVd2ZEeh9N0a9z9QzaaRP07BsCTezn1Lof5+BEOslvTBdnU3qcYrbk
rGZdtTlxBdxZPWvRvnsMiPvOOXqLmgxviHosX5eEaZ1Zr8ESRq3D4iUUA/t8+3GSzoVtWmJvjNGd
ryw7X9du8ErPYHmK+/5DtjEt+Vre8XBV+7bHQAUxPRr7Xefm74SEn9RIPLFRARap4JkeC1DDmYun
x+mLjaY2d6kdHEJKshs72tpSu8viGlYChsgVIUF82IPOm6mxDsRz38AD3wWZdhnt6Gi6hOZTbanH
oVPgKoa77kxw7pWwZhyMK97xlUDCKekxk1qy1qKOejaVoH3vvppDPHAMKzBHFegDQTSM3jhqJ8tV
aGLOptwjQ4VlW1dsJmMuwnyRuTprVXhsclyT/AFZarwVThKkezRp0tVddClym5ZsR6oHJTb67Vyl
bnyDX6vS/H45n1jnxetmObOGpZvIWc4xeznRgpkbmzJyysnlvCN4BV12OQPJZ+BPXc7FZjkhf4+j
Xy9uLk/x/764bZvXf7VSLz/1/damc/8inKoKXSxbkgWf9P3WZlD6g+2GfQcrEkTNv95ZVE4jxDhY
YzRc07wE/xpGUWhZn7Am+fW0A++5v7+z0EdUgMVfp1G2NYvy+sM7q0gyLo9pE+9bpdtYbB4Llr9U
XPgjZ2GcxC+2NnqxZbJUztYMak8q5Xo91udGZQ9XDTR1gFxtk+yqA/ME2SX3XXvy01zxsGFjSDQo
qCh2lMLPdOkIddikwN/taVzXJvAR21qJGFltGjYa5HGjTJ41/UXBKFgokqCkMu/AGN3l7buxWBlr
xedDWy3EXJL/W4VrZq7Gl6DCLyLNoxWxzoStpsfykEf9/ZCNH2x1D2E7evqcbRUFzbYyPWmKi1mm
YPFEeavK8AYH9blbBFqdpmHr64qXXa+eBtvA7a7djt5Itq4WhbzNmF5ZIv3U94Fvs4TMI22XlHKT
4xtyegeVWYA0zC48o/swmdfKXG6KcXh0s3Lfi2LXhc1N0RnrRAlIgMpnSwG4mFGa6iAbDXF/1aMR
t4q4HswEOOAX1QpXiTbRpzSsLSvnjkmLZ87+Pg4Obp4dln018Pa1mfTHYnA3QucmjNmU7jT9KOfu
FBjqk70wdYfmvpHGtuS1RhPrURTBpQgaYoox1s6C1Q0nrzcl2T4Nqw2d0uAIxI717ho+A9V0bfqg
qe6lsYZ3otZApYeboLe9EZfYigKxl4aUpT8q2dlo8nrvhO05qZU9r63jpGs9F3OxM8Ym8QAefrhY
ByY0TivuTrRUUOgk+IM72UMFf9jqGn+2XlPduu0j51GAvqGqtaaZNfc08qtpGa+6frgmcAujkV7S
EKZUOexGSwXc7u7skE+3RMmz8x1D66rskcz5BDNqK4NabKX9aVx8kNxQihm71WguMulHX43r1pl3
re0+KjK+i9EtV6VVbVU2ZzCyNzJR97M5P7uxsaE0MF65qvKhTOKzO/W3uTQuI8wJrn4rLiH7aITK
XMz6ZmzkaY5TPzcUFoHjSrQRvTbmS2oDKTNmVG9aLWT56iA3GiAybOOpNO1w1aWYmsPR0LZuVxzC
VDykvXgXGYe/JlKNOI3tV5PYVHO1MAMVaiOGaxqxdlM275IQL9qoP+jS5YaBLWuTUnHjlS1z68ha
0h0MP9M6ClOnQ63MG6cnFA+DIdCqFABPeAmG/s4qo5NlKZ8mO7wZMJlVHXjuWL1eGmLLUT+QF2Lv
2Q7bWX2LU+I+Uh6afHinivfNjQUSeqtgDktISZjjBXTOTcav5nbGXrLRrKb8pLTdKR1MHkm79BzJ
hsHiwtvBrIyt8JJKggXcMga1oVVEVpc+nLk3uQ6b2bM20TKraUdNn7ex7M9dX/MYWqthnDxVflKU
BL/um5q1a0VXrgwlo03kbMPRwFq+lnlzcrg3mMZT6NLak5LyyD6NI36OZaE76c/VgFzrQlts32b5
rLe3+A0ORYv/lSBE2Afbik3LEFzlTBYmjOsozTYMf/603Oj4K1NmvJ/zwC+y6qoEqFTNOMAzHUdd
n9zLvt5zJT9rfF/svAQt1LB7TtY8ES/zdD+pT4Np7vVCwZQWf7gwvzulPHTqQdb6ZwW03lSmGw3F
qrCiXRW3q5CmQHfucQ/xAKP9Uz3YHPQ4udOlvpk75SBtwa1euWADXY0dA5w77FLDWZNWP2mZJVYZ
oImUL0FLG3RnpE9BRNy6YM6kwrUX9X40k3vEd/ZR6ZqCq2M82NdzyG8ysH4xJYWXgcoXdbjqUcvU
KNnY8h6k07Gnn52/v8MrwjJWZmwINjz3WYM13VYv6WB4ofZKNzUYltGfjfZUyOxkZhphMmx2cCOm
vn0jY0MVZ/PWSZIqrn4UQ7NPgYcvbcMFgJEmME+KMWzCNj/KhJMKG4xLKmWejLsuJgmkTWfI9BdZ
DDg0ywcXn/5CRp8b97aWKvZ6DZ5Mspduvk+6qMawAnuehXxulEgs+KQK/a52xU5RB/zvLd5o7O+/
x6dvuvd/mkw8NtOfm/8hfP/gNHH+oBURF973WqW/hG9qSMiLwueGeInujMz94xRFGQQmWUYpG01h
iaB8n6KMBXPEj+E8+DZ6/YKBmbX234codtOmRd2SZuqEd75mSn8YonRD9miNxE1SVpHJRukS3Gh5
l8B3QqnR8PXW1Ceh96xtu990TnCa+4ZOU8kYVGjmCXgt3B+ynCN9ySuLmJeW8T0ki/NZCBQvKpoI
PATZRs1zGsKSvVIW3hjAXqD8eUyCVZsafjjRR+Rkhhf3ysWmQGhFMfcTa/UY7WaaofVU0LzMLwEM
WOzK6UHJC0p/nPuerjlEoNIPkv5QpOkdf4q1FQdoKloGcpI1sDRjezWr89aQMxjGkvoKoYYfVaJQ
utBSG8TNLiUfwpXDPEaTvdei+t5d1CuROFs37G+6QT5RG3siaYFDm/eQlkjp6zOUO3ViIx3Yw7Gz
lI9UJnsRg8bVZdF5Vl1e0bNUckJP50w2V4oWvmUFvmrW+8dQtW67FpGojTvTs2f7A2LMB1BnyDlB
d5qneRPpFNarTX5qdHtYiUjbVFVneFVQ7YeepvSRjaablNw4GWGyWEm4nDHJZS6WYGG19wX34oZG
NyYkE3vj15WhczVqjLYWPTNr22Domd1d3z5kYb1W0gTln+ESzrPq4BBqanCmE7etRkK1AtLO2KCR
uBVBtoyy+l0/o3viMz0aen8RXy/Hkg8zCIzHiGtzw/VZWe7RDRdqEyvmqukwOIvlsq1SwpWHtG2l
VGwZ+Oe4lkcK40AhfRFK357iY831HaUW46BzUrnWK1zvleWeT5nTpuHi31hYfhYlYHT5wzvBJsya
fRK7YOgQDcIm2CaICBH6AHlA7SGtituqy2gNQ28ITHNnx0VKGwbYukq9kelygw5MlUo89ArHWnCJ
i4aRG87LuKga8WJXTaPw3UpmPJzjcKTBc8Xy+zxNoKrZIk8oJI1iOTwQSMCIiVyRfTcq310rKz64
mXR+idLLy/45my3Lz2RvkeMpxeesNygYVeuNK/LqTG7xGeuDszLpyUNSXM8aGu5sTtjTnellKOZP
KKly1Wkq0kx6M1tZiF9doF2CEDF5vDAsNNFnNXnVEh1zqVKYm75wsbHnyL1U2Vtq/NKbzMZfU56B
eq9TMRoe7Hp6bAPcIi4hBUjUXA7cNKn2Vqo5qy6wVOZ9kRi/D5A/dUOuxf/7/r17xaZffvyLbsiP
fb+Aa3/wGGoqGRNEwJ8WQo7+B0l/E7zxtzaqH+vJAQDhauJfWQkt3qcfTo/FGc7iFCXy2x7pl3RD
zeH/6WfdkKoSYVNNauCIXOKXP9/ByUKVwYxpZcfJQIW/G9NyYTBEtYN+JrN8kvVMfxW7Bm5R87Es
R9jAurKyteJWDi2LpF4aK6Oj/r90HcLQ036omndDwy5o1ZIOIrV9Kt0Qfk2KJA68yHMwLxNNqbeZ
WatwL9RqCz7+XQAcJhqBX4kWccuAWhCq2b0wvowDvw58m4cKbmdkqR90wtmAUaECLHgAdwEF5LWL
OAk6IIEh4CwwAblgBQq7OLYLaAAxEgOQmW4TIzE3LLIP3dhHnoRPYJQi3EUQC0Q9XlBSYt7SlbpA
ORMC3ZxxsSVLzxWt4SUL/kAuIIRWaLcgcO4ienap5EE/LYEmlNATeigK6oJTKBewgrogFtjOPM9D
JbFm2ScJOXVlw2PQ2tDxdcxY+ITqVTUPLqQe7T7IM9j19udI5RiXC+CBSMjWWpAP+gRjVE5D7402
BvIFDDFbpOFicSrgPB9ZgB1Ctb/YZMcZWhl8af6DS+iWh7GU6aoX9jGceGXGlXyrBmc/aNSFUtJC
2i/g2ofD1F1PNnZONVeII42gQaQ7vwAWvQK3Ap2emsRWwlywjS1HaUItS/0W6u6lLeoXtlHc4ok8
1kGwcdXqnDboGlq8GL7RNfodDTK83sK43fKv9cYs0mc9Ldgn5cGD285ULw7Wndp1n92EaaOrB6D3
IVYdwrqSVkhpLzdwmqCmS55RiagqKLFAVnw9hmlRl/W2C3Bzq073Yk8m/s7CQLlg8X/sOTsx+jd3
RpyzVRsQOyCetKSzcmc7VtVF6EpKqoH8E7FWXpaBcXYAk/px0c5807F6TaMCJYMJx8+B1HE963l5
Z5F9cdmZbSOgjqYI7/SlbKvJJNl+bkh0gcUnW5fPWEphVYccnVT01l6mB58ESDoMSsZ9XpApwMpz
b5slhDccxVgq5xenEue2mG/jrH8pbfV9ogBqV03lppvacd1b5aUR9h3R60MA3WU15Doxn0FSzKre
xnP0NrTiS+TqJ9turrq8uHNSk7GldZd9lHXmMrmeVWunRBCyR3JYqqhp8OiyT6kF+rI2opgyxpna
HrXVKMqYrl0sWY3BLi0eUr46kU1QrijOSBO6LxwMt5iasPa7IeQ4oZfczezMM3LrWJqV6+djitRD
mjarc9e3gmibdfqjOWSnHFzUfqTkIwsjx7OUZo9LF9xGT5y4i+Dx4GpaDUW3UTNmiCE5TmoiUf54
GiLyBSsiZfdjhr+hNXsb+X6qPU02D0WU3cZNCjEnjzfU8B0bERCtwxCygUS5r8bqMprjuoH4seU5
8n/fp77dp/5TjvZf/8UcQfH0/5+FtgmSm1sPLux/mCOWFiwOSpWbzFcs9w83KesPjRIBzk4s8hZ7
WK5m329S7NBQomnC43a2VOL9koVoiQz8dBRyrNr8EqgBuOKp8fibHD0lxVxPjq1sKWWHsdA15UVT
0Uz9uNPxWiqdI68IgIhLSDbypnNjHU4PTzUE1IdM8DqM7fRNI4ty3biEogNbqaUfkLyiiboV9cmq
Im1bhjlL/UA382RlRIGzn+uR2FXT6HhaiQwe1DHIIl9Wg/lU1pkc/KonJEg4lDf4WGpsgs2u80OS
1J4MB8CdJes2XBcT7fA3XVBTbVPC8uh2UVlqtq+no4ZjVodHXfR2fVvMzNcrZyHuke9XfYI+Gx23
/NpZuHwaj/BGX1h97ULtqxd+n1AScD0L029c6H5OwC6PHKy6RbmXNT7FMIv2mZKhjNrxe0hg4San
LfYcFNF4QukkGVYUJry4oNIgSmHDstUVKAy04LgfSEVkWqy+R2prnsah06RfUM3rt4E0XssyWZeh
pp5qy2LA14FM0K2QCv7HkldFql47SVqcHDXoYfS5chPaTXMepXI04qDBYOAqSDDhlA1PU2VHvR+l
beVu5vb59xO/PPEIFP85AH9uui9l828T8A/6ifUHX3Fs9Ty6P8UfifBoKoQ6ASmCOp0fV1CQLMni
0FRHwmdx9/+QflzeBlR3sDX6c3f1S+b+r+b9n0vxWGgJW0dAsZcs5t8MURRjqKgOabUz51G/pQ9a
bkwhpysLqu9NEaQI1qmOXrg2yeFQMDBumhFaC/AyPLEpq24rD33L7R57pfVT2ey7KUs8sMDHtmJ/
PIAkl6DJrYVRPi608jaCW94CMLd6ijP6hWkeL3Rzc+GcxwDPzWE8B43+EaaQ0AVI9AY0OnAJiO1U
S9TZFar9NZg3uc4Wmrq9cNXDflyno/GUxzZRHtDrKP53WsuLJpSVuK7osGX2mHZS0z5lC7ldgnCX
jaavMotN/UJ3N8C8awvvPdQgv4P//DQI4zlv2hbPk/WF8g9QfCm8eAwNxwGAfIkxkU4QZR2V8b0E
MT/QTdJzqioVyfEwUElp6ms+fJKM3S3bINBgJT3eNcyL6AnRaDdQGch3UFuJwJpWMsm3EcD7YgHf
YwsLonzbSDdaUWl4Z6XFxsYZb1bEjOiG6K2d3hMmzOzpmmkebzq7FmN4DGGnjbzqDOVRDSrQNsme
IQ6AteFxg7iKoQEWtnGCX+BFZnMainsaO2kY2wydYAVXihE+pznTJ+635Kr8wADBIwb+6PWWN/LO
tDWfSx3kThOOwEMXOb6hvqLaeCUbJQr7S1BE7B+xBpyK9iUQmBgcJAResmNHh3TAVSXASieGVdW0
DzllqTg4zyZUgDCpP4clgdipj9iCGse5dygOjg9afJ+aHSL2WytHf0Bymjttq1XdWowWGYja0wMy
kKVLvJzFj17kj7KML+b0JHXlNXLKkxmBUkNHgi94jV+A3SL5qhAXGfp4G9PmpB961IhZkGTIVWx6
505Y3jg9Fu2jNutLdzZbhce+trcuIVMk0RXmc8h/j12X7gL9bASBN7ZXmLmEpfgVJeV9GfqE0sH7
mJsJIGrOzclMNXoiwx0kgq01pJ7TcEdoLrH12KQVRYzwuasHJQBqnV6m3N2O7ZZFsJeQBlNsEyET
L4FyJbNi3UUKlR58TSkiMUckKeB6SXHMIhxrM54+sVHddDuMoe8m05p7OeVvu5BPbHKfZNscEudZ
UQBicTRx1wBGRR99QmkLt9s67WirvACcQi7xUej0UPfc8VR0nwb7XslvamevTMzH42tG0zwHO7HX
jtSvtbIb2zOq9F6ML51tXur6uZb2tikVr13aIiMey4Lsr8VYna/HfN4DY3idIUcR9L5r6uuwlxDn
S8EgnVnbMB8ZdWMnKPZTZdk076qLLkvUJN9gZsuZawsrJDNoOzeN2vcEUCfDXBtmPy9YxG7aBip+
D+LC3fb3affNbsHE97/lHv91iD//Q+xBPfn/ARdY0nJmoqMQ6f/zSPvutlD/QGNhE7AMrP847VSM
vRyEqmPhL/u5XhKdZyEmfCsIoK/yV3YF/yL2UBu9IKK1RXnC/fGz2CNaHFaJNgva6AKyM+pDUhXn
cGbHlTfutR3aBxYWm3xuH4qmY9HavlHICoihDEE4ssECmrgt0+rGteIbg3LJ2ZgWFvoqgUmWuel7
0PUJ5TzoGY7RPo4lM6obN+ugq59RhXh7UwhXuku5Mxw0vdS9jEthS8dMUw4vXaLSjKcb2yaxfAwq
GybpY0UJupOjLhV9O61oB1i1+D6F09LpUyQ77hmeawXbSQl32PAIx/QsoAE4J/0XpshHmirf8cqe
jUG7JJG5FrT+e3ORR37dx2dEFb9tjDdH0Vkg0nwUjbCZDPU9YFhgRJXrNq5OVq7fqWWI11aPSNjz
TDlE5Wozmr3estelwclfaaNcZdjcdrhBsIWYT8KOoVrkIFaaelpjLNuQVou4yxpr0KfP5dCm3hDK
c8piWa2LyYchf1uYxacyDb/MNdwJNcb+oI98oJ29q7txPU3WjVlF+x7mKCeUs4mnHgkpDO4UtKow
Je+VNDeNkzerWsYcv+01n0GHRNzcNnp+pFH+ZOZ25Y8d/zXjtODtYJDQiaIr2QmYrE5reXZcH+02
uGYGO6mgp0TcbhKKxDM1uLWIIkRmflJLdrlKTQk1dSZOtsmVYG82FTTTBuNL121NK1yXNpp7rRGB
UsHQEVhOVFDXscwgzGtTdqcZSfSlQKxf9eS1eZ0FSbwCBETDmJE4xqeyrI8KFmF7FZfysxntMvpB
a6Wj1YpU5Az9t+gvhV0egIOtnGm6Vtt8G48MJdGlb4cPOoN9W5SbsQcZKpIbitXoI+t9+LeroP2i
5vBMtYx1S7lLU8VvUjzBgLjawoHSKPYySfGCzM5LGBtvmRXc1824WzrBvIHdSmGOV3Mb+kXcnJve
WA+pvdbYPfG2lbA+VFxF5X5S2AxFxUaaj5a0b3vuPekwnkuh+XblrtzIXnWVQYqrpDwrX6dFxJHs
nEyLzoMiPBUJDgqLYF+i65exfZya4pDlp7yaz7WaXLRWqCt9Lh6YWs5WY29bqKS6WGwlU/JAHYJP
9dLWmQa+Reo2SSjD0V4KMl+AlrpVoGhLoWO0ie1wnYt8R2M8tIzSH9Xs1YnG5ZPc567jN3N16SiH
rfOKzXaLwIKkmIxe6zY4oF1M2DTKKkn7YCrOBwrbrs2CT6ZS7aICxBr+Gpppb6vQIIlprSGtvU5p
zK9o9U/UlWHdzLJtH7ob3Fxkt6W7hpN8xp15//vM+nZm8Q7/jzOrb/7dIshP/eVsZsOgC6Ipfya7
/t8iyH6buxftMPqfTkAUk+8uweUe5pqgB76SNDjAflRlkGqoWYDah6Sy3N5+4dAS6j82FJyoZMdU
11ZhmOnib4eWBpu5G61o3AEoZg8Q1NFGVnG8Tyetsr1JhOVqrEtIvIbiWOYqFdnV0IyYvExtq1Nx
rqTDxulioqg8TgEXkHNl9u2V5nTsWptpN3BkXqZ28EQ334zSfI3ptlsbbCfIwLrGLVTTL3E+Emus
R69zFyiCE9x3Ij0a5uTpSot9kIbCYDJVL6yC99CkrVniKRnG6j4uhtBjiFvlqY1vbp849eswLu18
4jqeD8EgX0dNnLTk2i7kle2wp6WjRAT5VpkGMtvOM29wjVTyOVbK66q9n8zxEM8mDFUaHTV5Q8yD
dlYjcNkvlpm+pntMPyfpGLwsr07CJ51WnRsl6h9p3MEfKUS1i7Ho5ElG8SumsUi2fqaS1KkNMuoj
1LHKrwP9OEaadkpM1WUTb7DU74ba63ozpAuI6sheeyst/G8wFXoIBACJEhhIB2xX62TQlhle8F/1
VxyGjr1wyQfp/36iv2ku/zmFbpvPn/+tG0X9awxdOlbRUg3Wef8AEdiU8TH/OWB1GFPVpezg+xNt
wg/T8JcwGCKIOOQxf9BZdRwwrCRJFyw24l+qnPq3RgVh0HKuLTXsvCa+Zjl/sKwkZt3FatKWO64q
RLUq98HVmlPaAtUbb4bGxROYkSymJA6vRhW8UjEKgct+mCcVs1bEREQzW8AjPavyaZL2pZfRdcBj
Mk76KXXH9Sxtv0nUh7QEsCPkfSD2VRQdK/MLLsWTq9CxkLU3RqZ4TE5XWRh7S1WLzkKC+IOnsThK
O6i2cP1om9zWwgZFUHg5ZpMkw8pPM6WRdc+uZj/JArRX6lDLxpqjNPZ41ki7v+QxiSXHlW+BJbdJ
RPsAQ0hmfDESyObLZVm+VsH/sXdmO3IbXbN9Ihokk+NtsapYc8/jDdGtbnGe53z6s9j+ZMvTDxg4
lwZswZDdVqtUxdwZO2JFfjPJ9KiwAjMC9A9chxgaeGyxuB+xIIQXuAYrsqKbxLGfTeLgSeOc9Pmk
srUAPWtQsTWWqNNhsRF4AWEcHkUFsoiRDv7ccxuxUUz7J55fpwVGqFVXmRncRGG+G2cqxLDyaKlz
HlsFHul0FHV2Nwud5rEbkvV4PM2dYzQtfC792DfPkYYbj3KDZMLB9y3HWSxw2Iz9m4LlMMNyUhoY
cqHZQCAcbCDWJfVs6N+Z0q4YSlht9Zjlsu2om34hp00JYktHHHDcDyOjq4GsgUMxo9vIXSbrVR83
3hhiDlZHD1LFpurLXRjhl+HPpEqfNfc1K3kVYC9aMAHL7tGmErJEmKv2IyJPB69+au0VQynkCJ3/
zcLLpmJGI/PFynRs31LrHfDaCql8ldvvAzpYO41r13qERnLAPXss1WQvbPaz+JdqRVlHMevtemM0
9oWmMi+fcnSIZf5viarPmAnxjzSUxLTtjr9Jb+m+MgjcVJO/+LcFeDB3NeH3TA2en/Ndx40orc6S
gbyv3wolXKMHMACfceUDU3wI+AVSlxhYunTNUE6HxuhPQbKdg9cx/KQMgyXpndSnTUWjd6Qx09mj
N8fXQV/QR5my6aStpmppxR42mZ3jZNZT6Aj9ASfbA27kIx7DbVt0/cpSm3NnBbgSh3tlloeIEisn
RZ4M2GELJd+0o/2kzM69bDPHS6Vcd9nn2ELXMbCsdCNddQk+IYAKNOY59/CKngWcIXPiWhA3OwGd
gqmz6YFfTtpzJWJts/wSeVK/liYFHfw3NRJZWejf7b68c2gFnNKSD5Q78MeXH43wFub3AXbw1gjg
eThN+uEEw0IXqBQXjpqrX2tjO97HroNtvMJ4w71pKpYQwHAzB2Qm107HBtvSi5D/rbwpFoSSKIzO
YRfCVnBqX5WeSLfeDmsgYhdFZdOh5veBHV9wYpxD5F+nqT/Cytr0nXIuWAtlcNfhm3ltHd3pRcXR
HUbBkTLyx1wNuRnyyYJuMeEE6LdVXm8iOkxc/VWmYi/1kL0sziqZbkJnvIvz/KaLnWvZ5XdZlKNT
3f53Wv46//6fGwr/rf272h7D/X0/gWiDv4aSLxrhftVmfpt/QdcSWrGQdASFBD8vKNhk0qhJxRcn
6V/OyqXckuW+ytYDGsK/8ufQIvKnpaQDnhYKrsM2hh/gpv9RskkTcmmWPmg70CGTFwmLItt059bN
RbTjfjk8mjk9itR5VdLoiKuZZo4Cf1yHLKD1A6bhLvfTkkpWxc2PCWj/bWZEh8olt6Ho9jfSbsju
UH7mJblNlmMoDoaBV78M+tHrlWFJKRSJZ5CRs2pwNGb81IvoGq6gn9Z0a9hZ81Fo0YlQRrsyJp0T
rFcfpa1dwPDcSmfcEY47l/qwrQoNz+O81aN+y9ZTePGEr1l0+zhob7oCyb9Hkgg5NHunWgWZ/Sja
5iKVamPzG9INlhyymvwyL3cuVkxzgnbd9hSBFFc4Sh4TWR2wG8IUap37eWwufSFRHfL5iVULt1Q+
9JPx3szZeaat2ArMfAVicGWMhFfMDvqQsY/0DjE5nl+HbLi2a/GaT+OpzKJXdak+G1NejDSGctYp
+8FqrvTBWEQIOOCtHaIiuHh4mrjJjpWwU9MrKTB0ObylOOXwI+/IjycvVVAUwLGD18JO+pDTEtTE
uEAntC/+RNO7Yju4yp2azep7Ps97BzfGGuwE+48M64PieEC4ad6d4tupc89xp16JlAd9XtzrlCC3
kC4CN5g/SUNvB2FcqU5zMtrSWFcWuf9+AWNYODJvpXDK27ms0nDbFabLN0C/9YPVTC4P4lF6ECkK
HTXlv+fQ19S+BHL/+R5+T+0gS73hrYjf/iIhU831223c0X8xsSCoJpfrX+3hvz+NxC/YI2Cc4Ptj
ZfkngAQhXOZNer2ML3n559kdZwV69JICREz+d7xs/vs/P48MjGMY3rklcBNQ/4yLJaAihGJ27k6T
Q8gjI1OMcle3XfxRJ/WwwWOgErDvMJFJ1fGarjkLtV2XubXJrJE9TrA1ydhWCcMSY0pYi+fZiXyZ
TiulE6uiqvZ9fk6US1ZOVJjkfkU5AMXeG8NmJnCcTVa/0lbA5E9RyjAaG9OiBGXAfExxYSOCfQ1t
TQleGla4VFNnpssMiSktqiTlg7Nfz8Ual+GmIALn2MZatpQNMwY64AnmubvtG5cMD34M8jL4Ko5p
wvA3PubLA2lEQg3cjZONx7QTW1tNiZoNlA2GHlgrnL0M8jOKQFIeErXeY6Pw9Mhdyyj1pDkTBW4e
Qg2ftvXBjeB2aWXRQ3lg3eeZ2UMffc4LpJAiv9LVie1ZT+4Y3o0g51A49q1aM/O7l7n5iHRtnRW1
35jiup2NU01PgJbiLETfNNnWc3nalvlihJo82mB8vQy3WWOeCSId3ca4Rczd5np5YxjxZkzr+0Q1
d2ofQsiwPYdahYRnrMkeMikLetA6Tw8wLOJk1ytxGi2d9qTsripvypDDghV3vUi+VCkFYX81NxhG
TRTNCNrOxDf8PZH6TnQhwAeKbPLkgTb4FULxOWUrm0b0stnDehyD9ayKlVU9dkpP30N+3wSHpNPO
ekP0rnb8qj6YzHIUBdzqheMbJOKS1F7Hs7XroguPLHbMBIIMCrPI1ujMZnrsYNQPxWzcDn0wHiJ6
6DZqFOIrm50T7TzV13av1B8TJ7uIBOU0OJZhtY7opRKDfES1uIqUxqs682TRPDPPFrw+Kh5jx606
UqDmZPpGhbkUfnj43LuVH1CtM6rOmYzGVUoZl82EC1StxLYqi/RBnaKNm5MncGog8pG2NcvvES1T
yWj5FgZMz0ipLtBJHAZO9Ggm9aHjjVmI9Aak0UrTsrMce2KU6lukEag28gc1SH0XI60+i0NeTke6
vL1ZcTaGjFhiW+dQ2MBX1PY5Djmbg4qBcza+NWr5LVl8urO5afj5Xk3Iv45gSpSd3denVJH8JtNj
kCEMpcFekxjzjWib2MOhA6HZh603qNltBCANNeFYRMVp7PqLiz846hlU4m4npuha9mMDP8kPZtPv
2eBwfG06XMUjBjHmdnETWvwJObRYVIXfK4QepDLg00SCbnZyGN4AXPju0D01rur3REzjNjwqbvIC
J+as6QEbffNN0soSSWLD01z7Q51x3mPUZHOfWqPH64aFlrW+XhNFH/3W1E6oU3h/801jmVcdHlHs
qSo+J3mjJ4mXJe3eBcaO++lbzlW+RFu04E27vKNCw9nNZrKzlNQn8XWw0RuMMfYJgayyFGacKG4V
WT8rarjWGEUKk5uR1l4KmrGjkIxBaa3twGC0L7dTV+3hzODzr3wl5eZZDx+ObPx6UrzR7P3SMZ9y
eHOTM7+Lit2Lyd/juwGAp+ftr33LHW0zkFHuFBoV8xRjhJ7uLbXcqHoNnwb+qnGT1NyyVN+Sw5Mx
QchnA9TU+ll3O/yV2mpeQsC59ThMkRUxl1E70w1B27Nyns5mKk6K7KGwEqVUay+lIJFYx66az1nz
bcRPOzrT2lCUM7rtlo5jFD59lY5kgDvxMpbRVneUbfYWnQzedLmpnsI+OvAE9acq9FqHxFCqR6sg
v2eY2dnKvB4A4gubDwb5vDnidOBACSCu5DXP7YiPuelR2Lsze9Uba/3V5BLfNO0mCN1DU8wflAr5
gZl5/00rX9PKAn7652kFsEAxxFn21203G6PfRhVakhk1gFPBXeMatFyPfhBRnF/oqzF0wMdUjlLg
wXzzQ2VcrF06iDiVH0ATqKj5P9yciweUnhA4JtAHIM39q5uT/edcHL4x2lb5cdkd2F/f+M9wgVkH
qGOXRr+zxyJCxWDRmp7b0up2rShhUNk2vRd50EWek7mdujdqqEcEgF2s5V2WnKNAeYZwsW/N7DBq
9kW3IQr3gNPjGbN3fukG1DBaJTwGJhqLnP4mnBuPgBt2LLzMCIvTVh3Evox4hCoRpEmuFKl7DHue
VnrensfQ/pTUC4ZJR8Vy/zqE9naqs8cUGYsPvEw9yhtM41va1qhMjAunMYlqGPZ4mmOb+yr4rKy1
N3XvaOlV1qTiTOuivknT2p39KI/OWtc9mMv6QBuDl3DAKK6048VRy7MyjWTMkiHi016/Rap1ZySQ
MZ2AnQfxtRcny5q3PgQnv+vGgcfOf5+rXz9XvJ3/+XO1e8vi72/TXy8Ay6fgxzoOV+RSm8ZHZDE6
ftHLf/9Yqcz+tsXorSJY/Bw35WOlIR4w6jNfL6ihP3ysVHrW+ArQHf8/xHvY6RYsdt3hlzMM1gQ/
f67KDqWSfXC9U+e2J1gKK6uIInrTpIaQiO85VMCAGkr3IQ334lIiuqoV0W50/AMycpSDXnA3DuG6
+gzc6U0uZbh3mGKiWF4FKbhwIp6xN7Pgx6ySb2QUepIOYTbqrbOeE/0lYpO1STQbhiJkYK/oJevy
CjrR4J6Cit02+mAINC58datl3MqmQ044EmhO8DlbfY05Te28snEBU6hLC02CS6Di07uKe6P3ijlP
MHSk2m06dVtUlppLxTgSmxy/EWt4bCe1WtlVp7/bdU4HoVnQf2YHK+EsAmfMD6YzdPecwimUDYMA
a2wOZ/4JS13ACpE46egrFcnAHp7skcJybjBzmVzsLmlOdRSka2XS0TkCXbCNDyZqg+G+1m2Dpzwu
zAtoNBfg7VSvC60YSYd21ZMaxt9L2T/3JbS+KWyoNqVYYlNUIAfIHd7OxowTIg6SB1kr0Zr6OPHm
MA9tXWfkERlTyBxLTffDWM6emGNrk+TJCQmcjtdAOLuqn3HnqCmnc50Eym07kuzRIkPHPMecAIy4
RF5W7nCHx2upIFkDCXDPWi6mJypnSBcb3TPTPXTfNsHgVtbCF4luH10ZJGKnOnVhnXWHvmcbsDOw
wHMxKagtGDXzgCp6ZzpiMjqkanyZnJI/wfE1tpzvlRiO9K5fzeOwx177kVUxD2t2AA44fRkoIGVy
51OO1oS3d4H8Wd1zkxGlsdSjWhp+Nzv00eIMDYL2PLGIFXrzkcvFEjGPxa4Nu4V+Yt2a6CRrra7e
O0oeCKFNiWfXGX6bEDR2sQ9b8d0i3MnLVRySiHY4RDnz1EbMmi3m/MEGVTAXtOuq2XQdz+Wnq/S+
ZVXbcsovk5yvozBq/EnNH/VyeGrz7qByavo6MdoVYjLI0XlbMJ3y6mn8a+OFRnFMtvoMgdDYjYlz
YtS/6wfzfR6NiX248koewBtiEzmsoWClnsh+DwBm7MC5FQ22DUXNTnaaXqph/LCi+rokHBs6yiMp
iEOoU9/b9xCniEbdFfSyRJg9YxgtNsGnjKHfKIg99dhMOs2HW3hABXy0yspz+vBQELMBorGeLELO
iUACMympKnKxtydriSsAjlgiYbR3dAEYcNbu+pgfUhlta2KykRLvdZxZ5RyRnghJzIWnqK83nWH6
3TBtEQZ93n1crCj1LdgJFal+5JP7PltUwYTxfdlQ3ucaT1KERLioKK3lgdTDfhLGuWqGSysps4nR
IR3bVw3rFCJAjPawS5Rm6wDToBjdMydsN6pOsLjCM2Ovop7mpqw0N8GoXWWMDoTd75qYhYHG1s/S
Jh/s157KyCPRuTsZUj6ThhfTDfm4515X5usw5tUou2pdLiDy1uUjpL2BaIMXo4I3KwtQKsUNfusO
0iSlq9Saxti2G30+q1q7MYP5TWubkxv0RxZdLzIPjw4mV8UE3gFlUdEwgkjnXoxCIz9p8V5zNVb7
Fbft6whWGwmR5QNFiH5Tmm71n673vwgw2YP/40T/LD4+m7Ys/uZM5wt/DwHrXE44sQk4/e/g/uEL
/Zt88I9RGXayqnJuY7L5ku4wxvwYlQk+GXQcOOSU/rd/+BcWG+pI/iLqLSkkWlmFg+jIwf7HMz1E
1eMUjh0YEsqDXnHoGt81dmZB/D1xKt8ctbXeYC/s9FMwO0+Ju8sSse4bdU3RmldVrScy3CvYH8cm
8xoQpPr01sJHcqyGgHt/CJr8PtNhdNnmpco53Qkzha17FcdyW03JbjBJ4kdWAITH3Te0oA7aeJWK
6pi16jGKwNNPFO+MY8yVG3YFk3cQO4QGbXMF1XnXpFw4XQQe6fpGV24Sy3iIsnBts1km1vs0zQlN
ySOJKdT1yCp3lZN8r0w+vk1T7KQYbvu0e6jV6CygPeORAWsjoOBMh0IYPD8+rVTcT3jbKPZb21P+
4BbZmmWv18b5XQ0FKwBZZUjWjvFbaPTcr79xhNLsZ2/loG+GurieC4dhya97xL+DnnKrjSitu5Px
Q6UVntDqSz8gCaniaFvpnaB0fbEF9v3JDtp9meWvOtZa6Pj7eKoOeuceJ5IVBQ1WXfyqWs16oCgv
GXA4luWRE3IrIiaZsPZC67XANVDWN7p24Zi/VarRn3WIhvQ8D85Fpu6zMhhHK6lvVPkyyuyWmlUv
Gii3EvYmqCuu9E/hUl8Yom8WlEQAdzRUk+cxtxzb2raK2NjAea2B0genKvQ7p5k3fWjda5OK7Ft4
ZJofCsy8fTYD8neJGPBZ2XWFvpkGfauI7Nvc0nyFemNO4zd1LP04CTZ2OvnS1Dw9DM4hMbIV/Yyr
mV7VFDgWi1vSw1e1EvrKSCxctYnTVmt8CSuNtG1JzASv4sVMURaC+sCMRTqVx1/mLij7dVLV53y0
V4AfFtrVxgjFWUoC6K5k4HHkNokHzzFh+Qzk5KbOV8LkJkbfDyV9F+oH3lwNAOI7likGU6Py9QGu
ijpf9Fn1Btt8tyrjuR73vWInhHiKA1wgX+bDgxT1dhyhXRXuTk4BoRnlihA08wf0iliRe1cEO3Ws
vATV2Z2aU9AHwU1b2mawTWR01k1gjkp6xS7aU8R9JPneW0om83IbwaGUfbweo3SbyuYyFSENgcYG
S+naKYgO05odMrCYE4W/WrKmY/1bYYTryH5SZU1adyEpDadCGxcytNcZGROKfcrrCIH9JgWnZGFc
sEPxbaryq0YPznZNPRrvQIbzkimnFMq16OW2lct/1xueqKAAREj/inISxkuGEtbH7XUwZ+tOJVNf
tGeaoCl3rU6xoW+6NhUctIlvgfSkBR4wVrrOHGsvJzdeZRmUpCyg7lWeeBvtS50iIEm3ppNSQaDC
NJ2xqiv5h1E1B7PVcZcE34sh/S5LeQwESsAKgvUD7K11xvc8y/c2+8Q+y2tyB5FFDeYX3S0OURFY
q0AGT2Dkd7ltXEpjo2vhdUNFqOVIP0Wct8P4Omn5CJrjk5GQpqL5SFdUrDi4EDG8H0NTpGSTqICr
78pGO5tKuS0Jp48U5GHXM7BWqBNNEDhT5NSsMUvtrO6GzAphfc5sS83XZlU8a2l/PYThg0r/G0Mi
ArnYhUiR4xA8BG37mBXAWcP5joa6jaXrW0hZKyfOX1x18hImd1c1+HTYRDa1+4i6pA09vdvaetHm
6EBlOzcTtbpKJQ29JGWQodeJmXh9ZFBxqiDga17VTmstFbcpn2waqp5oYrnTdSjSUbSOzfwmq/pH
0tfHobPve6FsyBfcFBZlMnXdEuMk5qPbNcuP/s1KsCCXyicQIa+AZFNp8240+uuRMbkK0je3z25t
dHTxpag3X+p69KW0j1+ie2KyJcZQr0O4RpW3Ued1VPoQtb5AtdeDIzHUdYyW37e29lii7nPDGCs+
lYvoHy7yP9jE8aDorAS0r+2AxksZsy/ops6D2kgyDN6/OEdsFWK2C4Itg8a2QWfr0FksDlhChPH7
f0rIlxKisTj857np8IZs9XdT0/Jlv09NeDIIxmgQv78kxt8ERtApYkGgANei6o28NrPWT1MT49KS
JLetr2Tpz1OTqhLC4V/BNkVG+VfGZN38izVjWYUutVDLOpZ/QnP5WQkxAaGEvS3cXag4cjoIWZt+
lEItAOx011blxRLjQ6THfgBjxNPa4Vk2DqDNSHATDhcIhbjB7FNyws08841djvKyws92xgqQ4gDO
rEcgIs/DjLcLgMfGRsqPpXqnIfIzA70kLghzCtl2uWadDfYECbXeu4YlQgArmsUdG9eeS9rM6iHT
RMJ6L5jJL1a3IhtfdLyBba6+0cbGzJa00cFMgZyoBg9bJTQoJ0bmB8lwwQ74Og/u2R6b0TfV+izh
HyUsY3Ju39ZM/qfrDAp1F5rCKIZNDV6BA3gfWlwE24W8oIFgMBbZkl5lj+DobWB1vDLQGjqz5xRe
CA5aZt/D9SAyMkB3QG3g8gnwQQP8MAKAMBcSRLUwIRLgENZCiZj5NfJFax1FhQIEScLCwWkK89EG
MZEvrIl6oU4UC37ChENhAqQguZ6Rv4RRQTnXsE4MuBX6QrBoFpbFuFAtyDdaXgLoQhE6uH7QF24p
r8uFhWFp+FuoCuI4WkgZzGNP2hc7AxkpjKFpIODtZpvwVGrRjDXrcbcFpNF4GKDx5+FhC8a09ySF
T3tKQh6yTr4bwto6NSgcp28+CM8mKFBsEmPVPseZW68D0dzo7lxtEtdELgFXyUtJarcibGwlxjp3
waI1HZ0NYVOArI4D80XD2ReUFG+FEWHLvjReBqHeR3VrUZ7Z4soJHgdsaF2dbbSh34wGzVd1EwbY
xadjLxyopbECBCVAe5vGgEYDNLuWjEme8ZLYZfeRgb3iip4djGphuESD4+Wh8iKn8FXL+72Vqecs
Dw+ymXA5OtG8Tsul+lBL72dMu7bMv9Hh+siXnImC9F4oCkj+8fQ+zvauUeVdN5KMGRVxnqRB3IZ8
2naY9GbLL2mvGsvBFmoHhdcqrGSTFKtSA0PYGEv4oK36QLvATZxXftnjxSwPkZQnJQ5OZhtMviKI
Yaupma8TTbRQZ6tDX3I377t5H8nybagHv6+Hic6A8H4qtQNgmHTV5jbTAuIiqbjYoyaVNgl4d0Oe
aaucYXrVYZZcGc14zC0ywFVKAqoCSKdRvbwL0ugUTNGTBESbZSWWYRpYtRYu9mxDuAm75FiU/I5E
1a7yQL2psv4bTY28Xk25FwOSXqHY81pW4z2a/2c3QF/77xz6VZFHn/7nc2hHdfPfXN35mv8dQksE
BoD/73R//tUPOd5dcCZ0N+PMwzmPxP7zIURXkoXNkL/M5cr/+yG00B8FgzM//yv54F+lY74imz8D
DGAoQv1fIN98jy5Ve388hOhbz7s2Htsdbz+7uY6jEJLonCk+m1FkajBxgOPPTokre+HHwS8xt2Jh
yqXzWxt9TgtpLixhzk1f+Dl1IdFJJ7/pQdN1C6NOSu3JBloHbRiBc+HYhVLZ0PjCUOQ6WJ7lS7Aw
7+aFfpf3xlXaGdrn1M5QT1JAXV1u3kj36FCYklKc0rftk7Y0qUxztHSqtKeOkhV9Tm9hDO1mylcA
LBwQDJ/yZsYgSz1LTJI/oa6lbs2DFoT3uVs8dCn2jKXXxaXghabfjUt2Wl2aX9BsDxEnAm4R5cak
HEablNeYspiR0hjiu8clj4I4Wq5KamWmXgHzlw2svYZtXjl7mwIauTTRtA5J+Dxerqn9hgKzeFVW
zUNLfU1DTnamzkbHouSqMTnyBhxlG9+aKpEi06SkT0vGdTXGOymN69QaaJ0hqBl0gFOipZgG1+m6
VWfyo5gQ4Re9TLFleDw4Mm+mgCemiIexo/H6GNzMt7zSew9jsIW4XFBVjR10P0fq1rG0z7m4LIWA
NjOx1bsIt9WlL7PPkkzvWk3bHLUU9qMskI4H9FBvck5Dkqirbob1HAxeBVOMWj1zHU3aIdewMnGz
tjYIQljNG2s9sClpE/cVUsd957rM78OtPQLtHdy3KNUwQeXwYvBGDqlv0AkpJ5xQc5g/xQLIp6BP
to05LLu3sDHEtss/RG9cN/W74/YP6iiu9TZ64OzblR1b0qzBKGJxS4m+s3PeljqdWSK+tweACIpr
b4x0usOcdStCm2eldqXTbFEF4w0Uxg12n20viuu45NW6/u/h+PVwXLiC//xwxDv6LfrMsr8+IJev
+zGla7+Q4YFvyFz1q/fwtwckXkaDsIRlaD/Qub8/IK1flqkZrZGR9iss//sD0iSipNsqI7xqOMsG
9N88IE3tzz4AWgxUHrUgeBnRF5biHx+QulrUc83ifZfnjr4xaoxuQDWSRvmuNf2uGtx1VDKPAMnG
cXnQMx0+83AojfshAeucm29WhASolLxacLTr/CXkDZ0vXuxWYdOlYResXiguXtmYbIBee1pjXSK1
2xBN8AKVQmehHyiBXFl1vi8NFVhbuddEeJep6lVpT1eTm20qEX5mbn7jRg5pmexb7Ga+1tzYg3IT
1xmtjPZH12lrpSZVpD2PQ3ssLXtrD7o/m7i4ZHmlhOYeZtJLF+KVlO4T2R1f55qu1ANm72JdgNQd
zWqfwIJXhHVwhmargCa3ZIxdie+gm7azJgg4qR6PfRLJbfmgkEeyS/N7VWvrYR73Sd3cj52ysmiH
nCK5KmMCh92zLhLlPmqGaGI3lNNa78zRlSDQ/lwClozk5Kux9AhJQp1199JsSQJdsb/cqHF1rUfI
xHG66TG8abmNMOp2/IRyceWU+XE83Dlgr7Z1Fo6UMVFgO9PyioZ3Vq30TdUodG+LlzxyrsceFTPC
VCQ1HyH47HTBWbeKxz6tDjXBpt4BV66U3WGAE8e5ETCKGfezIgCrj0zo9UDgBRMYyc+tUVn7cgCT
MoM7Tyb5EC7VKLhApNM8inB02PHyMDfVq14vgU0B4e2bvdEyG7fXYe6c7f49KZ+nQfErp7p3a8oZ
WpPwmrM2sVAN9t4w2d9ElQcK8hAP9Tabb8NsPhgWdTUhHMd8emgBntd1f4F9hubpnue6POaBuVb7
/I4r526erOsUporDEd6zSApn6utxqWm8orEOVy8QB1WYLyVkrdlQtk2gXuPmwHz3JbR3mzil1QBS
4Ryrfgy4vMWeFqPoLr9pvaHVoFaWe0hxjEYbBkp7XLSf2Iofccxe4fnluzA2eddvpmYC/8z/CRrS
R9gt7WoAJFlCvcAs2ZVTjGESRTuu9P0wVE9Ux67h0WCWr4N1SOdGYGK06y3p913u5YOxSpd2HTs/
97wrBxaEW2aKYz00p4TeHtsuzyMEX47KV/AUSF+IxHFKGZFItjX5Xl3JuFOjMrN1haKyzTmfnSS6
ShGb1MJGAnUKn48rb2LYPq7Nd9d2nDDEX8P5iea7jUHwSNVptxiqtdKKtTApUs4c28MIfCzG+CRS
7jgU0IJmyVcoRXt7SMwV3mzPmrLrnl5YtcowIn4PaeilFWdTZON1MWV7KYoPHUm/6+OTW+CGNsq9
kwGBlkVHMG5+12cqdPTOesrFtSbjFyPsT2FC5iyWLfewwSsDbZOPLZ9cmHQhlWUq1b/JbVDkh4bT
UlFt7MHRcVC19WjBVcgdlvzmS04cDmPEqgLjHTnqeqzpHA5t/oAH9yVrg8tI6Y+nm9ZzorUfDaVH
hRnv85xKKAcCTy4JODUSpGkq1nmb33Kr3WcsGYzJuIRjka3sIniVRnITcp0LuJE7tXUCvfmct28m
skI+eoFmPXbGBN7KAouUkfCzq5thtujlGG/sNH60qmo7QL6erPATssOuy8NvtBPctWP1YpcOQkKa
bjVGF4c2D3iOwWka36yRi2jZ3dsSvVtP1p0mKPe4dfj9OVX9mHZ3TVV9H5v5uknTs0CSjjX9Ro9C
H0/Cgev9ndvMfqoGx7iByWM9LFUNhgi3NnX38K/vgMd6I6UeAvBXWJRPBiAqTQkPriLfBvmSVO0p
w5bJfn/j6BIGuu5sXKflYce8PYy7ijZpGVkYNeFxmRRgR3zzNYuVGqNmRFgtUIOtoXZLyBSaIOK3
ZtFl5U6cVYmrrHFurhrnSa26fAXlgzuveGiT1tPyZqnvWDd0JrvZjA2Yd2Ctbw3qyRsOo54FnFCU
zehWe9SQtZ488Y7zMjKHk3PDn+exmChHcLrtnFWHpKjOk6UCNpkOSkNitenWfQn/LXG4mGtrDYdN
bX1Y5itHPvnZeCvJIVnkkHhmh+xx+O43MXlLTY+3XRLCPKm31oIBreytOdTYPRqvrDtvItA67/TF
y1rcty1LoNTyq/B7X9jHSOZbCLdg0RtfZeqL3feI+o9RpSFmvh0RjFTSM7ToMZonfkHovTFUXyU2
n7JpxEV9t/wKNEl7snrDTEd8VmwVs9oKGuCoZfhvLvz10sx99Z/nwt388XeXZr7mx6UZfDV7ZBUG
kgDw9iXP/rg0QwMU2DKJPhFmQzr9g3KLNEtPFQMbURZbcJ/+fd+tWprLz0FIQvbF3vYv9t2IyMx8
P1+a+Z6AfgEfpMuPOPxXmd5PAXQ7ge6rD124U8rmmt3Qp9K03SeOT+cpmAZmCEP2yXXeUUbgD11q
z1u1gxEWUkaf1dh98sneaIp6jNMFJzl/oSWbL8ykthAnzS/45Oi6lJTCo6wXMqW7MCpT2RWnMlWv
/x9759Ect5JG2b8yMXso4BNYzKZQ3rFEK3KDoGjgvcevn5PUUz/puQjttelFd5eCLjM/c++5SFXO
k+RYhgAto8S61AAuywDSJTmlq6RKzGc7Zxa4wsivUqtAkSawU7uprdTaRCMcIgCaxH3Wg5eG5mNJ
x4VUOn4uIwv7gDvug3n+EsH2XJK1Wi4wlEmsdx2vB0W7TQKzuNaa+b7CkgCMjK16mtuRF8z9544A
44U2ou4n8GkZ59GXhAd/Iaw8AC/HCLYduivfKXf+qPiejVKbj1n3ZkwUnNMAdWrNzeSLLXkNoCj8
s01yOWLfpY0Qqc2nW9Rne7JML2rMu4nmdFUYLfqg29r+rKkD6Cm+xLKkGGxvQSSvLEbJod1ay8nR
zn42M750T3l7yfOLAITXBzGrpOk6jR56eolFn9LWI4rjQR/9x8niWQ2iGA72WIDe0WPfI+nA9Iyc
rFe1wyC09Nuh2NmO0sX7QhMd6UNpYPJVaTTKrjV/oeI91FT8j4rJbaIUQsNjHxqPtdGQcd5qWAeL
vcnF2/KjWPVZJDFsjDS4uS5tpO+ywfQkKcpN2ius/IEXgPNe9Up7V7CgYGeebIpi4p1wnYvRQrQj
LAaaDhuyhrzERVODc1Uq5UovgHOoY3sT6eM6K9Ai84BCFYnQ3Q2ldVON2QXzTr5lLv01nRSmBcpc
LhMspaj29Hlnx5FvLsZw9M/OlOKRyicGPS5Ux0KTwuBUq1jEttMWLlRAepSGGcShTquiXl2oQBcp
g5Pkc9On7iIOiRQ0iI+E8De+Ka5pzgt2kA6sjzRFq9G04or6toNG2GAF287aLPrP8NJrG4dmMijb
3/fwxz0sm9l/v4d39dvrP7bn8mPf23P1E0JiBoT235do2ifE8WwX6AG4h3+0N6PER9LP3wbwnm/R
7D/cxIjzbZe91x+Rgr9yE//tIia1neA2SEJykQdO6C8rNK1VRKrleMQSxPxI1IZOXePQjdjYGo4y
sZQpnYs5JUW1CMEom9aNw7WJrh6S4uCaPr4+6astQVH4LZRfFEp55PlkJrPjagFNLqeAcA6lq8UJ
RHhCZV3z+cx2iua6TOBu7FgnZUgb8KtYbDDcWzsJivfcjxPj4LDPTujHK1JwXMgRY8JeJrDRL3VN
+IzN7EXETcL4rxo2JLA8lKq6i0OB6mO6DI1loNrX58XUc22ShIUUAgEueTUjmsQmHh+KDEqFm9AY
uVXnn1wRtmfkuNG6MFHvMdgKNpz/vVK2zUblTTmMdVEsiIyABq1yn1om34/Ry59NDIxPLSJ1qTZ8
DYPVnZlJOntCBL/6vvIqFP1ligk4CerMZ8HGzWMO/oxgqHaBeVX22qhIdI0UWGtm2DzaVrurR+Mc
GSkQVhXDZoY7gTToKEI1iSAsKJ+NBL6IYyfWEgbz1e8D/XGgDUwy/36gL9E/pRDLz3wvrMQnlc01
rhabvA4Vj8D/hm1Afz5mZj9uy/9ciTuGzoyO7TcHl6P+Y2Fl6CB4WLCDK8Dg/UsEdY7s3wor5oDs
Rymt6AI0/S/nubZFOxaIrbYEShXgUiL1kNbOl4zAtxJYTN9u3MTW1natnJrIv69KNGXTHGuQpVAd
snvo1k2dPjmZ/m7b/pMfFPdzn5NsYTxGgTjG9jQvKqfcFnV5X0SI+4UdgpYUvEZDv4zs9JAbxzxz
u0uqIzBqWyl7jXKPkjJauzVQZOK/E8iEXuuYJffJlLCp77N9kGO+jWXIRWPS8/t50JM6KCzEwTZX
gOo8cy4OVqeypDd2dtkAxnEQlLnuvCUG+MtY9Z9HSovZhpdlfOZbJVHKuQ+Y9sTuQ9lpT05fHeLe
vupLEIQy1bdNqQoc7DrzMWjAGBkryhevw7bqRv1dhowwUErEjgmDbfTEU8M5L9rHMrAPSuC3PPsC
zDLzx9zZmX68KAoDHQzsH36ei15RPEYeS6sCr1IOhFAGXhcwy8dfIYDZT126Yfm6b5ANGaO5TdrG
Cyy47H2A8eC2Dk+4IhYiueqNeWG7cqxGLJIWXsXaJlDuJ/2RJe3K1ZVNbjza6n2aHgTWarv9qslt
NHUbcdMhWX6CKs98FKCeI7YMjdHdVCEDF1UBK5rEe1KYTrXZPGVJL2c1YqlO2h1KtZUWt2uU4Cuz
YC9DNlhPQolnN8pZNeJoT7k8eaWDKxkiDd5LQBJcsw5FcrHqTfEyiBaGsqHuLYwBHKV2wSDRhCXV
45/q7ttKfMlFsolMsQZN/1rk2AVKHSen1rv1xpgHexELbdNmpK+DmSM2wyxfFRLgNTfIlgrzv1ZU
qIXU+eCU8wP9gL8LEQ8iEGg00t/5dTiRS9hp1lxsTGPx2JXAnJ2t3/jFBrPDtmJ/iLGkln7jsFPO
VoGdNklHdr45r4zVM9CcTdLmZxD/JhZYnJRzAKVfgR6D8Tld+cSkIe2YzfIRcQiivlLrOoRw1a0d
MoSFfsPorZ3fnVmNVq3oxVbpE/pzI7Cto+i7L6OamqdwjGBvGCnDMpFvERVk665TgoWuz/6u86lP
jbDgzdDL4wRqqI+Uq9aO1hYYPJR9uzIL7iJc4Gwd8W9ymkXcPodBfWl4oMSUfDHUilcaXhI4Ppwp
E1bmAZyJp8/FFpbqgQBwnOe4ZBxNWYLAYbtl3VYzLxkMDkJIx/duHA9zw59HY07HPJz3w0TapeYj
1h3se2sQh9L0vzSl5emUAWbDbyKYVhG8KknJbLpCEpeU2yIAatEDuwpb54ppHezNMDhaVX/jtjiB
5mjwCoFjNd8kNikzd1LyESz7AD2+FaXbUszvClN/EVq7FPXrxFDSFKPOpr/dJK2t4rXPUPs3KYMX
l7m5OkNjKguH8HV1etPGej912JlAF1rQn0LgfkP/lNkhPLGIwC6DH/j69yv6rSxmaPDvr+gxyl+K
9B8U+TJG4M+ymF05vb/gZYSC94N5FegPUwHHYhYB+4fZBa/lnw8p0jHVhuCMTVV6Xn98SE2VXRYg
TUtzfhX7A1Dv5wGFrIshb1K1M2Jw2Af/vLTy206tq7nQt/VaK+2D3qVfIse4GYi1WBQKm/S+MghO
mnYWbrql6WBZJ4j3qBFhi8rxuVSBxQEYBjfH/cUua579RQSrv5/1le/DYzeG+qIz0fWV6Mq1xHVS
P5dNsjN7F0Yy4YfRMJ2ymi6SSg9616YIMf+Qe3hUwuCtGIbPCmUp41hlYTSK6s21exy6Gb6Hsq4C
VuqqCjEogppO7WtqTBh0m4ctS5UDL0Fc+s2dMVvMMxuhjo/jGBEt3Imm9ldtqUhWQO5mr40eEvNt
sV7ENUbOHWxYdDeQ+1vMX1H/NQzSZD+CDPWqWfFSzrldO3d1TzIxsi8vq1o8A8pbPT0TKUZlkM0Y
5YNAay6qWpqHcVTjc53pj/Hn7IPFYzbPxQedp5KgnlQieyIJ78k/OD6o4dFAEaiVHuIP0I9E/ugE
tOiL38f249hKlsy/H9vT20uSvuVfuzrgmOZthNzq9f/9X4pWRBnyo38eXRA4gCpxiGusc2XP+N1M
o8m+lVMDKvYjuf4nRQ5NLiF8jBzRy2B1+fHo8t/+Uf/+GmFdk8LTnyaL4Log97DVVk324WQZ/Xxw
R9d3tBSBxbaumtvAtAe0mcWL3sHXaEjaWo4qmI66E0cENCRsDgabYux6RKDvFG0I+pu5KCxtUwyp
sS81kaB8CURwcvLO9xIhLpBjhmUhQI6LXFo8osC+9qvCWZVRryzNglSDOJj6VSMb5/Cjh4ZLRD89
Wrm6buKULpu775oX62Hgq105Q3YeZgNXQ6nf9/jElu2cZrvQBzgz4MZZqNZgIxI0QcOqiOQyo7nH
5vQ0Z+3F0mysBX1C3gDFzmKoYXiVqfEqtLxfzk5i4vPwoXlLCcqkyki5cnjozIKMELsTjP+tkn6T
uILKrT6nfRhgSqyx1GX+fVBmZwaqOc9rd00VkHq+4hc7XMOvQNIt9IVsmShEik0uOWVDMwExqZqc
xDQ1PyVpQTWZpRtVEtAaUGhx3Ste3w26Fzsaq0MJ4JFLxyh1CCiVnCsVPIqnpPGr4F5eR2FrrYkQ
cvaDyXRyUJ6atKM0csN5GyZtRaApnD8IcXZxhIwNxyJsFUaoFtkh68GdteD3rfDH0f5Py/ypyNug
yLik/+FS+ME1737CvmZoGgAJrHYfxInvl4JKSJhuC0Ql2NZ/GnNhsMM0TyCCa6LH+8vCAUIuWnGD
99zUJWvrVxYOGirBv1wLusmXB8UPa78sEn6+Fvo0azFq5OM2SHndeHRG+jXNYd9l36hQFjwlL8Cf
N5O+nNXga9ZGo2RXseUF7z+xgLNpFiLyhNfVRJKyDj3JlPvgWdQ2uWJus6kKUsEgxjeLakBcDKu2
h7sPyDqaMu1ggujUa7x6JENc1GDCfatqO46dxnIhl1mzkb4P3FK7rwWG/ll5L2P3Mz+abW77V/iQ
sLf7iM1Fo/Q7n9wmMoGfdWJIuNX6c2sjCo6SKPFICNIWlg8UVIc/h0faOWiW8mU0OzbyNY6TxnBy
FvhJsBJpxkIxHE4kNcsgv2iTcrDKPfYNYXv6EDpfbLNSv9Qi2ZchxrrIGKrgMwq3stk47oCkwikM
+xwNOtvPUj/w+zXX0HlCBt7dY63k/cInstdr54jsdQLXlmR4zivTqlWk8SaG7BDcYFxRIvlVQDzu
oKgscmeWPU53TbN1tIfsvTHICWBgruzsRgD88DuuKzzU6pz026AKyl1t2sGXWG1h3nb4ZIAD9g96
OQPhiuOAqJbq2R9cVBz0x6d4zKtDX0QAmDTaALyLXu4XzYpVLzPCCti2sJ1x04Ym8g3CLYtF3+uD
97vA+FYl/Od07Yye9R8ukZ+mayhWmYORbsWK0aAW+F5ZwLohMUW1TUf7YGj8jN7QVXnnfKfd/NQU
yBZDytwAgsqUs1+6Rcy/StkkzIZBOZUFrhgsMfKW+WFtiZmADBM9arZanh/6LATnKYJ1WAim1Go1
Oe2Ry8dkE1jURgxWIEJWFOCVDUxjOjP7yFf+nAQPgcpkqkYyFZ6ZF5YSvvdassGrVyLQkhxDeoGT
lRKHDKkcRJ5lSW+UfU2gBkIEQAJCz5BTSbbAAGQAScPTPEAd6Hvrax10NyM4AtLgtkE0HoTkFLQA
C8ZgfsCw3yByGNd649/qLpZfJwu7TaPVewPsgVsl95HkILTqcCkBIwgACaXRbkKACQhPL7MkKAyS
pdBJqoLaqySpoelJJHFBHXJslkAYQmAMeZTtagLFHSANkaQ1dJLbUPr1VyAFCYJn87oNYDvoqZlL
dV2wioPyFUHHUQEEIQBCdJIMgbd/k2bzoQIZMbb1F7p1IBiSJlG31tsk+RLUSCEyonIXWsF+BEEx
SxQFSAqiBQ4xiArdaJ8GkBUp6IoEhAWIgwMew+dGlNhUseQjJT4hnvKSogviTWf54P0XIUuD/kqd
AwOgYDp8yfwAd6w6fU10cW2PkwejEbNG3C4T1wKHGh06fjF1oj4rzvCUujYvTfJCis/DnDT3okwe
msG6yTRjGbhUY4UJjtu1LYPhRHJdE/5GfoHYJiYqKqdrDx0vkefONdyt9rpPw5ffN9C3G+g/JxPn
t+H/bJ/zon+r/+Ei+nM6IWf5oPvZi0P7+ahafryIgOZL/YJFlOrPAH/zkyGRwzgC0M7+PJ0wYBzL
m42+B3kFH/uVi0iXGa4/lTP8OzpfH+0P0GQuRskT+OEiiqAIu6Yyx9s5SotVYFQ23D6RfXagGnZ1
eeGJXrIK3jossY5ux+M66IWyGdIw37e6O75UCv99KexNL7q15vb3o4IuU72kOYUzrJKryWUVgPDb
fZgLXGcp/mhGZEmKXgv8b92ChdO14QjxnLF7f2UyBO4a42hN+QHkNt65KFWOBYyTpaoG+rKze6bV
AqHcsJm1+lgYyVpk+UntSvHZqqL0BncAeRXtYG6qOsJenqb8g8k1Bu8Hw+0Ibkqs/eSbKHeHG98P
3yM0n+qUbvANgModrqzhHTXrDdwXpiLBVYqGWI/eelB3ESahCqcvebFL0TAX77Y12QaRzUiywByr
kFmHluzJmg5lj1pgGleZMiz5K1gJBE5+OIBjxB4P9LG3d0babBLnIa1Oxvzedz0arX6fE/497gRW
+2C8Lq1kC91nYNQbY4NtFEbuOjl0ovW0qL+2EWH6ES8G4zH09R+4HZPdZ9IRwdBnb4TWQhcy3K9T
pr/2XXtH2cYiVi/vLHzsTtXtipoR+Vh/dsxpZZWt18aQD/jdrpNqeq5QTWsqMYyxYr7iIU/B9EVr
Z2TK6zjHRh+WhlZ40Fq9wah2DcuCPA729pRhFDHh7NO3NSkeLUJLNH9LKO1CqetLX0GWH+e9Au6v
MOlRccnZ9e3spDuhIhNpDbj70tU94odk9D8DOzQQLSttTPq0z+iaoMbipr7BxoVQ20Q9Maz6UdzH
uCEwYtrXhdJdDDN5i3F7zDpgQbSkbgxtKAoW5MFsw7R4SJoElch4LFMBsaKm3JUh6GCf78hpPFmG
zexevWTIesOFTu1sBqTSA6Nx2K2K3Hpl6eH1g7rInGBjm0hOZ2e69F2JZsQksszEhNGuC9tczdy+
dlzflWAQcrV+wn1yE46yOsRInozTrjGHC5rqdTfne5uIhDFSrqeMGG2gHQhbz3M/nnI7OTCJ5jlP
1nmd8cyT5W2w8DanfarZOxifm6lLPLZlLEaw60xORIxkt9Gqad1Y8TVVwyJMmv2M50erxOvQo00O
NYf9h3nwsYtDs7nYBvLfyb6Fiw0+qzurTb6Z4hRp97wNYPgHbNkXEb/OxA7jTWI4ybopSWePs89G
2T8VSfgahnq8YEyrLsK6IhOunzDfj2iJZob+iTYCZbWL5Jy4qbXHA2Qfs7GtMFKmuOIzbJ0TwVjn
uY7DtXiPhfmVPc3GDWUd1LvWxjCYD2h1CcMoEvHt74fs4yEzqGL/fVZ3+cDe/P0Nk5/6c1XNINxA
4/fNFfLDhF0W0zxrXFgoAf/A4XyfsJufhEEyjPOHpU7W2d81gOYnsoDlo0Mb/TGY/5U3jGHh398w
lToa8wobdfzgf1lVp01dKGadJdugm7nx0VbYGcyG3PH6sjQyz4atkXl+oVgKr5Rm7QGxRlgFyq/h
7NxltgCc4Xrt0B8MoTE0U5ckVSyxK6+miAlTMWgv3eRel+2wdhgVaU3yUoTGcYawm0/mqnOs02yi
Mq8Qh2Ui69ZuEfgk25JlsUg1ccriEBXM3Kk3jl5o1iHO43JlIeITb4HwWXR15p0/g+jvwmXt97su
6onIpvs2/W6pwzIp2+gkxHuS+5sqOefKfs6OJBTug+auFsQnZvFp5MmkI/DCSQG4ypYYcOsYfE5w
rmjOcBSdOPmgcxKXJBNC/xIPte1uRJ/XJraXurD3XX2Pt3ZmHZ6aSO9ACvMLXKUlWY0T+cnlkt/k
og4rRCIomlu2tDeJu+pG/UFaNyZSNozYZgDqe11yHpx+oU/7orwMTBCC9ovFAhg5N4aV8hxyxyNp
iYvLXFZcWiSJl8898jed1t8p7vqGt5mvaMx2Y9ZuXdZsDesJjLiLqr2ZxsRT3NuRaBl3dr2iGdfg
cunk3/D5LYb+s+/ezfbtUIEuIhUWU/OCAUQRBS853yew3lnZ+pbCjypGddCXcl+hK+Eqz2GQp1gY
ba+3Sn75IHlYUaQE78RLfcSt4TudssmM6Ow24cYF0+G5fX9A5LQzhXXbOiXyRLdiPDAejdzYRnV7
aML5WGfDdmqNfGMU0YbuDPfOFO7m2jdWAe9u4Ts+OqfkzvCrVWxWL4Z8KvQZU1/OcxFc83XECyvE
wlIV6dLtmq9x1J2mLrplEnWqhtQ8Z2WK+S9RNKThUfzqjjpOQRJpXBY+K0YbN2AI1nkVoTiP3bUh
fYaajx4RBmGBb6EZTnPs7nLr0qNq8oEOIYLsB5wC2lWbz63nWiGJK525Y+bjERO/ZtqzbkH0LZoO
okFVZVJyIUhjnN2bQZnXNJEYIpqcxxxGeSx4f3rBYntMBy828HaqoQlQLyTE2WTj3+d8i6TQMbtu
uiu1KUi4cSLW5upRa/VnN/KfCkW/JQFCvse8zJM9v3aF1i2FS/xwOoE15DU3ZvhuM6QXo9SwOMTQ
j5wgR246JPuKJIsYZLnbx8/TVObLbOxe5yZcw7yh4hybUAo/+cMnlYYEHm8Y74CxppjBrVvIcEgU
5q+QgwAgM4W20hValJ4ZepJ6IQK3RRNp59ol4+ebJaB9c3xOaqyTImSRSS5KB4/+wFkjeXS+Dp32
uQrcTU1F1+TWC/Ig6LFmta7dajPGwb3dslHTsvZKcXtMRtmNk9dltBsBYKrUpKJQH7XWftPs8CUz
k/fCVYnAHAxrDXnnmrP/G5/8fR1Fw/Pvr+O5qFtge+U/Jc9YOh/984nkIaOOR3b1gSPh9fwukyen
zZVaLVUzGTpJXdb/ltCSoMycClUtOrBvMRDfn0hclZjODf7mVR4dxJ2/8kTyrP7tiQQ9R9yEYwJM
EWhIf27zYoA4cemk1bYxpn05YAZLQiigcTzjDlEPXZTjoErKL2rePiI8ZN+kErsuDvrgrvzMx+Zn
Zu6iMup1p4mjqRAJZofJCysiou47XDLA7TKsxMR/qkWxqYTmgKYKgT56eVrk/THMzafUYF7tVSRi
ZzIaO5Qh2VM2PBE/tmps0qPikYeJLfADZpNLnTcP9YBCEp2ndMEBntDRi3hjPlyYCF9CQsAB8yuI
qpMLM5Stbbg3aWXs59K5qnWALJ2+dKLuJSWZXJmz+3ZobropXQ2Rzkqd+wtRyJwkdzrYOs9q3EUa
5OSzF0jgSSCAGFY1wX3cDftST0uvTbqrXsMTNJLIHsVlvWy0aDs1wCSjRt82+Uh88fwc5DoN06QH
u6wvvCFHgZ2ZbNCJiy+6jPzkZK305WMSJEuZSTDBgm+GbqdF5jbE+r2wRHNwS50xXiGi8UjSrX0Q
/kxALSBLTTLBDHJmNgLZ6GUO8+a9cbMIxq1yU0lway8Rrtyt+jKZ8QHQdQB4zQdMeh/U10kCYHOJ
gu1FglUfOCwbwwmYnkPCJgiZnfMBkW3AyYKtNp8niZjtJWx2lNhZw5mvMwmi9TWQtIOE07YSU5vD
q3Ws5L2SANtMomx9TKHLWOJtWXqYZzvNiCDQYHyhciIyrh+NZQ2ZY1NKSC6CAjpWCc4dJELXN8EF
CiWOrmPDHDZB17MWDFzbm0irPSk5EqNIInlNCedljd+BfeE/pthgtyEhvvhzz3YJ1reWgN8O0m9Z
di82U08So4tqF8vmTGKBM0qnZShRwYWEBruTKNaOBAnnEincFljmp4GGVaO6SCV4+HfP8W14xiX3
77fqVd6kxfD3nkPmVP5woTK5/4a5/ml8Lz6h2yG8UgDkILPmR1SH+YkGQM6xpNSHif/3u9T8JJnZ
KIHYhEmYvf5Ld6ngLv/ryEwjX0wjEJfsHNQBP9+l0ZxWnZsHybaN+uk+bpgFLIx4spyT3k/5pYqK
imMxYy1ahvUcYKMbKXGNXL2f4gAmAq6hiEZBkjDqcxb2z4Mq5L3iurc1Ws7AVZ/6vNoxrsAQDFBp
E/DdkUZuZmvYVcqiSNp9wJmklHEaFlq6uRlaghXKUnWoh3RfNtTvqPGeTMK24gnxWmfjxC56bYlm
5r0UKUbpyCa6MDMveqQmXhDl29AmV9owu4WjB/jNJ0b6ZXKORH9Xm5iEhEusHZMBih1PMVnzEt2g
mt1b7iYEMk7xMW0UZofTsOc+u4lmbYsjhsoaK41k0Zdx+Jg00RGA1krj1KFA1/XFMFTvzRAgaHV0
9vb+uNdiZwnJ4nUG85hOydcYPCcGQ6+zxHsY6Fs/ttdpUbbrTIQJiEEj2BjAmoY4v7GjRvLvEo+p
4Qm2eeVFFvBpiEVYCicm+4SzJPHzXJeEf2KlpWek6+tnIlPYKmg+hlp92LQVvisjsi/IM/Eyqs0i
1ud9FxLtU8o1SatYGxW30AQOa6FX0ddB1C9qAw7bVPNdOXW3UVMdAmyYXWmdbDiBSzfH6lz7JbAm
+KeTze/B94dirc0lGYbQQdZ2DrxjP1e5Op+nymXeN1KiMqozda60LCGXqavyaus6Y4SZvHsKqqJb
W0k6I2P86CmVifYylY1mQscZfvSejmxDnY+O1Bmgq2N2hQ9yqntjNcnelR5WpZcV9LTuNK4JTLgO
MvNllE2vSgM00AWHjKFiV12WyXgI6JJTuuWArtmke9ZlG93Jhvr3tfjtWmQy8R/XIlkdwds/XIt8
6vu16HxyYWDgnZSLQxll+Ged6X7SbQfRO0IIqiu58fw+iSHgm7LTAlYk4Px/XJnfr0YIHdiCmO5A
95DZiL9E6JCl7E83o4Oai1vb1EhLNBDi/1UbgSfFUf1y2OYQhFDrsG9cdhp+vaF2nINiwCaFcFY3
T8j5iTqtp3OMDpD6ou/uk87Kca53Xcr519y3yU0bYldLEdwzAHghej6YEQPqhF1YJUVYOOgbi2vq
LJo3OHNfB91OnEXs4DoS5k3bJj4wMUrcwMzMRaVRqYyjdDojzfrc49QusvGoByOBGvXs7BPHD46/
/4q/DRT/08p2ec7S6KX4+5+x8aeVTdifDP7Y/rf4+nGiaPOI0xOZjA5d/picH9ol65Nho8h1yKEB
1kUM3o9PPOfCNJDzfiiAf0Hh8zcjG+UD+kIJmEGZaHKefn7exeSPRTVGMaudVlmkk8vCuM4DdZfF
CnPFiqvdPfgO6nwMYDbpdQfrm0FSkWZJV9omjQ8HparzKGRNJMiPb1L12SCL3VOHpqCZCoZ1AONl
ZQ6tsYpM50tDCj2gFuCLoipZfQdRhl20dBr9FWhxrK7qEm6VMDsiXrKbMYLF14IFXNQFkXimbMys
HkqVoY0sqSz9LlTn51A0CfzT2NgrYf1UmoGy0BUDj5rF7lol4DlIiSgr6+Qx4swsnTkgklSmbgxq
5HrW7PcnK4yu0hZzWhFYJzWsr+LWrpH4TICgiN4LrEMgg2Xc1yEVez8w76s0P3RhxwBL24ALOFWx
dXJMbVXqTGCt9A0P31iNj2lPKkBXrwfdXGmwFHNzOLeRBcvBfrFaNfYGldGJadsPxQjBWCSTfQzU
iaibGVAinobUb76EEwrhbZ9o1jJTzPTu9/n9dn65lv/9Fbo8N1VXtM958g9HmE9+f4kwlspK2xUO
STUIWTin3yce9idTjve/r7Xl6f7zKbLQiyDIR2ajM8lnhPL9KZJOVam3Feh9eT/4n37hFCOG+ctb
xDZbw1LPUNomlfNDdvzjYlvpNCvq/BDiUm4Qb40RBqEa44CbCVzNXoHneUgQy25im4TDctjlTXwq
Gjf5XCcOJlYzqzamD9WnrkHjuWmQbschTjftgHVmHtts04n4fWyjS2PPT2RluPCfEyyY4Fa8OZCY
SQ4eJW384NA5rjqzKsFaawjrnZmkE/508WAZ176CG3NW3YvdlFesz+1FkojGK+JiVZPvYBNNKCD6
LwVMaq1SvM7gHLbJuWayi0cbPijKwtYyV6EVesR3ALTqCqI00302tMtAzfahuCaq95SbM5DQ8EqD
FBU76Srr8yeNzGw77VezFnOwcmXbVsYlGuDEWE3KpGFipz0f+9S6wXS3rweAK93cH8tIO5phvAs0
0h5tLAgZ8R3kg141hno1jvOtOdjnMrcWmRKiCo1WehgdoM2Gi0HBxGbqxZp0lS1bzqPv5u+YlNDz
WVd1b2+caJbcvsWo6Mss0ZfGIE6K366yjhwNoE++rS4LdtQaCUNlNK2wGZ9yBMb0GS9dFixb/HcS
3W0DWwJgsBT2fgrns0kWQKfB+4Mh0qWjN0f5qt0yT7UfXaKFAUMHl4lJRzRBTw9CyFWVv1dHY6vE
3YZV7kqJ4YKqkXqpB3VV8K/IwZSV3NmtfoKrq7DjzNuzD5u9sMP7xn5DNehNfroPE2K6usYrIc70
uXKuw/SUslAO2Xx0JK+MA5GqrpCxwLDGETw6fJUMg1tDHH2lWRQ1UWeBfkvIs4fTZMWQ5KZGLloa
5Xriqw3bGsQQ+5TwPZhroDTVcnaHdSd4W1SWMCZo/rkdvNz4qgn+f1FUk4GoLRM/XM6+fB6alVMi
YOzTFbKlldAvVtysS/RQoXiezOK2LZ1lYCmXNlaWqdy9VjSrJoGQpoxTq4J2ZdZN88B0VKlIHHXM
x0TnHQhLgGk2dNeF3xaksaQ47QK7CHYo0ftgG3b6MWK5nJUlC/SnsCbCOW0xMVbHKeu2QzJ99nF/
qHA6MoXA19QysJIkTKr6TSbSbeheHEVZ27KTnNVTXeUzaybI9r6mntkrkGPJCCvut1pi7pXW2UTg
6aOoIcame2p6a1EJY1GW9W4s6pPbAqmaDaSwvrLt6D61jBQKLeWxn1dDPS7i5pnNn+ew0OvRPyQY
BvtR2mBzvrF6VU6XqbHXds/GPbSPlp2cgv4+isrdDGzMLclkU0Ekae7Wby9Nll+TD8EBszGST9gB
VZYVwIAPcNPgkBDaJMKDbmeg1tBF9M1+hPaoOGDNfQ35RjQf+qjaGmHwuXbGYJ1H46NV2O/N5F9V
wkY4wjPMqokv0erwlzq916fEz/AvogOICw862kFDqdpHAOV7tBYs7emVdXeDWfwypBqriFJ5aX3Q
6b/1qt+k7+hB/+NNfXj+Jzat/Mz311SKUk1qXvUbJ/HHgpiWj+cL4xgtGov2H01sPJnCAruAwgy1
K6uEP19TKYingGV/wKSKz/0SIF3IkdbPlB1VgiF1myebf++vZvA0SnzyJup2W4fW3N6rpBMW78rQ
XJmssj3Rioeqs8FgdW7hRMchLVjfBkN7pVn/n73zaI4babboL8IEUAW7bbQ3ZDedSG0QtPDe49e/
A5lP0sy8idBem4mJkEjRAJVZmfeeOy01PdjUkKm6sTtXYPr6rO6ILo2eSzxwS3wZvosw7DrRZjdl
gLC8VLV9NooD7w5eZaAHro1CRevUFxENsPyZnhezK7c24R4iUCVVDKioH3QrfTCviH9S96MvgbOG
GnhUrXeMlGQJ7G8rLaCkppo2mqfOnxMR6da5lPd981TjyRZ49TYkcCE8s727KKn0lQys5DgWjn7T
t/htygjOja6IZ6gUar6InAqjcTpDY0IfZqGhgBde9Fbq83ZVSL6W0aCwvG75vHbvER9Fnru6oLiy
wcTXY75qVmjglSm0ZAQCBqXvpUyb8o8P7dv2Tv7na3dmCNmGKXnt/9LK/vTyzQRTdmJMLf73Gv1o
ZUkn4e1C3Ix17ZdpM3fYufcFj8Cq3/4yivmplZ1h0g6uCjrd2Y3yG60sHfA/3j5aYsOUWF8kHS0Y
1V80msBOaZdNNdlSYfdmKUYkzkQQhpPTPNSsmO+UYfSeyWEdCUZjQa/RSx4Nxeuv6pjQGnZIHOQB
R/own+0Wh3zEYR/Opz5sE7ef64CgIFQUBmOuEJJS0c81AyR/58IgOehzPSF+A1MJFaah1JiUnJzS
U881SKcY9RSlTqgHhSLlO1SrkbKlUr40yhifcaNT1iLKW0eZU9ryoM1lj/JnUQZz/dxQFxXqT25v
DarlEOv4adhqM1UNugeTmsrlcHa7byZqbZKdHSovyfPrnkoc03/3VGZ7lFxvQzeunyFZYpQd2Ewm
2L59mPPqW0195/eGOi3GNELlL+kAKjoBzodF3H6OvjQIdAo+FEBB5+BjDRnoJBo6CoXOIphbjHpu
NjS6DvZibpzRPoaXjJ7EVNtNQ4+Sz81KRtei0b0A214PdDMTXU1Dd9OIdh/S7Vj654zeJ6IHYoFK
NtSXrmhukDqzoD/DOBKudcDPIPa6E0my7+z413WXnXNPgWlQax0LNdJwFWLvZbVAviJcZUg+mjK/
LxX7HqVRSCw0eAlkPneZp+ybKrk4PDWLbCBCpUDGk6sQwch9kIvEqi8CAz/Wgqs4F5u6zs44Bco7
DRLWupEe0UxKSBJWnBuffB+sQNY52sLqTYx9qncXjM0zv8GXKVRXTBoIO3f2aRSeR68hbktZqUNy
8KucoX6Bdbf2u+sRxYXS1tthUJ5SxgHh3EjFxgOvo7HMchhtATcvo0jXtjmRZURofI7QFhJGiRNn
MbX6XmsQkgjlUDfvvWgWsipXhOusRklMA5BNphZORoR1/DQp0z2MBHowMTFgMXnypDVzAyJNWWS9
8oTH6q6dZLOULWHaalahotKCpz8ThS8TBfM/JwpPz9nr+/jPI3j+qG/9D3xpTXKHt1j1fe2A/jdN
4I/miTebLSFJymO+9/M0AYYOxv557PxtVvj9CDaAZSE9ZCKNHXh2+P/OEYwr+W9H8EwyNDEH4S2c
Vfdf9BU/yeRVlEij5SEUnwrs6FFJpDqjM2Uor2yhfahquNUQZvuOvsxt5a4oq4dycHa8Hfs4ydY6
1witD1ZJIm6B+K0GqPyBZTyVONSsJgNMOJxoDx49R7nSGmNhYTjJe1Lf+mipqMWqJHk9KKOlhuzd
K7NbC++KURTbGIUzZOjPNrY7dbifOXDCadaF8dK1KmNzB71fzL/eLUnFQBbOaLAgo72/7acNV1Wo
erz3z6qvXbQiZrA+xvsGSr8ngi2mgX1fA3vtcTrnCjpmuNFIzTNtOEnwNGM83qgP/LxWvYQcaxjr
doTL02UEmGWgb4oldvq9tG9TiYPaIucTuZMoEAEq+dbC2wgucUXMLIxRwSmiAgbKtrpdrUXAyrAw
wIHKdw/cpyN0WIIJpt5n2zfdAiioBRw0ARJawyGogYbmaOtzIKIBMNG68td+WbnqeNOBGuVmtwrr
Vw1hF6CfzQSQNARMmrKOKP2PMTYhG0Hrye4kENN43CIPmf8FcIauCei07+01AVWubyF8AYRqmNg2
CWOQAFJzTYINKRlJVFdZvS1ZLoSetbKgqhbvAsSqBmq1ALmahv1HAyrIB+5sEmA6gmZlO3ka2BHi
9V5Hmc13Fx5UUK6Fchxqx23FQwbmdQD3qoN9FWgTlD5EHO+t/EFCDSTYDEwsuVyLGMZR0M1Ogtpt
wMnCWp4x0sito8cI3GwMdtab+bOGXnHgg6Tli58NSITYNM46maxFAbx2TPJ1MtNsA7C2HtJ6Fcxt
Ce62AnvrgL/1wOBGMw535uJi32IkY29igLm9+TSM4tnoyOv1h4WS5p8ihszcOylSpuuX8pZ44jU5
EGubiVhi3oemuosL/+gB62VwezvM8N482ESauOjMmGrgvgOQ3xrYb9LcOkX54IAAHtubQNE3BWBg
E0BwBijY5DlLlOdq8E/OzBEmEexRABaWGUvcpi+eGpDDxuC8zPMmVIRvPUhijC7rzlLuk7a/TNJw
B6u41DPDWNTG0lC6Exeqh7rp8Hm5Sf3cAD6mZBy5ZSx9ZEsYBS42gORgJiUbIJMxvkFuqpggpjdE
rC1r0Moe0TLELauoKXloc/DL6HReY3DMsAYeh5nPnAJqjgA2i5ncPPD9AfBbliCdc9DOrTAXRSOf
bMVc9yqLLw1RsorwV5vT0MI7B0R0pF+mqQSwCbMJmWcBTNrWOjea3cQ94dJsJY4C7HQbXqDkfZrF
U4scLDUar40zc6pNgNUe4OoWvIcEZK0CtM4BW+cArhVA1wGiURl/xGPsehj1oXudfbAkilAQAmty
5yQ8XwAqr3QQ2jko7Qyk9jCztYEFoJwCug3TmN3jMkdrWgPj7oByV+Ava8DxM9JzBNrdxUrjmmC8
WWB85F75NJWOD0gevNDYNqAGQhjgo+bLRR50azvtSO0gHvFhZF4ZeMlV5vSrJp1WsQxWDuifCntP
iZtpkYpo7Tc0yqpI1lpv7Kuod+0Ri0XfrwzATTbAjzj/rKUpzpR3THNVmBDwSzcYikvhcW4Z06nv
6luBrnPIAf9zePF3cW5gEJqDh5+MtHpEF77pInlCwXxRTAwXte0GOSwCD9NFYtGOs/GB2EL48o2s
Knq4ciWVd7K1NqbFVxAmpIRnt2St7nqRrbv5uwzVE9PWpQP6PIc+bqvMefKOKRCZkxWQ10EcjeTN
V5JL3g4Lica6qZyVMZpXOeSxijzTKMt3YsyJZQzo0KZ622gd4UsxMjT/IPuXliyoXtxURrMxx2xf
tfnBRFhmtimIpvgqiUN6KXVldeaDLuqdyBREHcrOM7H1RGRuJd31pKTXU9vc+MLbykmuDFRvUzu4
CmZErazWhaUtKlKmCYpZG9N1pcstHk8uB+WdlPoyEeM29Ih4SeRmzMFCoLyOCMdCwIDmgbFoFK38
TA3wA4GeJs/QcMYzEct7yxdvfeYf0LquG79yI4s5K0LAZMo/tyXn2cTiWOdC3VerePxwsuypKXt0
+uWnxnOWSqztq9FzCfi6TMpwEKXBLL4Ll13cuBXilxzIBoNI11KLT6NRnsrO20x9RSNtjQ8ZUpKZ
sV5Y7WOC8L2P+4RNMyCKIj6OY3vRWvLTx5phRAYAM8c2zh1K5va4Dpris11qu54gRGDrcNYikwgA
/AKDd6/FY49ICGyjg4cs0y8ikbhOu0MWlNDT45tE4RUs67VDKCPHh1fOpiN6+D896tetFwui/9h6
/T/RzzO5+seMDrqErdEIyr9rfB0mCIREoTFj3YTIl4/6aeOla+gu5v/8bUaHLkOSJI2MjfTBLxOE
3xgTaPNe+ucZHa0uCuMvEFbW5o49z/B+alGpZP7UBLLfYmUjT1ft8sZalUbBEZNO3OFarw1UiQnR
G49abhNSBDmmuPJkyyvRK452lc+6C72bEoL5ZjHGmA6FcfXn+fr6fP2nX/icJ/+2T/1hFIZVNo+R
mNTOCsWv+p3v2BPxF48JIyDAJxZ71Z+fLuMvpOO64LEjQRx/MZ/wxw0IgzAiSaDAXz/sd25AYh4z
//p4cQNiBo2T+WsG0HxD+unxKkov8SaJXTKq6JLqfqeatVsG3gr+xnUkWWfpoqgWUaVPh7SJ9DW4
NvtzMWos29IJO6NSffhW673NcMWRCNbOIJwqsMyH3Ci3UzaTQ4JwY0/Kw5DJM3Jz0k9i3bW5ALlS
3BCpddLD1jWrgDRGbXrpjfigY7sdEmfJ6OsK2TsKbmtTlCkRkLW4Ds1+MRnVMs3qIynRuosqmzTK
bmGXyIab8Dap240kokPP9UPqyGev1A7NYH1u9Bx7VLCvC1y1XrbsJ6INvVuPPF+EEiuL4myN6RXq
whcV29M8H1MT+RI6OvPw/Gz7hTsRlYwG7zSo+srorhRvwMJoE89CGs9YbhoLQWiSXnC8HhXdW9o5
Y50EUaP66NGIosZGX3hddkQ+9xHJBw2OFqCGkX6G5vQCmhMRyAkYG1TFbKc6FVROIkJaDMuwja34
sRRJSlwIi85c29hdvQyYVNl2upVqzF5V+xCMtVGc4E/y9/CCt3g+0VpVK6fCwlVpKNhBCFTDgx9L
UE8M72v96GnSNVsE/LXGsljEbilf+0ZdN+pyLOfy5oXrAKuz1nrbxgfqkGM0nQtgrIBF7c5GkpC8
JN2+OclAW3lG/8mgUxq5lWjtVve8u9AyuCGJdUeS6iDLo52n+5x2vgzqBxXll4fy2+qsxUh0hlN7
R2JpkMJAk05JiNcGjbwTVpzxcGEOvwxT59S0zevU2rcazjTwzPsCb1+cOlekT7tzXoUHn0Ea/VWr
w7kAc+srVgpa68X2Rm0l1DdUlUtzrJ8tP7iYeb0JgnEX68TtkCkuxbiGOU/RDkklz7QT6LtVP9Sk
35jc1vJTpppLu4AvWqNCyyCIkl5ukmIek2bup8U2GCADkXIe61wsSD2fuOGFhPuI+Non+BNFEP1x
5oYjk9c5ND3N7FMHoc8kTX1UbCjR2aaxm9eau85A6noURa9NQfJ8rK30mimqM248PAJ0/XF1UEhu
p70lvdwEnHPJqvjaItxdDS0NSx0DMYXsEf6K7WP4+Ohg05fsYsKggnLNhVTpYJGE5wTvfwJfNy/f
Eiu+bTx7VxcG8Zs2dLNo02MB+1MvvtYLpvz/fz9y88xVKymCf07NJB/3vSNx8A+BlSSWTdM4TWeI
5feaof6FIWnW5QCx+1tHYkCQUC1JvfgfWu9HzWDWRi9CtpSOxhRB/u90JKwffy0ZfDK+CoBdEHjm
beSvJWOUSd6GpjduMdSU9YbrRe1fNMh0z0TqTvIl5XVUVr5dZdFeWPUwcAuJ4vUQOdOH5t32dqNq
EF/LeLSTRZerTusSIsl4xgYaYe0QqJX+Gos4RcjXRvfPg/f1wUOp9R8PXvhKTnX29i8PHh/348GD
m2pZbJ81UEi/MFd58Jjhivm5lHN3y0d9b4UN8G10yDwI5pcm56d1NVGq8w6bZZqGUwP55289eHPb
87cnj5YaegpbMZ51nuVfnzzdzIj9ctp220WQnks9iAEAmcnRVEV5GxYqSUVWXa6MSnuue+2qiMsr
K40uYYv8PtIuSjFdi0F9T1G7s9nVzsREb0MHK0eDOv9Ik6bCbegA/jjhuhqIFXM9Pz7rMJ2Qbxk0
LXEj2LgRp2yparZs9Oo4qilxbbK7VdIvKxPwPLyKm1DF96YbYtaYKM6mk6G9FoW26YXf+m7FKp4d
dCnlwvITh/DCDtAJnH6yrg5Cqd/UpMVy6ivb3gsOvpyuUa8yl6785zEErGI3bNDYpK0ZqR3aRL8E
nTa4oLzXqkdtHZvyhHGlXCZNw/U6tfamBHrstB6gEo+RlB3lm6pSPkVN+UIKAm9eEpeubUWjq6Qp
+S454jGmWeRezQHgDsbfVv3c+8oGlRC4SGmrD/UMpPO+oOlmSJ2lajttxtZ1Uj3LGWRnQLTjx6oe
tLkDwTvUsbyJnV0+I/CqGYZnxoLchBmQZ8zDLW02BFbQ88wSfjWyiXKHhwG2XvqFs5c6Tu92gfcs
QB/BaYnB8c1gPq3Rb3vfgiaSwOzrh2B2i4Nkoz+hLYu1lh9yE2BOdFK6tEp9VSOnuRV+OF4qWahP
6BrJq279bNGp9YBFrM3u6EjGq9pWB4YfrMOabrg3EuCAJju3azDcOC68CAyJ4jDlNwFiFSrzmq4M
szsiWqKdNZj3U4eUwMranZpkjObNznBzWTKnhVF1lrLy+dqMeDVhFHUNT9D21F6wiqf0BbKJuAkb
XXxIMg93dl+Yx6ws0rPlxyw6nfRUIiYkqSbMIpVfe6T12z+n5NdTksPpP07J/OW9zv8FTC35sO+H
pM2ZhqjAYlzAHuSLduC7rIC8aTBzOnGGhv0FWv3jkMTEhmRAwNrg4OIgZJTwvTrP2AzWHbMQBx3O
LI3/jer8T/STbXA+s8xCTI81FsfGr4ekwaS2UhgQbNO6vyL8cBNGynpqrZ2qdcWigESkokpJ0uwK
B9euIawAw9lJVv2Lr9S7Ka/fooYxa2CWp9qBnaqOa3WM4NgOZ4dNrEmQ0aIfVbI5xTpJq20+MhrM
ywfZ2pBhPBeH3640YB+Q3phk4yPO0MNg2lvbKDcd3Aqpp/eR4yyJxdqX0bBDAXRH6AH7ff+gAlks
UgtgVeTKkDdZGeK9VFlkT8N00C3vKLFnybA6K3Uxc3SPvtDfWxm48dCfO6KslCTZlIm18mxxmhA+
hs6sV3UY2NdDt8BRwp0xWDZCT5YZIEo8UTD05LrsIUiFnf+oZ8UrYijX54YVJN5Z6cqdFgRHa8pd
0RjPiiNcAMA7ldMxRVYcNHw9bbEZURLLMrzR9BYUh3UxyW3JMp1QiNDFjXXqcsLtrBzlHo4d5vX1
odZ89nqEy5etuEHM8WQE3caqkOzi6NlXWYrsE+Vx0WOpDVrkFhwTzIotSJqL3JCnRKW6hezP7UT7
3NrDi9VMu7LlXhA1pMPmervsC2OPIeNohjaXAApVmSKQcPToFPP8rFvDPE2aTtqWJdckDGgLzapx
1aTEAfILy7QWVyKbR/BZRCAanbfoUuu1IogUgUf3MBTBfR5Zx1gAfugCro8l7mF/LPfNHFEb6Q+D
n22msXpJROMvKsvbihYxCRdZfHXkVEoATdSqGXyeo7KUq7TOH9Qo3OZGx+qvNndkbazxYa7V+HXG
GWHWXsW6uatawfM1b/+8pj71mvIQ+8UZrhna03oXZc2BqI07m6wvmgku7dmqk+xavb598L2aTY51
aPtoM4XEZYf6y+CJcVlUjAxK1brrI0XjAq7vcYCCQZp03y0Lmy9B+5gCsngHP1F2dmr3GwPQIzuy
+w7LO9wy1qhmZWy5QiMptdRpEduhsS0V1Le2GS2thBE0u0K9K85l010lRX3TKV17EVP2VPvOm1d3
kA6Ttd2GyOCi4eIHpGVX+ntf5eMGX/59jb19FNqD0BTXT7VIXxgjwjMrFvx+4ojsYHKW1p4kIb4B
PQJccXjQA7YMDAOKoN2mWWtUzNoL0Z5jFpyMQZRFWtTvTc+VUWlWLWkgeTysjWbChcnTsshqmM5K
4Y5jyqPbYgIZT0HqXcW+j8lbX2bJPu40RLw+EZoO8utmXPcdEnWEzSQVLwopEigAcoUVC8RHekoH
VcRvmaIXy86Luj2iIy7oCT/BAbzHuJABv7XMC619oCfCuTf0INW2hLSuhCTm7WIaNrvNP+XuS7nT
/9PTdZO/xmHmQ8L457Vg/sjvFY/7KPq0bx08Uo5frqOo61CvQhP8Ys/+UfBmCIZAeYcARH6JYvhR
8GbjInxCLg208vzfb7kTkbz+7VKAjI8MBoyJ8DEMEh5+rXdVkHlJQBLgNrCNWvooJsK1n6sxi0Iy
+lhrF8uqDXJ156udIDJoCCsGKYOm+g+yssZHODEOLTjZXhq72ERtT4DqTB+RVZ3Ovuk/j9rXR+0/
xUI3ef/8L30Vv/rvT5n9hQLOcs6er5e/PmQQeo1ZET23W1/+6MfVk3EGxEx0nto3EfX3rgqlNE4m
bqTGN//g73RVeG3/+ZTRVwEItzDWQgqfhyI/zcm7uOiMviRdCiRo6+xhJBViG/ViwWl/qzC/W7S9
iqqktm7CODgZFULlNLLSZU3OllvrCBHDITKWjplwaFbCQqKTJJc46z63cwJVpa5TBTl1SHic62vm
lRBatIyIFD7ocfPJD/1q2VqpspY1o7yqbKHwT7JHGVp7S1mpPs6FDCF3aXAFmybCIDMDdY1l+09w
PuOTgk7UdDz4fhzOnipeRhmBfoySwQdRYJZLTBzU94aAcV/k4L1hgiytPnm2tRLNhfQ/sYIlF0yx
39qsfiEHjKyoKEV614li2Sbpe2khDQnb4NJW0UlRwNeaKaZDFNkgMn0S8nRtmkOXirtuCqpj1wQ3
5BHss3yE4MQcu7KDo7TB4TrKfe2QGdQTchAEZ2vkR6oFjxHGwn1UjngUterZVz0P1AxqTNkG1XKK
4mqZSG03dMx+k1jB4Z5tp9o5sJ7eqYBQ3NrsFKwW9XWda0+5le/jLHyeuiR2LYZQ+TI1tbi4ab/k
E4IzM8/pAOnAkKXWuk4c3XZzmiHAw8xVLUddS+M24bdOOCs7EnXK/enGVvOmXP05L76eF5zT/3ET
a5vgvfrIq3+ZWOl85LfSxHqNuRMCQrZoMO1/iRoRfwHUpbwIfKhAmH51HJuowlnQsr8lvGcuKT+O
DaoIWkXw3ZQvGL2/dWxY/yxOaBw5hMAYUqPQM/56bDg9mRiw8fUtTR0qqrwtSuOhHlSyuDgIin3W
kCSwzlTEUIRcVJ/U2kIEjKHMoMdFtRRtii5aOon5Zk+tG08AREWz03B+TQOK2SBdOiDvcNauSDQ2
Fw2UpvU4BYd0jnvLbXXhm4TKOn12rZKlExPztWLreDt18kqj0VKIjeviYReqI6y08hAIc+PpMAvN
sr5HMhMuCgeBL76MJRHJr20HK9dsa2LCSSlWJNm+VWtcjz7DKRGlBXig6CTHAkJKTPBPID7KfLpO
6CZLd/CVacl0KoRGS06cZu6BkRLXppnx/WQQwqsh2OJgY4jnjf5KUdMCq2Lir4VfWlz1APcnynAz
kFcMDknxdpJkMw4wyV67BMqCDa3I63NYzKSgUqJ7tJ3kPpoFT0bTsGexk2GE1dq0O9IMU3P0LoFd
HBWlecBqehso087xBrmQjs/9zIgY55A9uBim6ANhVMQ9bGcU+mNsAx/EwQXyzzAJarEdt4+sd7r1
cF5Shcrs4HZ8Cw5lcov68lTaKX9D33SDTqfOdK6Rw6eQKycYPRgyiXo9WePndgpgsFTDOe+4lU7l
bFsR8GaGeQNXq0t9CmJa6HbHoEhgx2sjZDHDi5/BF1dDk/DB0b6zvfkXpglwK62zsQIsq40oznof
awQwyQz9irEKZQwNj6Uk//xZ09NXRbPB5/nNJ22Qq17FnBNDYgjSNjnWEv6SqvIVZSmKclvPuZza
TrD1PKCXcWyuIsGWrGQrC6p8JkHOUzAWuKrTyW09IdVWRQ/WoVKkK+fVr2d6CMDZBwuS4lOvU0nL
8mrx4UUAgf8Msb660nRGOv//0XkL2O5fh1jzh31v6e2/5tXSt03Rz90W6FcTzghiGBr7byfqj24L
nohu8KuEowCNhMPs+7Gp/8Wg6Qe9ifXAb8yw+Kx/67a4NSBuYGxPojxIqL/jy311mDgcumxrYCmI
lpVAMutOcZPaq6CYaE+sGsIAkYbqKSDLaGFjFrnWO0AqPOhVmaxg/4zWfn5+002eKMiwsKWsCO3Q
Tl6u+fsG0spNWUTG1qzU6iFNzRpRYaYam6QiMXdXc4B2OxKH7I01MrZb1YE9VCi3C4GNpscIClsQ
RbLpL4aGmQp5TxuCDJuVPY2PquV9atGFNnGzNYletP1wpyrIAMsIsVlN9CBgh7caUcGxLO1nC4wQ
WTHTlW/V15NtHbwJITi98G1BUtsSGgoTiHSeToy8UMXQz5Ol8aZW7IBWSGHRPF37SfSQ+uWqqe/7
1N7yu10aXWavcqdCmafZV6rOWyxrAN4gVJCwGmuBZrbgerjg2wMXEdooEgz/M7uBZqF3/a5tQX3n
XrFzxhyMlUXLk4PDjUV8bHSHvKgBurXXHKeUDKohd946W3+Lq9xgBc+SoO91Ut/9Q5CXfDOR95yC
xapkd8p19OlGmV+JkRg7NUzm/HOEtKbyBtv6MA200RWcC1eLxnHJImVhRipfd1odwZU+2n57MQws
5aTSuK2V3fmDtQsVeahUq10Eo33dWjXag0g5DZ7z2ud1upDjJMi3mjaDEbL5mVXoArUwic0lAFB7
lcYxyQsdWaQyB9fOLl7ad16a7YUe751ANVxnFB+pVRCFM+A0IeIDsLXzSBEJwQTSo9qJDlrUWlYx
VoHGWVg8J3lf7liQuMDodxMCYMposq6ScKlqVe6Sd/SuJXjSQzrljvRqwqdxTNkGxCkTVcY4wJRq
q2xR26wGgPAnCWJYDSwr8nmgqs52hoP2VXdplOxgdwHkkew4GIPLNOihNoITIJJinc1GYSsqLvTi
V0poXdqMWF0ZaWuwHiurMrimhDJaNHW4tAWlQfrZsNBpLlQ9gfCaIXbXga0X+n2Z+mjqA+c2kJnP
fK/f9lyLFmaWETEyqScnSW+zKNmKUr+KdLmKUsHjErjFlBEPKP1Hv0bmmhpulHdEbcdxjLhAgdk/
YOG25XKoDO4NU7NwaiVza1zyaeos67Z0lqR4IeSoTmPp3ceJBxm+GhgmpvvOVFelTJcTUSF6p9yn
dnSdpD7QV8XZ6SnK0zLZNxPLFs9EXNkaV0KZ7vCQbWxd4V6ShDRE4M+sXKwUS79OB7EqgTSYjLdC
uqw4NJmZV+adXeV7xxpd0QEMJsHUChLcF+2DaAaocD5Zq1O0NFKCe9PJuikwsbhDZ951ybAtB+nq
BWISO9gQRPZm9fknvxCogibSV9KL4bSP9EOrgWE4wo4d3kRyFP1VOv+o9O4CJqzwl35r3hiVydgQ
HbCxb6z+kKr1oznTKVpug13Gvg2izbplby5LaxUGRbEYff+l5MLYYBjpRItkX+zKccgW5mStujG9
Ldvo4NtGteLhe/9zdfl6dWF58x/19zVvEnQeFNu/ZSTOS5/vBdj5i7EYhqNvFqef5h0WSWnkj7HB
+bGF/1GBEXni2f66XWIQ96P+zh5uRmpz7se8X/qd+suy6m/1l7E41lg+G22AQGfCv/TztKNGUy0U
W6/BLyfFpjQInEDyZ3GQAAw35NTUW+41znNk9NDHU+W9UD+N/ltpPeZoOmzexVnGLJ7NBPpr/Fxg
z+uaPdNAt2rf8FuOyk4kn1izkWPx4OvGorGAgxQPUv+MkqqW14rOedpti+4mxkJKJgfxCZF2HlDB
C/GhODBux+s4DLGGzDE4L2Z1sujbw/yhIHcBFqFzkdVWBXOr+4+FRAiu7O2RZal2bLpmZTV7WS8n
wjwUjjw7fiWzZOHn95UPcvBQNluvfSrVXRFcj8OTneHANHdx+R7pzcJXP1dOtkAE2DGXcEpEchCe
Qpu9wIAG/iHN32X7YY6fUbO4gXffdSjl/ZiMoA9s9JgzzrHvkfvRuoZkeqTeDHELzRxD1aEsGFpm
YmEK+NC71P/oqxuA227DVL7GXuF3yaKPGbJ4x1z/JNuU9Oh0odq3iXgWjbVQmOaX1UuXPOUGDnkk
/bp6pxfvY38p6n2NdSUtP/nQanNki8ZhGI+yNRZOcM7ME2HNXr2puHK0zlOdb5zedDXlEAaKOwYU
e6ArOXHcyrmsuBZ87rorIzxWBFPMjZO8l+l9m3/qusfR/CzyBzs86QBwSGuBlLUZywevOqTlev5R
Wf2bmnIvmMpN5j/nONbaZ1VexpSAlnWbYYWhD8He3HUPaRgsLLu4yrmMhSHQYkIysdDiGpsGbiPy
KTAOWnOYGPrCoVoI70oPP7T+lgiNMb4t83TV1cehAbT73GuHPDj1fgz9987Lniu8/bYF+feqhpyI
bDAUSAY94X5xdPENO96z0dRcZmpGPPEiiW4yTByCWV5QH3XPcEn5rsPGHaaXvJqz/nwSMyw3M16I
pVO6gy8e6TXV3sOHXQEYAIF7MbQ3WrylrR/6iSHfeB+jXJWTv9CD86AsB/1Vrz73xFoOjBYnwJeb
OWteU19CW3VDYkkSc2VYz3UUupo8a8FLy5SaqGvG1t5OlC8dRkFifOj3nFXanZTx08B20lZu/UDd
dfIh7J/6+i3193nw2MQXKuwyQk1SdXtdeZQNIYYYFyyMsjHfsUDdmd947azQJVHLclP7wSLwW0bl
LikgnCgXe7hv44eMKYMzA6JROlj9gkXTTsuvWAeZw1UH2ctzrpEoQL48q7gz9OpdIYsk3ULCz3q0
LQwPo9vJeu+zjwlCkgdzSM2ekvh5VAT85GhrKEf86EX+Lrp+ZQ+YSiZ/M2pveCbsgaDA7BgFn2PD
2CgmTOGeV//VtDa5hnaGrWkAABlti6NdzOyWz9gJhxPkNMjKtYpXp7zW9GnP1MKv6MKYMbTdnTKG
NyK8z6ZDEpjnKr+u2vcBho/i3TX9PZtEuu4z4YnL3m/dvjjYs0QHnJG5oYjbXrSyWC47/nG0j2yu
NM9b1t5pJhZ5p9C87T3McgAMkVlm8Z2pnjOblBww+Rj0ynRrxhLPn1t4d5pyHQf4yeRGpMwsqNnA
ftLsWKKshUm1DItNL+mbQ14OJhtR8mxG0aZpHxpe/FiZ3BEtUoPtm+hpQwVZ13cbtnmbnoVmTe8D
aRUE6E4PPoT/HPKX0uFQDndTi4Ho/9g7r904li1Nv8vcpya9GaAHmHL0opXjTYKiqPTe59PPF2VE
ssQttE7xIhvY2UADR7VZZEVFrFjmN7hXjMhY5+lJweGKzRNFuU7bcum7Z71/XnjLwuHUfBtEv6GU
IazcFhg5Je3tkEKqr8xZNpyofOnUUjNEg5dt82S1ynGbeM5csYpqKdw54sL96riOfNNWxOloVHCs
M+kfOJG5slNFX7VKbcwbuFJmLZ95g/5Tb2ysfWiQ5Z25amribT6Sy0OiKwBM+9pwNgrsFdolherg
rTDSbHEXVubPElLqsVCWitVxNLBPMwwgxsV5DIOCOuRcMYZl4ZJ620ANhFpvHh5bSbFMde/MtvOT
Wu/PXOsm6f0Y7aXohEpokZTptfBKSILvNOFE4wV9McTBtdR5bJ1cvxqBkUUGMGHAFfKJ6tneaZmX
R75AnBl+Nvckad6hVF0INDm+UOUwXBiuzfbwFthPzERDqTbalR+2yyIYr/vMXSaOt1IsZqvq3Zjf
CPPutm643X4UNgaegBQkEtQ+v29LzC9Ne+UnqI/XRvGAZMDHMnOyeVIGn6yhh1fVRgWivepZKDfd
qi3jT0ksf8KL/YeDUnqOwdesUQ1wGiDbgVRA/43cMF0AwcOQpIvB/M3wLfbBbFma3x832VAv5RY5
43/TyE0aSVb1hzQSrb54eCOJ5Kd23W9AmQagIQV3gvVsjPzyGSgMRhfiCVikrVHmcw4JfkSDeb8l
pZD77bJIkJwgi3lZJdqsQUp/0cWBwvJ7FimggJoMnNFgOruHRLKHQKWbgJajkXjliYYG1hGicw6o
QGA+mXBVbYW/KvgB1HWwXI16vFct4cIqCT9Wxake9Dr3Vprwam3NqvsS11bA7cSO1wousa7J8pOo
BDcRkB86wvmVAVy4GGmLnNTCF9bCINZLswe9kVc+ctGrRnjIugmaspHwlR2Fw6wmvGb1quMyEf6z
hXCibYQnrRrAtaAYJX3EsNYSzrUYKukrV7jZGraSqsdqOerxjZo1FzqAHhSWUQmDx5fYC7WuVloA
+BLWGUYtVPMD7Ee1aB8ZZF2VJAKVXEENbj14BbTBZkmZ3LSJKfT7T1OHHK0aOxql9ecRGJavmXcj
9FvJklY++MqjPqBRVOk65Bic98Kouw714HzwiUS+RQXbWPJHA6GmmYE/7yqp/bu4T6p5a6Q+6WZw
bUnYssAMOkuq4Vti+HfAXyNqaOeWiV+PthgmKXobLe2CTCLWCP9JDue+fYhCamR4od5cNYLbMQ4+
U2Of0O7+IY/6bRuZIxIxAd95aS+c3rvxShQB8AhD1zzoTmVoF0xz5eWgdPW8KaR4FSmev0Ar6THt
MP71owb183zEYQ5bBARcsguGo0jFqe6tU4zXUkfaDFsTaZRYPipaIedWx7BDE/um7xiQqoZ83Tbc
Yj2egzM/hIejx8MJmj5M7ipIyVqPVzoNP/jMzXiTY/B+hLaaf+LQFDr7N3ZtYhcd2z/Frix6qt6I
XfzUi9ilWkgfoYAkI3MkxnPPsUsw0mwAJbaJ4qjMT+2CF6iS/bi2C16gSgwAlnSMLThoXFN/UwL/
TruEYQcvT1XBw0O126+AR8yjHScP1OOgqfWVEuKMcWG3XqMswMmAF5EGP/zoO41cHsV6KKvnqVtR
2EpZajTku/2dGRX1cI56gQbrHdnR4DLPg3E4+neDbTbYH3k0t035lt+80J193l86kFoU8iDjagQ6
NtHz/nJAaTD7BTmylpZ+tb/4AXg0EAzU15NhQeul77uW3UOuz/ib7bVWm37F6iWRhBqMrR03rQqa
+HWDpaYD2vZSYxzb0uAdKbRP5/TktTvXz+i+Jiacx7rvZtIIP74cwgGpvU6ZVZluLiRnRKyAtN2Q
mW0OOf3t0tCuKqNB186hVdJYYFklTerQR8fky4uh3llOc28NtnIyRka7sJFYmXud+pUKBs8ItbnX
KkNbRVGCekTo/fQUaUDjjiZiXGbntplynZj2bT9UN0mBjSg6BeOqz5WbstYkeu5meTTWXnTZaN3X
KiywuwH7tTChaqBOY5jzZAC/6XrOR7X1TsohiM98SbmF//A1ZPpMhYuWAW3/x1Ru713DaJeaZzfF
lZqNdyG6uc2l5XclIrm6myExWjmdvPLQw/XPmxbfIw2fGZLlQgeNEynpZxkrnxsjsq1hkTZms9LD
VghqmZnzEIfGPcp8FFBD9dkhsgiFsCupNi601rOP415oTkcQp2PqwzIcuabTq3qwKa174Qpa2XdB
W7rnOuTU0GZ8DUw4Llb/nunNmSbG/+HS6B6CtyBi/NDuTGvw8U0VxT5BZkOaj9R1d6bxTzZojMv2
Fjy2uzCEYJTBP+s7m8uX2a7Kuzg4rlOqCJ7d35xoTf4t20VLkDcRnDg6d5q4tV72TE096IEiVv6J
pbmAHGomkF8GqWEm5WJU1ZNt+cr4tWiikI1Uk/M56Wk8Giqy6/o9oGgUJxWY1sMYJcsxRr1WkvWF
hBbdrCnIT8cRbyXAvz+7ZpSoKN1vAZJwM7MjAQKB3cxHlVmgPYTkbr6AJmT1DzcyJRRErCPQ8sZc
7tEGsb0Qy5NAumjBWqEGNJ6VpecudQBdzDYa7IKF9gWQKdv9jBnJTVBQzY/dcNdm+jffV7KjhkHD
kapnKyeqzG+dB0sKrWUU4PCAmFXIuC981Pc6KbHmvS1lcxD4lNt6vnS08nrA1wlUm3VhaQjmW7Uk
HGOaHzYXKf1Qc5X7Kl0t/5MUKs5J42ZAr5CRjwqmQrVbIh+oBiAXArlZ9FZJH7eKl3FvX0Q2cGM5
oo1iFPmtbZUfndFgMqn/BMP8PWvVm14fj8KCzoiEZMeMnvdppVi3rlpc4hHYLYse3EwyqMe5JT+a
SnePP+KNHWgXmarcJz0XPvNGZd52dA9VCOixot+pBtEMgMYXCPsFUoXoMOl5iyFLqnyr8jQ8t9sU
xZF4+E5Wjdli794ErvHJzYPyqIl961LhkpulhkJ7wqNDjIEi096xu5cNo1mUdn5TNTRBJY1eroqK
lj6cOwPdUaBmQhsK25jE61fACHHfluyrsh3PmN3G87JXLrvRzo9Dg+jnW8MnrkJo3Qn6LdCs9bml
0KSqZDM9ilT/gcOxqHSN1psV96vWG89q1XkM0/aExsmVZnlzpXxK1dDGc0OGEd2y9gxmTa2WZpBE
L3yEVlZqxjfZoOADFy6Mjn20ISW1VD/JgzYuDcyyLVX/Mmi+O2dafT9ilNmOZXIReBh5gahR5nJu
+SdpET3GVva9cR3aMMB5l6NdfB08tK0R+JlZ/YBTMT5r81BmF+exAt4S7YsavAIaiXg2UhvQjoiM
MyNsrjrfl+d9734Ncttb9KlrQMbDgtIavS+tXhuL1o68Y4PCbwbOUlAGkOIK/ZjONt1crU2K0z7U
qwXu6Lowy1FAGQb5Mh2DYF4U/cqRmEY4loxmc34Rd/mXsVbQryows/Mq+8gbWqEmT2FX+PZRXHvw
OHK5WJEytlyQ6TJKBvykZH2mgee6NaP6U+OgqBXWeII3iOwgm6ggE9m0/kdFamAfCgujGKAjDXzv
0lFzhgpeZcxoHZ2qXvczZVQK9wP6eSdJ3cqQO+24TOzgxvOjfCnHiNDbof7o2Er/LTUsPmLyLVTT
63DIHhIduzdlxDEvrJ1hhph1vZLrSplLcgEv0UFjaqxiJN3G/pExMH+WFt168cji592yQmdk1sT2
V/iRsw6d/TaIEJzXrpza+TpihssooZ+Z1Ns2EtznqTeeJnb8KZaESXiFR5yeGRcKJku46/rJDEmp
7KKXYhypCzYF3lBHUlQ/+vHonY75kC5QsCLIoR+FmR4jE7c8klP3ktLAYEPYs3+v4/V1bPyRHHA3
lOVTHP9exIkf217IFj5DgrfG//s1kdxeyHjBULiBssQuYvPiyyRbdvBhAUotMwcXdPQXHai13zOc
923r6m/uZH5orwOFpjWMeGGPiZwKCQJ/+ss72VKtIvKKOmQSmFy6toXzQpdfOq2/rEMETPFJbjRo
MiUqF1GKQn65rFIH8TOnvEod76xJhzvDwJDBxHIAchnOEx+BkSxHF2XdWj8ayRpnRpgi4W99LtIE
hEEdSch55Seoh13mNu1Z4Ihwn3r6VkEafA1ME/MtGan4EKdDcE7XfkG2kMldMA96RLHkavyMXUwO
NUi5K/UyXFkmY84WfUnw1Fm06BJ0PIaQMqFPwods8FCA9PVvXdJ1RHC6XL0fwsqpjSOljZVbI3WY
5xQWM5pCNc4TNZAfA0viN0nKKNJirWR+QwMML7syKbmUFTMdW+ASRXfuWl59kXVSc5138aNhY0PR
tHXinwypVVyFVYdAl62Wy6L0jI/toMS3XGnlJ7tvtXI5hrE/9+lsDTMDBKY269uiUOaGU9VfgiEc
v2pNNTCPQchjbmADiS9aZECikzuafWE5HmtqolGPCL0TtUNQcXTKlc8I4CM3tnoaaZp/XDgS3Tgt
k469ND92Zdr7K60wvOu48xXU4GypCU+dustOUHweuVRdOfiC37xO/zx050mMhYjkh9asiKsaY1P/
HpdLDPRiMiupTOGBUUrh64HCV9Jm3yv07jzr2iq+IpmWRKet2yT/RputlP4f+SGf0uAt3q3xih9C
jxso7n6kgThC/CGVpybficw+Z/+gIXToR6oJdUMzXiEWsZEh+1eIQiqea3+V/VtUHnvKBIrgOulg
vOEhAdB6HWjIX7vUigD7qBAsOMRK3N8DlhikmxGP8YgTGJ+ktvRJVbxbXfROMU9Ul6aBBg1Wkssx
UthVYOPacNmJzqscs+sNmrE4CEZMlf07126/Id59Zou+rUEDtxOdXLzPKgxHJCRb5GilBCrzIBq/
teemSyDFcMxpCkc0h41C60k9yDac2jgLRAfZkt2VTEs5oLUs02K2q/JzTcuZIRFiAkF02tGMTmlK
k0ej+Cf61LXoWFe0rhuzPc961fviNuFPqH3aWcaINDlBtsMlV88HLO59ObLQR+jPqkrKFmpjt8vE
Sx51aegwYCnufCxZEszpzR55yTrQNAwAUqzlRsQAZy3MVvXu35t8c5OzHf+5sP4shJrfuMf5od09
jk8FZ4uJhfPLsXp3j9sfDIjpnJNnHt/udAmKH/MdC1E6oe0hNEGem7FAh0yoBCqtXMUCKvw3kyTj
93tc1kRPmESe4RRB4PXx6gjR8gD99Bh+NJpdwSKh4HVMB3mPHNK5c9d0fv5U19b3IdLtpa3hYjpk
TfvTa2Vy2EqTPjkKMNVKYkRtGnNPC86ysbyHBV1TOVjMjXznJq5ab2V0ccPMsxkQiq3aG6mKjQu/
hbTVtCWKE5KgOcS9eQZuGG1LbBCPK1APwAG0hZoGt1EGSgU9EE+eZXXlVQsZGCR8YMboZnsVe9mV
R1+vBBRUJFigdv5JNwIb1Swh8QxzCwvZtlmZ+vdIy1BwLS5wY/qphE9m5Jz5own20Fok2FB1TbOM
059hiRiYj5Brky2U+vPAcMiI4Yhz5zr5nZP8kLobub/t0vqk8D86WFaPymMj3XjUHxWiX538NbRc
+l0gR4xiHg/jrJKxY3WTO6MYl3InzdrhlBLphC9nPlTuUeCUx7qSfGQ6Q8+uPlI5rF1jnioMiInD
xxplGJoBizhjZtMnJ54rfY0zpuWFcR7B+k4G96wEszs3CiOdh6giD2PaslrmaYN45nLsPg82ll1Z
KaPmkhV3DVr3/ry1rHFealm/GqvqMfQdZIg1/6zvMC66KNVwmdrWrEHrykrKx7CF9OLRTAlMYFbe
F+RBTm0zR8W4xZ5IAx5sN3jdmXkBz0Y5lYlskRQvdDc/BSF+jA/KwtEMxE6GuR4h1RV2K0mSvlSx
c2lK3wpLYohelv/e/Nubn8vwn6PTlwfqjDf6fgY/tQtP1gf6dEykoRgYFjKKXOPP4YlemyOjeKHj
krp+6WV4EvkC/jpCgUjc2c/hCeoDgycEjWB7/aXkxnoW9LKZD/dUyGE5mmyYtBMFzPNllTHoVmMx
iq5RHi7xpo9xgLkwgjLWjsNGss6KrADDU4WMOyWsI72k+0qBi4CPHA1foH+5F2Cq8gVN8Opnl6eo
EjKk9jsGpiW3aKHWKD1rblH1J2bq69epa97Ifh+ee0MaIhms08zRx+GkdvqvUWtnWDkg01ikMSDf
nHZhh9aEmcKdDFRkQdXBOYZ7A97Iqp9600Tpwla+oOB1WaNgnw0gmzV7iTSZj3GkeWJF1rcSUhia
B8hXDN53L/hetMllg1VI3SNRYbfZPMLMGm7+02CgnmDYV0Yrr1pICZ2lXupa/t3u/TnBOFnWvb7K
kVp0tGHRFCZeHvEJbaKVKsVfeqkGjeZ/C9EA7wNAj1qJJ3z12SsYcLSNhGz0gFMPqtDwQObwWo8T
t6r+PYPbM0g3+k9nsH5ovIc3cgR+bNd8Vz7oBigO2kM4U62v9N0hFCKnmDJidKVCddw/hKTWCj2A
DWVIjHmfDyH6dtAjHTILoWf6VzkCpsj7KbiO8I6AQGMpwVzN3BupwUy2kjFz7WPPQ45ywVxNhYoS
wKtA8r6xvKXXDqtodG5bNwVRhnKUlUYGepCFjb5VhZlpK0HggWrwKBgqqafUd2ZXtF/HAanuugG8
HKqJSf8V4FNhjVcjFKtZ5+GMrl/3BhjYXKdfGV7miXOjxz+H4FzyHrQi+ThQsUPWOPIz/5NuNLgY
o4zu4oPjRD7AxmoWx6IFa88sJbRW/hD9NJsc8F2kA9NHW2V0tegEiXh9hkHXvZVJT0NdnpsI5svV
QOuvnCeKd4OU6FmXB/PRas1lksFdrJLwtK97PBJK+1OZ4Eg1tsFVgJC13CvFIpcqsicmEN6R6ckQ
Icq+9bjymYFppXKEMMuS7uncSWi2MebTA5gUcnHc0ACp+/RHbxVoxnfwZcaFnYN1cYKzqhu/lZa8
7EpiCbenlA7M64x7BxvLGV46p3VrfvMxYPT1M8Re51mAipWKS6fhwi5S6Z93s8ForwfPuFH88bLC
YatGlazCFN4s6pXblcee5NyHGiIwmOMCrXkswvFEd/rV0Dqz0K8X2J1HFFiotMG97I+sJr7xrOh+
oHecG81M7SsUxJtZV6SYGjRXiRpfOrJ0RGn5MYjbj3XFv7ntmR3fDKp1mqIWJGnp0upxJSN7tOJy
Ycv1PKXLmw76ore/pZ6FM099hlfOTdNHlyk+j2mJ4JhinwzgXROvBoTrn2SovjBKKca5jcSrkiv3
g2QspNRv6Dwk8yo10P+Uzse8XpQ6cxujiVe9rx9pnXPZVd33MKpO4gYdT79/QDZnYdFfpuNx5CGb
WrZCeN1bpLRI+2wpmbRcwSV5GK7N4qyA+J5nC66pLwbK6DYmlupQ3Rptc+xLw3WHZ1FofTON/jwv
2uNygHSLf1E9olwTfg6qOyNzz9vhgqSR9jtWp/FtNj41ekWhe1316Lo45ikujYsucJa12x3p6Xgd
CpCNce706sfEwZ5DKuh51QvDze/wWj7lLJ8M9SlSr/PCjtCQsa57h6if3mZ5MR+aL7HZP0ZqOu/o
wkjIo+oMgIfiUqrJHNVUcKSP/Ny9V5LhuKvGYykw7Fltex97BXjrYN1nchwiXBT3nzB4cbENECwc
5bq24e/04WlT3jaJd2tDmh7zYllCoZ5lHZgsnKF/tmmWLf+tPTe1J3H4DzdLEL+JBBIV3u5ioX+D
sDlXCthDUBkvp7oKFSb/x0wXY2ELTNDLJjL4DlQnUarkWiIheb5YUEKFbA9uB02AtVrl3xSfqkKe
+Lq3o+MNxPUGv5V6F9DI6/TO1Wq3UdkoqE62VFtNRhfVw+JFXRKKAS7k0s9Mdhdjl1tnresfYd9w
1tmo/spq9dHKkVaS7PJKq6TL2MzvDd/ChCLDZDwKS7YcmPhBr6V5Go848Ep43cfm5wERSg82SJ1w
1L3yLscpHG6XslAHEcWT4tZXE85z3165mLThVuaduaZG9ST5Z8roPEWp8dAUxmOipxg2eC5jrxHX
sWOtQ24NY9PSHOGD0Rm7GjGe0E+glpdzQ6AaBLwhFUCHTkAeGrAPFRiINOqvPPzI5inoiETAJHQB
mPAa4wK49hVN8mYGtO9zKMAVCSgLhlzYrBqouNWnDc5KK3sMb3qzthZF2lw0Onw0BT/Xj1WlF8sW
gvhDkFQfY3nIF04Y1E9lEn+v4vxi3Q0ro/oEbGjJ4usQVPI8xUHXyW8r4erhWIgz137SzlNMGALm
aLSf8nQJsfOzr/v5ZY+8/q2rR+NXmwISa7bisgdVAnnGhI5k/TQ140vp9mhshl+K0LlvnfRWy8gb
RjpZWpEfOQ61pzfCDVUiLqJCrt15X5eLytauC2KqmvSPvjreeJXy2WcAN87qYvRbyPvGTR17P23F
xrVC1sxlrORQUxiKJwNC/VnyXW4jd55rsGSiVZoP0jm2KRd1UDxFUe8tWX2YuRZmI3yXYPC9K0Ip
+E7XhYrjpleVyv7rSEdarAAWoaahn0At6/mwUQezf4gNzKet6NNgYFDVcuWrGKuoIiMZqqeBVEUl
ZbGH8VvWNqeDSGdy8pqUN2S2KQVHdFoqb6GjDvaz1dWYV/Nh7uTyp1JOGBmOZ1jEfWFvPXYxWjKd
NpwnXa6t8kK+cZQYCzazu+lMCFWidxgo6vVgFzdmEp94zCcWVdkuQ4FJ7S3DXshWe9z2zU96QKvU
d29Mu7lx8HeLwu6zMcIklRLHXfR+eaQnA8YyAi+RR6h6qsYqkLNjs7YpB7xUPzEwwHqSMyXC9e7f
AuF/bQsEauo/hvE3JQVEQ/25SEe5UDGZ6qErQJuOMPlcpCMTLcvKVjHztXgwmTpMf8uxFGE8/yqM
AxODBokSNsFclNV/00NUBNr8dZXOMBBLTboBAuyzhuS9UHCyYn8s+EX5ce8Z3Z3n6FdyI0PGqWKf
mEWhG/2og4HEUMrbhQ7C+FupGdIiU1CnD+0jUonqyQwspE4Ci6zU0DGfHwoTOkhiP2D3Ls17PYLd
JWlHY/SNkudjKHWnqkzvbaZkigKPMEPSseqBkYxgn/sKKEZTatLnAnfGpe2N+DdXyonhRbSfAjtf
tczeG3SCKwvtSaknjxoTUPGFd2PKiBXM+O0R/mNB2K+Q7cULjKtqmejWQy95R9hP3YN2OLXc0xQi
UFZA37Ll44Ryo89PDfPcx+QsgZQ5XOeRunSij1Z2IanJKteTuUnZlETVPPABiuTIkMhnQ/rVgRES
4QNeKydWjAi+qizlEAagPFxKCHmYdATT4sGAE+8gGGrJPSEO20uWz9e1hWU1CtZmZn/nBzK0szTJ
h08uFPdFnsK47LqAEeCIPNiyCq1jOw4c+GjX9RjYP1LL9tEbNeTTQKFDi+ov3m6xzCfp8nurUoo7
TCAXOo5doMLba8dDA0rHYQHUOSL7jn38by63zuXMPyICvj38QC7w9yaB+KnnXE5HVgQXwTV/5KWw
iBjT2eKgg14iXVunec+dOmDWolO3RnsDrX3RI6A9h+SIgsaf8MK2/ioGOGLe/zIG2FRxpISUhYoM
Llje79TJdutGko82TcjEODKWMQYgdpKcWn3yLfDyL9wtZ3aEQUjgDY9YxV8pUfeF2LTqGvdrWypQ
ovTxIje0RYvRIUrfxXnTawqCrvqPCgOwBkQ5jEd5lQ3jyKz7UzGE7cxxwq9pqw6o3ZdXPbId9mDa
C1T0H9U6mxtj8MVIqxulLq8sNmzhlQFNC/p3oeqeKFWIg9V4rXvmKrKjCyfoa9hXxVffVFa66i37
KjsN3IiZeu7PZRr4Jm05X8G1AhXDc43AdCYJTC2y0zOzr68HgLbYXJ5aoYeCgPod16tFbMtfaxwH
uyA9CqwCoVWVLFFDyy2QjnVfWto1Lim06RBRNcurRJJOfHI6fQzPMzc5jfzwTAu1+yjtIWW7K9do
7jMr/WgCcC667LIFF1zY/s+c1MtWRJMFSYYjpfHOQ0v7PAAkDpz+R9S1pAwCX0x6cpMLx0uEoDxU
53zedwy7q84FAagk54wwL+WqUYSp1nGgFPOGacE80b1jrAxPZT2oUXBqzs0S+mwPCs0E4WzlzVHS
BN98YM9mLJ+EpvFdj9OFYoTMg1DimNF9LOdgsY6Z5t6PrTMnjzLnjp0tI/QqCrnC1CRBctW5N30U
WlVEkkFBrVripuHZdwNzHAABgrLsf0zS8QRI9dUo4NmmAGrHOniDTruMUH3RuvCEFsYCcY4vYaFe
uDRIR9ueOX0IWbDH99KrMMZreoRy88sEsmUfjZ/Txl2hG+HQwgA0jV48quoSQst2oFz0NQBKmJ3I
XOXwybWkHJF3ToOFKrelvmiHskIGHeghFGbTOu1SdiBMWaFyUTIMhmXKvlVQuv+pqn18i1BNeFyH
coshL78CnZmQnsf/lCj6vx/7/+M9ZYuH+mG5lmi4bp7K4eapauK62uUY4tWrLEjru+w/+4/+/EZb
cYi7IX/6r//18CMJ0kVQ1WXwWFN+7gtHKPs19voPW//Vf3yf+KEO6uYHv0EzPpBhgU4Q5BTx0B2N
s5RO6PplCTteUFJkaBr/iXj4K0gHX6zUP63Fnz/mZlH//N/88SPsL4WgeLzKU/9+KXB4R8IKNIi5
+agkiq+WQv6AJzGq+0yt189mfDW9pdh+R8+b+T9ZCkayfOPGZiXkvaVAioTuvJi9CaQMz2YfTm4p
UB8+eFcAZeRUMFZ4PgAvd4VlfQB/zlqtQUNiLaZwQF6GCthJCtXTXx8Odv/LMMFXTdqmyeIj/hYm
2BDM+UFUMlNdP5ux0uQ2xDqz++uVIOa9WgrNUS0xb958VPHqi4iJUB59G9go26MxjQ3x++WB/c5/
sCleL4XA8jKkAyq3twbmB7YKyLo1j4btMtFQiTr4wWvABUoj2oB5tD4YYlVfbgdmoMAIaGJTpayf
zVGc3Mmgl3LwUpgfoFmx939bAWcrQLVZoanGBuU9Lgv0htf16K8v++VmWIdJWM0MyzdLQUU7xWyK
Idt7bAYMw3SA/puPupdYshSAc2V4e9ulmMS9+XuYhFV+8FIYHwiR8IPpY6yf/RChgqCgk7ENEPRD
p7orDl8KbgwVNBRKsW/uCqIlMRn+8zadn16YFFfdgQkEdcZagRym6u5GeBUkzA+MNDX89CYbHd7j
1oRHL/NN4wEiHrb8yzVgHyioNVB0braJs/mN09sOAnF84HbAAQzmsvmywn61FMJhEVKU8O9cP1PN
pQS34cClADjO7aihe7D5qHtlp9gVjJDMqd8Z+na7HlKBC6yCif+8CktFPCLx3qsyHGFUAD5u/Uw2
qdqfH/59M4IKHDSgrhu7YLC3FBZqVxCA4PJtnonGCtpK73BAmJVSue0+6n7YlD+YyLCDb9k2Kyaa
SRjCRufAWIEmmaCl/HYybO0DgBwAQ/Cu1s9k4+Xh9TdeRgDZ6Ub84WTQrCSibk7GRIMEOJt32A7U
XbpibnOq3+Kl+QG4gGZBWFr/qsllEoZ8+JEQDWyROjNLXT971yfUa4deIKJVm+puemugHZ5cG6h9
KTIt+m0KsXdvMs/gQIjU8vl1AtHklkK3NqH7kBRCxxOeLBuu+5u1Fo1K3JGY7yvb7TLVcsM6/N7U
P5iqEOABX7B+9naFMDcRvQprt1RTvTMEV+nge9Nw6Daoztu7ggOCkp6sA7raPJPdFYeXGwYtKMH/
ehELXubYIFOEfyCygdt0a6rZlHH4rhA9CQcSLZXm+tnv1tlcLXB56O7+ulqmGDZxCniHA4JlKKmC
yBXEs9etE41L4EqCzb9ZiqkmVdbhrQmKUFlIIOyyqr2wST1ugJmC3/XczZvirtDtd8kvZbBoQpxx
/eznVujJWUjU0MWdaH4plEwPvjoQ2EP268XU/2W8FKNwAcr9NQqf6NWxlvs5eCmAxSDnx9FYP3vx
kltURikUdPJ2CrxJ7ieYZh5edegfsGIDA7HLuPd6ElQdNOxIOYxtPJ3orsDw8+ADIubhOpbY1OSb
Z69TJcx9RANn9/Jk08z3iJdAQTYO4G8eEOWDKiRALFR7dvF0mlfH4cUHCAEGncKG/LftoFjCz3AL
45tedED69PA7A5EFYDdIt6+f/RSCIlVMPuhZbl6fao4trCgPvjPAl0NEp2//5lJwJEBaAi3alhsT
DZSMaN5jKYRcwA4z8wbqlK4lrYltk0bgD6cZHd6j8pKROAAg85wpvEqquD7RSQR+ONXLQth3HHwy
IIbAsUJ2/a17k5Y+kDrm4VuM0gQD5XuUnXTq8PfDZmX97BUYotYCMKOqu27dRDNKQ32P7aAZwiF7
91H37gwqcJtGNvPR7VJtDuEEd8XhgVInYxQtql9o0r0Uwv4Ao5I4yXB0/Ux0V+gCFHhwkMBBgxat
9dy5fxUoGQNTe8Lg3PZlJhsvDy+5DCbe6A38Qlvvl1xAkG2NIgRhy/Uz1RaV0G04cFdQcgkiIAzB
zQHYjxVgUlFoAG+1fSa6FIawDThwKQASWaQJ/4iTcETJBVl/V35ufuP0wqZgZx64FEBGMLzFseXt
bh2dfZT86VrsMPwTrTpQjn2PpSCV/tXNFvPvl2FTDDmoTIXVxeaETPSA6M7hqbZA2tFxgGj8eg1o
XPICZZk27UEPSuUHbwfioQM5Benj12sgjgQDUKhM247mZHES73EkYGysFevevjMsevlAyqZ/Zxwe
KJn7YXEjQ+R7eylQ+cXAgli5XYypptrO4fmlOBmUHPaO4rYXKMEIqEI9CkjFZqmmml+KZsrB1yd3
pwKocptK/16LQu0CSLSLFZNdivfoY8NwJxTsrse9/FK0JoBbAbvaptoTXQrsYN9hV9D6Yxi8m178
fkA0hh8QyaY9GMfG9uClEHAJBEoZAL4dNpmEOiqOubuu9ubenlyqDaL64KUQIBr4z3isbWrNvbyC
8R/VF54uO0DRZA/I4Zcpgx4SaQSkny/LvVTbtsmwsLT6tVQE6untiv+ILi4C40u+uMglEenasmL3
dgVhk1oU5BUQ7vUz2V1xeKygWYNSIFSOHaLudeJN8aExPcclewvinmgBZqjvkXirhE3YHJsv/bex
j3BsUejfWdOG7hvq4Zep6EtBdcJr9lcseBUrwCkLrA3c8c0NM9UbRIhyHZxtokADaHs3/dmLFevq
nAafGJOtn8kekMNrEF14CUP22w2B9rJNsRTgCPCr2zZrJrsrDq9ByBtsdFe4JDbf+j54wgKGKcwd
7O0BmuxSvEdjl4CogybbrMR+C49dgcI+mO0thGKyGk3q4dkmYROqH6SvbeLNnfQybDIapL2Frbdo
54lnc31PL8XS3iPbZLBh8KVvm5Z7RTqJt4UopiymyutnqmFTCMIeeIMQK8SOoPrc2w54s+ParqLt
uFmDyW6HwxMKHd4GpvZQHzcJw/5ScHVgZwdodeIZt7b5jg4hPiGgQDFKybnNnfaXgpkhAhS0bLYJ
xVSvDm1TFR22FJpD7wd1gc0B2M+t7A/CaRWoxTaIbPbhBOPle6SZ6KCBv3V21cderKAOo3MltN42
SzXR8ShU+IPjJY0K9P1w39gegP1OHgAbfHFRF9jOgiZ7QN4jt+KDoq2xa2ruHxCUDk1yDUXeNjU3
l9UED8jhuRUkSTH+2K3EfnUucitgeqi6TTWT0A9PqgSCn2+bo7EJAr+fjLUf5i/hy6n2rYRe/oFJ
FYwm8kd8srfxcO9kMDAm9yTDRsVn/Ux2VxyeWyHgRScfTNXbVQfYTLiTGv3OiV8d+uG5FRgKrg2V
1OntNBOiqIBtUrr/en2SPW5hxnjgAYH4ZAkQ3j9l3BBFRT6O09D6V03vztDfI6nS6IZaaM5svu69
epwgQbkhKKTPI5FpbofDe3fi6gDHr6K+s35+j5co31Gi7hhPk706Dk+qmAmqtDFhlL+9FNoatGlN
HsuuH55UoUcCvwlFsL1MAoYo9hCqqFI3J2eq28E4PKmCRo7rN7C7t+EkdKpUOLngeJ9PziSDhHF4
UsX1SYTAZPjtpRBoTFq9FpfK5uRM9eowDs8kxLQcoT8wI3uFOGIsXKv/A2Q3Dk8haFw6iGoAJfmV
Lb1qZyPRQ1cP8tP2+txswOllEgJRe2A2BWQb3rRQ3tgsxf7oi3Y2Og47m4q1LMc0g8R7ZBJEQ1oO
SAisHy7kl7uCcoPLVRhYPkNuprkU79GpEqYCGjqYby6FGIgK3DaKX5tdM9kDcnhSRVcb9yzC4tut
XHYFUy+NXtZ2V0w2oXiPpMqiDYW7wPaW3Eu1xa6gKIErNvFZh3l4QiFyK8iSQk15/eyFTdJMTg5y
0jtJ3b84IP+Na+aXK9LcD+Ifaz+k4Kl6yzbpn/6DnQXQ76+/cDvaWJi8+k+FQdLmt2+cgMT//r+v
/ZLWyLoXr+6Qdutftf357Wf8/be/+mW7D7b7x+PgqXwoH/1h/cKw/Us/PiQ4Kv2/+CF5SB+fXlqw
EMppDglR/ec/53d3p18X6J/f/ql/SH88lbv3OvnxXxurTuQtd//2tnvUf/P94yfPf0iH3Xu9eH8i
yuF/f/qWYSjzuPd478p/a9m5kA//s9un8q0lIfIc/N6zp4fmZ1bWu7d6seLcGu/w9mUdvLUuxOHD
3zx++PH0u/cjneH3ePOySasueIx27/W8MkIe8/A/vkkf8VJ+Y22EzuI7vH0ZvfXe73FM5w/fH8qy
qXZ/5ouVeY9TOn+If3RPcfzG2xu7fzsgyMwfkrd3zXsc1fnD/2ftCnbbhmHor+wbhhrraZd0S1Y0
bZB0C3pkHC0WolipLCfz34804CaAX9ADeQ+eGEqPImlSTDwG3AE6fbNg64SaG5qxIOuEpwueNzTo
+GpbLdg6qShXdBij31vQdVK5FPcOHHl5R0hNp0kVzwRMjbxmrAcPBMy7PG1iAO1OLvCdPWBdNvXe
hKsxtIcNMgX3JlxNdEIWXr4C63XDkrt0QzkmbG1T4lmW6AqRxwfUf+CBEjrvFmR9oJPfQmdJGuQN
JD8hr0A6zvXY7TGAidB9D7cBeII2TGo91eA/tjt3wyeQIXZq/J8xNV2uBqSLKZDWbj16onqPNW/B
1ik1OQILLJUiatmnlB1wZ+Q9VT12InxkLHg6ZaWffAhjO8Bv8pgI71yNwC2YOm194NhjfDcVUkWu
VvyMgv9L/wakj+Pe92AaoKfa5QzQLag6o+4cI9KMBVVnToJ4ZN77iXN63biUb2ysBVtn7OgBvVuQ
ddZtEbQFVX8lt0VRDbfTDH9GEdU8UrmHGyr9lOoNfYxVDc1v39ptAF8D88ufpgxEfwIxQSHTNtVS
P7k6+nEqrJDHrvXgntMDYXzfcZm9AfqcSnCX9pOR1JLPaevxSbQg6JwDbODdcWOBhVrKhwjj6/7V
br1mXLkPrt60aTcIe7mUpMNVv4LPZQWNjHSN6uFjnXfxgLKR/dOLBgtEENL0gxXU2M/UVIMOrtRu
QdZnd/4yozpynhasYEHYZ07Rshd5RC5w8dXiUn2pmxDPQHwL1r6wm7oDF6s05ak3dkGH4Ms4IF32
VvrcDNCb9zZmjm0GsKsFLDi76J0xAG7B2IVL763nb0Lj6IZnpA+LKvwOXgAae2kf0uveIwdbRtPq
oWNAG2rB1SWn22I4AmMj3TNqyZe+rA4RZPS4wc4CPm4c3lELri5jufc1f+Mb54G5QM9EfJSn5dJX
C+w2c5YZBzZ3FmxdsYWHupfaefXBWZUxw2wnP+dqAc82MnQD0MVISqG3XvbMMR+wYXcWhF1xnhYJ
bsHW1ZmQu3pnQdVXvlWbLpyo9jTo+ErvFnx97VKC/qRU5qp39XftURgipa5q7D+wDqKQcWVq7DWh
BISUpRpAs8JB2FdYUHTNLjBbX+hEShWlgfSZ2h04jIUFT9fUoVxkYcHTtQ/QwBQWRGVwaNYLC4q+
0Zav1GHzLvyXic/qDX0TFgHbKMVjn4Cj6qaPB8fGNU9L17Qhf/oDLrsS4DI4St//AwAA//8=</cx:binary>
              </cx:geoCache>
            </cx:geography>
          </cx:layoutPr>
        </cx:series>
      </cx:plotAreaRegion>
    </cx:plotArea>
    <cx:legend pos="t" align="ctr" overlay="0">
      <cx:txPr>
        <a:bodyPr spcFirstLastPara="1" vertOverflow="ellipsis" horzOverflow="overflow" wrap="square" lIns="0" tIns="0" rIns="0" bIns="0" anchor="ctr" anchorCtr="1"/>
        <a:lstStyle/>
        <a:p>
          <a:pPr algn="ctr" rtl="0">
            <a:defRPr sz="1600">
              <a:solidFill>
                <a:srgbClr val="000000"/>
              </a:solidFill>
            </a:defRPr>
          </a:pPr>
          <a:endParaRPr lang="en-US" sz="1600" b="0" i="0" u="none" strike="noStrike" baseline="0">
            <a:solidFill>
              <a:srgbClr val="000000"/>
            </a:solidFill>
            <a:latin typeface="Calibri"/>
          </a:endParaRPr>
        </a:p>
      </cx:txPr>
    </cx:legend>
  </cx:chart>
  <cx:fmtOvrs>
    <cx:fmtOvr idx="0">
      <cx:spPr>
        <a:solidFill>
          <a:srgbClr val="028090"/>
        </a:solidFill>
        <a:ln>
          <a:solidFill>
            <a:schemeClr val="bg1"/>
          </a:solidFill>
        </a:ln>
      </cx:spPr>
    </cx:fmtOvr>
    <cx:fmtOvr idx="1">
      <cx:spPr>
        <a:solidFill>
          <a:schemeClr val="accent4"/>
        </a:solidFill>
        <a:ln>
          <a:solidFill>
            <a:schemeClr val="bg1"/>
          </a:solidFill>
        </a:ln>
      </cx:spPr>
    </cx:fmtOvr>
  </cx:fmtOvrs>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8F2DA0-80F8-4647-B01B-6EEAC157A9CE}" type="doc">
      <dgm:prSet loTypeId="urn:microsoft.com/office/officeart/2005/8/layout/hProcess11" loCatId="timeline" qsTypeId="urn:microsoft.com/office/officeart/2005/8/quickstyle/simple1" qsCatId="simple" csTypeId="urn:microsoft.com/office/officeart/2005/8/colors/accent1_2" csCatId="accent1" phldr="1"/>
      <dgm:spPr/>
      <dgm:t>
        <a:bodyPr/>
        <a:lstStyle/>
        <a:p>
          <a:endParaRPr lang="en-US"/>
        </a:p>
      </dgm:t>
    </dgm:pt>
    <dgm:pt modelId="{F2DEBF12-CE8C-453F-92FD-01E88292B4C2}">
      <dgm:prSet phldrT="Title" phldr="0"/>
      <dgm:spPr/>
      <dgm:t>
        <a:bodyPr/>
        <a:lstStyle/>
        <a:p>
          <a:r>
            <a:rPr lang="en-US" dirty="0">
              <a:solidFill>
                <a:srgbClr val="000000"/>
              </a:solidFill>
            </a:rPr>
            <a:t>Coverage Reform</a:t>
          </a:r>
        </a:p>
      </dgm:t>
    </dgm:pt>
    <dgm:pt modelId="{CE5BA0C4-A184-4F75-80EE-6DA1103A1CA5}" type="parTrans" cxnId="{392AD697-3F19-4ABD-931A-74815080CBE0}">
      <dgm:prSet/>
      <dgm:spPr/>
      <dgm:t>
        <a:bodyPr/>
        <a:lstStyle/>
        <a:p>
          <a:endParaRPr lang="en-US">
            <a:solidFill>
              <a:srgbClr val="000000"/>
            </a:solidFill>
          </a:endParaRPr>
        </a:p>
      </dgm:t>
    </dgm:pt>
    <dgm:pt modelId="{6C44589C-958C-4780-AA56-571A013C1A8E}" type="sibTrans" cxnId="{392AD697-3F19-4ABD-931A-74815080CBE0}">
      <dgm:prSet phldrT="1" phldr="0"/>
      <dgm:spPr/>
      <dgm:t>
        <a:bodyPr/>
        <a:lstStyle/>
        <a:p>
          <a:endParaRPr lang="en-US">
            <a:solidFill>
              <a:srgbClr val="000000"/>
            </a:solidFill>
          </a:endParaRPr>
        </a:p>
      </dgm:t>
    </dgm:pt>
    <dgm:pt modelId="{6D11D51D-3F65-4038-AD68-F3C5919F038F}">
      <dgm:prSet phldrT="Title" phldr="0"/>
      <dgm:spPr/>
      <dgm:t>
        <a:bodyPr/>
        <a:lstStyle/>
        <a:p>
          <a:r>
            <a:rPr lang="en-US" dirty="0">
              <a:solidFill>
                <a:srgbClr val="000000"/>
              </a:solidFill>
            </a:rPr>
            <a:t>Cost Containment</a:t>
          </a:r>
        </a:p>
      </dgm:t>
    </dgm:pt>
    <dgm:pt modelId="{107E29EC-78BF-4BDA-A4AE-3BC9A3D3B59C}" type="parTrans" cxnId="{E969B4EA-E8EC-4EDF-A07A-628BEAB1683F}">
      <dgm:prSet/>
      <dgm:spPr/>
      <dgm:t>
        <a:bodyPr/>
        <a:lstStyle/>
        <a:p>
          <a:endParaRPr lang="en-US">
            <a:solidFill>
              <a:srgbClr val="000000"/>
            </a:solidFill>
          </a:endParaRPr>
        </a:p>
      </dgm:t>
    </dgm:pt>
    <dgm:pt modelId="{2480FA83-2BAF-4505-8A74-492F34FCCFDF}" type="sibTrans" cxnId="{E969B4EA-E8EC-4EDF-A07A-628BEAB1683F}">
      <dgm:prSet phldrT="2" phldr="0"/>
      <dgm:spPr/>
      <dgm:t>
        <a:bodyPr/>
        <a:lstStyle/>
        <a:p>
          <a:endParaRPr lang="en-US">
            <a:solidFill>
              <a:srgbClr val="000000"/>
            </a:solidFill>
          </a:endParaRPr>
        </a:p>
      </dgm:t>
    </dgm:pt>
    <dgm:pt modelId="{BBE4A182-6A16-404C-9E6F-3446280EC44D}">
      <dgm:prSet phldrT="Title" phldr="0"/>
      <dgm:spPr/>
      <dgm:t>
        <a:bodyPr/>
        <a:lstStyle/>
        <a:p>
          <a:r>
            <a:rPr lang="en-US" dirty="0">
              <a:solidFill>
                <a:srgbClr val="000000"/>
              </a:solidFill>
            </a:rPr>
            <a:t>Affordability Initiatives</a:t>
          </a:r>
        </a:p>
      </dgm:t>
    </dgm:pt>
    <dgm:pt modelId="{1566CA1D-E36C-4C8C-BE81-A9DB84A00AE8}" type="parTrans" cxnId="{81762CB6-6908-4EBB-85E6-FDEA6DFECC29}">
      <dgm:prSet/>
      <dgm:spPr/>
      <dgm:t>
        <a:bodyPr/>
        <a:lstStyle/>
        <a:p>
          <a:endParaRPr lang="en-US">
            <a:solidFill>
              <a:srgbClr val="000000"/>
            </a:solidFill>
          </a:endParaRPr>
        </a:p>
      </dgm:t>
    </dgm:pt>
    <dgm:pt modelId="{23C613F9-6C9C-4BD9-9378-403F051AC8C7}" type="sibTrans" cxnId="{81762CB6-6908-4EBB-85E6-FDEA6DFECC29}">
      <dgm:prSet phldrT="3" phldr="0"/>
      <dgm:spPr/>
      <dgm:t>
        <a:bodyPr/>
        <a:lstStyle/>
        <a:p>
          <a:endParaRPr lang="en-US">
            <a:solidFill>
              <a:srgbClr val="000000"/>
            </a:solidFill>
          </a:endParaRPr>
        </a:p>
      </dgm:t>
    </dgm:pt>
    <dgm:pt modelId="{0B5C227C-5448-4B2E-B8E6-E9389B8AE6B2}" type="pres">
      <dgm:prSet presAssocID="{FD8F2DA0-80F8-4647-B01B-6EEAC157A9CE}" presName="Name0" presStyleCnt="0">
        <dgm:presLayoutVars>
          <dgm:dir/>
          <dgm:resizeHandles val="exact"/>
        </dgm:presLayoutVars>
      </dgm:prSet>
      <dgm:spPr/>
    </dgm:pt>
    <dgm:pt modelId="{922FDC35-A97A-448C-BF22-16708BB86DF0}" type="pres">
      <dgm:prSet presAssocID="{FD8F2DA0-80F8-4647-B01B-6EEAC157A9CE}" presName="arrow" presStyleLbl="bgShp" presStyleIdx="0" presStyleCnt="1" custAng="0"/>
      <dgm:spPr/>
    </dgm:pt>
    <dgm:pt modelId="{9694428C-2BE2-4590-91AE-EE0537B3AED7}" type="pres">
      <dgm:prSet presAssocID="{FD8F2DA0-80F8-4647-B01B-6EEAC157A9CE}" presName="points" presStyleCnt="0"/>
      <dgm:spPr/>
    </dgm:pt>
    <dgm:pt modelId="{883862C1-5E55-4459-9DE4-E4114C58A024}" type="pres">
      <dgm:prSet presAssocID="{F2DEBF12-CE8C-453F-92FD-01E88292B4C2}" presName="compositeA" presStyleCnt="0"/>
      <dgm:spPr/>
    </dgm:pt>
    <dgm:pt modelId="{F6BAE4F5-46DC-4B25-8881-D2AD9AE95D31}" type="pres">
      <dgm:prSet presAssocID="{F2DEBF12-CE8C-453F-92FD-01E88292B4C2}" presName="textA" presStyleLbl="revTx" presStyleIdx="0" presStyleCnt="3">
        <dgm:presLayoutVars>
          <dgm:bulletEnabled val="1"/>
        </dgm:presLayoutVars>
      </dgm:prSet>
      <dgm:spPr/>
    </dgm:pt>
    <dgm:pt modelId="{F92DF6A2-2C05-4F5A-A524-9BA5F41DBCD4}" type="pres">
      <dgm:prSet presAssocID="{F2DEBF12-CE8C-453F-92FD-01E88292B4C2}" presName="circleA" presStyleLbl="node1" presStyleIdx="0" presStyleCnt="3" custLinFactNeighborX="6304" custLinFactNeighborY="-29420"/>
      <dgm:spPr/>
    </dgm:pt>
    <dgm:pt modelId="{1CEAD2BB-6F75-43D8-BE52-F13FA35A1D5D}" type="pres">
      <dgm:prSet presAssocID="{F2DEBF12-CE8C-453F-92FD-01E88292B4C2}" presName="spaceA" presStyleCnt="0"/>
      <dgm:spPr/>
    </dgm:pt>
    <dgm:pt modelId="{56B1D43B-DF63-4200-93A5-C541E895D5ED}" type="pres">
      <dgm:prSet presAssocID="{6C44589C-958C-4780-AA56-571A013C1A8E}" presName="space" presStyleCnt="0"/>
      <dgm:spPr/>
    </dgm:pt>
    <dgm:pt modelId="{F41D138A-0C1F-4F57-ADFF-829D527828EF}" type="pres">
      <dgm:prSet presAssocID="{6D11D51D-3F65-4038-AD68-F3C5919F038F}" presName="compositeB" presStyleCnt="0"/>
      <dgm:spPr/>
    </dgm:pt>
    <dgm:pt modelId="{2FC45117-8358-459C-990F-687B3A091A71}" type="pres">
      <dgm:prSet presAssocID="{6D11D51D-3F65-4038-AD68-F3C5919F038F}" presName="textB" presStyleLbl="revTx" presStyleIdx="1" presStyleCnt="3">
        <dgm:presLayoutVars>
          <dgm:bulletEnabled val="1"/>
        </dgm:presLayoutVars>
      </dgm:prSet>
      <dgm:spPr/>
    </dgm:pt>
    <dgm:pt modelId="{DBB84D10-AF9A-419A-9470-46E34AA0D68F}" type="pres">
      <dgm:prSet presAssocID="{6D11D51D-3F65-4038-AD68-F3C5919F038F}" presName="circleB" presStyleLbl="node1" presStyleIdx="1" presStyleCnt="3" custLinFactNeighborX="15411" custLinFactNeighborY="40314"/>
      <dgm:spPr/>
    </dgm:pt>
    <dgm:pt modelId="{5B067EC1-4240-4EF9-AA02-D3539A63A8D6}" type="pres">
      <dgm:prSet presAssocID="{6D11D51D-3F65-4038-AD68-F3C5919F038F}" presName="spaceB" presStyleCnt="0"/>
      <dgm:spPr/>
    </dgm:pt>
    <dgm:pt modelId="{08A44A0B-F24C-4C40-B90A-C8E72103A694}" type="pres">
      <dgm:prSet presAssocID="{2480FA83-2BAF-4505-8A74-492F34FCCFDF}" presName="space" presStyleCnt="0"/>
      <dgm:spPr/>
    </dgm:pt>
    <dgm:pt modelId="{D8F23C27-267B-4E98-965E-DC6CB6D6F1CD}" type="pres">
      <dgm:prSet presAssocID="{BBE4A182-6A16-404C-9E6F-3446280EC44D}" presName="compositeA" presStyleCnt="0"/>
      <dgm:spPr/>
    </dgm:pt>
    <dgm:pt modelId="{14D30636-7D33-4EFD-B509-571B281E6391}" type="pres">
      <dgm:prSet presAssocID="{BBE4A182-6A16-404C-9E6F-3446280EC44D}" presName="textA" presStyleLbl="revTx" presStyleIdx="2" presStyleCnt="3">
        <dgm:presLayoutVars>
          <dgm:bulletEnabled val="1"/>
        </dgm:presLayoutVars>
      </dgm:prSet>
      <dgm:spPr/>
    </dgm:pt>
    <dgm:pt modelId="{05A00FA0-1EDE-4F47-8546-FEA12494226C}" type="pres">
      <dgm:prSet presAssocID="{BBE4A182-6A16-404C-9E6F-3446280EC44D}" presName="circleA" presStyleLbl="node1" presStyleIdx="2" presStyleCnt="3" custLinFactNeighborX="4203" custLinFactNeighborY="-35290"/>
      <dgm:spPr/>
    </dgm:pt>
    <dgm:pt modelId="{DD9AB6AA-25C8-4881-A41F-93766DC87114}" type="pres">
      <dgm:prSet presAssocID="{BBE4A182-6A16-404C-9E6F-3446280EC44D}" presName="spaceA" presStyleCnt="0"/>
      <dgm:spPr/>
    </dgm:pt>
  </dgm:ptLst>
  <dgm:cxnLst>
    <dgm:cxn modelId="{5FFCC526-4A5E-4A66-97F2-01A9A2264C93}" type="presOf" srcId="{F2DEBF12-CE8C-453F-92FD-01E88292B4C2}" destId="{F6BAE4F5-46DC-4B25-8881-D2AD9AE95D31}" srcOrd="0" destOrd="0" presId="urn:microsoft.com/office/officeart/2005/8/layout/hProcess11"/>
    <dgm:cxn modelId="{DDAC2B31-0CB4-44AC-A2CD-0B6419D901A6}" type="presOf" srcId="{BBE4A182-6A16-404C-9E6F-3446280EC44D}" destId="{14D30636-7D33-4EFD-B509-571B281E6391}" srcOrd="0" destOrd="0" presId="urn:microsoft.com/office/officeart/2005/8/layout/hProcess11"/>
    <dgm:cxn modelId="{FE65D655-0158-40ED-A034-2271C45CF311}" type="presOf" srcId="{6D11D51D-3F65-4038-AD68-F3C5919F038F}" destId="{2FC45117-8358-459C-990F-687B3A091A71}" srcOrd="0" destOrd="0" presId="urn:microsoft.com/office/officeart/2005/8/layout/hProcess11"/>
    <dgm:cxn modelId="{392AD697-3F19-4ABD-931A-74815080CBE0}" srcId="{FD8F2DA0-80F8-4647-B01B-6EEAC157A9CE}" destId="{F2DEBF12-CE8C-453F-92FD-01E88292B4C2}" srcOrd="0" destOrd="0" parTransId="{CE5BA0C4-A184-4F75-80EE-6DA1103A1CA5}" sibTransId="{6C44589C-958C-4780-AA56-571A013C1A8E}"/>
    <dgm:cxn modelId="{81762CB6-6908-4EBB-85E6-FDEA6DFECC29}" srcId="{FD8F2DA0-80F8-4647-B01B-6EEAC157A9CE}" destId="{BBE4A182-6A16-404C-9E6F-3446280EC44D}" srcOrd="2" destOrd="0" parTransId="{1566CA1D-E36C-4C8C-BE81-A9DB84A00AE8}" sibTransId="{23C613F9-6C9C-4BD9-9378-403F051AC8C7}"/>
    <dgm:cxn modelId="{06A1FDCA-D127-41BA-AB62-2B51564458E6}" type="presOf" srcId="{FD8F2DA0-80F8-4647-B01B-6EEAC157A9CE}" destId="{0B5C227C-5448-4B2E-B8E6-E9389B8AE6B2}" srcOrd="0" destOrd="0" presId="urn:microsoft.com/office/officeart/2005/8/layout/hProcess11"/>
    <dgm:cxn modelId="{E969B4EA-E8EC-4EDF-A07A-628BEAB1683F}" srcId="{FD8F2DA0-80F8-4647-B01B-6EEAC157A9CE}" destId="{6D11D51D-3F65-4038-AD68-F3C5919F038F}" srcOrd="1" destOrd="0" parTransId="{107E29EC-78BF-4BDA-A4AE-3BC9A3D3B59C}" sibTransId="{2480FA83-2BAF-4505-8A74-492F34FCCFDF}"/>
    <dgm:cxn modelId="{8CE06EBC-3C78-4997-801E-4E625364A3FD}" type="presParOf" srcId="{0B5C227C-5448-4B2E-B8E6-E9389B8AE6B2}" destId="{922FDC35-A97A-448C-BF22-16708BB86DF0}" srcOrd="0" destOrd="0" presId="urn:microsoft.com/office/officeart/2005/8/layout/hProcess11"/>
    <dgm:cxn modelId="{9A03A8E3-3A91-4D3B-AB90-6F60E45C2B54}" type="presParOf" srcId="{0B5C227C-5448-4B2E-B8E6-E9389B8AE6B2}" destId="{9694428C-2BE2-4590-91AE-EE0537B3AED7}" srcOrd="1" destOrd="0" presId="urn:microsoft.com/office/officeart/2005/8/layout/hProcess11"/>
    <dgm:cxn modelId="{93DA5195-5F1B-4FA8-8903-0607CD89B386}" type="presParOf" srcId="{9694428C-2BE2-4590-91AE-EE0537B3AED7}" destId="{883862C1-5E55-4459-9DE4-E4114C58A024}" srcOrd="0" destOrd="0" presId="urn:microsoft.com/office/officeart/2005/8/layout/hProcess11"/>
    <dgm:cxn modelId="{2B2461A6-8274-40D7-8A71-FCEDFFA96575}" type="presParOf" srcId="{883862C1-5E55-4459-9DE4-E4114C58A024}" destId="{F6BAE4F5-46DC-4B25-8881-D2AD9AE95D31}" srcOrd="0" destOrd="0" presId="urn:microsoft.com/office/officeart/2005/8/layout/hProcess11"/>
    <dgm:cxn modelId="{852C5ED6-4B58-46EF-8225-1543ADDFD984}" type="presParOf" srcId="{883862C1-5E55-4459-9DE4-E4114C58A024}" destId="{F92DF6A2-2C05-4F5A-A524-9BA5F41DBCD4}" srcOrd="1" destOrd="0" presId="urn:microsoft.com/office/officeart/2005/8/layout/hProcess11"/>
    <dgm:cxn modelId="{F0DA432C-67E9-41BD-9C8A-77A26311AD85}" type="presParOf" srcId="{883862C1-5E55-4459-9DE4-E4114C58A024}" destId="{1CEAD2BB-6F75-43D8-BE52-F13FA35A1D5D}" srcOrd="2" destOrd="0" presId="urn:microsoft.com/office/officeart/2005/8/layout/hProcess11"/>
    <dgm:cxn modelId="{5206A4A6-9145-4CC6-9865-18C7E3F5349D}" type="presParOf" srcId="{9694428C-2BE2-4590-91AE-EE0537B3AED7}" destId="{56B1D43B-DF63-4200-93A5-C541E895D5ED}" srcOrd="1" destOrd="0" presId="urn:microsoft.com/office/officeart/2005/8/layout/hProcess11"/>
    <dgm:cxn modelId="{0E300026-99D5-4C57-85C2-AA5CFAF1F23A}" type="presParOf" srcId="{9694428C-2BE2-4590-91AE-EE0537B3AED7}" destId="{F41D138A-0C1F-4F57-ADFF-829D527828EF}" srcOrd="2" destOrd="0" presId="urn:microsoft.com/office/officeart/2005/8/layout/hProcess11"/>
    <dgm:cxn modelId="{0E4684B6-31DD-45F5-96C0-6891A6EA2865}" type="presParOf" srcId="{F41D138A-0C1F-4F57-ADFF-829D527828EF}" destId="{2FC45117-8358-459C-990F-687B3A091A71}" srcOrd="0" destOrd="0" presId="urn:microsoft.com/office/officeart/2005/8/layout/hProcess11"/>
    <dgm:cxn modelId="{CF051130-490A-4AE5-8F30-2E4BD5CC686F}" type="presParOf" srcId="{F41D138A-0C1F-4F57-ADFF-829D527828EF}" destId="{DBB84D10-AF9A-419A-9470-46E34AA0D68F}" srcOrd="1" destOrd="0" presId="urn:microsoft.com/office/officeart/2005/8/layout/hProcess11"/>
    <dgm:cxn modelId="{C405E346-513B-488F-A23D-215057557D86}" type="presParOf" srcId="{F41D138A-0C1F-4F57-ADFF-829D527828EF}" destId="{5B067EC1-4240-4EF9-AA02-D3539A63A8D6}" srcOrd="2" destOrd="0" presId="urn:microsoft.com/office/officeart/2005/8/layout/hProcess11"/>
    <dgm:cxn modelId="{3C65041A-3803-487D-8EFD-2CCB5C5DD301}" type="presParOf" srcId="{9694428C-2BE2-4590-91AE-EE0537B3AED7}" destId="{08A44A0B-F24C-4C40-B90A-C8E72103A694}" srcOrd="3" destOrd="0" presId="urn:microsoft.com/office/officeart/2005/8/layout/hProcess11"/>
    <dgm:cxn modelId="{02191632-6F29-4272-B725-2C367AD678ED}" type="presParOf" srcId="{9694428C-2BE2-4590-91AE-EE0537B3AED7}" destId="{D8F23C27-267B-4E98-965E-DC6CB6D6F1CD}" srcOrd="4" destOrd="0" presId="urn:microsoft.com/office/officeart/2005/8/layout/hProcess11"/>
    <dgm:cxn modelId="{6DDF0DE8-EFFB-4233-986D-7CBEDB897CDB}" type="presParOf" srcId="{D8F23C27-267B-4E98-965E-DC6CB6D6F1CD}" destId="{14D30636-7D33-4EFD-B509-571B281E6391}" srcOrd="0" destOrd="0" presId="urn:microsoft.com/office/officeart/2005/8/layout/hProcess11"/>
    <dgm:cxn modelId="{E7CD8974-4A4F-432F-A548-7C92D51679E1}" type="presParOf" srcId="{D8F23C27-267B-4E98-965E-DC6CB6D6F1CD}" destId="{05A00FA0-1EDE-4F47-8546-FEA12494226C}" srcOrd="1" destOrd="0" presId="urn:microsoft.com/office/officeart/2005/8/layout/hProcess11"/>
    <dgm:cxn modelId="{68D7542F-6E35-431E-B297-6F3598D5B453}" type="presParOf" srcId="{D8F23C27-267B-4E98-965E-DC6CB6D6F1CD}" destId="{DD9AB6AA-25C8-4881-A41F-93766DC8711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C69A52-9089-4901-8311-5F12B5FAE793}" type="doc">
      <dgm:prSet loTypeId="urn:microsoft.com/office/officeart/2024/layout/BulletTimeline" loCatId="timeline" qsTypeId="urn:microsoft.com/office/officeart/2005/8/quickstyle/simple1" qsCatId="simple" csTypeId="urn:microsoft.com/office/officeart/2005/8/colors/accent1_2" csCatId="accent1" phldr="1"/>
      <dgm:spPr/>
      <dgm:t>
        <a:bodyPr/>
        <a:lstStyle/>
        <a:p>
          <a:endParaRPr lang="en-US"/>
        </a:p>
      </dgm:t>
    </dgm:pt>
    <dgm:pt modelId="{75963C2F-004F-47FD-9068-E10AEA88E5FA}">
      <dgm:prSet phldrT="Add an event" phldr="0" custT="1"/>
      <dgm:spPr/>
      <dgm:t>
        <a:bodyPr/>
        <a:lstStyle/>
        <a:p>
          <a:pPr>
            <a:defRPr b="1"/>
          </a:pPr>
          <a:r>
            <a:rPr lang="en-US" sz="1400" dirty="0">
              <a:solidFill>
                <a:srgbClr val="000000"/>
              </a:solidFill>
            </a:rPr>
            <a:t>Health Care Cost Growth Benchmark Initiative (CT)</a:t>
          </a:r>
        </a:p>
      </dgm:t>
    </dgm:pt>
    <dgm:pt modelId="{CB8DB13A-E861-48B4-9019-A283B8F39AAC}" type="parTrans" cxnId="{4387B1D3-6747-401D-8DB4-A680CB93B228}">
      <dgm:prSet/>
      <dgm:spPr/>
      <dgm:t>
        <a:bodyPr/>
        <a:lstStyle/>
        <a:p>
          <a:endParaRPr lang="en-US"/>
        </a:p>
      </dgm:t>
    </dgm:pt>
    <dgm:pt modelId="{B53AD07F-B796-494F-98CF-8872D1F26EE8}" type="sibTrans" cxnId="{4387B1D3-6747-401D-8DB4-A680CB93B228}">
      <dgm:prSet/>
      <dgm:spPr/>
      <dgm:t>
        <a:bodyPr/>
        <a:lstStyle/>
        <a:p>
          <a:endParaRPr lang="en-US"/>
        </a:p>
      </dgm:t>
    </dgm:pt>
    <dgm:pt modelId="{F967E704-D13C-4A3C-971C-4A77ED99903F}">
      <dgm:prSet phldrT="Write a description of the significance of this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Benchmark total health care expenditures growth</a:t>
          </a:r>
        </a:p>
      </dgm:t>
    </dgm:pt>
    <dgm:pt modelId="{5B5D7A37-8CF8-4FA9-ABDC-2B72E16131EA}" type="parTrans" cxnId="{7D2CB679-FB1A-492F-963D-ED028152DD01}">
      <dgm:prSet/>
      <dgm:spPr/>
      <dgm:t>
        <a:bodyPr/>
        <a:lstStyle/>
        <a:p>
          <a:endParaRPr lang="en-US"/>
        </a:p>
      </dgm:t>
    </dgm:pt>
    <dgm:pt modelId="{F93A6DFE-CA51-4768-8F4A-E6E34AAB2576}" type="sibTrans" cxnId="{7D2CB679-FB1A-492F-963D-ED028152DD01}">
      <dgm:prSet/>
      <dgm:spPr/>
      <dgm:t>
        <a:bodyPr/>
        <a:lstStyle/>
        <a:p>
          <a:endParaRPr lang="en-US"/>
        </a:p>
      </dgm:t>
    </dgm:pt>
    <dgm:pt modelId="{06B37E90-9DCF-4194-A42E-8723AA160209}">
      <dgm:prSet phldrT="Add an event" phldr="0" custT="1"/>
      <dgm:spPr/>
      <dgm:t>
        <a:bodyPr/>
        <a:lstStyle/>
        <a:p>
          <a:pPr>
            <a:defRPr b="1"/>
          </a:pPr>
          <a:r>
            <a:rPr lang="en-US" sz="1400" dirty="0">
              <a:solidFill>
                <a:srgbClr val="000000"/>
              </a:solidFill>
            </a:rPr>
            <a:t>Health Care Cost Transparency Board (WA)</a:t>
          </a:r>
        </a:p>
      </dgm:t>
    </dgm:pt>
    <dgm:pt modelId="{49C5D38A-D331-482D-AEC8-0F0CF6BAB917}" type="parTrans" cxnId="{03D03A6C-E720-440C-B6FD-DDE472D0294F}">
      <dgm:prSet/>
      <dgm:spPr/>
      <dgm:t>
        <a:bodyPr/>
        <a:lstStyle/>
        <a:p>
          <a:endParaRPr lang="en-US"/>
        </a:p>
      </dgm:t>
    </dgm:pt>
    <dgm:pt modelId="{95ECA514-CCBD-4C23-AEBD-622E5EC49ED9}" type="sibTrans" cxnId="{03D03A6C-E720-440C-B6FD-DDE472D0294F}">
      <dgm:prSet/>
      <dgm:spPr/>
      <dgm:t>
        <a:bodyPr/>
        <a:lstStyle/>
        <a:p>
          <a:endParaRPr lang="en-US"/>
        </a:p>
      </dgm:t>
    </dgm:pt>
    <dgm:pt modelId="{67B0A1A0-8396-405F-8ADA-EEC3DCCFF9BD}">
      <dgm:prSet phldrT="Add an event" phldr="0" custT="1"/>
      <dgm:spPr/>
      <dgm:t>
        <a:bodyPr/>
        <a:lstStyle/>
        <a:p>
          <a:pPr>
            <a:defRPr b="1"/>
          </a:pPr>
          <a:endParaRPr lang="en-US" sz="1400" dirty="0">
            <a:solidFill>
              <a:srgbClr val="000000"/>
            </a:solidFill>
          </a:endParaRPr>
        </a:p>
        <a:p>
          <a:pPr>
            <a:defRPr b="1"/>
          </a:pPr>
          <a:r>
            <a:rPr lang="en-US" sz="1400" dirty="0">
              <a:solidFill>
                <a:srgbClr val="000000"/>
              </a:solidFill>
            </a:rPr>
            <a:t>Task Force on Affordable, Accessible Health Care (VT)</a:t>
          </a:r>
        </a:p>
      </dgm:t>
    </dgm:pt>
    <dgm:pt modelId="{B0233A9C-BAA0-47DB-B7D4-B0F55D4B3AEA}" type="parTrans" cxnId="{EFF74B78-1791-4222-BF91-816E99026056}">
      <dgm:prSet/>
      <dgm:spPr/>
      <dgm:t>
        <a:bodyPr/>
        <a:lstStyle/>
        <a:p>
          <a:endParaRPr lang="en-US"/>
        </a:p>
      </dgm:t>
    </dgm:pt>
    <dgm:pt modelId="{A98369B8-6F93-49D2-9EDF-E9EF156BBEB9}" type="sibTrans" cxnId="{EFF74B78-1791-4222-BF91-816E99026056}">
      <dgm:prSet/>
      <dgm:spPr/>
      <dgm:t>
        <a:bodyPr/>
        <a:lstStyle/>
        <a:p>
          <a:endParaRPr lang="en-US"/>
        </a:p>
      </dgm:t>
    </dgm:pt>
    <dgm:pt modelId="{F9432ADB-D090-466D-B9C9-566B1A2C2143}">
      <dgm:prSet phldrT="Write a description of the significance of this event" phldr="0" custT="1"/>
      <dgm:spPr/>
      <dgm:t>
        <a:bodyPr/>
        <a:lstStyle/>
        <a:p>
          <a:pPr marL="0" lvl="0" indent="0" algn="l" defTabSz="533400">
            <a:lnSpc>
              <a:spcPct val="90000"/>
            </a:lnSpc>
            <a:spcBef>
              <a:spcPct val="0"/>
            </a:spcBef>
            <a:spcAft>
              <a:spcPct val="35000"/>
            </a:spcAft>
            <a:buNone/>
          </a:pPr>
          <a:endParaRPr lang="en-US" sz="1200" kern="1200" dirty="0">
            <a:solidFill>
              <a:srgbClr val="000000"/>
            </a:solidFill>
            <a:latin typeface="Calibri" panose="020F0502020204030204"/>
            <a:ea typeface="+mn-ea"/>
            <a:cs typeface="+mn-cs"/>
          </a:endParaRPr>
        </a:p>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Explore opportunities to make health care more affordable</a:t>
          </a:r>
        </a:p>
      </dgm:t>
    </dgm:pt>
    <dgm:pt modelId="{938BB7A6-0315-4BF9-8FBE-AF4E40250941}" type="parTrans" cxnId="{C0BB6483-4195-4FB8-8C9B-38813E20FD1A}">
      <dgm:prSet/>
      <dgm:spPr/>
      <dgm:t>
        <a:bodyPr/>
        <a:lstStyle/>
        <a:p>
          <a:endParaRPr lang="en-US"/>
        </a:p>
      </dgm:t>
    </dgm:pt>
    <dgm:pt modelId="{2B9C5EE6-EC31-4A72-967F-150476CF5509}" type="sibTrans" cxnId="{C0BB6483-4195-4FB8-8C9B-38813E20FD1A}">
      <dgm:prSet/>
      <dgm:spPr/>
      <dgm:t>
        <a:bodyPr/>
        <a:lstStyle/>
        <a:p>
          <a:endParaRPr lang="en-US"/>
        </a:p>
      </dgm:t>
    </dgm:pt>
    <dgm:pt modelId="{5716E81D-17A4-4556-A09F-FEBAB9B3FF5E}">
      <dgm:prSet phldrT="Write a description of the significance of this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Sets health care spending targets and approves benchmarks</a:t>
          </a:r>
        </a:p>
      </dgm:t>
    </dgm:pt>
    <dgm:pt modelId="{84BB30E4-205A-4738-86C9-225091035A9F}" type="parTrans" cxnId="{0C077E37-2491-4712-BFF3-BDB638DBB8B4}">
      <dgm:prSet/>
      <dgm:spPr/>
      <dgm:t>
        <a:bodyPr/>
        <a:lstStyle/>
        <a:p>
          <a:endParaRPr lang="en-US"/>
        </a:p>
      </dgm:t>
    </dgm:pt>
    <dgm:pt modelId="{40AA7A1D-CDA0-4CB7-B492-1E31A9E84178}" type="sibTrans" cxnId="{0C077E37-2491-4712-BFF3-BDB638DBB8B4}">
      <dgm:prSet/>
      <dgm:spPr/>
      <dgm:t>
        <a:bodyPr/>
        <a:lstStyle/>
        <a:p>
          <a:endParaRPr lang="en-US"/>
        </a:p>
      </dgm:t>
    </dgm:pt>
    <dgm:pt modelId="{1BA9C5F7-32D9-424B-B93A-14D737BC50DA}">
      <dgm:prSet phldrT="Add an event"/>
      <dgm:spPr/>
      <dgm:t>
        <a:bodyPr/>
        <a:lstStyle/>
        <a:p>
          <a:pPr>
            <a:defRPr b="1"/>
          </a:pPr>
          <a:r>
            <a:rPr lang="en-US" dirty="0">
              <a:solidFill>
                <a:srgbClr val="000000"/>
              </a:solidFill>
            </a:rPr>
            <a:t>Health Care Cost Oversight Task Force (IN)</a:t>
          </a:r>
        </a:p>
      </dgm:t>
    </dgm:pt>
    <dgm:pt modelId="{BC2EAEF4-9D10-411F-98AC-9948AC10B811}" type="parTrans" cxnId="{BCB21E9F-33EA-4EA9-8E88-5EDCC590318A}">
      <dgm:prSet/>
      <dgm:spPr/>
      <dgm:t>
        <a:bodyPr/>
        <a:lstStyle/>
        <a:p>
          <a:endParaRPr lang="en-US"/>
        </a:p>
      </dgm:t>
    </dgm:pt>
    <dgm:pt modelId="{04C869B4-7B84-45FC-9B02-547DC5B6585B}" type="sibTrans" cxnId="{BCB21E9F-33EA-4EA9-8E88-5EDCC590318A}">
      <dgm:prSet/>
      <dgm:spPr/>
      <dgm:t>
        <a:bodyPr/>
        <a:lstStyle/>
        <a:p>
          <a:endParaRPr lang="en-US"/>
        </a:p>
      </dgm:t>
    </dgm:pt>
    <dgm:pt modelId="{CFAAF7FD-DAEE-499A-BCB1-A0433BD2901E}">
      <dgm:prSet phldrT="Write a description of the significance of this event"/>
      <dgm:spPr/>
      <dgm:t>
        <a:bodyPr/>
        <a:lstStyle/>
        <a:p>
          <a:r>
            <a:rPr lang="en-US" dirty="0">
              <a:solidFill>
                <a:srgbClr val="000000"/>
              </a:solidFill>
            </a:rPr>
            <a:t>Identify cost drivers and provide reform recommendations</a:t>
          </a:r>
        </a:p>
      </dgm:t>
    </dgm:pt>
    <dgm:pt modelId="{FA4C0430-6BAE-4B63-A0D3-52D82B8AA6C5}" type="parTrans" cxnId="{C632ED4E-FE6A-4123-8E43-3D38E3BF2491}">
      <dgm:prSet/>
      <dgm:spPr/>
      <dgm:t>
        <a:bodyPr/>
        <a:lstStyle/>
        <a:p>
          <a:endParaRPr lang="en-US"/>
        </a:p>
      </dgm:t>
    </dgm:pt>
    <dgm:pt modelId="{987E52C6-3809-47E2-AF77-8C645E454E7C}" type="sibTrans" cxnId="{C632ED4E-FE6A-4123-8E43-3D38E3BF2491}">
      <dgm:prSet/>
      <dgm:spPr/>
      <dgm:t>
        <a:bodyPr/>
        <a:lstStyle/>
        <a:p>
          <a:endParaRPr lang="en-US"/>
        </a:p>
      </dgm:t>
    </dgm:pt>
    <dgm:pt modelId="{6D24294D-F0B5-4811-B052-4F1E55E6B850}">
      <dgm:prSet phldrT="Add an event" phldr="0"/>
      <dgm:spPr/>
      <dgm:t>
        <a:bodyPr/>
        <a:lstStyle/>
        <a:p>
          <a:pPr>
            <a:defRPr b="1"/>
          </a:pPr>
          <a:r>
            <a:rPr lang="en-US" dirty="0">
              <a:solidFill>
                <a:srgbClr val="000000"/>
              </a:solidFill>
            </a:rPr>
            <a:t>Center for Health Care Affordability (MN)</a:t>
          </a:r>
        </a:p>
      </dgm:t>
    </dgm:pt>
    <dgm:pt modelId="{D5BDED16-BACF-41E2-8A19-F0E53F6A5536}" type="parTrans" cxnId="{047CFDFE-2F0E-4924-9926-6411DDC7C208}">
      <dgm:prSet/>
      <dgm:spPr/>
      <dgm:t>
        <a:bodyPr/>
        <a:lstStyle/>
        <a:p>
          <a:endParaRPr lang="en-US"/>
        </a:p>
      </dgm:t>
    </dgm:pt>
    <dgm:pt modelId="{8E229FE6-B988-46E0-BED8-68FF7EAE3B74}" type="sibTrans" cxnId="{047CFDFE-2F0E-4924-9926-6411DDC7C208}">
      <dgm:prSet/>
      <dgm:spPr/>
      <dgm:t>
        <a:bodyPr/>
        <a:lstStyle/>
        <a:p>
          <a:endParaRPr lang="en-US"/>
        </a:p>
      </dgm:t>
    </dgm:pt>
    <dgm:pt modelId="{D7D571A7-0DA0-4F48-AA5D-F6432CD0AD72}">
      <dgm:prSet phldrT="Write a description of the significance of this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Create evidence-based solutions for affordability.</a:t>
          </a:r>
        </a:p>
      </dgm:t>
    </dgm:pt>
    <dgm:pt modelId="{69350E70-883E-40AE-959E-5D7365DB997D}" type="parTrans" cxnId="{7DFE0F5B-F25D-40CA-A83E-EF8480EA57BE}">
      <dgm:prSet/>
      <dgm:spPr/>
      <dgm:t>
        <a:bodyPr/>
        <a:lstStyle/>
        <a:p>
          <a:endParaRPr lang="en-US"/>
        </a:p>
      </dgm:t>
    </dgm:pt>
    <dgm:pt modelId="{FBEA6080-C7C3-4BA1-93F6-8820E0F72614}" type="sibTrans" cxnId="{7DFE0F5B-F25D-40CA-A83E-EF8480EA57BE}">
      <dgm:prSet/>
      <dgm:spPr/>
      <dgm:t>
        <a:bodyPr/>
        <a:lstStyle/>
        <a:p>
          <a:endParaRPr lang="en-US"/>
        </a:p>
      </dgm:t>
    </dgm:pt>
    <dgm:pt modelId="{9B70D164-39E6-4D26-B9C2-6C66A8DB29B9}">
      <dgm:prSet phldrT="Add an event"/>
      <dgm:spPr/>
      <dgm:t>
        <a:bodyPr/>
        <a:lstStyle/>
        <a:p>
          <a:pPr>
            <a:defRPr b="1"/>
          </a:pPr>
          <a:r>
            <a:rPr lang="en-US" dirty="0">
              <a:solidFill>
                <a:srgbClr val="000000"/>
              </a:solidFill>
            </a:rPr>
            <a:t>Sustainable Health Care Cost Growth Program (OR)</a:t>
          </a:r>
        </a:p>
      </dgm:t>
    </dgm:pt>
    <dgm:pt modelId="{F54D5966-E399-4262-9962-6B6BA2319085}" type="parTrans" cxnId="{C30E59D1-3199-4DB8-B0E5-F8FB95BC357B}">
      <dgm:prSet/>
      <dgm:spPr/>
      <dgm:t>
        <a:bodyPr/>
        <a:lstStyle/>
        <a:p>
          <a:endParaRPr lang="en-US"/>
        </a:p>
      </dgm:t>
    </dgm:pt>
    <dgm:pt modelId="{69EE9836-36E5-47ED-B852-02702CAEDF2C}" type="sibTrans" cxnId="{C30E59D1-3199-4DB8-B0E5-F8FB95BC357B}">
      <dgm:prSet/>
      <dgm:spPr/>
      <dgm:t>
        <a:bodyPr/>
        <a:lstStyle/>
        <a:p>
          <a:endParaRPr lang="en-US"/>
        </a:p>
      </dgm:t>
    </dgm:pt>
    <dgm:pt modelId="{8CDF51CB-869C-4FD4-B39F-3A453F8B43AA}">
      <dgm:prSet phldrT="Write a description of the significance of this event"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Identify cost drivers and contain cost growth</a:t>
          </a:r>
        </a:p>
      </dgm:t>
    </dgm:pt>
    <dgm:pt modelId="{ABD24BF9-DB44-4361-BA30-49DA536E74ED}" type="parTrans" cxnId="{4B045ED1-3621-46B3-99D0-E2526BDB1BD9}">
      <dgm:prSet/>
      <dgm:spPr/>
      <dgm:t>
        <a:bodyPr/>
        <a:lstStyle/>
        <a:p>
          <a:endParaRPr lang="en-US"/>
        </a:p>
      </dgm:t>
    </dgm:pt>
    <dgm:pt modelId="{5064B248-D404-49A7-9FCE-A3541FCAE602}" type="sibTrans" cxnId="{4B045ED1-3621-46B3-99D0-E2526BDB1BD9}">
      <dgm:prSet/>
      <dgm:spPr/>
      <dgm:t>
        <a:bodyPr/>
        <a:lstStyle/>
        <a:p>
          <a:endParaRPr lang="en-US"/>
        </a:p>
      </dgm:t>
    </dgm:pt>
    <dgm:pt modelId="{888E45E9-35C0-409D-ABC1-4C63EE227AAC}">
      <dgm:prSet phldrT="Add an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Monitor and contain rising health costs</a:t>
          </a:r>
        </a:p>
      </dgm:t>
    </dgm:pt>
    <dgm:pt modelId="{674D1DDF-115D-4B78-A075-6B8AC595D950}" type="parTrans" cxnId="{449BBB63-F262-4241-AF25-C09437E25AEA}">
      <dgm:prSet/>
      <dgm:spPr/>
      <dgm:t>
        <a:bodyPr/>
        <a:lstStyle/>
        <a:p>
          <a:endParaRPr lang="en-US"/>
        </a:p>
      </dgm:t>
    </dgm:pt>
    <dgm:pt modelId="{713AC1F6-0C3F-4A3C-9D97-1CB4E87BFCD4}" type="sibTrans" cxnId="{449BBB63-F262-4241-AF25-C09437E25AEA}">
      <dgm:prSet/>
      <dgm:spPr/>
      <dgm:t>
        <a:bodyPr/>
        <a:lstStyle/>
        <a:p>
          <a:endParaRPr lang="en-US"/>
        </a:p>
      </dgm:t>
    </dgm:pt>
    <dgm:pt modelId="{414A3CE7-44C8-40D6-AE6C-A4F4E8ED6967}">
      <dgm:prSet phldrT="Add an event" custT="1"/>
      <dgm:spPr/>
      <dgm:t>
        <a:bodyPr/>
        <a:lstStyle/>
        <a:p>
          <a:pPr>
            <a:defRPr b="1"/>
          </a:pPr>
          <a:r>
            <a:rPr lang="en-US" sz="1400" dirty="0">
              <a:solidFill>
                <a:srgbClr val="000000"/>
              </a:solidFill>
            </a:rPr>
            <a:t>Office of Health Care Affordability and Board (CA)</a:t>
          </a:r>
        </a:p>
      </dgm:t>
    </dgm:pt>
    <dgm:pt modelId="{8211970B-0ED3-41E1-BCF6-4362CE931F8B}" type="sibTrans" cxnId="{20AD9B64-DD89-4E05-B285-A0C262F23196}">
      <dgm:prSet/>
      <dgm:spPr/>
      <dgm:t>
        <a:bodyPr/>
        <a:lstStyle/>
        <a:p>
          <a:endParaRPr lang="en-US"/>
        </a:p>
      </dgm:t>
    </dgm:pt>
    <dgm:pt modelId="{378EE206-8EB8-4975-8268-DA650486D2DC}" type="parTrans" cxnId="{20AD9B64-DD89-4E05-B285-A0C262F23196}">
      <dgm:prSet/>
      <dgm:spPr/>
      <dgm:t>
        <a:bodyPr/>
        <a:lstStyle/>
        <a:p>
          <a:endParaRPr lang="en-US"/>
        </a:p>
      </dgm:t>
    </dgm:pt>
    <dgm:pt modelId="{34F37888-D8C9-4321-843C-067D93803CF8}" type="pres">
      <dgm:prSet presAssocID="{58C69A52-9089-4901-8311-5F12B5FAE793}" presName="root" presStyleCnt="0">
        <dgm:presLayoutVars>
          <dgm:dir/>
          <dgm:animLvl val="lvl"/>
        </dgm:presLayoutVars>
      </dgm:prSet>
      <dgm:spPr/>
    </dgm:pt>
    <dgm:pt modelId="{55632983-1B36-413C-B0A6-CAD8D18F1914}" type="pres">
      <dgm:prSet presAssocID="{58C69A52-9089-4901-8311-5F12B5FAE793}" presName="divider" presStyleCnt="0"/>
      <dgm:spPr/>
    </dgm:pt>
    <dgm:pt modelId="{8024F263-9EA9-4392-A4ED-F8688A78CE8D}" type="pres">
      <dgm:prSet presAssocID="{58C69A52-9089-4901-8311-5F12B5FAE793}" presName="rectBar" presStyleLbl="dkBgShp" presStyleIdx="0" presStyleCnt="9" custLinFactNeighborX="-1540" custLinFactNeighborY="-19552"/>
      <dgm:spPr>
        <a:gradFill rotWithShape="0">
          <a:gsLst>
            <a:gs pos="0">
              <a:schemeClr val="accent1">
                <a:tint val="76000"/>
              </a:schemeClr>
            </a:gs>
            <a:gs pos="100000">
              <a:schemeClr val="accent1">
                <a:tint val="76000"/>
              </a:schemeClr>
            </a:gs>
          </a:gsLst>
          <a:lin ang="0" scaled="0"/>
        </a:gradFill>
        <a:ln>
          <a:noFill/>
        </a:ln>
        <a:effectLst/>
      </dgm:spPr>
    </dgm:pt>
    <dgm:pt modelId="{DC47A450-CC47-4A2F-ABDC-C8E35CE88CF0}" type="pres">
      <dgm:prSet presAssocID="{58C69A52-9089-4901-8311-5F12B5FAE793}" presName="chevronArrow" presStyleLbl="dkBgShp" presStyleIdx="1" presStyleCnt="9"/>
      <dgm:spPr>
        <a:gradFill rotWithShape="0">
          <a:gsLst>
            <a:gs pos="0">
              <a:schemeClr val="accent1">
                <a:tint val="76000"/>
              </a:schemeClr>
            </a:gs>
            <a:gs pos="100000">
              <a:schemeClr val="accent1">
                <a:tint val="76000"/>
              </a:schemeClr>
            </a:gs>
          </a:gsLst>
          <a:lin ang="0" scaled="0"/>
        </a:gradFill>
        <a:ln>
          <a:noFill/>
        </a:ln>
        <a:effectLst/>
      </dgm:spPr>
    </dgm:pt>
    <dgm:pt modelId="{62F25375-6760-478F-ABC6-3958910D8E86}" type="pres">
      <dgm:prSet presAssocID="{58C69A52-9089-4901-8311-5F12B5FAE793}" presName="nodes" presStyleCnt="0">
        <dgm:presLayoutVars>
          <dgm:chMax/>
          <dgm:chPref/>
          <dgm:animLvl val="lvl"/>
        </dgm:presLayoutVars>
      </dgm:prSet>
      <dgm:spPr/>
    </dgm:pt>
    <dgm:pt modelId="{15A5E100-26EF-4A18-8A64-ECBA4527A758}" type="pres">
      <dgm:prSet presAssocID="{9B70D164-39E6-4D26-B9C2-6C66A8DB29B9}" presName="composite" presStyleCnt="0"/>
      <dgm:spPr/>
    </dgm:pt>
    <dgm:pt modelId="{8B1F59E7-1604-42CE-9766-4DECE01052AC}" type="pres">
      <dgm:prSet presAssocID="{9B70D164-39E6-4D26-B9C2-6C66A8DB29B9}" presName="DropPinPlaceHolder" presStyleCnt="0"/>
      <dgm:spPr/>
    </dgm:pt>
    <dgm:pt modelId="{1DBFA742-CEBA-40FF-803E-346022295EDC}" type="pres">
      <dgm:prSet presAssocID="{9B70D164-39E6-4D26-B9C2-6C66A8DB29B9}" presName="DropPin" presStyleLbl="alignNode1" presStyleIdx="0" presStyleCnt="7"/>
      <dgm:spPr/>
    </dgm:pt>
    <dgm:pt modelId="{A81F0493-9112-49C6-91EA-73988A8067DF}" type="pres">
      <dgm:prSet presAssocID="{9B70D164-39E6-4D26-B9C2-6C66A8DB29B9}" presName="Ellipse" presStyleLbl="fgAcc1" presStyleIdx="0" presStyleCnt="7"/>
      <dgm:spPr/>
    </dgm:pt>
    <dgm:pt modelId="{243A67BC-9298-4D7E-933F-CBD0E195FDF4}" type="pres">
      <dgm:prSet presAssocID="{9B70D164-39E6-4D26-B9C2-6C66A8DB29B9}" presName="L2TextContainer" presStyleLbl="revTx" presStyleIdx="0" presStyleCnt="14">
        <dgm:presLayoutVars>
          <dgm:bulletEnabled val="1"/>
        </dgm:presLayoutVars>
      </dgm:prSet>
      <dgm:spPr/>
    </dgm:pt>
    <dgm:pt modelId="{C19E5B18-F183-4F23-91BF-A88F1D3B5CA8}" type="pres">
      <dgm:prSet presAssocID="{9B70D164-39E6-4D26-B9C2-6C66A8DB29B9}" presName="L1TextContainer" presStyleLbl="revTx" presStyleIdx="1" presStyleCnt="14">
        <dgm:presLayoutVars>
          <dgm:chMax val="1"/>
          <dgm:chPref val="1"/>
          <dgm:bulletEnabled val="1"/>
        </dgm:presLayoutVars>
      </dgm:prSet>
      <dgm:spPr/>
    </dgm:pt>
    <dgm:pt modelId="{33C5BC73-566A-4158-873D-0F765BF129C0}" type="pres">
      <dgm:prSet presAssocID="{9B70D164-39E6-4D26-B9C2-6C66A8DB29B9}" presName="ConnectLine" presStyleLbl="dkBgShp" presStyleIdx="2" presStyleCnt="9"/>
      <dgm:spPr/>
    </dgm:pt>
    <dgm:pt modelId="{30104B95-A967-4BE8-8ECA-757CB30B3119}" type="pres">
      <dgm:prSet presAssocID="{9B70D164-39E6-4D26-B9C2-6C66A8DB29B9}" presName="ConnectorPoint" presStyleCnt="0"/>
      <dgm:spPr/>
    </dgm:pt>
    <dgm:pt modelId="{49483FC6-4B71-4601-8F9A-39CF14B1C789}" type="pres">
      <dgm:prSet presAssocID="{9B70D164-39E6-4D26-B9C2-6C66A8DB29B9}" presName="Bullet" presStyleLbl="lnNode1" presStyleIdx="0" presStyleCnt="7"/>
      <dgm:spPr/>
    </dgm:pt>
    <dgm:pt modelId="{D643C34E-56BE-4308-8083-5754304358D4}" type="pres">
      <dgm:prSet presAssocID="{9B70D164-39E6-4D26-B9C2-6C66A8DB29B9}" presName="EmptyPlaceHolder" presStyleCnt="0"/>
      <dgm:spPr/>
    </dgm:pt>
    <dgm:pt modelId="{A9DC2EC5-4FE8-468A-BF1F-D4E625CA1DFC}" type="pres">
      <dgm:prSet presAssocID="{69EE9836-36E5-47ED-B852-02702CAEDF2C}" presName="spaceBetweenRectangles" presStyleCnt="0"/>
      <dgm:spPr/>
    </dgm:pt>
    <dgm:pt modelId="{E6D15F34-0ADB-4CFF-BB91-877B61F5A942}" type="pres">
      <dgm:prSet presAssocID="{75963C2F-004F-47FD-9068-E10AEA88E5FA}" presName="composite" presStyleCnt="0"/>
      <dgm:spPr/>
    </dgm:pt>
    <dgm:pt modelId="{3C105D04-7316-4DCB-BA86-8428C337CE90}" type="pres">
      <dgm:prSet presAssocID="{75963C2F-004F-47FD-9068-E10AEA88E5FA}" presName="DropPinPlaceHolder" presStyleCnt="0"/>
      <dgm:spPr/>
    </dgm:pt>
    <dgm:pt modelId="{CB06C2DA-44E7-4C93-9B3B-4CCABC0A939F}" type="pres">
      <dgm:prSet presAssocID="{75963C2F-004F-47FD-9068-E10AEA88E5FA}" presName="DropPin" presStyleLbl="alignNode1" presStyleIdx="1" presStyleCnt="7"/>
      <dgm:spPr/>
    </dgm:pt>
    <dgm:pt modelId="{E6C9D19B-D2F6-4ADC-A0D3-7B5867DE546A}" type="pres">
      <dgm:prSet presAssocID="{75963C2F-004F-47FD-9068-E10AEA88E5FA}" presName="Ellipse" presStyleLbl="fgAcc1" presStyleIdx="1" presStyleCnt="7"/>
      <dgm:spPr/>
    </dgm:pt>
    <dgm:pt modelId="{E3A29422-2460-4E4E-BE78-3F07D26E32DD}" type="pres">
      <dgm:prSet presAssocID="{75963C2F-004F-47FD-9068-E10AEA88E5FA}" presName="L2TextContainer" presStyleLbl="revTx" presStyleIdx="2" presStyleCnt="14">
        <dgm:presLayoutVars>
          <dgm:bulletEnabled val="1"/>
        </dgm:presLayoutVars>
      </dgm:prSet>
      <dgm:spPr/>
    </dgm:pt>
    <dgm:pt modelId="{93DE7CC0-FD3A-4DBD-86D3-989CE84AC880}" type="pres">
      <dgm:prSet presAssocID="{75963C2F-004F-47FD-9068-E10AEA88E5FA}" presName="L1TextContainer" presStyleLbl="revTx" presStyleIdx="3" presStyleCnt="14">
        <dgm:presLayoutVars>
          <dgm:chMax val="1"/>
          <dgm:chPref val="1"/>
          <dgm:bulletEnabled val="1"/>
        </dgm:presLayoutVars>
      </dgm:prSet>
      <dgm:spPr/>
    </dgm:pt>
    <dgm:pt modelId="{0818D205-48C5-4F60-9E9A-622F2F1F4613}" type="pres">
      <dgm:prSet presAssocID="{75963C2F-004F-47FD-9068-E10AEA88E5FA}" presName="ConnectLine" presStyleLbl="dkBgShp" presStyleIdx="3" presStyleCnt="9"/>
      <dgm:spPr/>
    </dgm:pt>
    <dgm:pt modelId="{53B764B8-FB43-41CB-A504-37023D6DE8EB}" type="pres">
      <dgm:prSet presAssocID="{75963C2F-004F-47FD-9068-E10AEA88E5FA}" presName="ConnectorPoint" presStyleCnt="0"/>
      <dgm:spPr/>
    </dgm:pt>
    <dgm:pt modelId="{6F57A25B-2FAD-41BB-846A-4703F452417F}" type="pres">
      <dgm:prSet presAssocID="{75963C2F-004F-47FD-9068-E10AEA88E5FA}" presName="Bullet" presStyleLbl="lnNode1" presStyleIdx="1" presStyleCnt="7"/>
      <dgm:spPr/>
    </dgm:pt>
    <dgm:pt modelId="{C5B3A78F-55F0-4B5A-9B55-675877EAD4D1}" type="pres">
      <dgm:prSet presAssocID="{75963C2F-004F-47FD-9068-E10AEA88E5FA}" presName="EmptyPlaceHolder" presStyleCnt="0"/>
      <dgm:spPr/>
    </dgm:pt>
    <dgm:pt modelId="{AF3F8A4A-1B6B-41FF-8EDB-0F11ECCB6666}" type="pres">
      <dgm:prSet presAssocID="{B53AD07F-B796-494F-98CF-8872D1F26EE8}" presName="spaceBetweenRectangles" presStyleCnt="0"/>
      <dgm:spPr/>
    </dgm:pt>
    <dgm:pt modelId="{92E18C7C-8226-4E4C-A794-8C17D544B7D5}" type="pres">
      <dgm:prSet presAssocID="{06B37E90-9DCF-4194-A42E-8723AA160209}" presName="composite" presStyleCnt="0"/>
      <dgm:spPr/>
    </dgm:pt>
    <dgm:pt modelId="{B6AF2D20-D9DE-40B6-995B-62A23C0BB117}" type="pres">
      <dgm:prSet presAssocID="{06B37E90-9DCF-4194-A42E-8723AA160209}" presName="DropPinPlaceHolder" presStyleCnt="0"/>
      <dgm:spPr/>
    </dgm:pt>
    <dgm:pt modelId="{A4B7D0D0-F619-4A1D-B1B1-F22C815F2E55}" type="pres">
      <dgm:prSet presAssocID="{06B37E90-9DCF-4194-A42E-8723AA160209}" presName="DropPin" presStyleLbl="alignNode1" presStyleIdx="2" presStyleCnt="7"/>
      <dgm:spPr/>
    </dgm:pt>
    <dgm:pt modelId="{9CAA25A9-0E10-4F0A-B4D2-AB38F452E882}" type="pres">
      <dgm:prSet presAssocID="{06B37E90-9DCF-4194-A42E-8723AA160209}" presName="Ellipse" presStyleLbl="fgAcc1" presStyleIdx="2" presStyleCnt="7"/>
      <dgm:spPr/>
    </dgm:pt>
    <dgm:pt modelId="{7A3BFED0-6B73-41E2-A7CB-21B766A24D0F}" type="pres">
      <dgm:prSet presAssocID="{06B37E90-9DCF-4194-A42E-8723AA160209}" presName="L2TextContainer" presStyleLbl="revTx" presStyleIdx="4" presStyleCnt="14">
        <dgm:presLayoutVars>
          <dgm:bulletEnabled val="1"/>
        </dgm:presLayoutVars>
      </dgm:prSet>
      <dgm:spPr/>
    </dgm:pt>
    <dgm:pt modelId="{F99750F4-5B46-422F-B7B2-0DFEAA718DDC}" type="pres">
      <dgm:prSet presAssocID="{06B37E90-9DCF-4194-A42E-8723AA160209}" presName="L1TextContainer" presStyleLbl="revTx" presStyleIdx="5" presStyleCnt="14">
        <dgm:presLayoutVars>
          <dgm:chMax val="1"/>
          <dgm:chPref val="1"/>
          <dgm:bulletEnabled val="1"/>
        </dgm:presLayoutVars>
      </dgm:prSet>
      <dgm:spPr/>
    </dgm:pt>
    <dgm:pt modelId="{D221E1FB-3401-47BB-BB1A-59041730ADF6}" type="pres">
      <dgm:prSet presAssocID="{06B37E90-9DCF-4194-A42E-8723AA160209}" presName="ConnectLine" presStyleLbl="dkBgShp" presStyleIdx="4" presStyleCnt="9"/>
      <dgm:spPr/>
    </dgm:pt>
    <dgm:pt modelId="{93B1464B-5D1A-4429-81E8-E1297102E81E}" type="pres">
      <dgm:prSet presAssocID="{06B37E90-9DCF-4194-A42E-8723AA160209}" presName="ConnectorPoint" presStyleCnt="0"/>
      <dgm:spPr/>
    </dgm:pt>
    <dgm:pt modelId="{40ACE7C1-5160-4C42-A5C2-FF05F85ED362}" type="pres">
      <dgm:prSet presAssocID="{06B37E90-9DCF-4194-A42E-8723AA160209}" presName="Bullet" presStyleLbl="lnNode1" presStyleIdx="2" presStyleCnt="7"/>
      <dgm:spPr/>
    </dgm:pt>
    <dgm:pt modelId="{CA4E59E3-3D3C-41AC-853C-401D4CEC0D0B}" type="pres">
      <dgm:prSet presAssocID="{06B37E90-9DCF-4194-A42E-8723AA160209}" presName="EmptyPlaceHolder" presStyleCnt="0"/>
      <dgm:spPr/>
    </dgm:pt>
    <dgm:pt modelId="{5E49B993-140B-4B46-8549-2ADCFFC7C1E0}" type="pres">
      <dgm:prSet presAssocID="{95ECA514-CCBD-4C23-AEBD-622E5EC49ED9}" presName="spaceBetweenRectangles" presStyleCnt="0"/>
      <dgm:spPr/>
    </dgm:pt>
    <dgm:pt modelId="{2F8B31C9-9168-4658-B29D-CA5F36A233E7}" type="pres">
      <dgm:prSet presAssocID="{67B0A1A0-8396-405F-8ADA-EEC3DCCFF9BD}" presName="composite" presStyleCnt="0"/>
      <dgm:spPr/>
    </dgm:pt>
    <dgm:pt modelId="{520FF3B2-C476-48B1-9000-09BD755CDBF4}" type="pres">
      <dgm:prSet presAssocID="{67B0A1A0-8396-405F-8ADA-EEC3DCCFF9BD}" presName="DropPinPlaceHolder" presStyleCnt="0"/>
      <dgm:spPr/>
    </dgm:pt>
    <dgm:pt modelId="{308760B6-1777-43DA-A823-1AAD0AC9F27A}" type="pres">
      <dgm:prSet presAssocID="{67B0A1A0-8396-405F-8ADA-EEC3DCCFF9BD}" presName="DropPin" presStyleLbl="alignNode1" presStyleIdx="3" presStyleCnt="7"/>
      <dgm:spPr/>
    </dgm:pt>
    <dgm:pt modelId="{3CCE37CC-FCD5-4AD0-BD40-BEB3A17FACE5}" type="pres">
      <dgm:prSet presAssocID="{67B0A1A0-8396-405F-8ADA-EEC3DCCFF9BD}" presName="Ellipse" presStyleLbl="fgAcc1" presStyleIdx="3" presStyleCnt="7"/>
      <dgm:spPr/>
    </dgm:pt>
    <dgm:pt modelId="{A43659E1-C757-4220-939C-2CDC8CDEEE44}" type="pres">
      <dgm:prSet presAssocID="{67B0A1A0-8396-405F-8ADA-EEC3DCCFF9BD}" presName="L2TextContainer" presStyleLbl="revTx" presStyleIdx="6" presStyleCnt="14">
        <dgm:presLayoutVars>
          <dgm:bulletEnabled val="1"/>
        </dgm:presLayoutVars>
      </dgm:prSet>
      <dgm:spPr/>
    </dgm:pt>
    <dgm:pt modelId="{7BF2B6EC-5747-4711-A6EA-51EA82ABF5D6}" type="pres">
      <dgm:prSet presAssocID="{67B0A1A0-8396-405F-8ADA-EEC3DCCFF9BD}" presName="L1TextContainer" presStyleLbl="revTx" presStyleIdx="7" presStyleCnt="14">
        <dgm:presLayoutVars>
          <dgm:chMax val="1"/>
          <dgm:chPref val="1"/>
          <dgm:bulletEnabled val="1"/>
        </dgm:presLayoutVars>
      </dgm:prSet>
      <dgm:spPr/>
    </dgm:pt>
    <dgm:pt modelId="{10A0716A-0B1E-43D6-9CE2-1949E8DC755A}" type="pres">
      <dgm:prSet presAssocID="{67B0A1A0-8396-405F-8ADA-EEC3DCCFF9BD}" presName="ConnectLine" presStyleLbl="dkBgShp" presStyleIdx="5" presStyleCnt="9"/>
      <dgm:spPr/>
    </dgm:pt>
    <dgm:pt modelId="{2BB44316-2143-4039-B418-48AB1BABF0AA}" type="pres">
      <dgm:prSet presAssocID="{67B0A1A0-8396-405F-8ADA-EEC3DCCFF9BD}" presName="ConnectorPoint" presStyleCnt="0"/>
      <dgm:spPr/>
    </dgm:pt>
    <dgm:pt modelId="{1ADF1AE7-A879-41C9-B7F0-0E0FBB61ABD1}" type="pres">
      <dgm:prSet presAssocID="{67B0A1A0-8396-405F-8ADA-EEC3DCCFF9BD}" presName="Bullet" presStyleLbl="lnNode1" presStyleIdx="3" presStyleCnt="7"/>
      <dgm:spPr/>
    </dgm:pt>
    <dgm:pt modelId="{1FEDC4EA-401B-448F-BBE4-98BCCFF06CFC}" type="pres">
      <dgm:prSet presAssocID="{67B0A1A0-8396-405F-8ADA-EEC3DCCFF9BD}" presName="EmptyPlaceHolder" presStyleCnt="0"/>
      <dgm:spPr/>
    </dgm:pt>
    <dgm:pt modelId="{EA48108C-A7B2-4513-9656-FC3F5F85FA11}" type="pres">
      <dgm:prSet presAssocID="{A98369B8-6F93-49D2-9EDF-E9EF156BBEB9}" presName="spaceBetweenRectangles" presStyleCnt="0"/>
      <dgm:spPr/>
    </dgm:pt>
    <dgm:pt modelId="{7FC2FAD4-5F0E-4FCC-96B6-398E90845280}" type="pres">
      <dgm:prSet presAssocID="{414A3CE7-44C8-40D6-AE6C-A4F4E8ED6967}" presName="composite" presStyleCnt="0"/>
      <dgm:spPr/>
    </dgm:pt>
    <dgm:pt modelId="{2C3D52CE-691E-463E-B5DC-3DB189AE1EA2}" type="pres">
      <dgm:prSet presAssocID="{414A3CE7-44C8-40D6-AE6C-A4F4E8ED6967}" presName="DropPinPlaceHolder" presStyleCnt="0"/>
      <dgm:spPr/>
    </dgm:pt>
    <dgm:pt modelId="{24916B85-8100-429C-8A05-F78D7B05B538}" type="pres">
      <dgm:prSet presAssocID="{414A3CE7-44C8-40D6-AE6C-A4F4E8ED6967}" presName="DropPin" presStyleLbl="alignNode1" presStyleIdx="4" presStyleCnt="7"/>
      <dgm:spPr/>
    </dgm:pt>
    <dgm:pt modelId="{8CF8F3A2-9291-4F42-870D-DCD9CCA510FA}" type="pres">
      <dgm:prSet presAssocID="{414A3CE7-44C8-40D6-AE6C-A4F4E8ED6967}" presName="Ellipse" presStyleLbl="fgAcc1" presStyleIdx="4" presStyleCnt="7"/>
      <dgm:spPr/>
    </dgm:pt>
    <dgm:pt modelId="{84570995-0188-4BE4-B7E6-5C8BCB77E70A}" type="pres">
      <dgm:prSet presAssocID="{414A3CE7-44C8-40D6-AE6C-A4F4E8ED6967}" presName="L2TextContainer" presStyleLbl="revTx" presStyleIdx="8" presStyleCnt="14">
        <dgm:presLayoutVars>
          <dgm:bulletEnabled val="1"/>
        </dgm:presLayoutVars>
      </dgm:prSet>
      <dgm:spPr/>
    </dgm:pt>
    <dgm:pt modelId="{293C44DB-280B-46CB-84EA-BABA0B7B584F}" type="pres">
      <dgm:prSet presAssocID="{414A3CE7-44C8-40D6-AE6C-A4F4E8ED6967}" presName="L1TextContainer" presStyleLbl="revTx" presStyleIdx="9" presStyleCnt="14" custLinFactNeighborX="-4495" custLinFactNeighborY="-4489">
        <dgm:presLayoutVars>
          <dgm:chMax val="1"/>
          <dgm:chPref val="1"/>
          <dgm:bulletEnabled val="1"/>
        </dgm:presLayoutVars>
      </dgm:prSet>
      <dgm:spPr/>
    </dgm:pt>
    <dgm:pt modelId="{98DA74E8-9415-4100-A4C5-B342867CB990}" type="pres">
      <dgm:prSet presAssocID="{414A3CE7-44C8-40D6-AE6C-A4F4E8ED6967}" presName="ConnectLine" presStyleLbl="dkBgShp" presStyleIdx="6" presStyleCnt="9"/>
      <dgm:spPr/>
    </dgm:pt>
    <dgm:pt modelId="{A065DCD8-8FD8-4545-B76F-075CF7A92408}" type="pres">
      <dgm:prSet presAssocID="{414A3CE7-44C8-40D6-AE6C-A4F4E8ED6967}" presName="ConnectorPoint" presStyleCnt="0"/>
      <dgm:spPr/>
    </dgm:pt>
    <dgm:pt modelId="{C23E6916-D9D9-470F-B3FA-D95299CE8D84}" type="pres">
      <dgm:prSet presAssocID="{414A3CE7-44C8-40D6-AE6C-A4F4E8ED6967}" presName="Bullet" presStyleLbl="lnNode1" presStyleIdx="4" presStyleCnt="7"/>
      <dgm:spPr/>
    </dgm:pt>
    <dgm:pt modelId="{6B0C9516-2634-4721-919B-6241F72977B5}" type="pres">
      <dgm:prSet presAssocID="{414A3CE7-44C8-40D6-AE6C-A4F4E8ED6967}" presName="EmptyPlaceHolder" presStyleCnt="0"/>
      <dgm:spPr/>
    </dgm:pt>
    <dgm:pt modelId="{0CC57153-74E5-4B96-BEC2-D78F1E865CD1}" type="pres">
      <dgm:prSet presAssocID="{8211970B-0ED3-41E1-BCF6-4362CE931F8B}" presName="spaceBetweenRectangles" presStyleCnt="0"/>
      <dgm:spPr/>
    </dgm:pt>
    <dgm:pt modelId="{B35E87DA-F11C-4C47-BA04-4AAFD6606461}" type="pres">
      <dgm:prSet presAssocID="{1BA9C5F7-32D9-424B-B93A-14D737BC50DA}" presName="composite" presStyleCnt="0"/>
      <dgm:spPr/>
    </dgm:pt>
    <dgm:pt modelId="{70EFA307-C92A-467E-BB49-A831E01E76AA}" type="pres">
      <dgm:prSet presAssocID="{1BA9C5F7-32D9-424B-B93A-14D737BC50DA}" presName="DropPinPlaceHolder" presStyleCnt="0"/>
      <dgm:spPr/>
    </dgm:pt>
    <dgm:pt modelId="{3D590926-4218-4868-908B-1148D374FD17}" type="pres">
      <dgm:prSet presAssocID="{1BA9C5F7-32D9-424B-B93A-14D737BC50DA}" presName="DropPin" presStyleLbl="alignNode1" presStyleIdx="5" presStyleCnt="7"/>
      <dgm:spPr/>
    </dgm:pt>
    <dgm:pt modelId="{5D9F3A35-C28B-48BC-965F-DC3C9E812A99}" type="pres">
      <dgm:prSet presAssocID="{1BA9C5F7-32D9-424B-B93A-14D737BC50DA}" presName="Ellipse" presStyleLbl="fgAcc1" presStyleIdx="5" presStyleCnt="7"/>
      <dgm:spPr/>
    </dgm:pt>
    <dgm:pt modelId="{4C01C9C0-593C-4BFF-80A9-0E1B62B8581E}" type="pres">
      <dgm:prSet presAssocID="{1BA9C5F7-32D9-424B-B93A-14D737BC50DA}" presName="L2TextContainer" presStyleLbl="revTx" presStyleIdx="10" presStyleCnt="14">
        <dgm:presLayoutVars>
          <dgm:bulletEnabled val="1"/>
        </dgm:presLayoutVars>
      </dgm:prSet>
      <dgm:spPr/>
    </dgm:pt>
    <dgm:pt modelId="{957FDCDA-F8B6-4FDE-886F-8410E7CBDB87}" type="pres">
      <dgm:prSet presAssocID="{1BA9C5F7-32D9-424B-B93A-14D737BC50DA}" presName="L1TextContainer" presStyleLbl="revTx" presStyleIdx="11" presStyleCnt="14">
        <dgm:presLayoutVars>
          <dgm:chMax val="1"/>
          <dgm:chPref val="1"/>
          <dgm:bulletEnabled val="1"/>
        </dgm:presLayoutVars>
      </dgm:prSet>
      <dgm:spPr/>
    </dgm:pt>
    <dgm:pt modelId="{A602A832-31BA-45D2-B3CD-266044D971C0}" type="pres">
      <dgm:prSet presAssocID="{1BA9C5F7-32D9-424B-B93A-14D737BC50DA}" presName="ConnectLine" presStyleLbl="dkBgShp" presStyleIdx="7" presStyleCnt="9"/>
      <dgm:spPr/>
    </dgm:pt>
    <dgm:pt modelId="{3CCDCB4A-D742-43FB-9889-12407E6BE53D}" type="pres">
      <dgm:prSet presAssocID="{1BA9C5F7-32D9-424B-B93A-14D737BC50DA}" presName="ConnectorPoint" presStyleCnt="0"/>
      <dgm:spPr/>
    </dgm:pt>
    <dgm:pt modelId="{89FEF017-8BE4-45AC-B003-47567C484621}" type="pres">
      <dgm:prSet presAssocID="{1BA9C5F7-32D9-424B-B93A-14D737BC50DA}" presName="Bullet" presStyleLbl="lnNode1" presStyleIdx="5" presStyleCnt="7"/>
      <dgm:spPr/>
    </dgm:pt>
    <dgm:pt modelId="{A3829996-E31D-4CAF-91C5-B78E7354D849}" type="pres">
      <dgm:prSet presAssocID="{1BA9C5F7-32D9-424B-B93A-14D737BC50DA}" presName="EmptyPlaceHolder" presStyleCnt="0"/>
      <dgm:spPr/>
    </dgm:pt>
    <dgm:pt modelId="{D11F7255-65C9-4CB5-AB97-D8846413109D}" type="pres">
      <dgm:prSet presAssocID="{04C869B4-7B84-45FC-9B02-547DC5B6585B}" presName="spaceBetweenRectangles" presStyleCnt="0"/>
      <dgm:spPr/>
    </dgm:pt>
    <dgm:pt modelId="{739F8CCC-8D01-4367-9A0B-24F5694300F2}" type="pres">
      <dgm:prSet presAssocID="{6D24294D-F0B5-4811-B052-4F1E55E6B850}" presName="composite" presStyleCnt="0"/>
      <dgm:spPr/>
    </dgm:pt>
    <dgm:pt modelId="{E8DC0A46-644C-4789-A037-9D8B38ED5B1B}" type="pres">
      <dgm:prSet presAssocID="{6D24294D-F0B5-4811-B052-4F1E55E6B850}" presName="DropPinPlaceHolder" presStyleCnt="0"/>
      <dgm:spPr/>
    </dgm:pt>
    <dgm:pt modelId="{753134FD-1D6A-4533-9315-1A6540136CA6}" type="pres">
      <dgm:prSet presAssocID="{6D24294D-F0B5-4811-B052-4F1E55E6B850}" presName="DropPin" presStyleLbl="alignNode1" presStyleIdx="6" presStyleCnt="7"/>
      <dgm:spPr/>
    </dgm:pt>
    <dgm:pt modelId="{0D2CE153-5BEA-45BE-978D-A1BAA74907FF}" type="pres">
      <dgm:prSet presAssocID="{6D24294D-F0B5-4811-B052-4F1E55E6B850}" presName="Ellipse" presStyleLbl="fgAcc1" presStyleIdx="6" presStyleCnt="7"/>
      <dgm:spPr/>
    </dgm:pt>
    <dgm:pt modelId="{E52C88FF-BDAB-4672-87B3-916DD839A037}" type="pres">
      <dgm:prSet presAssocID="{6D24294D-F0B5-4811-B052-4F1E55E6B850}" presName="L2TextContainer" presStyleLbl="revTx" presStyleIdx="12" presStyleCnt="14">
        <dgm:presLayoutVars>
          <dgm:bulletEnabled val="1"/>
        </dgm:presLayoutVars>
      </dgm:prSet>
      <dgm:spPr/>
    </dgm:pt>
    <dgm:pt modelId="{E6D84929-6AD7-4ABC-9D47-1BD374FADCDF}" type="pres">
      <dgm:prSet presAssocID="{6D24294D-F0B5-4811-B052-4F1E55E6B850}" presName="L1TextContainer" presStyleLbl="revTx" presStyleIdx="13" presStyleCnt="14">
        <dgm:presLayoutVars>
          <dgm:chMax val="1"/>
          <dgm:chPref val="1"/>
          <dgm:bulletEnabled val="1"/>
        </dgm:presLayoutVars>
      </dgm:prSet>
      <dgm:spPr/>
    </dgm:pt>
    <dgm:pt modelId="{55BE6A56-8D5C-4EF6-85FB-5662AE956433}" type="pres">
      <dgm:prSet presAssocID="{6D24294D-F0B5-4811-B052-4F1E55E6B850}" presName="ConnectLine" presStyleLbl="dkBgShp" presStyleIdx="8" presStyleCnt="9"/>
      <dgm:spPr/>
    </dgm:pt>
    <dgm:pt modelId="{6F52ACFF-DE52-42BE-9C42-A77BA416C1F6}" type="pres">
      <dgm:prSet presAssocID="{6D24294D-F0B5-4811-B052-4F1E55E6B850}" presName="ConnectorPoint" presStyleCnt="0"/>
      <dgm:spPr/>
    </dgm:pt>
    <dgm:pt modelId="{7C3E7941-04C8-4928-B979-75C1E9E2686E}" type="pres">
      <dgm:prSet presAssocID="{6D24294D-F0B5-4811-B052-4F1E55E6B850}" presName="Bullet" presStyleLbl="lnNode1" presStyleIdx="6" presStyleCnt="7"/>
      <dgm:spPr/>
    </dgm:pt>
    <dgm:pt modelId="{28BA314C-040E-4065-8C24-6BC417839CDA}" type="pres">
      <dgm:prSet presAssocID="{6D24294D-F0B5-4811-B052-4F1E55E6B850}" presName="EmptyPlaceHolder" presStyleCnt="0"/>
      <dgm:spPr/>
    </dgm:pt>
  </dgm:ptLst>
  <dgm:cxnLst>
    <dgm:cxn modelId="{A97F9007-823D-436E-8FAF-86AF8BFD2CEA}" type="presOf" srcId="{58C69A52-9089-4901-8311-5F12B5FAE793}" destId="{34F37888-D8C9-4321-843C-067D93803CF8}" srcOrd="0" destOrd="0" presId="urn:microsoft.com/office/officeart/2024/layout/BulletTimeline"/>
    <dgm:cxn modelId="{A1ADAD11-A5CB-49E4-AD57-9030CF9F93C7}" type="presOf" srcId="{F967E704-D13C-4A3C-971C-4A77ED99903F}" destId="{E3A29422-2460-4E4E-BE78-3F07D26E32DD}" srcOrd="0" destOrd="0" presId="urn:microsoft.com/office/officeart/2024/layout/BulletTimeline"/>
    <dgm:cxn modelId="{0C077E37-2491-4712-BFF3-BDB638DBB8B4}" srcId="{414A3CE7-44C8-40D6-AE6C-A4F4E8ED6967}" destId="{5716E81D-17A4-4556-A09F-FEBAB9B3FF5E}" srcOrd="0" destOrd="0" parTransId="{84BB30E4-205A-4738-86C9-225091035A9F}" sibTransId="{40AA7A1D-CDA0-4CB7-B492-1E31A9E84178}"/>
    <dgm:cxn modelId="{7DFE0F5B-F25D-40CA-A83E-EF8480EA57BE}" srcId="{6D24294D-F0B5-4811-B052-4F1E55E6B850}" destId="{D7D571A7-0DA0-4F48-AA5D-F6432CD0AD72}" srcOrd="0" destOrd="0" parTransId="{69350E70-883E-40AE-959E-5D7365DB997D}" sibTransId="{FBEA6080-C7C3-4BA1-93F6-8820E0F72614}"/>
    <dgm:cxn modelId="{449BBB63-F262-4241-AF25-C09437E25AEA}" srcId="{06B37E90-9DCF-4194-A42E-8723AA160209}" destId="{888E45E9-35C0-409D-ABC1-4C63EE227AAC}" srcOrd="0" destOrd="0" parTransId="{674D1DDF-115D-4B78-A075-6B8AC595D950}" sibTransId="{713AC1F6-0C3F-4A3C-9D97-1CB4E87BFCD4}"/>
    <dgm:cxn modelId="{20AD9B64-DD89-4E05-B285-A0C262F23196}" srcId="{58C69A52-9089-4901-8311-5F12B5FAE793}" destId="{414A3CE7-44C8-40D6-AE6C-A4F4E8ED6967}" srcOrd="4" destOrd="0" parTransId="{378EE206-8EB8-4975-8268-DA650486D2DC}" sibTransId="{8211970B-0ED3-41E1-BCF6-4362CE931F8B}"/>
    <dgm:cxn modelId="{9DCA6F66-B354-4065-AF46-EB0240EDCF89}" type="presOf" srcId="{1BA9C5F7-32D9-424B-B93A-14D737BC50DA}" destId="{957FDCDA-F8B6-4FDE-886F-8410E7CBDB87}" srcOrd="0" destOrd="0" presId="urn:microsoft.com/office/officeart/2024/layout/BulletTimeline"/>
    <dgm:cxn modelId="{03D03A6C-E720-440C-B6FD-DDE472D0294F}" srcId="{58C69A52-9089-4901-8311-5F12B5FAE793}" destId="{06B37E90-9DCF-4194-A42E-8723AA160209}" srcOrd="2" destOrd="0" parTransId="{49C5D38A-D331-482D-AEC8-0F0CF6BAB917}" sibTransId="{95ECA514-CCBD-4C23-AEBD-622E5EC49ED9}"/>
    <dgm:cxn modelId="{0E7ED94D-5090-459F-BD8C-058620FAF483}" type="presOf" srcId="{5716E81D-17A4-4556-A09F-FEBAB9B3FF5E}" destId="{84570995-0188-4BE4-B7E6-5C8BCB77E70A}" srcOrd="0" destOrd="0" presId="urn:microsoft.com/office/officeart/2024/layout/BulletTimeline"/>
    <dgm:cxn modelId="{C632ED4E-FE6A-4123-8E43-3D38E3BF2491}" srcId="{1BA9C5F7-32D9-424B-B93A-14D737BC50DA}" destId="{CFAAF7FD-DAEE-499A-BCB1-A0433BD2901E}" srcOrd="0" destOrd="0" parTransId="{FA4C0430-6BAE-4B63-A0D3-52D82B8AA6C5}" sibTransId="{987E52C6-3809-47E2-AF77-8C645E454E7C}"/>
    <dgm:cxn modelId="{EFF74B78-1791-4222-BF91-816E99026056}" srcId="{58C69A52-9089-4901-8311-5F12B5FAE793}" destId="{67B0A1A0-8396-405F-8ADA-EEC3DCCFF9BD}" srcOrd="3" destOrd="0" parTransId="{B0233A9C-BAA0-47DB-B7D4-B0F55D4B3AEA}" sibTransId="{A98369B8-6F93-49D2-9EDF-E9EF156BBEB9}"/>
    <dgm:cxn modelId="{7D2CB679-FB1A-492F-963D-ED028152DD01}" srcId="{75963C2F-004F-47FD-9068-E10AEA88E5FA}" destId="{F967E704-D13C-4A3C-971C-4A77ED99903F}" srcOrd="0" destOrd="0" parTransId="{5B5D7A37-8CF8-4FA9-ABDC-2B72E16131EA}" sibTransId="{F93A6DFE-CA51-4768-8F4A-E6E34AAB2576}"/>
    <dgm:cxn modelId="{C0BB6483-4195-4FB8-8C9B-38813E20FD1A}" srcId="{67B0A1A0-8396-405F-8ADA-EEC3DCCFF9BD}" destId="{F9432ADB-D090-466D-B9C9-566B1A2C2143}" srcOrd="0" destOrd="0" parTransId="{938BB7A6-0315-4BF9-8FBE-AF4E40250941}" sibTransId="{2B9C5EE6-EC31-4A72-967F-150476CF5509}"/>
    <dgm:cxn modelId="{B2458B8D-A8B9-4363-8802-B052BE6DC10C}" type="presOf" srcId="{8CDF51CB-869C-4FD4-B39F-3A453F8B43AA}" destId="{243A67BC-9298-4D7E-933F-CBD0E195FDF4}" srcOrd="0" destOrd="0" presId="urn:microsoft.com/office/officeart/2024/layout/BulletTimeline"/>
    <dgm:cxn modelId="{F579888F-2D9E-4CBB-B1AE-0C621F9B3EA7}" type="presOf" srcId="{F9432ADB-D090-466D-B9C9-566B1A2C2143}" destId="{A43659E1-C757-4220-939C-2CDC8CDEEE44}" srcOrd="0" destOrd="0" presId="urn:microsoft.com/office/officeart/2024/layout/BulletTimeline"/>
    <dgm:cxn modelId="{A9430592-DE50-4AE4-A9D0-046950BBC1D4}" type="presOf" srcId="{67B0A1A0-8396-405F-8ADA-EEC3DCCFF9BD}" destId="{7BF2B6EC-5747-4711-A6EA-51EA82ABF5D6}" srcOrd="0" destOrd="0" presId="urn:microsoft.com/office/officeart/2024/layout/BulletTimeline"/>
    <dgm:cxn modelId="{DF41F094-6E7B-41D3-A4A1-C7D70ADC733B}" type="presOf" srcId="{CFAAF7FD-DAEE-499A-BCB1-A0433BD2901E}" destId="{4C01C9C0-593C-4BFF-80A9-0E1B62B8581E}" srcOrd="0" destOrd="0" presId="urn:microsoft.com/office/officeart/2024/layout/BulletTimeline"/>
    <dgm:cxn modelId="{34257E98-F5E8-4FCB-8F9C-E7D150F32B7E}" type="presOf" srcId="{9B70D164-39E6-4D26-B9C2-6C66A8DB29B9}" destId="{C19E5B18-F183-4F23-91BF-A88F1D3B5CA8}" srcOrd="0" destOrd="0" presId="urn:microsoft.com/office/officeart/2024/layout/BulletTimeline"/>
    <dgm:cxn modelId="{364D859B-F10A-4063-BA9B-D169508AC16D}" type="presOf" srcId="{888E45E9-35C0-409D-ABC1-4C63EE227AAC}" destId="{7A3BFED0-6B73-41E2-A7CB-21B766A24D0F}" srcOrd="0" destOrd="0" presId="urn:microsoft.com/office/officeart/2024/layout/BulletTimeline"/>
    <dgm:cxn modelId="{BCB21E9F-33EA-4EA9-8E88-5EDCC590318A}" srcId="{58C69A52-9089-4901-8311-5F12B5FAE793}" destId="{1BA9C5F7-32D9-424B-B93A-14D737BC50DA}" srcOrd="5" destOrd="0" parTransId="{BC2EAEF4-9D10-411F-98AC-9948AC10B811}" sibTransId="{04C869B4-7B84-45FC-9B02-547DC5B6585B}"/>
    <dgm:cxn modelId="{B55D9FAD-C36A-4319-B97E-A297775323AA}" type="presOf" srcId="{6D24294D-F0B5-4811-B052-4F1E55E6B850}" destId="{E6D84929-6AD7-4ABC-9D47-1BD374FADCDF}" srcOrd="0" destOrd="0" presId="urn:microsoft.com/office/officeart/2024/layout/BulletTimeline"/>
    <dgm:cxn modelId="{3E2F5DB3-C3C8-44FD-996D-BA4D43168141}" type="presOf" srcId="{06B37E90-9DCF-4194-A42E-8723AA160209}" destId="{F99750F4-5B46-422F-B7B2-0DFEAA718DDC}" srcOrd="0" destOrd="0" presId="urn:microsoft.com/office/officeart/2024/layout/BulletTimeline"/>
    <dgm:cxn modelId="{E62549CD-354D-4394-8A1A-F52CDCC82B59}" type="presOf" srcId="{D7D571A7-0DA0-4F48-AA5D-F6432CD0AD72}" destId="{E52C88FF-BDAB-4672-87B3-916DD839A037}" srcOrd="0" destOrd="0" presId="urn:microsoft.com/office/officeart/2024/layout/BulletTimeline"/>
    <dgm:cxn modelId="{4B045ED1-3621-46B3-99D0-E2526BDB1BD9}" srcId="{9B70D164-39E6-4D26-B9C2-6C66A8DB29B9}" destId="{8CDF51CB-869C-4FD4-B39F-3A453F8B43AA}" srcOrd="0" destOrd="0" parTransId="{ABD24BF9-DB44-4361-BA30-49DA536E74ED}" sibTransId="{5064B248-D404-49A7-9FCE-A3541FCAE602}"/>
    <dgm:cxn modelId="{C30E59D1-3199-4DB8-B0E5-F8FB95BC357B}" srcId="{58C69A52-9089-4901-8311-5F12B5FAE793}" destId="{9B70D164-39E6-4D26-B9C2-6C66A8DB29B9}" srcOrd="0" destOrd="0" parTransId="{F54D5966-E399-4262-9962-6B6BA2319085}" sibTransId="{69EE9836-36E5-47ED-B852-02702CAEDF2C}"/>
    <dgm:cxn modelId="{57126AD3-53AF-400D-9299-3D260D9182B5}" type="presOf" srcId="{414A3CE7-44C8-40D6-AE6C-A4F4E8ED6967}" destId="{293C44DB-280B-46CB-84EA-BABA0B7B584F}" srcOrd="0" destOrd="0" presId="urn:microsoft.com/office/officeart/2024/layout/BulletTimeline"/>
    <dgm:cxn modelId="{4387B1D3-6747-401D-8DB4-A680CB93B228}" srcId="{58C69A52-9089-4901-8311-5F12B5FAE793}" destId="{75963C2F-004F-47FD-9068-E10AEA88E5FA}" srcOrd="1" destOrd="0" parTransId="{CB8DB13A-E861-48B4-9019-A283B8F39AAC}" sibTransId="{B53AD07F-B796-494F-98CF-8872D1F26EE8}"/>
    <dgm:cxn modelId="{047CFDFE-2F0E-4924-9926-6411DDC7C208}" srcId="{58C69A52-9089-4901-8311-5F12B5FAE793}" destId="{6D24294D-F0B5-4811-B052-4F1E55E6B850}" srcOrd="6" destOrd="0" parTransId="{D5BDED16-BACF-41E2-8A19-F0E53F6A5536}" sibTransId="{8E229FE6-B988-46E0-BED8-68FF7EAE3B74}"/>
    <dgm:cxn modelId="{778BB8FF-7A16-4950-9040-CABC397889C0}" type="presOf" srcId="{75963C2F-004F-47FD-9068-E10AEA88E5FA}" destId="{93DE7CC0-FD3A-4DBD-86D3-989CE84AC880}" srcOrd="0" destOrd="0" presId="urn:microsoft.com/office/officeart/2024/layout/BulletTimeline"/>
    <dgm:cxn modelId="{72CD047C-CD19-440B-AE53-3C19D03E22CC}" type="presParOf" srcId="{34F37888-D8C9-4321-843C-067D93803CF8}" destId="{55632983-1B36-413C-B0A6-CAD8D18F1914}" srcOrd="0" destOrd="0" presId="urn:microsoft.com/office/officeart/2024/layout/BulletTimeline"/>
    <dgm:cxn modelId="{39E85F66-A0BD-49F3-ADFB-FC80673EA2B0}" type="presParOf" srcId="{55632983-1B36-413C-B0A6-CAD8D18F1914}" destId="{8024F263-9EA9-4392-A4ED-F8688A78CE8D}" srcOrd="0" destOrd="0" presId="urn:microsoft.com/office/officeart/2024/layout/BulletTimeline"/>
    <dgm:cxn modelId="{84C5B520-247D-418B-9743-5D302DB2A303}" type="presParOf" srcId="{55632983-1B36-413C-B0A6-CAD8D18F1914}" destId="{DC47A450-CC47-4A2F-ABDC-C8E35CE88CF0}" srcOrd="1" destOrd="0" presId="urn:microsoft.com/office/officeart/2024/layout/BulletTimeline"/>
    <dgm:cxn modelId="{3081BD36-B15B-4EFC-9CA0-C58C68AFD488}" type="presParOf" srcId="{34F37888-D8C9-4321-843C-067D93803CF8}" destId="{62F25375-6760-478F-ABC6-3958910D8E86}" srcOrd="1" destOrd="0" presId="urn:microsoft.com/office/officeart/2024/layout/BulletTimeline"/>
    <dgm:cxn modelId="{2B161509-039A-4DE4-B946-B65B82BD5D32}" type="presParOf" srcId="{62F25375-6760-478F-ABC6-3958910D8E86}" destId="{15A5E100-26EF-4A18-8A64-ECBA4527A758}" srcOrd="0" destOrd="0" presId="urn:microsoft.com/office/officeart/2024/layout/BulletTimeline"/>
    <dgm:cxn modelId="{FB5339BB-DB43-4A01-A7AB-72A7DD31E6FA}" type="presParOf" srcId="{15A5E100-26EF-4A18-8A64-ECBA4527A758}" destId="{8B1F59E7-1604-42CE-9766-4DECE01052AC}" srcOrd="0" destOrd="0" presId="urn:microsoft.com/office/officeart/2024/layout/BulletTimeline"/>
    <dgm:cxn modelId="{38121906-7395-4E13-A042-28568DD22FA5}" type="presParOf" srcId="{8B1F59E7-1604-42CE-9766-4DECE01052AC}" destId="{1DBFA742-CEBA-40FF-803E-346022295EDC}" srcOrd="0" destOrd="0" presId="urn:microsoft.com/office/officeart/2024/layout/BulletTimeline"/>
    <dgm:cxn modelId="{8F88B6BD-EBCB-471D-AB65-DAA5E2EB10C5}" type="presParOf" srcId="{8B1F59E7-1604-42CE-9766-4DECE01052AC}" destId="{A81F0493-9112-49C6-91EA-73988A8067DF}" srcOrd="1" destOrd="0" presId="urn:microsoft.com/office/officeart/2024/layout/BulletTimeline"/>
    <dgm:cxn modelId="{55FDB043-E538-463E-8093-0593454D44B1}" type="presParOf" srcId="{15A5E100-26EF-4A18-8A64-ECBA4527A758}" destId="{243A67BC-9298-4D7E-933F-CBD0E195FDF4}" srcOrd="1" destOrd="0" presId="urn:microsoft.com/office/officeart/2024/layout/BulletTimeline"/>
    <dgm:cxn modelId="{040195C7-71F3-433E-B4AE-1306FF739C97}" type="presParOf" srcId="{15A5E100-26EF-4A18-8A64-ECBA4527A758}" destId="{C19E5B18-F183-4F23-91BF-A88F1D3B5CA8}" srcOrd="2" destOrd="0" presId="urn:microsoft.com/office/officeart/2024/layout/BulletTimeline"/>
    <dgm:cxn modelId="{2DC126CE-83C1-48C3-ACC9-63DFF31272E8}" type="presParOf" srcId="{15A5E100-26EF-4A18-8A64-ECBA4527A758}" destId="{33C5BC73-566A-4158-873D-0F765BF129C0}" srcOrd="3" destOrd="0" presId="urn:microsoft.com/office/officeart/2024/layout/BulletTimeline"/>
    <dgm:cxn modelId="{328813D5-B1BD-4365-8A84-021FF3FC3E58}" type="presParOf" srcId="{15A5E100-26EF-4A18-8A64-ECBA4527A758}" destId="{30104B95-A967-4BE8-8ECA-757CB30B3119}" srcOrd="4" destOrd="0" presId="urn:microsoft.com/office/officeart/2024/layout/BulletTimeline"/>
    <dgm:cxn modelId="{4F74DC75-2B9D-4B51-8C51-367E48B4E287}" type="presParOf" srcId="{30104B95-A967-4BE8-8ECA-757CB30B3119}" destId="{49483FC6-4B71-4601-8F9A-39CF14B1C789}" srcOrd="0" destOrd="0" presId="urn:microsoft.com/office/officeart/2024/layout/BulletTimeline"/>
    <dgm:cxn modelId="{09EEA7FA-80DE-42EA-A3C9-CC4B2105CC76}" type="presParOf" srcId="{15A5E100-26EF-4A18-8A64-ECBA4527A758}" destId="{D643C34E-56BE-4308-8083-5754304358D4}" srcOrd="5" destOrd="0" presId="urn:microsoft.com/office/officeart/2024/layout/BulletTimeline"/>
    <dgm:cxn modelId="{0B395640-F821-4C19-AA26-E901D9E87061}" type="presParOf" srcId="{62F25375-6760-478F-ABC6-3958910D8E86}" destId="{A9DC2EC5-4FE8-468A-BF1F-D4E625CA1DFC}" srcOrd="1" destOrd="0" presId="urn:microsoft.com/office/officeart/2024/layout/BulletTimeline"/>
    <dgm:cxn modelId="{389589A9-9201-432B-9DED-67FE54E93109}" type="presParOf" srcId="{62F25375-6760-478F-ABC6-3958910D8E86}" destId="{E6D15F34-0ADB-4CFF-BB91-877B61F5A942}" srcOrd="2" destOrd="0" presId="urn:microsoft.com/office/officeart/2024/layout/BulletTimeline"/>
    <dgm:cxn modelId="{2CA7CCD6-F7E3-4E47-A3C9-0C8B5D3B5CF1}" type="presParOf" srcId="{E6D15F34-0ADB-4CFF-BB91-877B61F5A942}" destId="{3C105D04-7316-4DCB-BA86-8428C337CE90}" srcOrd="0" destOrd="0" presId="urn:microsoft.com/office/officeart/2024/layout/BulletTimeline"/>
    <dgm:cxn modelId="{4D56F6D5-07C7-4580-930D-3FD2ABC99F61}" type="presParOf" srcId="{3C105D04-7316-4DCB-BA86-8428C337CE90}" destId="{CB06C2DA-44E7-4C93-9B3B-4CCABC0A939F}" srcOrd="0" destOrd="0" presId="urn:microsoft.com/office/officeart/2024/layout/BulletTimeline"/>
    <dgm:cxn modelId="{AA46616D-A784-4CE3-A3D7-F93E1FE6F575}" type="presParOf" srcId="{3C105D04-7316-4DCB-BA86-8428C337CE90}" destId="{E6C9D19B-D2F6-4ADC-A0D3-7B5867DE546A}" srcOrd="1" destOrd="0" presId="urn:microsoft.com/office/officeart/2024/layout/BulletTimeline"/>
    <dgm:cxn modelId="{17FC2B26-24DC-47A7-9922-2A719A9F35FB}" type="presParOf" srcId="{E6D15F34-0ADB-4CFF-BB91-877B61F5A942}" destId="{E3A29422-2460-4E4E-BE78-3F07D26E32DD}" srcOrd="1" destOrd="0" presId="urn:microsoft.com/office/officeart/2024/layout/BulletTimeline"/>
    <dgm:cxn modelId="{EBA3A7F1-A99C-450A-B76C-BD40C85C5181}" type="presParOf" srcId="{E6D15F34-0ADB-4CFF-BB91-877B61F5A942}" destId="{93DE7CC0-FD3A-4DBD-86D3-989CE84AC880}" srcOrd="2" destOrd="0" presId="urn:microsoft.com/office/officeart/2024/layout/BulletTimeline"/>
    <dgm:cxn modelId="{3823A4F1-9718-4AD2-A0CB-21409663560A}" type="presParOf" srcId="{E6D15F34-0ADB-4CFF-BB91-877B61F5A942}" destId="{0818D205-48C5-4F60-9E9A-622F2F1F4613}" srcOrd="3" destOrd="0" presId="urn:microsoft.com/office/officeart/2024/layout/BulletTimeline"/>
    <dgm:cxn modelId="{F6377746-DA4C-4CA3-BCAF-985C9C3B610D}" type="presParOf" srcId="{E6D15F34-0ADB-4CFF-BB91-877B61F5A942}" destId="{53B764B8-FB43-41CB-A504-37023D6DE8EB}" srcOrd="4" destOrd="0" presId="urn:microsoft.com/office/officeart/2024/layout/BulletTimeline"/>
    <dgm:cxn modelId="{336B10A6-D63A-47AB-AF6C-BBAA7394DF2A}" type="presParOf" srcId="{53B764B8-FB43-41CB-A504-37023D6DE8EB}" destId="{6F57A25B-2FAD-41BB-846A-4703F452417F}" srcOrd="0" destOrd="0" presId="urn:microsoft.com/office/officeart/2024/layout/BulletTimeline"/>
    <dgm:cxn modelId="{870CF238-ADD1-4074-B602-1DAD60F3C3B7}" type="presParOf" srcId="{E6D15F34-0ADB-4CFF-BB91-877B61F5A942}" destId="{C5B3A78F-55F0-4B5A-9B55-675877EAD4D1}" srcOrd="5" destOrd="0" presId="urn:microsoft.com/office/officeart/2024/layout/BulletTimeline"/>
    <dgm:cxn modelId="{A0D1346C-D882-45F0-96E5-96015F5CBAEB}" type="presParOf" srcId="{62F25375-6760-478F-ABC6-3958910D8E86}" destId="{AF3F8A4A-1B6B-41FF-8EDB-0F11ECCB6666}" srcOrd="3" destOrd="0" presId="urn:microsoft.com/office/officeart/2024/layout/BulletTimeline"/>
    <dgm:cxn modelId="{881E8F6F-818F-4987-B5A6-69F27942DD33}" type="presParOf" srcId="{62F25375-6760-478F-ABC6-3958910D8E86}" destId="{92E18C7C-8226-4E4C-A794-8C17D544B7D5}" srcOrd="4" destOrd="0" presId="urn:microsoft.com/office/officeart/2024/layout/BulletTimeline"/>
    <dgm:cxn modelId="{B8FEE603-7670-4423-8A16-FC62FCFB0C0C}" type="presParOf" srcId="{92E18C7C-8226-4E4C-A794-8C17D544B7D5}" destId="{B6AF2D20-D9DE-40B6-995B-62A23C0BB117}" srcOrd="0" destOrd="0" presId="urn:microsoft.com/office/officeart/2024/layout/BulletTimeline"/>
    <dgm:cxn modelId="{A0E76004-A659-4317-A8BA-7DB252E41860}" type="presParOf" srcId="{B6AF2D20-D9DE-40B6-995B-62A23C0BB117}" destId="{A4B7D0D0-F619-4A1D-B1B1-F22C815F2E55}" srcOrd="0" destOrd="0" presId="urn:microsoft.com/office/officeart/2024/layout/BulletTimeline"/>
    <dgm:cxn modelId="{96065C1E-4B3C-4C0B-AA11-B29D50A0C9AF}" type="presParOf" srcId="{B6AF2D20-D9DE-40B6-995B-62A23C0BB117}" destId="{9CAA25A9-0E10-4F0A-B4D2-AB38F452E882}" srcOrd="1" destOrd="0" presId="urn:microsoft.com/office/officeart/2024/layout/BulletTimeline"/>
    <dgm:cxn modelId="{E30B2F70-E4D6-4C25-92F1-164A99897626}" type="presParOf" srcId="{92E18C7C-8226-4E4C-A794-8C17D544B7D5}" destId="{7A3BFED0-6B73-41E2-A7CB-21B766A24D0F}" srcOrd="1" destOrd="0" presId="urn:microsoft.com/office/officeart/2024/layout/BulletTimeline"/>
    <dgm:cxn modelId="{980830FE-6F57-4032-9E9E-48F322A4B1CE}" type="presParOf" srcId="{92E18C7C-8226-4E4C-A794-8C17D544B7D5}" destId="{F99750F4-5B46-422F-B7B2-0DFEAA718DDC}" srcOrd="2" destOrd="0" presId="urn:microsoft.com/office/officeart/2024/layout/BulletTimeline"/>
    <dgm:cxn modelId="{94074198-A802-426F-A09A-A8C0AA97633A}" type="presParOf" srcId="{92E18C7C-8226-4E4C-A794-8C17D544B7D5}" destId="{D221E1FB-3401-47BB-BB1A-59041730ADF6}" srcOrd="3" destOrd="0" presId="urn:microsoft.com/office/officeart/2024/layout/BulletTimeline"/>
    <dgm:cxn modelId="{18156AB1-C647-4BEF-AD5A-5413B5D8F036}" type="presParOf" srcId="{92E18C7C-8226-4E4C-A794-8C17D544B7D5}" destId="{93B1464B-5D1A-4429-81E8-E1297102E81E}" srcOrd="4" destOrd="0" presId="urn:microsoft.com/office/officeart/2024/layout/BulletTimeline"/>
    <dgm:cxn modelId="{7FCBB150-C3F1-437B-B214-A2A292ED60BE}" type="presParOf" srcId="{93B1464B-5D1A-4429-81E8-E1297102E81E}" destId="{40ACE7C1-5160-4C42-A5C2-FF05F85ED362}" srcOrd="0" destOrd="0" presId="urn:microsoft.com/office/officeart/2024/layout/BulletTimeline"/>
    <dgm:cxn modelId="{C345BECC-40DD-426A-8749-43F6B96AFBF1}" type="presParOf" srcId="{92E18C7C-8226-4E4C-A794-8C17D544B7D5}" destId="{CA4E59E3-3D3C-41AC-853C-401D4CEC0D0B}" srcOrd="5" destOrd="0" presId="urn:microsoft.com/office/officeart/2024/layout/BulletTimeline"/>
    <dgm:cxn modelId="{AC887161-C083-4841-8D35-E7B3155C6D91}" type="presParOf" srcId="{62F25375-6760-478F-ABC6-3958910D8E86}" destId="{5E49B993-140B-4B46-8549-2ADCFFC7C1E0}" srcOrd="5" destOrd="0" presId="urn:microsoft.com/office/officeart/2024/layout/BulletTimeline"/>
    <dgm:cxn modelId="{4C3E2870-20CE-4920-A8B9-2FA366DB232B}" type="presParOf" srcId="{62F25375-6760-478F-ABC6-3958910D8E86}" destId="{2F8B31C9-9168-4658-B29D-CA5F36A233E7}" srcOrd="6" destOrd="0" presId="urn:microsoft.com/office/officeart/2024/layout/BulletTimeline"/>
    <dgm:cxn modelId="{5A36F116-B6FA-4317-A235-848CA81FF8B2}" type="presParOf" srcId="{2F8B31C9-9168-4658-B29D-CA5F36A233E7}" destId="{520FF3B2-C476-48B1-9000-09BD755CDBF4}" srcOrd="0" destOrd="0" presId="urn:microsoft.com/office/officeart/2024/layout/BulletTimeline"/>
    <dgm:cxn modelId="{91F17361-5447-491E-8FB0-B99482DE856F}" type="presParOf" srcId="{520FF3B2-C476-48B1-9000-09BD755CDBF4}" destId="{308760B6-1777-43DA-A823-1AAD0AC9F27A}" srcOrd="0" destOrd="0" presId="urn:microsoft.com/office/officeart/2024/layout/BulletTimeline"/>
    <dgm:cxn modelId="{097529B9-DD61-4AF2-B93E-438D2A2F3AF2}" type="presParOf" srcId="{520FF3B2-C476-48B1-9000-09BD755CDBF4}" destId="{3CCE37CC-FCD5-4AD0-BD40-BEB3A17FACE5}" srcOrd="1" destOrd="0" presId="urn:microsoft.com/office/officeart/2024/layout/BulletTimeline"/>
    <dgm:cxn modelId="{CE62FBC1-5391-45A2-91B3-42D3F846B02F}" type="presParOf" srcId="{2F8B31C9-9168-4658-B29D-CA5F36A233E7}" destId="{A43659E1-C757-4220-939C-2CDC8CDEEE44}" srcOrd="1" destOrd="0" presId="urn:microsoft.com/office/officeart/2024/layout/BulletTimeline"/>
    <dgm:cxn modelId="{3B54DA70-0C28-4EE0-843A-C8261C2C2A00}" type="presParOf" srcId="{2F8B31C9-9168-4658-B29D-CA5F36A233E7}" destId="{7BF2B6EC-5747-4711-A6EA-51EA82ABF5D6}" srcOrd="2" destOrd="0" presId="urn:microsoft.com/office/officeart/2024/layout/BulletTimeline"/>
    <dgm:cxn modelId="{659C7BF6-C11F-4358-8BC5-96617520EFF6}" type="presParOf" srcId="{2F8B31C9-9168-4658-B29D-CA5F36A233E7}" destId="{10A0716A-0B1E-43D6-9CE2-1949E8DC755A}" srcOrd="3" destOrd="0" presId="urn:microsoft.com/office/officeart/2024/layout/BulletTimeline"/>
    <dgm:cxn modelId="{1123CF0C-F831-4C85-84BA-EEDEFCB3BDFB}" type="presParOf" srcId="{2F8B31C9-9168-4658-B29D-CA5F36A233E7}" destId="{2BB44316-2143-4039-B418-48AB1BABF0AA}" srcOrd="4" destOrd="0" presId="urn:microsoft.com/office/officeart/2024/layout/BulletTimeline"/>
    <dgm:cxn modelId="{B1E482A9-F63D-4DF9-B14E-6F47ED179A80}" type="presParOf" srcId="{2BB44316-2143-4039-B418-48AB1BABF0AA}" destId="{1ADF1AE7-A879-41C9-B7F0-0E0FBB61ABD1}" srcOrd="0" destOrd="0" presId="urn:microsoft.com/office/officeart/2024/layout/BulletTimeline"/>
    <dgm:cxn modelId="{02A80074-A0F1-431D-B314-FEBDAA863EB2}" type="presParOf" srcId="{2F8B31C9-9168-4658-B29D-CA5F36A233E7}" destId="{1FEDC4EA-401B-448F-BBE4-98BCCFF06CFC}" srcOrd="5" destOrd="0" presId="urn:microsoft.com/office/officeart/2024/layout/BulletTimeline"/>
    <dgm:cxn modelId="{18FDF53E-934C-4132-B399-508A435BF9DB}" type="presParOf" srcId="{62F25375-6760-478F-ABC6-3958910D8E86}" destId="{EA48108C-A7B2-4513-9656-FC3F5F85FA11}" srcOrd="7" destOrd="0" presId="urn:microsoft.com/office/officeart/2024/layout/BulletTimeline"/>
    <dgm:cxn modelId="{6F530DE8-6F44-49C4-88B6-458EED755791}" type="presParOf" srcId="{62F25375-6760-478F-ABC6-3958910D8E86}" destId="{7FC2FAD4-5F0E-4FCC-96B6-398E90845280}" srcOrd="8" destOrd="0" presId="urn:microsoft.com/office/officeart/2024/layout/BulletTimeline"/>
    <dgm:cxn modelId="{F02F04F5-273E-4D04-91DD-BEE2529CAD9D}" type="presParOf" srcId="{7FC2FAD4-5F0E-4FCC-96B6-398E90845280}" destId="{2C3D52CE-691E-463E-B5DC-3DB189AE1EA2}" srcOrd="0" destOrd="0" presId="urn:microsoft.com/office/officeart/2024/layout/BulletTimeline"/>
    <dgm:cxn modelId="{DBD6FCB5-B9E0-45A3-897B-5BA538FB11FB}" type="presParOf" srcId="{2C3D52CE-691E-463E-B5DC-3DB189AE1EA2}" destId="{24916B85-8100-429C-8A05-F78D7B05B538}" srcOrd="0" destOrd="0" presId="urn:microsoft.com/office/officeart/2024/layout/BulletTimeline"/>
    <dgm:cxn modelId="{72E994AA-00E4-4F4C-B67B-1856963A4052}" type="presParOf" srcId="{2C3D52CE-691E-463E-B5DC-3DB189AE1EA2}" destId="{8CF8F3A2-9291-4F42-870D-DCD9CCA510FA}" srcOrd="1" destOrd="0" presId="urn:microsoft.com/office/officeart/2024/layout/BulletTimeline"/>
    <dgm:cxn modelId="{DE63B14F-A036-41E9-BB4B-442D55F945EC}" type="presParOf" srcId="{7FC2FAD4-5F0E-4FCC-96B6-398E90845280}" destId="{84570995-0188-4BE4-B7E6-5C8BCB77E70A}" srcOrd="1" destOrd="0" presId="urn:microsoft.com/office/officeart/2024/layout/BulletTimeline"/>
    <dgm:cxn modelId="{A88BC64A-16A1-4702-89A9-92C23A07114B}" type="presParOf" srcId="{7FC2FAD4-5F0E-4FCC-96B6-398E90845280}" destId="{293C44DB-280B-46CB-84EA-BABA0B7B584F}" srcOrd="2" destOrd="0" presId="urn:microsoft.com/office/officeart/2024/layout/BulletTimeline"/>
    <dgm:cxn modelId="{27400301-7CD9-427A-9A0A-FA2803D6ABB3}" type="presParOf" srcId="{7FC2FAD4-5F0E-4FCC-96B6-398E90845280}" destId="{98DA74E8-9415-4100-A4C5-B342867CB990}" srcOrd="3" destOrd="0" presId="urn:microsoft.com/office/officeart/2024/layout/BulletTimeline"/>
    <dgm:cxn modelId="{D4981C3D-DCE4-4CB8-B3BE-53B426154190}" type="presParOf" srcId="{7FC2FAD4-5F0E-4FCC-96B6-398E90845280}" destId="{A065DCD8-8FD8-4545-B76F-075CF7A92408}" srcOrd="4" destOrd="0" presId="urn:microsoft.com/office/officeart/2024/layout/BulletTimeline"/>
    <dgm:cxn modelId="{7B853C41-3B1D-49F4-A140-0556E8706EAD}" type="presParOf" srcId="{A065DCD8-8FD8-4545-B76F-075CF7A92408}" destId="{C23E6916-D9D9-470F-B3FA-D95299CE8D84}" srcOrd="0" destOrd="0" presId="urn:microsoft.com/office/officeart/2024/layout/BulletTimeline"/>
    <dgm:cxn modelId="{20010F40-6F90-4378-8AC5-68BEFB5E40BD}" type="presParOf" srcId="{7FC2FAD4-5F0E-4FCC-96B6-398E90845280}" destId="{6B0C9516-2634-4721-919B-6241F72977B5}" srcOrd="5" destOrd="0" presId="urn:microsoft.com/office/officeart/2024/layout/BulletTimeline"/>
    <dgm:cxn modelId="{46EF578D-5FEE-400D-8722-395DEF223016}" type="presParOf" srcId="{62F25375-6760-478F-ABC6-3958910D8E86}" destId="{0CC57153-74E5-4B96-BEC2-D78F1E865CD1}" srcOrd="9" destOrd="0" presId="urn:microsoft.com/office/officeart/2024/layout/BulletTimeline"/>
    <dgm:cxn modelId="{D4183F45-52E5-40B1-B908-39490D0C6A75}" type="presParOf" srcId="{62F25375-6760-478F-ABC6-3958910D8E86}" destId="{B35E87DA-F11C-4C47-BA04-4AAFD6606461}" srcOrd="10" destOrd="0" presId="urn:microsoft.com/office/officeart/2024/layout/BulletTimeline"/>
    <dgm:cxn modelId="{16A970FC-1CAA-4E9D-A589-4E68032F47AC}" type="presParOf" srcId="{B35E87DA-F11C-4C47-BA04-4AAFD6606461}" destId="{70EFA307-C92A-467E-BB49-A831E01E76AA}" srcOrd="0" destOrd="0" presId="urn:microsoft.com/office/officeart/2024/layout/BulletTimeline"/>
    <dgm:cxn modelId="{E8780136-D036-4456-9C89-B3584E2824B8}" type="presParOf" srcId="{70EFA307-C92A-467E-BB49-A831E01E76AA}" destId="{3D590926-4218-4868-908B-1148D374FD17}" srcOrd="0" destOrd="0" presId="urn:microsoft.com/office/officeart/2024/layout/BulletTimeline"/>
    <dgm:cxn modelId="{180029A1-9822-4D0A-B217-E78820C38A38}" type="presParOf" srcId="{70EFA307-C92A-467E-BB49-A831E01E76AA}" destId="{5D9F3A35-C28B-48BC-965F-DC3C9E812A99}" srcOrd="1" destOrd="0" presId="urn:microsoft.com/office/officeart/2024/layout/BulletTimeline"/>
    <dgm:cxn modelId="{DA9F2F40-CC09-4060-A69F-A9546A385704}" type="presParOf" srcId="{B35E87DA-F11C-4C47-BA04-4AAFD6606461}" destId="{4C01C9C0-593C-4BFF-80A9-0E1B62B8581E}" srcOrd="1" destOrd="0" presId="urn:microsoft.com/office/officeart/2024/layout/BulletTimeline"/>
    <dgm:cxn modelId="{119ABA90-2C34-4AC8-BE71-3CBC52160B82}" type="presParOf" srcId="{B35E87DA-F11C-4C47-BA04-4AAFD6606461}" destId="{957FDCDA-F8B6-4FDE-886F-8410E7CBDB87}" srcOrd="2" destOrd="0" presId="urn:microsoft.com/office/officeart/2024/layout/BulletTimeline"/>
    <dgm:cxn modelId="{074E7E5F-0615-42B2-B85B-AE3854848802}" type="presParOf" srcId="{B35E87DA-F11C-4C47-BA04-4AAFD6606461}" destId="{A602A832-31BA-45D2-B3CD-266044D971C0}" srcOrd="3" destOrd="0" presId="urn:microsoft.com/office/officeart/2024/layout/BulletTimeline"/>
    <dgm:cxn modelId="{759CFDBF-4819-4AB9-AA5B-90E3DD681730}" type="presParOf" srcId="{B35E87DA-F11C-4C47-BA04-4AAFD6606461}" destId="{3CCDCB4A-D742-43FB-9889-12407E6BE53D}" srcOrd="4" destOrd="0" presId="urn:microsoft.com/office/officeart/2024/layout/BulletTimeline"/>
    <dgm:cxn modelId="{3C7123C8-1CA8-4045-B1A1-7F19A783F251}" type="presParOf" srcId="{3CCDCB4A-D742-43FB-9889-12407E6BE53D}" destId="{89FEF017-8BE4-45AC-B003-47567C484621}" srcOrd="0" destOrd="0" presId="urn:microsoft.com/office/officeart/2024/layout/BulletTimeline"/>
    <dgm:cxn modelId="{A68CB08D-C665-4071-A2B8-DB43F0C13E59}" type="presParOf" srcId="{B35E87DA-F11C-4C47-BA04-4AAFD6606461}" destId="{A3829996-E31D-4CAF-91C5-B78E7354D849}" srcOrd="5" destOrd="0" presId="urn:microsoft.com/office/officeart/2024/layout/BulletTimeline"/>
    <dgm:cxn modelId="{5170DC1A-BF09-4E76-8B59-760BA41EBFA7}" type="presParOf" srcId="{62F25375-6760-478F-ABC6-3958910D8E86}" destId="{D11F7255-65C9-4CB5-AB97-D8846413109D}" srcOrd="11" destOrd="0" presId="urn:microsoft.com/office/officeart/2024/layout/BulletTimeline"/>
    <dgm:cxn modelId="{A1EBFE61-9C01-41D2-BA06-C54784D99A84}" type="presParOf" srcId="{62F25375-6760-478F-ABC6-3958910D8E86}" destId="{739F8CCC-8D01-4367-9A0B-24F5694300F2}" srcOrd="12" destOrd="0" presId="urn:microsoft.com/office/officeart/2024/layout/BulletTimeline"/>
    <dgm:cxn modelId="{302EF42A-B354-465F-9B19-222DB251E30E}" type="presParOf" srcId="{739F8CCC-8D01-4367-9A0B-24F5694300F2}" destId="{E8DC0A46-644C-4789-A037-9D8B38ED5B1B}" srcOrd="0" destOrd="0" presId="urn:microsoft.com/office/officeart/2024/layout/BulletTimeline"/>
    <dgm:cxn modelId="{152A54E0-0311-4035-93DB-397EC0149424}" type="presParOf" srcId="{E8DC0A46-644C-4789-A037-9D8B38ED5B1B}" destId="{753134FD-1D6A-4533-9315-1A6540136CA6}" srcOrd="0" destOrd="0" presId="urn:microsoft.com/office/officeart/2024/layout/BulletTimeline"/>
    <dgm:cxn modelId="{D039DD8F-FDDE-4B87-ABC8-81CDDBFEE178}" type="presParOf" srcId="{E8DC0A46-644C-4789-A037-9D8B38ED5B1B}" destId="{0D2CE153-5BEA-45BE-978D-A1BAA74907FF}" srcOrd="1" destOrd="0" presId="urn:microsoft.com/office/officeart/2024/layout/BulletTimeline"/>
    <dgm:cxn modelId="{71DF22B6-F1CF-4780-9668-D4CC173D98D5}" type="presParOf" srcId="{739F8CCC-8D01-4367-9A0B-24F5694300F2}" destId="{E52C88FF-BDAB-4672-87B3-916DD839A037}" srcOrd="1" destOrd="0" presId="urn:microsoft.com/office/officeart/2024/layout/BulletTimeline"/>
    <dgm:cxn modelId="{CECEB576-2651-49A4-8048-62DC6D396EF3}" type="presParOf" srcId="{739F8CCC-8D01-4367-9A0B-24F5694300F2}" destId="{E6D84929-6AD7-4ABC-9D47-1BD374FADCDF}" srcOrd="2" destOrd="0" presId="urn:microsoft.com/office/officeart/2024/layout/BulletTimeline"/>
    <dgm:cxn modelId="{F4338821-B8BC-4DE4-8BCA-042281AFF43C}" type="presParOf" srcId="{739F8CCC-8D01-4367-9A0B-24F5694300F2}" destId="{55BE6A56-8D5C-4EF6-85FB-5662AE956433}" srcOrd="3" destOrd="0" presId="urn:microsoft.com/office/officeart/2024/layout/BulletTimeline"/>
    <dgm:cxn modelId="{D2A8D1D9-B940-4EC2-9743-4BBA048ECA59}" type="presParOf" srcId="{739F8CCC-8D01-4367-9A0B-24F5694300F2}" destId="{6F52ACFF-DE52-42BE-9C42-A77BA416C1F6}" srcOrd="4" destOrd="0" presId="urn:microsoft.com/office/officeart/2024/layout/BulletTimeline"/>
    <dgm:cxn modelId="{C325FCC8-1771-409B-A5CB-F9C0042ACAF3}" type="presParOf" srcId="{6F52ACFF-DE52-42BE-9C42-A77BA416C1F6}" destId="{7C3E7941-04C8-4928-B979-75C1E9E2686E}" srcOrd="0" destOrd="0" presId="urn:microsoft.com/office/officeart/2024/layout/BulletTimeline"/>
    <dgm:cxn modelId="{CE2597AE-2DEC-4228-93C6-34A90C736E29}" type="presParOf" srcId="{739F8CCC-8D01-4367-9A0B-24F5694300F2}" destId="{28BA314C-040E-4065-8C24-6BC417839CDA}" srcOrd="5" destOrd="0" presId="urn:microsoft.com/office/officeart/2024/layout/Bulle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3E9C2A-DB84-434A-8081-1F1CF9A1D363}" type="doc">
      <dgm:prSet loTypeId="urn:microsoft.com/office/officeart/2024/layout/BulletTimeline" loCatId="timeline" qsTypeId="urn:microsoft.com/office/officeart/2005/8/quickstyle/simple1" qsCatId="simple" csTypeId="urn:microsoft.com/office/officeart/2005/8/colors/accent1_2" csCatId="accent1" phldr="1"/>
      <dgm:spPr/>
      <dgm:t>
        <a:bodyPr/>
        <a:lstStyle/>
        <a:p>
          <a:endParaRPr lang="en-US"/>
        </a:p>
      </dgm:t>
    </dgm:pt>
    <dgm:pt modelId="{30E47598-439B-44E1-90E1-5533FD6E6A50}">
      <dgm:prSet phldrT="Add an event" phldr="0"/>
      <dgm:spPr/>
      <dgm:t>
        <a:bodyPr/>
        <a:lstStyle/>
        <a:p>
          <a:pPr>
            <a:defRPr b="1"/>
          </a:pPr>
          <a:r>
            <a:rPr lang="en-US" dirty="0">
              <a:solidFill>
                <a:srgbClr val="000000"/>
              </a:solidFill>
            </a:rPr>
            <a:t>RAND Hospital Price Transparency Study </a:t>
          </a:r>
        </a:p>
      </dgm:t>
    </dgm:pt>
    <dgm:pt modelId="{33006265-FEB8-4D52-85E5-DA17437E7AFE}" type="parTrans" cxnId="{A9C81A54-9C53-489B-A51D-C87FF183D4CC}">
      <dgm:prSet/>
      <dgm:spPr/>
      <dgm:t>
        <a:bodyPr/>
        <a:lstStyle/>
        <a:p>
          <a:endParaRPr lang="en-US">
            <a:solidFill>
              <a:srgbClr val="000000"/>
            </a:solidFill>
          </a:endParaRPr>
        </a:p>
      </dgm:t>
    </dgm:pt>
    <dgm:pt modelId="{7B3A7017-C0B7-4EC5-8FF0-015569B55C9C}" type="sibTrans" cxnId="{A9C81A54-9C53-489B-A51D-C87FF183D4CC}">
      <dgm:prSet/>
      <dgm:spPr/>
      <dgm:t>
        <a:bodyPr/>
        <a:lstStyle/>
        <a:p>
          <a:endParaRPr lang="en-US">
            <a:solidFill>
              <a:srgbClr val="000000"/>
            </a:solidFill>
          </a:endParaRPr>
        </a:p>
      </dgm:t>
    </dgm:pt>
    <dgm:pt modelId="{11BB97D1-2467-424B-AFFB-5CAD2D07A35A}">
      <dgm:prSet phldrT="Write a description of the significance of this event" phldr="0"/>
      <dgm:spPr/>
      <dgm:t>
        <a:bodyPr/>
        <a:lstStyle/>
        <a:p>
          <a:r>
            <a:rPr lang="en-US" dirty="0">
              <a:solidFill>
                <a:srgbClr val="000000"/>
              </a:solidFill>
            </a:rPr>
            <a:t>Found Indiana among highest-priced hospital markets </a:t>
          </a:r>
        </a:p>
      </dgm:t>
    </dgm:pt>
    <dgm:pt modelId="{D39B9F06-5112-495C-BF54-B168F5DB8187}" type="parTrans" cxnId="{3D8F0574-7826-4DED-AB21-1DB4D5B23AEC}">
      <dgm:prSet/>
      <dgm:spPr/>
      <dgm:t>
        <a:bodyPr/>
        <a:lstStyle/>
        <a:p>
          <a:endParaRPr lang="en-US">
            <a:solidFill>
              <a:srgbClr val="000000"/>
            </a:solidFill>
          </a:endParaRPr>
        </a:p>
      </dgm:t>
    </dgm:pt>
    <dgm:pt modelId="{0C907EB3-8C14-46BC-8407-8CDB9870780F}" type="sibTrans" cxnId="{3D8F0574-7826-4DED-AB21-1DB4D5B23AEC}">
      <dgm:prSet/>
      <dgm:spPr/>
      <dgm:t>
        <a:bodyPr/>
        <a:lstStyle/>
        <a:p>
          <a:endParaRPr lang="en-US">
            <a:solidFill>
              <a:srgbClr val="000000"/>
            </a:solidFill>
          </a:endParaRPr>
        </a:p>
      </dgm:t>
    </dgm:pt>
    <dgm:pt modelId="{19AFAD7F-51B2-4E8F-B7E2-ED99DE1329A8}">
      <dgm:prSet phldrT="Add an event" phldr="0"/>
      <dgm:spPr/>
      <dgm:t>
        <a:bodyPr/>
        <a:lstStyle/>
        <a:p>
          <a:pPr>
            <a:defRPr b="1"/>
          </a:pPr>
          <a:r>
            <a:rPr lang="en-US" dirty="0">
              <a:solidFill>
                <a:srgbClr val="000000"/>
              </a:solidFill>
            </a:rPr>
            <a:t>Health Care Cost Oversight Task Force</a:t>
          </a:r>
        </a:p>
      </dgm:t>
    </dgm:pt>
    <dgm:pt modelId="{80B3898F-A59E-43A7-A783-F39CC82DD3B1}" type="parTrans" cxnId="{0F3AB1B6-B5C0-4401-A978-062AD7AFA0F4}">
      <dgm:prSet/>
      <dgm:spPr/>
      <dgm:t>
        <a:bodyPr/>
        <a:lstStyle/>
        <a:p>
          <a:endParaRPr lang="en-US">
            <a:solidFill>
              <a:srgbClr val="000000"/>
            </a:solidFill>
          </a:endParaRPr>
        </a:p>
      </dgm:t>
    </dgm:pt>
    <dgm:pt modelId="{457941D6-7485-4960-BA01-5DCE525C9DEC}" type="sibTrans" cxnId="{0F3AB1B6-B5C0-4401-A978-062AD7AFA0F4}">
      <dgm:prSet/>
      <dgm:spPr/>
      <dgm:t>
        <a:bodyPr/>
        <a:lstStyle/>
        <a:p>
          <a:endParaRPr lang="en-US">
            <a:solidFill>
              <a:srgbClr val="000000"/>
            </a:solidFill>
          </a:endParaRPr>
        </a:p>
      </dgm:t>
    </dgm:pt>
    <dgm:pt modelId="{C679E944-D42A-415B-B5F0-9850197D126E}">
      <dgm:prSet phldrT="Write a description of the significance of this event" phldr="0"/>
      <dgm:spPr/>
      <dgm:t>
        <a:bodyPr/>
        <a:lstStyle/>
        <a:p>
          <a:r>
            <a:rPr lang="en-US" dirty="0">
              <a:solidFill>
                <a:srgbClr val="000000"/>
              </a:solidFill>
            </a:rPr>
            <a:t>Created to evaluate health care costs, cost drivers, and recommend affordability reforms</a:t>
          </a:r>
        </a:p>
      </dgm:t>
    </dgm:pt>
    <dgm:pt modelId="{42090D79-031D-4E96-9A64-DF6CF75140C5}" type="parTrans" cxnId="{46EEC1AF-F650-46B9-B009-9FE5528452FB}">
      <dgm:prSet/>
      <dgm:spPr/>
      <dgm:t>
        <a:bodyPr/>
        <a:lstStyle/>
        <a:p>
          <a:endParaRPr lang="en-US">
            <a:solidFill>
              <a:srgbClr val="000000"/>
            </a:solidFill>
          </a:endParaRPr>
        </a:p>
      </dgm:t>
    </dgm:pt>
    <dgm:pt modelId="{2BED1402-D0E9-465C-97E6-8F82E7384050}" type="sibTrans" cxnId="{46EEC1AF-F650-46B9-B009-9FE5528452FB}">
      <dgm:prSet/>
      <dgm:spPr/>
      <dgm:t>
        <a:bodyPr/>
        <a:lstStyle/>
        <a:p>
          <a:endParaRPr lang="en-US">
            <a:solidFill>
              <a:srgbClr val="000000"/>
            </a:solidFill>
          </a:endParaRPr>
        </a:p>
      </dgm:t>
    </dgm:pt>
    <dgm:pt modelId="{500CA24B-BE6B-4D25-9245-23438ED687B9}">
      <dgm:prSet phldrT="Add an event" phldr="0"/>
      <dgm:spPr/>
      <dgm:t>
        <a:bodyPr/>
        <a:lstStyle/>
        <a:p>
          <a:pPr>
            <a:defRPr b="1"/>
          </a:pPr>
          <a:r>
            <a:rPr lang="en-US" dirty="0">
              <a:solidFill>
                <a:srgbClr val="000000"/>
              </a:solidFill>
            </a:rPr>
            <a:t>Governor Expands State Agency Authorities</a:t>
          </a:r>
        </a:p>
      </dgm:t>
    </dgm:pt>
    <dgm:pt modelId="{7BA70AC4-F365-41B6-B20C-9FA3D9F85CC8}" type="parTrans" cxnId="{B67ADF12-80F0-47F3-9A7E-ADA7C52F3C2A}">
      <dgm:prSet/>
      <dgm:spPr/>
      <dgm:t>
        <a:bodyPr/>
        <a:lstStyle/>
        <a:p>
          <a:endParaRPr lang="en-US">
            <a:solidFill>
              <a:srgbClr val="000000"/>
            </a:solidFill>
          </a:endParaRPr>
        </a:p>
      </dgm:t>
    </dgm:pt>
    <dgm:pt modelId="{D3EE130D-3B94-4FD4-A4F7-72E158E95E83}" type="sibTrans" cxnId="{B67ADF12-80F0-47F3-9A7E-ADA7C52F3C2A}">
      <dgm:prSet/>
      <dgm:spPr/>
      <dgm:t>
        <a:bodyPr/>
        <a:lstStyle/>
        <a:p>
          <a:endParaRPr lang="en-US">
            <a:solidFill>
              <a:srgbClr val="000000"/>
            </a:solidFill>
          </a:endParaRPr>
        </a:p>
      </dgm:t>
    </dgm:pt>
    <dgm:pt modelId="{60817DEC-38CD-4863-A516-C938A3142E4D}">
      <dgm:prSet phldrT="Write a description of the significance of this event" phldr="0"/>
      <dgm:spPr/>
      <dgm:t>
        <a:bodyPr/>
        <a:lstStyle/>
        <a:p>
          <a:r>
            <a:rPr lang="en-US" dirty="0">
              <a:solidFill>
                <a:srgbClr val="000000"/>
              </a:solidFill>
            </a:rPr>
            <a:t>Series of executive orders supporting agencies to target health care costs and create price transparency, and implement auditing and improved tracking/reporting of health programs</a:t>
          </a:r>
        </a:p>
      </dgm:t>
    </dgm:pt>
    <dgm:pt modelId="{E79077C3-9A14-4B87-8216-4155DAE63905}" type="parTrans" cxnId="{AC6859B4-8504-475A-A0ED-ECB731A12B7C}">
      <dgm:prSet/>
      <dgm:spPr/>
      <dgm:t>
        <a:bodyPr/>
        <a:lstStyle/>
        <a:p>
          <a:endParaRPr lang="en-US">
            <a:solidFill>
              <a:srgbClr val="000000"/>
            </a:solidFill>
          </a:endParaRPr>
        </a:p>
      </dgm:t>
    </dgm:pt>
    <dgm:pt modelId="{9B66D59B-857F-47CF-B565-166AFB0AF45B}" type="sibTrans" cxnId="{AC6859B4-8504-475A-A0ED-ECB731A12B7C}">
      <dgm:prSet/>
      <dgm:spPr/>
      <dgm:t>
        <a:bodyPr/>
        <a:lstStyle/>
        <a:p>
          <a:endParaRPr lang="en-US">
            <a:solidFill>
              <a:srgbClr val="000000"/>
            </a:solidFill>
          </a:endParaRPr>
        </a:p>
      </dgm:t>
    </dgm:pt>
    <dgm:pt modelId="{820CA55C-2E69-4D3A-BB4F-7B2890C867D3}">
      <dgm:prSet phldrT="Add an event" phldr="0"/>
      <dgm:spPr/>
      <dgm:t>
        <a:bodyPr/>
        <a:lstStyle/>
        <a:p>
          <a:pPr>
            <a:defRPr b="1"/>
          </a:pPr>
          <a:r>
            <a:rPr lang="en-US" dirty="0">
              <a:solidFill>
                <a:srgbClr val="000000"/>
              </a:solidFill>
            </a:rPr>
            <a:t>Legislative Reforms</a:t>
          </a:r>
        </a:p>
      </dgm:t>
    </dgm:pt>
    <dgm:pt modelId="{96210A28-F2C1-424C-9181-C3A8CE200C65}" type="parTrans" cxnId="{75AFFE03-615B-453F-9580-B66EE0D9FD91}">
      <dgm:prSet/>
      <dgm:spPr/>
      <dgm:t>
        <a:bodyPr/>
        <a:lstStyle/>
        <a:p>
          <a:endParaRPr lang="en-US">
            <a:solidFill>
              <a:srgbClr val="000000"/>
            </a:solidFill>
          </a:endParaRPr>
        </a:p>
      </dgm:t>
    </dgm:pt>
    <dgm:pt modelId="{33522B3E-A5DC-496E-B6DC-899E9F9DC902}" type="sibTrans" cxnId="{75AFFE03-615B-453F-9580-B66EE0D9FD91}">
      <dgm:prSet/>
      <dgm:spPr/>
      <dgm:t>
        <a:bodyPr/>
        <a:lstStyle/>
        <a:p>
          <a:endParaRPr lang="en-US">
            <a:solidFill>
              <a:srgbClr val="000000"/>
            </a:solidFill>
          </a:endParaRPr>
        </a:p>
      </dgm:t>
    </dgm:pt>
    <dgm:pt modelId="{EFC121B5-49F8-41F5-829E-3691DF98DA9A}">
      <dgm:prSet phldrT="Write a description of the significance of this event" phldr="0"/>
      <dgm:spPr/>
      <dgm:t>
        <a:bodyPr/>
        <a:lstStyle/>
        <a:p>
          <a:r>
            <a:rPr lang="en-US" dirty="0">
              <a:solidFill>
                <a:srgbClr val="000000"/>
              </a:solidFill>
            </a:rPr>
            <a:t>Passed 6 bills to strengthen competition, and increase transparency, hospital accountability, and state oversight</a:t>
          </a:r>
        </a:p>
      </dgm:t>
    </dgm:pt>
    <dgm:pt modelId="{0605D30A-658C-4140-A49D-2DC7FCB4CB4A}" type="parTrans" cxnId="{E4D91B78-0FB6-47E0-A712-2DD0EB2ADE91}">
      <dgm:prSet/>
      <dgm:spPr/>
      <dgm:t>
        <a:bodyPr/>
        <a:lstStyle/>
        <a:p>
          <a:endParaRPr lang="en-US">
            <a:solidFill>
              <a:srgbClr val="000000"/>
            </a:solidFill>
          </a:endParaRPr>
        </a:p>
      </dgm:t>
    </dgm:pt>
    <dgm:pt modelId="{696558B8-EBB4-43FB-BF9A-38B35028F830}" type="sibTrans" cxnId="{E4D91B78-0FB6-47E0-A712-2DD0EB2ADE91}">
      <dgm:prSet/>
      <dgm:spPr/>
      <dgm:t>
        <a:bodyPr/>
        <a:lstStyle/>
        <a:p>
          <a:endParaRPr lang="en-US">
            <a:solidFill>
              <a:srgbClr val="000000"/>
            </a:solidFill>
          </a:endParaRPr>
        </a:p>
      </dgm:t>
    </dgm:pt>
    <dgm:pt modelId="{8491788C-0E07-4FA0-B08B-CA1527385780}" type="pres">
      <dgm:prSet presAssocID="{E93E9C2A-DB84-434A-8081-1F1CF9A1D363}" presName="root" presStyleCnt="0">
        <dgm:presLayoutVars>
          <dgm:dir/>
          <dgm:animLvl val="lvl"/>
        </dgm:presLayoutVars>
      </dgm:prSet>
      <dgm:spPr/>
    </dgm:pt>
    <dgm:pt modelId="{BE8111AF-6545-48D2-A531-87D4D58D0EC6}" type="pres">
      <dgm:prSet presAssocID="{E93E9C2A-DB84-434A-8081-1F1CF9A1D363}" presName="divider" presStyleCnt="0"/>
      <dgm:spPr/>
    </dgm:pt>
    <dgm:pt modelId="{54097157-193D-4D7F-B8D2-3138BF6A9ADC}" type="pres">
      <dgm:prSet presAssocID="{E93E9C2A-DB84-434A-8081-1F1CF9A1D363}" presName="rectBar" presStyleLbl="dkBgShp" presStyleIdx="0" presStyleCnt="6"/>
      <dgm:spPr>
        <a:gradFill rotWithShape="0">
          <a:gsLst>
            <a:gs pos="0">
              <a:schemeClr val="accent1">
                <a:tint val="76000"/>
              </a:schemeClr>
            </a:gs>
            <a:gs pos="100000">
              <a:schemeClr val="accent1">
                <a:tint val="76000"/>
              </a:schemeClr>
            </a:gs>
          </a:gsLst>
          <a:lin ang="0" scaled="0"/>
        </a:gradFill>
        <a:ln>
          <a:noFill/>
        </a:ln>
        <a:effectLst/>
      </dgm:spPr>
    </dgm:pt>
    <dgm:pt modelId="{BBC7E912-CFA2-4AB1-8E76-462303E7EC60}" type="pres">
      <dgm:prSet presAssocID="{E93E9C2A-DB84-434A-8081-1F1CF9A1D363}" presName="chevronArrow" presStyleLbl="dkBgShp" presStyleIdx="1" presStyleCnt="6"/>
      <dgm:spPr>
        <a:gradFill rotWithShape="0">
          <a:gsLst>
            <a:gs pos="0">
              <a:schemeClr val="accent1">
                <a:tint val="76000"/>
              </a:schemeClr>
            </a:gs>
            <a:gs pos="100000">
              <a:schemeClr val="accent1">
                <a:tint val="76000"/>
              </a:schemeClr>
            </a:gs>
          </a:gsLst>
          <a:lin ang="0" scaled="0"/>
        </a:gradFill>
        <a:ln>
          <a:noFill/>
        </a:ln>
        <a:effectLst/>
      </dgm:spPr>
    </dgm:pt>
    <dgm:pt modelId="{9498BDCE-B169-4B55-9C5B-4AC223C8F576}" type="pres">
      <dgm:prSet presAssocID="{E93E9C2A-DB84-434A-8081-1F1CF9A1D363}" presName="nodes" presStyleCnt="0">
        <dgm:presLayoutVars>
          <dgm:chMax/>
          <dgm:chPref/>
          <dgm:animLvl val="lvl"/>
        </dgm:presLayoutVars>
      </dgm:prSet>
      <dgm:spPr/>
    </dgm:pt>
    <dgm:pt modelId="{A1C7A80A-B1B6-40ED-B167-2C7875B1AC88}" type="pres">
      <dgm:prSet presAssocID="{30E47598-439B-44E1-90E1-5533FD6E6A50}" presName="composite" presStyleCnt="0"/>
      <dgm:spPr/>
    </dgm:pt>
    <dgm:pt modelId="{EFC73738-5C02-4F39-BDA2-5726264FD6C2}" type="pres">
      <dgm:prSet presAssocID="{30E47598-439B-44E1-90E1-5533FD6E6A50}" presName="DropPinPlaceHolder" presStyleCnt="0"/>
      <dgm:spPr/>
    </dgm:pt>
    <dgm:pt modelId="{8BF89C9D-E61A-4AE6-A57B-C06601147E27}" type="pres">
      <dgm:prSet presAssocID="{30E47598-439B-44E1-90E1-5533FD6E6A50}" presName="DropPin" presStyleLbl="alignNode1" presStyleIdx="0" presStyleCnt="4"/>
      <dgm:spPr/>
    </dgm:pt>
    <dgm:pt modelId="{335DD4F8-6C4D-439A-8DD7-5DB73B8C9C17}" type="pres">
      <dgm:prSet presAssocID="{30E47598-439B-44E1-90E1-5533FD6E6A50}" presName="Ellipse" presStyleLbl="fgAcc1" presStyleIdx="0" presStyleCnt="4"/>
      <dgm:spPr/>
    </dgm:pt>
    <dgm:pt modelId="{A9D0663B-CC46-464A-9979-8095BDCC1374}" type="pres">
      <dgm:prSet presAssocID="{30E47598-439B-44E1-90E1-5533FD6E6A50}" presName="L2TextContainer" presStyleLbl="revTx" presStyleIdx="0" presStyleCnt="8">
        <dgm:presLayoutVars>
          <dgm:bulletEnabled val="1"/>
        </dgm:presLayoutVars>
      </dgm:prSet>
      <dgm:spPr/>
    </dgm:pt>
    <dgm:pt modelId="{E1AF4080-4A64-4728-8E32-E28C8AE4E9E2}" type="pres">
      <dgm:prSet presAssocID="{30E47598-439B-44E1-90E1-5533FD6E6A50}" presName="L1TextContainer" presStyleLbl="revTx" presStyleIdx="1" presStyleCnt="8" custLinFactNeighborX="-4661" custLinFactNeighborY="14355">
        <dgm:presLayoutVars>
          <dgm:chMax val="1"/>
          <dgm:chPref val="1"/>
          <dgm:bulletEnabled val="1"/>
        </dgm:presLayoutVars>
      </dgm:prSet>
      <dgm:spPr/>
    </dgm:pt>
    <dgm:pt modelId="{A0E82B6D-9C69-490A-AEA7-98E7ED1CEDC4}" type="pres">
      <dgm:prSet presAssocID="{30E47598-439B-44E1-90E1-5533FD6E6A50}" presName="ConnectLine" presStyleLbl="dkBgShp" presStyleIdx="2" presStyleCnt="6"/>
      <dgm:spPr/>
    </dgm:pt>
    <dgm:pt modelId="{1BE4AF25-757E-4861-A19B-8C2610F32645}" type="pres">
      <dgm:prSet presAssocID="{30E47598-439B-44E1-90E1-5533FD6E6A50}" presName="ConnectorPoint" presStyleCnt="0"/>
      <dgm:spPr/>
    </dgm:pt>
    <dgm:pt modelId="{5832D925-B2E4-484E-BA9D-A3D6AEB2DD66}" type="pres">
      <dgm:prSet presAssocID="{30E47598-439B-44E1-90E1-5533FD6E6A50}" presName="Bullet" presStyleLbl="lnNode1" presStyleIdx="0" presStyleCnt="4"/>
      <dgm:spPr/>
    </dgm:pt>
    <dgm:pt modelId="{BD241794-3B9D-4FEF-B16C-5761CFB39B00}" type="pres">
      <dgm:prSet presAssocID="{30E47598-439B-44E1-90E1-5533FD6E6A50}" presName="EmptyPlaceHolder" presStyleCnt="0"/>
      <dgm:spPr/>
    </dgm:pt>
    <dgm:pt modelId="{81BC139B-351C-44F2-BD20-4CABFE8093E3}" type="pres">
      <dgm:prSet presAssocID="{7B3A7017-C0B7-4EC5-8FF0-015569B55C9C}" presName="spaceBetweenRectangles" presStyleCnt="0"/>
      <dgm:spPr/>
    </dgm:pt>
    <dgm:pt modelId="{F088498B-5FB5-467B-B6B1-0D24A4F77353}" type="pres">
      <dgm:prSet presAssocID="{19AFAD7F-51B2-4E8F-B7E2-ED99DE1329A8}" presName="composite" presStyleCnt="0"/>
      <dgm:spPr/>
    </dgm:pt>
    <dgm:pt modelId="{94A80F33-D357-41C3-9AA7-7EA59F74070C}" type="pres">
      <dgm:prSet presAssocID="{19AFAD7F-51B2-4E8F-B7E2-ED99DE1329A8}" presName="DropPinPlaceHolder" presStyleCnt="0"/>
      <dgm:spPr/>
    </dgm:pt>
    <dgm:pt modelId="{C4390353-7224-4427-8AED-BAF94C70522A}" type="pres">
      <dgm:prSet presAssocID="{19AFAD7F-51B2-4E8F-B7E2-ED99DE1329A8}" presName="DropPin" presStyleLbl="alignNode1" presStyleIdx="1" presStyleCnt="4"/>
      <dgm:spPr/>
    </dgm:pt>
    <dgm:pt modelId="{B0BE792E-4717-42AE-BF05-AE81629D9D51}" type="pres">
      <dgm:prSet presAssocID="{19AFAD7F-51B2-4E8F-B7E2-ED99DE1329A8}" presName="Ellipse" presStyleLbl="fgAcc1" presStyleIdx="1" presStyleCnt="4"/>
      <dgm:spPr/>
    </dgm:pt>
    <dgm:pt modelId="{05620928-8821-4D8E-9972-2B2C8CF6A093}" type="pres">
      <dgm:prSet presAssocID="{19AFAD7F-51B2-4E8F-B7E2-ED99DE1329A8}" presName="L2TextContainer" presStyleLbl="revTx" presStyleIdx="2" presStyleCnt="8">
        <dgm:presLayoutVars>
          <dgm:bulletEnabled val="1"/>
        </dgm:presLayoutVars>
      </dgm:prSet>
      <dgm:spPr/>
    </dgm:pt>
    <dgm:pt modelId="{06EFDAF8-97B3-4E61-A70A-D30998A83E2C}" type="pres">
      <dgm:prSet presAssocID="{19AFAD7F-51B2-4E8F-B7E2-ED99DE1329A8}" presName="L1TextContainer" presStyleLbl="revTx" presStyleIdx="3" presStyleCnt="8" custLinFactNeighborX="-5560" custLinFactNeighborY="88161">
        <dgm:presLayoutVars>
          <dgm:chMax val="1"/>
          <dgm:chPref val="1"/>
          <dgm:bulletEnabled val="1"/>
        </dgm:presLayoutVars>
      </dgm:prSet>
      <dgm:spPr/>
    </dgm:pt>
    <dgm:pt modelId="{BD05351C-EF02-4FC3-BF6C-E1DEC1B9ADA4}" type="pres">
      <dgm:prSet presAssocID="{19AFAD7F-51B2-4E8F-B7E2-ED99DE1329A8}" presName="ConnectLine" presStyleLbl="dkBgShp" presStyleIdx="3" presStyleCnt="6"/>
      <dgm:spPr/>
    </dgm:pt>
    <dgm:pt modelId="{8D930D40-00D9-40F5-B324-9289D1BB8C2F}" type="pres">
      <dgm:prSet presAssocID="{19AFAD7F-51B2-4E8F-B7E2-ED99DE1329A8}" presName="ConnectorPoint" presStyleCnt="0"/>
      <dgm:spPr/>
    </dgm:pt>
    <dgm:pt modelId="{76457597-50C3-4E00-B69C-8B52FC192A24}" type="pres">
      <dgm:prSet presAssocID="{19AFAD7F-51B2-4E8F-B7E2-ED99DE1329A8}" presName="Bullet" presStyleLbl="lnNode1" presStyleIdx="1" presStyleCnt="4"/>
      <dgm:spPr/>
    </dgm:pt>
    <dgm:pt modelId="{9B00F23F-5739-4CE5-B4BB-2197008EAEB4}" type="pres">
      <dgm:prSet presAssocID="{19AFAD7F-51B2-4E8F-B7E2-ED99DE1329A8}" presName="EmptyPlaceHolder" presStyleCnt="0"/>
      <dgm:spPr/>
    </dgm:pt>
    <dgm:pt modelId="{AFF96BA6-C181-40A3-95C4-EDDA08DC9AB6}" type="pres">
      <dgm:prSet presAssocID="{457941D6-7485-4960-BA01-5DCE525C9DEC}" presName="spaceBetweenRectangles" presStyleCnt="0"/>
      <dgm:spPr/>
    </dgm:pt>
    <dgm:pt modelId="{80F9381D-657E-462D-B735-A3BB7A3493A8}" type="pres">
      <dgm:prSet presAssocID="{500CA24B-BE6B-4D25-9245-23438ED687B9}" presName="composite" presStyleCnt="0"/>
      <dgm:spPr/>
    </dgm:pt>
    <dgm:pt modelId="{47943530-C162-48EC-8EC9-698293AC32AE}" type="pres">
      <dgm:prSet presAssocID="{500CA24B-BE6B-4D25-9245-23438ED687B9}" presName="DropPinPlaceHolder" presStyleCnt="0"/>
      <dgm:spPr/>
    </dgm:pt>
    <dgm:pt modelId="{D7C1DFB3-8879-4C4A-B002-21A5174DE170}" type="pres">
      <dgm:prSet presAssocID="{500CA24B-BE6B-4D25-9245-23438ED687B9}" presName="DropPin" presStyleLbl="alignNode1" presStyleIdx="2" presStyleCnt="4"/>
      <dgm:spPr/>
    </dgm:pt>
    <dgm:pt modelId="{8384D7F0-4FFE-469E-B249-42D7EF0C100A}" type="pres">
      <dgm:prSet presAssocID="{500CA24B-BE6B-4D25-9245-23438ED687B9}" presName="Ellipse" presStyleLbl="fgAcc1" presStyleIdx="2" presStyleCnt="4"/>
      <dgm:spPr/>
    </dgm:pt>
    <dgm:pt modelId="{DD6206D3-D461-4142-8172-F93559F12D59}" type="pres">
      <dgm:prSet presAssocID="{500CA24B-BE6B-4D25-9245-23438ED687B9}" presName="L2TextContainer" presStyleLbl="revTx" presStyleIdx="4" presStyleCnt="8">
        <dgm:presLayoutVars>
          <dgm:bulletEnabled val="1"/>
        </dgm:presLayoutVars>
      </dgm:prSet>
      <dgm:spPr/>
    </dgm:pt>
    <dgm:pt modelId="{E4B0B86A-6534-43EC-B1BD-D9F0C34C0F09}" type="pres">
      <dgm:prSet presAssocID="{500CA24B-BE6B-4D25-9245-23438ED687B9}" presName="L1TextContainer" presStyleLbl="revTx" presStyleIdx="5" presStyleCnt="8" custLinFactNeighborX="956" custLinFactNeighborY="-31192">
        <dgm:presLayoutVars>
          <dgm:chMax val="1"/>
          <dgm:chPref val="1"/>
          <dgm:bulletEnabled val="1"/>
        </dgm:presLayoutVars>
      </dgm:prSet>
      <dgm:spPr/>
    </dgm:pt>
    <dgm:pt modelId="{7AF029EB-84B1-42E2-9F9F-42CB460B6308}" type="pres">
      <dgm:prSet presAssocID="{500CA24B-BE6B-4D25-9245-23438ED687B9}" presName="ConnectLine" presStyleLbl="dkBgShp" presStyleIdx="4" presStyleCnt="6"/>
      <dgm:spPr/>
    </dgm:pt>
    <dgm:pt modelId="{322C165B-7FB1-4E5E-8036-2FEFE0747C0F}" type="pres">
      <dgm:prSet presAssocID="{500CA24B-BE6B-4D25-9245-23438ED687B9}" presName="ConnectorPoint" presStyleCnt="0"/>
      <dgm:spPr/>
    </dgm:pt>
    <dgm:pt modelId="{86E493F6-C421-49B0-ACC2-6E2304EA526F}" type="pres">
      <dgm:prSet presAssocID="{500CA24B-BE6B-4D25-9245-23438ED687B9}" presName="Bullet" presStyleLbl="lnNode1" presStyleIdx="2" presStyleCnt="4"/>
      <dgm:spPr/>
    </dgm:pt>
    <dgm:pt modelId="{A3139E5A-CDEB-4C60-8280-95BB1E09C8A2}" type="pres">
      <dgm:prSet presAssocID="{500CA24B-BE6B-4D25-9245-23438ED687B9}" presName="EmptyPlaceHolder" presStyleCnt="0"/>
      <dgm:spPr/>
    </dgm:pt>
    <dgm:pt modelId="{02BF7411-5CAB-474E-B752-93AD79A26B63}" type="pres">
      <dgm:prSet presAssocID="{D3EE130D-3B94-4FD4-A4F7-72E158E95E83}" presName="spaceBetweenRectangles" presStyleCnt="0"/>
      <dgm:spPr/>
    </dgm:pt>
    <dgm:pt modelId="{E672552C-A2A7-4E6C-BD9C-EF1D9D09E2A1}" type="pres">
      <dgm:prSet presAssocID="{820CA55C-2E69-4D3A-BB4F-7B2890C867D3}" presName="composite" presStyleCnt="0"/>
      <dgm:spPr/>
    </dgm:pt>
    <dgm:pt modelId="{88A75DE4-45B4-4A3E-B253-DC4526ADC95E}" type="pres">
      <dgm:prSet presAssocID="{820CA55C-2E69-4D3A-BB4F-7B2890C867D3}" presName="DropPinPlaceHolder" presStyleCnt="0"/>
      <dgm:spPr/>
    </dgm:pt>
    <dgm:pt modelId="{C56FC92D-866F-4002-A4C1-A34E5D15F253}" type="pres">
      <dgm:prSet presAssocID="{820CA55C-2E69-4D3A-BB4F-7B2890C867D3}" presName="DropPin" presStyleLbl="alignNode1" presStyleIdx="3" presStyleCnt="4"/>
      <dgm:spPr/>
    </dgm:pt>
    <dgm:pt modelId="{5BBA5861-BB74-4E16-8AE9-CFFC65DD90EC}" type="pres">
      <dgm:prSet presAssocID="{820CA55C-2E69-4D3A-BB4F-7B2890C867D3}" presName="Ellipse" presStyleLbl="fgAcc1" presStyleIdx="3" presStyleCnt="4"/>
      <dgm:spPr/>
    </dgm:pt>
    <dgm:pt modelId="{F7B5D3EA-857D-46F7-8B4B-A952395DFA26}" type="pres">
      <dgm:prSet presAssocID="{820CA55C-2E69-4D3A-BB4F-7B2890C867D3}" presName="L2TextContainer" presStyleLbl="revTx" presStyleIdx="6" presStyleCnt="8">
        <dgm:presLayoutVars>
          <dgm:bulletEnabled val="1"/>
        </dgm:presLayoutVars>
      </dgm:prSet>
      <dgm:spPr/>
    </dgm:pt>
    <dgm:pt modelId="{5D003351-F0F8-43EB-9962-DC89E07E7639}" type="pres">
      <dgm:prSet presAssocID="{820CA55C-2E69-4D3A-BB4F-7B2890C867D3}" presName="L1TextContainer" presStyleLbl="revTx" presStyleIdx="7" presStyleCnt="8" custLinFactNeighborX="-5384" custLinFactNeighborY="65480">
        <dgm:presLayoutVars>
          <dgm:chMax val="1"/>
          <dgm:chPref val="1"/>
          <dgm:bulletEnabled val="1"/>
        </dgm:presLayoutVars>
      </dgm:prSet>
      <dgm:spPr/>
    </dgm:pt>
    <dgm:pt modelId="{1A18C35B-4877-4182-8993-C847DD1EFEFE}" type="pres">
      <dgm:prSet presAssocID="{820CA55C-2E69-4D3A-BB4F-7B2890C867D3}" presName="ConnectLine" presStyleLbl="dkBgShp" presStyleIdx="5" presStyleCnt="6"/>
      <dgm:spPr/>
    </dgm:pt>
    <dgm:pt modelId="{E06450C9-2783-4E8A-A653-6C9079E4636F}" type="pres">
      <dgm:prSet presAssocID="{820CA55C-2E69-4D3A-BB4F-7B2890C867D3}" presName="ConnectorPoint" presStyleCnt="0"/>
      <dgm:spPr/>
    </dgm:pt>
    <dgm:pt modelId="{88086606-37AA-4BD0-B6BE-D773F8B383FB}" type="pres">
      <dgm:prSet presAssocID="{820CA55C-2E69-4D3A-BB4F-7B2890C867D3}" presName="Bullet" presStyleLbl="lnNode1" presStyleIdx="3" presStyleCnt="4"/>
      <dgm:spPr/>
    </dgm:pt>
    <dgm:pt modelId="{791A6E3C-8788-430A-9D4A-BC05A0CFCFE8}" type="pres">
      <dgm:prSet presAssocID="{820CA55C-2E69-4D3A-BB4F-7B2890C867D3}" presName="EmptyPlaceHolder" presStyleCnt="0"/>
      <dgm:spPr/>
    </dgm:pt>
  </dgm:ptLst>
  <dgm:cxnLst>
    <dgm:cxn modelId="{75AFFE03-615B-453F-9580-B66EE0D9FD91}" srcId="{E93E9C2A-DB84-434A-8081-1F1CF9A1D363}" destId="{820CA55C-2E69-4D3A-BB4F-7B2890C867D3}" srcOrd="3" destOrd="0" parTransId="{96210A28-F2C1-424C-9181-C3A8CE200C65}" sibTransId="{33522B3E-A5DC-496E-B6DC-899E9F9DC902}"/>
    <dgm:cxn modelId="{B67ADF12-80F0-47F3-9A7E-ADA7C52F3C2A}" srcId="{E93E9C2A-DB84-434A-8081-1F1CF9A1D363}" destId="{500CA24B-BE6B-4D25-9245-23438ED687B9}" srcOrd="2" destOrd="0" parTransId="{7BA70AC4-F365-41B6-B20C-9FA3D9F85CC8}" sibTransId="{D3EE130D-3B94-4FD4-A4F7-72E158E95E83}"/>
    <dgm:cxn modelId="{C328DF15-5D29-4C03-8996-499F33CB7687}" type="presOf" srcId="{30E47598-439B-44E1-90E1-5533FD6E6A50}" destId="{E1AF4080-4A64-4728-8E32-E28C8AE4E9E2}" srcOrd="0" destOrd="0" presId="urn:microsoft.com/office/officeart/2024/layout/BulletTimeline"/>
    <dgm:cxn modelId="{60255B31-BBF9-41EC-80A1-75F07B9B7B5C}" type="presOf" srcId="{11BB97D1-2467-424B-AFFB-5CAD2D07A35A}" destId="{A9D0663B-CC46-464A-9979-8095BDCC1374}" srcOrd="0" destOrd="0" presId="urn:microsoft.com/office/officeart/2024/layout/BulletTimeline"/>
    <dgm:cxn modelId="{D2C55533-F0B9-4360-B3E3-7532B7C91580}" type="presOf" srcId="{500CA24B-BE6B-4D25-9245-23438ED687B9}" destId="{E4B0B86A-6534-43EC-B1BD-D9F0C34C0F09}" srcOrd="0" destOrd="0" presId="urn:microsoft.com/office/officeart/2024/layout/BulletTimeline"/>
    <dgm:cxn modelId="{FF868E6F-42E2-46FC-A751-2DFA9C44D6A3}" type="presOf" srcId="{820CA55C-2E69-4D3A-BB4F-7B2890C867D3}" destId="{5D003351-F0F8-43EB-9962-DC89E07E7639}" srcOrd="0" destOrd="0" presId="urn:microsoft.com/office/officeart/2024/layout/BulletTimeline"/>
    <dgm:cxn modelId="{45356370-588E-4FA8-81A4-F38285DFC5AB}" type="presOf" srcId="{60817DEC-38CD-4863-A516-C938A3142E4D}" destId="{DD6206D3-D461-4142-8172-F93559F12D59}" srcOrd="0" destOrd="0" presId="urn:microsoft.com/office/officeart/2024/layout/BulletTimeline"/>
    <dgm:cxn modelId="{3D8F0574-7826-4DED-AB21-1DB4D5B23AEC}" srcId="{30E47598-439B-44E1-90E1-5533FD6E6A50}" destId="{11BB97D1-2467-424B-AFFB-5CAD2D07A35A}" srcOrd="0" destOrd="0" parTransId="{D39B9F06-5112-495C-BF54-B168F5DB8187}" sibTransId="{0C907EB3-8C14-46BC-8407-8CDB9870780F}"/>
    <dgm:cxn modelId="{A9C81A54-9C53-489B-A51D-C87FF183D4CC}" srcId="{E93E9C2A-DB84-434A-8081-1F1CF9A1D363}" destId="{30E47598-439B-44E1-90E1-5533FD6E6A50}" srcOrd="0" destOrd="0" parTransId="{33006265-FEB8-4D52-85E5-DA17437E7AFE}" sibTransId="{7B3A7017-C0B7-4EC5-8FF0-015569B55C9C}"/>
    <dgm:cxn modelId="{9FC90A75-4D42-47FC-B035-0B50322AB870}" type="presOf" srcId="{19AFAD7F-51B2-4E8F-B7E2-ED99DE1329A8}" destId="{06EFDAF8-97B3-4E61-A70A-D30998A83E2C}" srcOrd="0" destOrd="0" presId="urn:microsoft.com/office/officeart/2024/layout/BulletTimeline"/>
    <dgm:cxn modelId="{E4D91B78-0FB6-47E0-A712-2DD0EB2ADE91}" srcId="{820CA55C-2E69-4D3A-BB4F-7B2890C867D3}" destId="{EFC121B5-49F8-41F5-829E-3691DF98DA9A}" srcOrd="0" destOrd="0" parTransId="{0605D30A-658C-4140-A49D-2DC7FCB4CB4A}" sibTransId="{696558B8-EBB4-43FB-BF9A-38B35028F830}"/>
    <dgm:cxn modelId="{91C05178-49F4-409E-A97F-32053664729E}" type="presOf" srcId="{E93E9C2A-DB84-434A-8081-1F1CF9A1D363}" destId="{8491788C-0E07-4FA0-B08B-CA1527385780}" srcOrd="0" destOrd="0" presId="urn:microsoft.com/office/officeart/2024/layout/BulletTimeline"/>
    <dgm:cxn modelId="{9E65D796-9F9B-40EE-A869-9E837704D782}" type="presOf" srcId="{C679E944-D42A-415B-B5F0-9850197D126E}" destId="{05620928-8821-4D8E-9972-2B2C8CF6A093}" srcOrd="0" destOrd="0" presId="urn:microsoft.com/office/officeart/2024/layout/BulletTimeline"/>
    <dgm:cxn modelId="{46EEC1AF-F650-46B9-B009-9FE5528452FB}" srcId="{19AFAD7F-51B2-4E8F-B7E2-ED99DE1329A8}" destId="{C679E944-D42A-415B-B5F0-9850197D126E}" srcOrd="0" destOrd="0" parTransId="{42090D79-031D-4E96-9A64-DF6CF75140C5}" sibTransId="{2BED1402-D0E9-465C-97E6-8F82E7384050}"/>
    <dgm:cxn modelId="{AC6859B4-8504-475A-A0ED-ECB731A12B7C}" srcId="{500CA24B-BE6B-4D25-9245-23438ED687B9}" destId="{60817DEC-38CD-4863-A516-C938A3142E4D}" srcOrd="0" destOrd="0" parTransId="{E79077C3-9A14-4B87-8216-4155DAE63905}" sibTransId="{9B66D59B-857F-47CF-B565-166AFB0AF45B}"/>
    <dgm:cxn modelId="{0F3AB1B6-B5C0-4401-A978-062AD7AFA0F4}" srcId="{E93E9C2A-DB84-434A-8081-1F1CF9A1D363}" destId="{19AFAD7F-51B2-4E8F-B7E2-ED99DE1329A8}" srcOrd="1" destOrd="0" parTransId="{80B3898F-A59E-43A7-A783-F39CC82DD3B1}" sibTransId="{457941D6-7485-4960-BA01-5DCE525C9DEC}"/>
    <dgm:cxn modelId="{62EC06C9-9C0D-491B-9B63-36E0A69A54F6}" type="presOf" srcId="{EFC121B5-49F8-41F5-829E-3691DF98DA9A}" destId="{F7B5D3EA-857D-46F7-8B4B-A952395DFA26}" srcOrd="0" destOrd="0" presId="urn:microsoft.com/office/officeart/2024/layout/BulletTimeline"/>
    <dgm:cxn modelId="{C1832457-597A-4827-B3AD-87739EE242C4}" type="presParOf" srcId="{8491788C-0E07-4FA0-B08B-CA1527385780}" destId="{BE8111AF-6545-48D2-A531-87D4D58D0EC6}" srcOrd="0" destOrd="0" presId="urn:microsoft.com/office/officeart/2024/layout/BulletTimeline"/>
    <dgm:cxn modelId="{86D9DBF3-FAFF-4EE3-B93D-40F417E7DA7D}" type="presParOf" srcId="{BE8111AF-6545-48D2-A531-87D4D58D0EC6}" destId="{54097157-193D-4D7F-B8D2-3138BF6A9ADC}" srcOrd="0" destOrd="0" presId="urn:microsoft.com/office/officeart/2024/layout/BulletTimeline"/>
    <dgm:cxn modelId="{16D591E8-FBC0-4B7F-9C8B-63DF525E0170}" type="presParOf" srcId="{BE8111AF-6545-48D2-A531-87D4D58D0EC6}" destId="{BBC7E912-CFA2-4AB1-8E76-462303E7EC60}" srcOrd="1" destOrd="0" presId="urn:microsoft.com/office/officeart/2024/layout/BulletTimeline"/>
    <dgm:cxn modelId="{913F1B59-C1F7-442F-AB53-FA485A32C701}" type="presParOf" srcId="{8491788C-0E07-4FA0-B08B-CA1527385780}" destId="{9498BDCE-B169-4B55-9C5B-4AC223C8F576}" srcOrd="1" destOrd="0" presId="urn:microsoft.com/office/officeart/2024/layout/BulletTimeline"/>
    <dgm:cxn modelId="{46AE6CFB-235E-4948-933C-199A136E5131}" type="presParOf" srcId="{9498BDCE-B169-4B55-9C5B-4AC223C8F576}" destId="{A1C7A80A-B1B6-40ED-B167-2C7875B1AC88}" srcOrd="0" destOrd="0" presId="urn:microsoft.com/office/officeart/2024/layout/BulletTimeline"/>
    <dgm:cxn modelId="{CA92EA91-0557-4603-97AE-96FD423801D7}" type="presParOf" srcId="{A1C7A80A-B1B6-40ED-B167-2C7875B1AC88}" destId="{EFC73738-5C02-4F39-BDA2-5726264FD6C2}" srcOrd="0" destOrd="0" presId="urn:microsoft.com/office/officeart/2024/layout/BulletTimeline"/>
    <dgm:cxn modelId="{4AE8A9C3-228D-40E5-ABF4-8A26490BCAD6}" type="presParOf" srcId="{EFC73738-5C02-4F39-BDA2-5726264FD6C2}" destId="{8BF89C9D-E61A-4AE6-A57B-C06601147E27}" srcOrd="0" destOrd="0" presId="urn:microsoft.com/office/officeart/2024/layout/BulletTimeline"/>
    <dgm:cxn modelId="{A1FDF5CC-4317-4643-B70E-583A7D90B05F}" type="presParOf" srcId="{EFC73738-5C02-4F39-BDA2-5726264FD6C2}" destId="{335DD4F8-6C4D-439A-8DD7-5DB73B8C9C17}" srcOrd="1" destOrd="0" presId="urn:microsoft.com/office/officeart/2024/layout/BulletTimeline"/>
    <dgm:cxn modelId="{C3008F96-6CC8-4CD7-90AA-324C847B2552}" type="presParOf" srcId="{A1C7A80A-B1B6-40ED-B167-2C7875B1AC88}" destId="{A9D0663B-CC46-464A-9979-8095BDCC1374}" srcOrd="1" destOrd="0" presId="urn:microsoft.com/office/officeart/2024/layout/BulletTimeline"/>
    <dgm:cxn modelId="{701C67F6-634B-47D7-8F06-1E970150843D}" type="presParOf" srcId="{A1C7A80A-B1B6-40ED-B167-2C7875B1AC88}" destId="{E1AF4080-4A64-4728-8E32-E28C8AE4E9E2}" srcOrd="2" destOrd="0" presId="urn:microsoft.com/office/officeart/2024/layout/BulletTimeline"/>
    <dgm:cxn modelId="{0BB85562-58F7-4046-9F08-17E5E7C5848A}" type="presParOf" srcId="{A1C7A80A-B1B6-40ED-B167-2C7875B1AC88}" destId="{A0E82B6D-9C69-490A-AEA7-98E7ED1CEDC4}" srcOrd="3" destOrd="0" presId="urn:microsoft.com/office/officeart/2024/layout/BulletTimeline"/>
    <dgm:cxn modelId="{53DEF0FD-7401-4D24-BFB5-DEA547A650A1}" type="presParOf" srcId="{A1C7A80A-B1B6-40ED-B167-2C7875B1AC88}" destId="{1BE4AF25-757E-4861-A19B-8C2610F32645}" srcOrd="4" destOrd="0" presId="urn:microsoft.com/office/officeart/2024/layout/BulletTimeline"/>
    <dgm:cxn modelId="{07F14C34-8BFE-4BE2-9449-6BD07BDECFDF}" type="presParOf" srcId="{1BE4AF25-757E-4861-A19B-8C2610F32645}" destId="{5832D925-B2E4-484E-BA9D-A3D6AEB2DD66}" srcOrd="0" destOrd="0" presId="urn:microsoft.com/office/officeart/2024/layout/BulletTimeline"/>
    <dgm:cxn modelId="{98FCB69B-7B91-4BC7-A173-260AD1D800E8}" type="presParOf" srcId="{A1C7A80A-B1B6-40ED-B167-2C7875B1AC88}" destId="{BD241794-3B9D-4FEF-B16C-5761CFB39B00}" srcOrd="5" destOrd="0" presId="urn:microsoft.com/office/officeart/2024/layout/BulletTimeline"/>
    <dgm:cxn modelId="{DA8EF0DC-2833-4B3D-96F5-D2C35096AF0B}" type="presParOf" srcId="{9498BDCE-B169-4B55-9C5B-4AC223C8F576}" destId="{81BC139B-351C-44F2-BD20-4CABFE8093E3}" srcOrd="1" destOrd="0" presId="urn:microsoft.com/office/officeart/2024/layout/BulletTimeline"/>
    <dgm:cxn modelId="{EAC66A00-A9EF-4C47-B4A2-2489E42B6081}" type="presParOf" srcId="{9498BDCE-B169-4B55-9C5B-4AC223C8F576}" destId="{F088498B-5FB5-467B-B6B1-0D24A4F77353}" srcOrd="2" destOrd="0" presId="urn:microsoft.com/office/officeart/2024/layout/BulletTimeline"/>
    <dgm:cxn modelId="{8B133644-8900-46D6-B77D-B9924128F017}" type="presParOf" srcId="{F088498B-5FB5-467B-B6B1-0D24A4F77353}" destId="{94A80F33-D357-41C3-9AA7-7EA59F74070C}" srcOrd="0" destOrd="0" presId="urn:microsoft.com/office/officeart/2024/layout/BulletTimeline"/>
    <dgm:cxn modelId="{BDF94643-699F-454D-899E-E8C36DA0F23F}" type="presParOf" srcId="{94A80F33-D357-41C3-9AA7-7EA59F74070C}" destId="{C4390353-7224-4427-8AED-BAF94C70522A}" srcOrd="0" destOrd="0" presId="urn:microsoft.com/office/officeart/2024/layout/BulletTimeline"/>
    <dgm:cxn modelId="{C0EFEA8F-199F-4B60-B2EF-6951EA9B5B5B}" type="presParOf" srcId="{94A80F33-D357-41C3-9AA7-7EA59F74070C}" destId="{B0BE792E-4717-42AE-BF05-AE81629D9D51}" srcOrd="1" destOrd="0" presId="urn:microsoft.com/office/officeart/2024/layout/BulletTimeline"/>
    <dgm:cxn modelId="{6F2419A8-061C-4478-99CD-06880F6BAE37}" type="presParOf" srcId="{F088498B-5FB5-467B-B6B1-0D24A4F77353}" destId="{05620928-8821-4D8E-9972-2B2C8CF6A093}" srcOrd="1" destOrd="0" presId="urn:microsoft.com/office/officeart/2024/layout/BulletTimeline"/>
    <dgm:cxn modelId="{68E21EF6-A018-4346-8A52-7567ECE8534F}" type="presParOf" srcId="{F088498B-5FB5-467B-B6B1-0D24A4F77353}" destId="{06EFDAF8-97B3-4E61-A70A-D30998A83E2C}" srcOrd="2" destOrd="0" presId="urn:microsoft.com/office/officeart/2024/layout/BulletTimeline"/>
    <dgm:cxn modelId="{1E0B6BB1-A2F8-442D-BF5B-3223B7ACAE3C}" type="presParOf" srcId="{F088498B-5FB5-467B-B6B1-0D24A4F77353}" destId="{BD05351C-EF02-4FC3-BF6C-E1DEC1B9ADA4}" srcOrd="3" destOrd="0" presId="urn:microsoft.com/office/officeart/2024/layout/BulletTimeline"/>
    <dgm:cxn modelId="{2897D8C7-6B1B-4603-B316-9DFE1C1D8CDB}" type="presParOf" srcId="{F088498B-5FB5-467B-B6B1-0D24A4F77353}" destId="{8D930D40-00D9-40F5-B324-9289D1BB8C2F}" srcOrd="4" destOrd="0" presId="urn:microsoft.com/office/officeart/2024/layout/BulletTimeline"/>
    <dgm:cxn modelId="{709F0F95-4742-467E-8ABA-2CF6499F54F7}" type="presParOf" srcId="{8D930D40-00D9-40F5-B324-9289D1BB8C2F}" destId="{76457597-50C3-4E00-B69C-8B52FC192A24}" srcOrd="0" destOrd="0" presId="urn:microsoft.com/office/officeart/2024/layout/BulletTimeline"/>
    <dgm:cxn modelId="{6E437500-BF7B-49B1-8ECC-70A219F6F6E4}" type="presParOf" srcId="{F088498B-5FB5-467B-B6B1-0D24A4F77353}" destId="{9B00F23F-5739-4CE5-B4BB-2197008EAEB4}" srcOrd="5" destOrd="0" presId="urn:microsoft.com/office/officeart/2024/layout/BulletTimeline"/>
    <dgm:cxn modelId="{1354C133-3459-48E1-95F0-1A3A53BD226B}" type="presParOf" srcId="{9498BDCE-B169-4B55-9C5B-4AC223C8F576}" destId="{AFF96BA6-C181-40A3-95C4-EDDA08DC9AB6}" srcOrd="3" destOrd="0" presId="urn:microsoft.com/office/officeart/2024/layout/BulletTimeline"/>
    <dgm:cxn modelId="{78FC0D24-4CBE-4E8F-831D-9A169B98DD18}" type="presParOf" srcId="{9498BDCE-B169-4B55-9C5B-4AC223C8F576}" destId="{80F9381D-657E-462D-B735-A3BB7A3493A8}" srcOrd="4" destOrd="0" presId="urn:microsoft.com/office/officeart/2024/layout/BulletTimeline"/>
    <dgm:cxn modelId="{A7A27D34-FF03-46EA-ABEA-FFC04A53E210}" type="presParOf" srcId="{80F9381D-657E-462D-B735-A3BB7A3493A8}" destId="{47943530-C162-48EC-8EC9-698293AC32AE}" srcOrd="0" destOrd="0" presId="urn:microsoft.com/office/officeart/2024/layout/BulletTimeline"/>
    <dgm:cxn modelId="{EB0B2BEA-442C-4E9A-A676-17975FAD1D15}" type="presParOf" srcId="{47943530-C162-48EC-8EC9-698293AC32AE}" destId="{D7C1DFB3-8879-4C4A-B002-21A5174DE170}" srcOrd="0" destOrd="0" presId="urn:microsoft.com/office/officeart/2024/layout/BulletTimeline"/>
    <dgm:cxn modelId="{94BD69F5-391D-4BE8-98B7-AD3ABB8BC954}" type="presParOf" srcId="{47943530-C162-48EC-8EC9-698293AC32AE}" destId="{8384D7F0-4FFE-469E-B249-42D7EF0C100A}" srcOrd="1" destOrd="0" presId="urn:microsoft.com/office/officeart/2024/layout/BulletTimeline"/>
    <dgm:cxn modelId="{DD53B11A-484E-4A37-B680-D523C57C2F27}" type="presParOf" srcId="{80F9381D-657E-462D-B735-A3BB7A3493A8}" destId="{DD6206D3-D461-4142-8172-F93559F12D59}" srcOrd="1" destOrd="0" presId="urn:microsoft.com/office/officeart/2024/layout/BulletTimeline"/>
    <dgm:cxn modelId="{B7FB36D0-AA0C-4840-94D8-DE071C426FC7}" type="presParOf" srcId="{80F9381D-657E-462D-B735-A3BB7A3493A8}" destId="{E4B0B86A-6534-43EC-B1BD-D9F0C34C0F09}" srcOrd="2" destOrd="0" presId="urn:microsoft.com/office/officeart/2024/layout/BulletTimeline"/>
    <dgm:cxn modelId="{FCE9CB78-3961-42A7-9CDD-21D5FFF1648D}" type="presParOf" srcId="{80F9381D-657E-462D-B735-A3BB7A3493A8}" destId="{7AF029EB-84B1-42E2-9F9F-42CB460B6308}" srcOrd="3" destOrd="0" presId="urn:microsoft.com/office/officeart/2024/layout/BulletTimeline"/>
    <dgm:cxn modelId="{21A851EC-DE34-4087-B81F-83C49F2B0698}" type="presParOf" srcId="{80F9381D-657E-462D-B735-A3BB7A3493A8}" destId="{322C165B-7FB1-4E5E-8036-2FEFE0747C0F}" srcOrd="4" destOrd="0" presId="urn:microsoft.com/office/officeart/2024/layout/BulletTimeline"/>
    <dgm:cxn modelId="{7D8C850F-5FC5-4CE2-9CDC-570E24D21C5F}" type="presParOf" srcId="{322C165B-7FB1-4E5E-8036-2FEFE0747C0F}" destId="{86E493F6-C421-49B0-ACC2-6E2304EA526F}" srcOrd="0" destOrd="0" presId="urn:microsoft.com/office/officeart/2024/layout/BulletTimeline"/>
    <dgm:cxn modelId="{A30AFEE6-0BB4-4703-96D5-38A2D7FBADFA}" type="presParOf" srcId="{80F9381D-657E-462D-B735-A3BB7A3493A8}" destId="{A3139E5A-CDEB-4C60-8280-95BB1E09C8A2}" srcOrd="5" destOrd="0" presId="urn:microsoft.com/office/officeart/2024/layout/BulletTimeline"/>
    <dgm:cxn modelId="{42094AA6-46DC-476A-8E79-DC3AE9B94CAF}" type="presParOf" srcId="{9498BDCE-B169-4B55-9C5B-4AC223C8F576}" destId="{02BF7411-5CAB-474E-B752-93AD79A26B63}" srcOrd="5" destOrd="0" presId="urn:microsoft.com/office/officeart/2024/layout/BulletTimeline"/>
    <dgm:cxn modelId="{5BF2E486-37FF-47B6-990E-557578122AC9}" type="presParOf" srcId="{9498BDCE-B169-4B55-9C5B-4AC223C8F576}" destId="{E672552C-A2A7-4E6C-BD9C-EF1D9D09E2A1}" srcOrd="6" destOrd="0" presId="urn:microsoft.com/office/officeart/2024/layout/BulletTimeline"/>
    <dgm:cxn modelId="{238CC7D6-7F2D-457E-BA75-D6D4EB00BFC3}" type="presParOf" srcId="{E672552C-A2A7-4E6C-BD9C-EF1D9D09E2A1}" destId="{88A75DE4-45B4-4A3E-B253-DC4526ADC95E}" srcOrd="0" destOrd="0" presId="urn:microsoft.com/office/officeart/2024/layout/BulletTimeline"/>
    <dgm:cxn modelId="{AE97369D-8ADE-4E57-BDE3-C851432F0FAD}" type="presParOf" srcId="{88A75DE4-45B4-4A3E-B253-DC4526ADC95E}" destId="{C56FC92D-866F-4002-A4C1-A34E5D15F253}" srcOrd="0" destOrd="0" presId="urn:microsoft.com/office/officeart/2024/layout/BulletTimeline"/>
    <dgm:cxn modelId="{38B8A716-2D57-4E17-8F48-FF804E7C8383}" type="presParOf" srcId="{88A75DE4-45B4-4A3E-B253-DC4526ADC95E}" destId="{5BBA5861-BB74-4E16-8AE9-CFFC65DD90EC}" srcOrd="1" destOrd="0" presId="urn:microsoft.com/office/officeart/2024/layout/BulletTimeline"/>
    <dgm:cxn modelId="{399B641E-2A75-4975-A9D0-FF64474F0EC4}" type="presParOf" srcId="{E672552C-A2A7-4E6C-BD9C-EF1D9D09E2A1}" destId="{F7B5D3EA-857D-46F7-8B4B-A952395DFA26}" srcOrd="1" destOrd="0" presId="urn:microsoft.com/office/officeart/2024/layout/BulletTimeline"/>
    <dgm:cxn modelId="{384D446C-CAF4-4B9C-A5C3-1B60E9762973}" type="presParOf" srcId="{E672552C-A2A7-4E6C-BD9C-EF1D9D09E2A1}" destId="{5D003351-F0F8-43EB-9962-DC89E07E7639}" srcOrd="2" destOrd="0" presId="urn:microsoft.com/office/officeart/2024/layout/BulletTimeline"/>
    <dgm:cxn modelId="{3079DD7C-D61B-4590-B810-54D41A247068}" type="presParOf" srcId="{E672552C-A2A7-4E6C-BD9C-EF1D9D09E2A1}" destId="{1A18C35B-4877-4182-8993-C847DD1EFEFE}" srcOrd="3" destOrd="0" presId="urn:microsoft.com/office/officeart/2024/layout/BulletTimeline"/>
    <dgm:cxn modelId="{2F047EDF-F22B-40DE-BB84-9D9501C7C45C}" type="presParOf" srcId="{E672552C-A2A7-4E6C-BD9C-EF1D9D09E2A1}" destId="{E06450C9-2783-4E8A-A653-6C9079E4636F}" srcOrd="4" destOrd="0" presId="urn:microsoft.com/office/officeart/2024/layout/BulletTimeline"/>
    <dgm:cxn modelId="{2AF42018-67C1-478D-852F-0D7A27336647}" type="presParOf" srcId="{E06450C9-2783-4E8A-A653-6C9079E4636F}" destId="{88086606-37AA-4BD0-B6BE-D773F8B383FB}" srcOrd="0" destOrd="0" presId="urn:microsoft.com/office/officeart/2024/layout/BulletTimeline"/>
    <dgm:cxn modelId="{4AFCB6F9-CA0E-4C2B-B1DC-A7D92ADAD493}" type="presParOf" srcId="{E672552C-A2A7-4E6C-BD9C-EF1D9D09E2A1}" destId="{791A6E3C-8788-430A-9D4A-BC05A0CFCFE8}" srcOrd="5" destOrd="0" presId="urn:microsoft.com/office/officeart/2024/layout/Bulle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FDC35-A97A-448C-BF22-16708BB86DF0}">
      <dsp:nvSpPr>
        <dsp:cNvPr id="0" name=""/>
        <dsp:cNvSpPr/>
      </dsp:nvSpPr>
      <dsp:spPr>
        <a:xfrm>
          <a:off x="0" y="1305401"/>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AE4F5-46DC-4B25-8881-D2AD9AE95D31}">
      <dsp:nvSpPr>
        <dsp:cNvPr id="0" name=""/>
        <dsp:cNvSpPr/>
      </dsp:nvSpPr>
      <dsp:spPr>
        <a:xfrm>
          <a:off x="4621"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r>
            <a:rPr lang="en-US" sz="3700" kern="1200" dirty="0">
              <a:solidFill>
                <a:srgbClr val="000000"/>
              </a:solidFill>
            </a:rPr>
            <a:t>Coverage Reform</a:t>
          </a:r>
        </a:p>
      </dsp:txBody>
      <dsp:txXfrm>
        <a:off x="4621" y="0"/>
        <a:ext cx="3049934" cy="1740535"/>
      </dsp:txXfrm>
    </dsp:sp>
    <dsp:sp modelId="{F92DF6A2-2C05-4F5A-A524-9BA5F41DBCD4}">
      <dsp:nvSpPr>
        <dsp:cNvPr id="0" name=""/>
        <dsp:cNvSpPr/>
      </dsp:nvSpPr>
      <dsp:spPr>
        <a:xfrm>
          <a:off x="1339452" y="183008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C45117-8358-459C-990F-687B3A091A71}">
      <dsp:nvSpPr>
        <dsp:cNvPr id="0" name=""/>
        <dsp:cNvSpPr/>
      </dsp:nvSpPr>
      <dsp:spPr>
        <a:xfrm>
          <a:off x="3207052" y="2610802"/>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263144" numCol="1" spcCol="1270" anchor="t" anchorCtr="0">
          <a:noAutofit/>
        </a:bodyPr>
        <a:lstStyle/>
        <a:p>
          <a:pPr marL="0" lvl="0" indent="0" algn="ctr" defTabSz="1644650">
            <a:lnSpc>
              <a:spcPct val="90000"/>
            </a:lnSpc>
            <a:spcBef>
              <a:spcPct val="0"/>
            </a:spcBef>
            <a:spcAft>
              <a:spcPct val="35000"/>
            </a:spcAft>
            <a:buNone/>
          </a:pPr>
          <a:r>
            <a:rPr lang="en-US" sz="3700" kern="1200" dirty="0">
              <a:solidFill>
                <a:srgbClr val="000000"/>
              </a:solidFill>
            </a:rPr>
            <a:t>Cost Containment</a:t>
          </a:r>
        </a:p>
      </dsp:txBody>
      <dsp:txXfrm>
        <a:off x="3207052" y="2610802"/>
        <a:ext cx="3049934" cy="1740535"/>
      </dsp:txXfrm>
    </dsp:sp>
    <dsp:sp modelId="{DBB84D10-AF9A-419A-9470-46E34AA0D68F}">
      <dsp:nvSpPr>
        <dsp:cNvPr id="0" name=""/>
        <dsp:cNvSpPr/>
      </dsp:nvSpPr>
      <dsp:spPr>
        <a:xfrm>
          <a:off x="4581511" y="2133521"/>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D30636-7D33-4EFD-B509-571B281E6391}">
      <dsp:nvSpPr>
        <dsp:cNvPr id="0" name=""/>
        <dsp:cNvSpPr/>
      </dsp:nvSpPr>
      <dsp:spPr>
        <a:xfrm>
          <a:off x="6409484"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r>
            <a:rPr lang="en-US" sz="3700" kern="1200" dirty="0">
              <a:solidFill>
                <a:srgbClr val="000000"/>
              </a:solidFill>
            </a:rPr>
            <a:t>Affordability Initiatives</a:t>
          </a:r>
        </a:p>
      </dsp:txBody>
      <dsp:txXfrm>
        <a:off x="6409484" y="0"/>
        <a:ext cx="3049934" cy="1740535"/>
      </dsp:txXfrm>
    </dsp:sp>
    <dsp:sp modelId="{05A00FA0-1EDE-4F47-8546-FEA12494226C}">
      <dsp:nvSpPr>
        <dsp:cNvPr id="0" name=""/>
        <dsp:cNvSpPr/>
      </dsp:nvSpPr>
      <dsp:spPr>
        <a:xfrm>
          <a:off x="7735173" y="1804543"/>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4F263-9EA9-4392-A4ED-F8688A78CE8D}">
      <dsp:nvSpPr>
        <dsp:cNvPr id="0" name=""/>
        <dsp:cNvSpPr/>
      </dsp:nvSpPr>
      <dsp:spPr>
        <a:xfrm>
          <a:off x="0" y="2637557"/>
          <a:ext cx="11711578" cy="53495"/>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DC47A450-CC47-4A2F-ABDC-C8E35CE88CF0}">
      <dsp:nvSpPr>
        <dsp:cNvPr id="0" name=""/>
        <dsp:cNvSpPr/>
      </dsp:nvSpPr>
      <dsp:spPr>
        <a:xfrm>
          <a:off x="11437641" y="2460783"/>
          <a:ext cx="320971" cy="427962"/>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243A67BC-9298-4D7E-933F-CBD0E195FDF4}">
      <dsp:nvSpPr>
        <dsp:cNvPr id="0" name=""/>
        <dsp:cNvSpPr/>
      </dsp:nvSpPr>
      <dsp:spPr>
        <a:xfrm>
          <a:off x="644198" y="1219692"/>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Identify cost drivers and contain cost growth</a:t>
          </a:r>
        </a:p>
      </dsp:txBody>
      <dsp:txXfrm>
        <a:off x="644198" y="1219692"/>
        <a:ext cx="2295454" cy="1241090"/>
      </dsp:txXfrm>
    </dsp:sp>
    <dsp:sp modelId="{C19E5B18-F183-4F23-91BF-A88F1D3B5CA8}">
      <dsp:nvSpPr>
        <dsp:cNvPr id="0" name=""/>
        <dsp:cNvSpPr/>
      </dsp:nvSpPr>
      <dsp:spPr>
        <a:xfrm>
          <a:off x="644198" y="577749"/>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rgbClr val="000000"/>
              </a:solidFill>
            </a:rPr>
            <a:t>Sustainable Health Care Cost Growth Program (OR)</a:t>
          </a:r>
        </a:p>
      </dsp:txBody>
      <dsp:txXfrm>
        <a:off x="644198" y="577749"/>
        <a:ext cx="2295454" cy="641943"/>
      </dsp:txXfrm>
    </dsp:sp>
    <dsp:sp modelId="{33C5BC73-566A-4158-873D-0F765BF129C0}">
      <dsp:nvSpPr>
        <dsp:cNvPr id="0" name=""/>
        <dsp:cNvSpPr/>
      </dsp:nvSpPr>
      <dsp:spPr>
        <a:xfrm>
          <a:off x="301968"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A29422-2460-4E4E-BE78-3F07D26E32DD}">
      <dsp:nvSpPr>
        <dsp:cNvPr id="0" name=""/>
        <dsp:cNvSpPr/>
      </dsp:nvSpPr>
      <dsp:spPr>
        <a:xfrm>
          <a:off x="2114025" y="3766068"/>
          <a:ext cx="2295454" cy="1005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Benchmark total health care expenditures growth</a:t>
          </a:r>
        </a:p>
      </dsp:txBody>
      <dsp:txXfrm>
        <a:off x="2114025" y="3766068"/>
        <a:ext cx="2295454" cy="1005711"/>
      </dsp:txXfrm>
    </dsp:sp>
    <dsp:sp modelId="{93DE7CC0-FD3A-4DBD-86D3-989CE84AC880}">
      <dsp:nvSpPr>
        <dsp:cNvPr id="0" name=""/>
        <dsp:cNvSpPr/>
      </dsp:nvSpPr>
      <dsp:spPr>
        <a:xfrm>
          <a:off x="2114025" y="3102726"/>
          <a:ext cx="2295454" cy="66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solidFill>
                <a:srgbClr val="000000"/>
              </a:solidFill>
            </a:rPr>
            <a:t>Health Care Cost Growth Benchmark Initiative (CT)</a:t>
          </a:r>
        </a:p>
      </dsp:txBody>
      <dsp:txXfrm>
        <a:off x="2114025" y="3102726"/>
        <a:ext cx="2295454" cy="663341"/>
      </dsp:txXfrm>
    </dsp:sp>
    <dsp:sp modelId="{0818D205-48C5-4F60-9E9A-622F2F1F4613}">
      <dsp:nvSpPr>
        <dsp:cNvPr id="0" name=""/>
        <dsp:cNvSpPr/>
      </dsp:nvSpPr>
      <dsp:spPr>
        <a:xfrm>
          <a:off x="1771794" y="2674764"/>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483FC6-4B71-4601-8F9A-39CF14B1C789}">
      <dsp:nvSpPr>
        <dsp:cNvPr id="0" name=""/>
        <dsp:cNvSpPr/>
      </dsp:nvSpPr>
      <dsp:spPr>
        <a:xfrm>
          <a:off x="217417"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57A25B-2FAD-41BB-846A-4703F452417F}">
      <dsp:nvSpPr>
        <dsp:cNvPr id="0" name=""/>
        <dsp:cNvSpPr/>
      </dsp:nvSpPr>
      <dsp:spPr>
        <a:xfrm>
          <a:off x="1687243"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3BFED0-6B73-41E2-A7CB-21B766A24D0F}">
      <dsp:nvSpPr>
        <dsp:cNvPr id="0" name=""/>
        <dsp:cNvSpPr/>
      </dsp:nvSpPr>
      <dsp:spPr>
        <a:xfrm>
          <a:off x="3583852" y="1219692"/>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Monitor and contain rising health costs</a:t>
          </a:r>
        </a:p>
      </dsp:txBody>
      <dsp:txXfrm>
        <a:off x="3583852" y="1219692"/>
        <a:ext cx="2295454" cy="1241090"/>
      </dsp:txXfrm>
    </dsp:sp>
    <dsp:sp modelId="{F99750F4-5B46-422F-B7B2-0DFEAA718DDC}">
      <dsp:nvSpPr>
        <dsp:cNvPr id="0" name=""/>
        <dsp:cNvSpPr/>
      </dsp:nvSpPr>
      <dsp:spPr>
        <a:xfrm>
          <a:off x="3583852" y="577749"/>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solidFill>
                <a:srgbClr val="000000"/>
              </a:solidFill>
            </a:rPr>
            <a:t>Health Care Cost Transparency Board (WA)</a:t>
          </a:r>
        </a:p>
      </dsp:txBody>
      <dsp:txXfrm>
        <a:off x="3583852" y="577749"/>
        <a:ext cx="2295454" cy="641943"/>
      </dsp:txXfrm>
    </dsp:sp>
    <dsp:sp modelId="{D221E1FB-3401-47BB-BB1A-59041730ADF6}">
      <dsp:nvSpPr>
        <dsp:cNvPr id="0" name=""/>
        <dsp:cNvSpPr/>
      </dsp:nvSpPr>
      <dsp:spPr>
        <a:xfrm>
          <a:off x="3241621"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3659E1-C757-4220-939C-2CDC8CDEEE44}">
      <dsp:nvSpPr>
        <dsp:cNvPr id="0" name=""/>
        <dsp:cNvSpPr/>
      </dsp:nvSpPr>
      <dsp:spPr>
        <a:xfrm>
          <a:off x="5053678" y="3766068"/>
          <a:ext cx="2295454" cy="1005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endParaRPr lang="en-US" sz="1200" kern="1200" dirty="0">
            <a:solidFill>
              <a:srgbClr val="000000"/>
            </a:solidFill>
            <a:latin typeface="Calibri" panose="020F0502020204030204"/>
            <a:ea typeface="+mn-ea"/>
            <a:cs typeface="+mn-cs"/>
          </a:endParaRPr>
        </a:p>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Explore opportunities to make health care more affordable</a:t>
          </a:r>
        </a:p>
      </dsp:txBody>
      <dsp:txXfrm>
        <a:off x="5053678" y="3766068"/>
        <a:ext cx="2295454" cy="1005711"/>
      </dsp:txXfrm>
    </dsp:sp>
    <dsp:sp modelId="{7BF2B6EC-5747-4711-A6EA-51EA82ABF5D6}">
      <dsp:nvSpPr>
        <dsp:cNvPr id="0" name=""/>
        <dsp:cNvSpPr/>
      </dsp:nvSpPr>
      <dsp:spPr>
        <a:xfrm>
          <a:off x="5053678" y="3102726"/>
          <a:ext cx="2295454" cy="66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endParaRPr lang="en-US" sz="1400" kern="1200" dirty="0">
            <a:solidFill>
              <a:srgbClr val="000000"/>
            </a:solidFill>
          </a:endParaRPr>
        </a:p>
        <a:p>
          <a:pPr marL="0" lvl="0" indent="0" algn="l" defTabSz="622300">
            <a:lnSpc>
              <a:spcPct val="90000"/>
            </a:lnSpc>
            <a:spcBef>
              <a:spcPct val="0"/>
            </a:spcBef>
            <a:spcAft>
              <a:spcPct val="35000"/>
            </a:spcAft>
            <a:buNone/>
            <a:defRPr b="1"/>
          </a:pPr>
          <a:r>
            <a:rPr lang="en-US" sz="1400" kern="1200" dirty="0">
              <a:solidFill>
                <a:srgbClr val="000000"/>
              </a:solidFill>
            </a:rPr>
            <a:t>Task Force on Affordable, Accessible Health Care (VT)</a:t>
          </a:r>
        </a:p>
      </dsp:txBody>
      <dsp:txXfrm>
        <a:off x="5053678" y="3102726"/>
        <a:ext cx="2295454" cy="663341"/>
      </dsp:txXfrm>
    </dsp:sp>
    <dsp:sp modelId="{10A0716A-0B1E-43D6-9CE2-1949E8DC755A}">
      <dsp:nvSpPr>
        <dsp:cNvPr id="0" name=""/>
        <dsp:cNvSpPr/>
      </dsp:nvSpPr>
      <dsp:spPr>
        <a:xfrm>
          <a:off x="4711448" y="2674764"/>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ACE7C1-5160-4C42-A5C2-FF05F85ED362}">
      <dsp:nvSpPr>
        <dsp:cNvPr id="0" name=""/>
        <dsp:cNvSpPr/>
      </dsp:nvSpPr>
      <dsp:spPr>
        <a:xfrm>
          <a:off x="3157070"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DF1AE7-A879-41C9-B7F0-0E0FBB61ABD1}">
      <dsp:nvSpPr>
        <dsp:cNvPr id="0" name=""/>
        <dsp:cNvSpPr/>
      </dsp:nvSpPr>
      <dsp:spPr>
        <a:xfrm>
          <a:off x="4626897"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570995-0188-4BE4-B7E6-5C8BCB77E70A}">
      <dsp:nvSpPr>
        <dsp:cNvPr id="0" name=""/>
        <dsp:cNvSpPr/>
      </dsp:nvSpPr>
      <dsp:spPr>
        <a:xfrm>
          <a:off x="6420324" y="1190875"/>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Sets health care spending targets and approves benchmarks</a:t>
          </a:r>
        </a:p>
      </dsp:txBody>
      <dsp:txXfrm>
        <a:off x="6420324" y="1190875"/>
        <a:ext cx="2295454" cy="1241090"/>
      </dsp:txXfrm>
    </dsp:sp>
    <dsp:sp modelId="{293C44DB-280B-46CB-84EA-BABA0B7B584F}">
      <dsp:nvSpPr>
        <dsp:cNvPr id="0" name=""/>
        <dsp:cNvSpPr/>
      </dsp:nvSpPr>
      <dsp:spPr>
        <a:xfrm>
          <a:off x="6420324" y="548932"/>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solidFill>
                <a:srgbClr val="000000"/>
              </a:solidFill>
            </a:rPr>
            <a:t>Office of Health Care Affordability and Board (CA)</a:t>
          </a:r>
        </a:p>
      </dsp:txBody>
      <dsp:txXfrm>
        <a:off x="6420324" y="548932"/>
        <a:ext cx="2295454" cy="641943"/>
      </dsp:txXfrm>
    </dsp:sp>
    <dsp:sp modelId="{98DA74E8-9415-4100-A4C5-B342867CB990}">
      <dsp:nvSpPr>
        <dsp:cNvPr id="0" name=""/>
        <dsp:cNvSpPr/>
      </dsp:nvSpPr>
      <dsp:spPr>
        <a:xfrm>
          <a:off x="6181274"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01C9C0-593C-4BFF-80A9-0E1B62B8581E}">
      <dsp:nvSpPr>
        <dsp:cNvPr id="0" name=""/>
        <dsp:cNvSpPr/>
      </dsp:nvSpPr>
      <dsp:spPr>
        <a:xfrm>
          <a:off x="7993332" y="3766068"/>
          <a:ext cx="2295454" cy="1005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rPr>
            <a:t>Identify cost drivers and provide reform recommendations</a:t>
          </a:r>
        </a:p>
      </dsp:txBody>
      <dsp:txXfrm>
        <a:off x="7993332" y="3766068"/>
        <a:ext cx="2295454" cy="1005711"/>
      </dsp:txXfrm>
    </dsp:sp>
    <dsp:sp modelId="{957FDCDA-F8B6-4FDE-886F-8410E7CBDB87}">
      <dsp:nvSpPr>
        <dsp:cNvPr id="0" name=""/>
        <dsp:cNvSpPr/>
      </dsp:nvSpPr>
      <dsp:spPr>
        <a:xfrm>
          <a:off x="7993332" y="3102726"/>
          <a:ext cx="2295454" cy="66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rgbClr val="000000"/>
              </a:solidFill>
            </a:rPr>
            <a:t>Health Care Cost Oversight Task Force (IN)</a:t>
          </a:r>
        </a:p>
      </dsp:txBody>
      <dsp:txXfrm>
        <a:off x="7993332" y="3102726"/>
        <a:ext cx="2295454" cy="663341"/>
      </dsp:txXfrm>
    </dsp:sp>
    <dsp:sp modelId="{A602A832-31BA-45D2-B3CD-266044D971C0}">
      <dsp:nvSpPr>
        <dsp:cNvPr id="0" name=""/>
        <dsp:cNvSpPr/>
      </dsp:nvSpPr>
      <dsp:spPr>
        <a:xfrm>
          <a:off x="7651101" y="2674764"/>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3E6916-D9D9-470F-B3FA-D95299CE8D84}">
      <dsp:nvSpPr>
        <dsp:cNvPr id="0" name=""/>
        <dsp:cNvSpPr/>
      </dsp:nvSpPr>
      <dsp:spPr>
        <a:xfrm>
          <a:off x="6096723"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FEF017-8BE4-45AC-B003-47567C484621}">
      <dsp:nvSpPr>
        <dsp:cNvPr id="0" name=""/>
        <dsp:cNvSpPr/>
      </dsp:nvSpPr>
      <dsp:spPr>
        <a:xfrm>
          <a:off x="7566550"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2C88FF-BDAB-4672-87B3-916DD839A037}">
      <dsp:nvSpPr>
        <dsp:cNvPr id="0" name=""/>
        <dsp:cNvSpPr/>
      </dsp:nvSpPr>
      <dsp:spPr>
        <a:xfrm>
          <a:off x="9463158" y="1219692"/>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Create evidence-based solutions for affordability.</a:t>
          </a:r>
        </a:p>
      </dsp:txBody>
      <dsp:txXfrm>
        <a:off x="9463158" y="1219692"/>
        <a:ext cx="2295454" cy="1241090"/>
      </dsp:txXfrm>
    </dsp:sp>
    <dsp:sp modelId="{E6D84929-6AD7-4ABC-9D47-1BD374FADCDF}">
      <dsp:nvSpPr>
        <dsp:cNvPr id="0" name=""/>
        <dsp:cNvSpPr/>
      </dsp:nvSpPr>
      <dsp:spPr>
        <a:xfrm>
          <a:off x="9463158" y="577749"/>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rgbClr val="000000"/>
              </a:solidFill>
            </a:rPr>
            <a:t>Center for Health Care Affordability (MN)</a:t>
          </a:r>
        </a:p>
      </dsp:txBody>
      <dsp:txXfrm>
        <a:off x="9463158" y="577749"/>
        <a:ext cx="2295454" cy="641943"/>
      </dsp:txXfrm>
    </dsp:sp>
    <dsp:sp modelId="{55BE6A56-8D5C-4EF6-85FB-5662AE956433}">
      <dsp:nvSpPr>
        <dsp:cNvPr id="0" name=""/>
        <dsp:cNvSpPr/>
      </dsp:nvSpPr>
      <dsp:spPr>
        <a:xfrm>
          <a:off x="9120927"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3E7941-04C8-4928-B979-75C1E9E2686E}">
      <dsp:nvSpPr>
        <dsp:cNvPr id="0" name=""/>
        <dsp:cNvSpPr/>
      </dsp:nvSpPr>
      <dsp:spPr>
        <a:xfrm>
          <a:off x="9036376"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97157-193D-4D7F-B8D2-3138BF6A9ADC}">
      <dsp:nvSpPr>
        <dsp:cNvPr id="0" name=""/>
        <dsp:cNvSpPr/>
      </dsp:nvSpPr>
      <dsp:spPr>
        <a:xfrm>
          <a:off x="0" y="2682240"/>
          <a:ext cx="10422940" cy="54186"/>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BBC7E912-CFA2-4AB1-8E76-462303E7EC60}">
      <dsp:nvSpPr>
        <dsp:cNvPr id="0" name=""/>
        <dsp:cNvSpPr/>
      </dsp:nvSpPr>
      <dsp:spPr>
        <a:xfrm>
          <a:off x="10139679" y="2492586"/>
          <a:ext cx="325120" cy="433493"/>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A9D0663B-CC46-464A-9979-8095BDCC1374}">
      <dsp:nvSpPr>
        <dsp:cNvPr id="0" name=""/>
        <dsp:cNvSpPr/>
      </dsp:nvSpPr>
      <dsp:spPr>
        <a:xfrm>
          <a:off x="532968" y="1328798"/>
          <a:ext cx="3473465" cy="12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Found Indiana among highest-priced hospital markets </a:t>
          </a:r>
        </a:p>
      </dsp:txBody>
      <dsp:txXfrm>
        <a:off x="532968" y="1328798"/>
        <a:ext cx="3473465" cy="1257130"/>
      </dsp:txXfrm>
    </dsp:sp>
    <dsp:sp modelId="{E1AF4080-4A64-4728-8E32-E28C8AE4E9E2}">
      <dsp:nvSpPr>
        <dsp:cNvPr id="0" name=""/>
        <dsp:cNvSpPr/>
      </dsp:nvSpPr>
      <dsp:spPr>
        <a:xfrm>
          <a:off x="532968" y="678557"/>
          <a:ext cx="3473465"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RAND Hospital Price Transparency Study </a:t>
          </a:r>
        </a:p>
      </dsp:txBody>
      <dsp:txXfrm>
        <a:off x="532968" y="678557"/>
        <a:ext cx="3473465" cy="650240"/>
      </dsp:txXfrm>
    </dsp:sp>
    <dsp:sp modelId="{A0E82B6D-9C69-490A-AEA7-98E7ED1CEDC4}">
      <dsp:nvSpPr>
        <dsp:cNvPr id="0" name=""/>
        <dsp:cNvSpPr/>
      </dsp:nvSpPr>
      <dsp:spPr>
        <a:xfrm>
          <a:off x="326397" y="541866"/>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20928-8821-4D8E-9972-2B2C8CF6A093}">
      <dsp:nvSpPr>
        <dsp:cNvPr id="0" name=""/>
        <dsp:cNvSpPr/>
      </dsp:nvSpPr>
      <dsp:spPr>
        <a:xfrm>
          <a:off x="2594191" y="4407108"/>
          <a:ext cx="3473465" cy="1018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Created to evaluate health care costs, cost drivers, and recommend affordability reforms</a:t>
          </a:r>
        </a:p>
      </dsp:txBody>
      <dsp:txXfrm>
        <a:off x="2594191" y="4407108"/>
        <a:ext cx="3473465" cy="1018709"/>
      </dsp:txXfrm>
    </dsp:sp>
    <dsp:sp modelId="{06EFDAF8-97B3-4E61-A70A-D30998A83E2C}">
      <dsp:nvSpPr>
        <dsp:cNvPr id="0" name=""/>
        <dsp:cNvSpPr/>
      </dsp:nvSpPr>
      <dsp:spPr>
        <a:xfrm>
          <a:off x="2594191" y="3735193"/>
          <a:ext cx="3473465" cy="671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Health Care Cost Oversight Task Force</a:t>
          </a:r>
        </a:p>
      </dsp:txBody>
      <dsp:txXfrm>
        <a:off x="2594191" y="3735193"/>
        <a:ext cx="3473465" cy="671914"/>
      </dsp:txXfrm>
    </dsp:sp>
    <dsp:sp modelId="{BD05351C-EF02-4FC3-BF6C-E1DEC1B9ADA4}">
      <dsp:nvSpPr>
        <dsp:cNvPr id="0" name=""/>
        <dsp:cNvSpPr/>
      </dsp:nvSpPr>
      <dsp:spPr>
        <a:xfrm>
          <a:off x="2418846" y="2709333"/>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2D925-B2E4-484E-BA9D-A3D6AEB2DD66}">
      <dsp:nvSpPr>
        <dsp:cNvPr id="0" name=""/>
        <dsp:cNvSpPr/>
      </dsp:nvSpPr>
      <dsp:spPr>
        <a:xfrm>
          <a:off x="235363"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457597-50C3-4E00-B69C-8B52FC192A24}">
      <dsp:nvSpPr>
        <dsp:cNvPr id="0" name=""/>
        <dsp:cNvSpPr/>
      </dsp:nvSpPr>
      <dsp:spPr>
        <a:xfrm>
          <a:off x="2327812"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6206D3-D461-4142-8172-F93559F12D59}">
      <dsp:nvSpPr>
        <dsp:cNvPr id="0" name=""/>
        <dsp:cNvSpPr/>
      </dsp:nvSpPr>
      <dsp:spPr>
        <a:xfrm>
          <a:off x="4912971" y="1032633"/>
          <a:ext cx="3473465" cy="12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Series of executive orders supporting agencies to target health care costs and create price transparency, and implement auditing and improved tracking/reporting of health programs</a:t>
          </a:r>
        </a:p>
      </dsp:txBody>
      <dsp:txXfrm>
        <a:off x="4912971" y="1032633"/>
        <a:ext cx="3473465" cy="1257130"/>
      </dsp:txXfrm>
    </dsp:sp>
    <dsp:sp modelId="{E4B0B86A-6534-43EC-B1BD-D9F0C34C0F09}">
      <dsp:nvSpPr>
        <dsp:cNvPr id="0" name=""/>
        <dsp:cNvSpPr/>
      </dsp:nvSpPr>
      <dsp:spPr>
        <a:xfrm>
          <a:off x="4912971" y="382393"/>
          <a:ext cx="3473465"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Governor Expands State Agency Authorities</a:t>
          </a:r>
        </a:p>
      </dsp:txBody>
      <dsp:txXfrm>
        <a:off x="4912971" y="382393"/>
        <a:ext cx="3473465" cy="650240"/>
      </dsp:txXfrm>
    </dsp:sp>
    <dsp:sp modelId="{7AF029EB-84B1-42E2-9F9F-42CB460B6308}">
      <dsp:nvSpPr>
        <dsp:cNvPr id="0" name=""/>
        <dsp:cNvSpPr/>
      </dsp:nvSpPr>
      <dsp:spPr>
        <a:xfrm>
          <a:off x="4511295" y="541866"/>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B5D3EA-857D-46F7-8B4B-A952395DFA26}">
      <dsp:nvSpPr>
        <dsp:cNvPr id="0" name=""/>
        <dsp:cNvSpPr/>
      </dsp:nvSpPr>
      <dsp:spPr>
        <a:xfrm>
          <a:off x="6785202" y="4254711"/>
          <a:ext cx="3473465" cy="1018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Passed 6 bills to strengthen competition, and increase transparency, hospital accountability, and state oversight</a:t>
          </a:r>
        </a:p>
      </dsp:txBody>
      <dsp:txXfrm>
        <a:off x="6785202" y="4254711"/>
        <a:ext cx="3473465" cy="1018709"/>
      </dsp:txXfrm>
    </dsp:sp>
    <dsp:sp modelId="{5D003351-F0F8-43EB-9962-DC89E07E7639}">
      <dsp:nvSpPr>
        <dsp:cNvPr id="0" name=""/>
        <dsp:cNvSpPr/>
      </dsp:nvSpPr>
      <dsp:spPr>
        <a:xfrm>
          <a:off x="6785202" y="3582796"/>
          <a:ext cx="3473465" cy="671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Legislative Reforms</a:t>
          </a:r>
        </a:p>
      </dsp:txBody>
      <dsp:txXfrm>
        <a:off x="6785202" y="3582796"/>
        <a:ext cx="3473465" cy="671914"/>
      </dsp:txXfrm>
    </dsp:sp>
    <dsp:sp modelId="{1A18C35B-4877-4182-8993-C847DD1EFEFE}">
      <dsp:nvSpPr>
        <dsp:cNvPr id="0" name=""/>
        <dsp:cNvSpPr/>
      </dsp:nvSpPr>
      <dsp:spPr>
        <a:xfrm>
          <a:off x="6603744" y="2709333"/>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E493F6-C421-49B0-ACC2-6E2304EA526F}">
      <dsp:nvSpPr>
        <dsp:cNvPr id="0" name=""/>
        <dsp:cNvSpPr/>
      </dsp:nvSpPr>
      <dsp:spPr>
        <a:xfrm>
          <a:off x="4420261"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086606-37AA-4BD0-B6BE-D773F8B383FB}">
      <dsp:nvSpPr>
        <dsp:cNvPr id="0" name=""/>
        <dsp:cNvSpPr/>
      </dsp:nvSpPr>
      <dsp:spPr>
        <a:xfrm>
          <a:off x="6512710"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extLst>
              <a:ext uri="{C7F2D5A4-9E3B-4C8F-A7D2-1F8E9B6C4A30}">
                <msodIdLoc:phldrLoc xmlns:msodIdLoc="http://schemas.microsoft.com/office/drawing/2026/04/diagram/placeholderloc" id="msoidsIgxTimelineAddEvent"/>
              </a:ext>
            </dgm:extLst>
          </dgm:prSet>
        </dgm:pt>
        <dgm:pt modelId="1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20">
          <dgm:prSet phldrT="Add an event" phldr="1">
            <dgm:extLst>
              <a:ext uri="{C7F2D5A4-9E3B-4C8F-A7D2-1F8E9B6C4A30}">
                <msodIdLoc:phldrLoc xmlns:msodIdLoc="http://schemas.microsoft.com/office/drawing/2026/04/diagram/placeholderloc" id="msoidsIgxTimelineAddEvent"/>
              </a:ext>
            </dgm:extLst>
          </dgm:prSet>
        </dgm:pt>
        <dgm:pt modelId="2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30">
          <dgm:prSet phldrT="Add an event" phldr="1">
            <dgm:extLst>
              <a:ext uri="{C7F2D5A4-9E3B-4C8F-A7D2-1F8E9B6C4A30}">
                <msodIdLoc:phldrLoc xmlns:msodIdLoc="http://schemas.microsoft.com/office/drawing/2026/04/diagram/placeholderloc" id="msoidsIgxTimelineAddEvent"/>
              </a:ext>
            </dgm:extLst>
          </dgm:prSet>
        </dgm:pt>
        <dgm:pt modelId="3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40">
          <dgm:prSet phldrT="Add an event" phldr="1">
            <dgm:extLst>
              <a:ext uri="{C7F2D5A4-9E3B-4C8F-A7D2-1F8E9B6C4A30}">
                <msodIdLoc:phldrLoc xmlns:msodIdLoc="http://schemas.microsoft.com/office/drawing/2026/04/diagram/placeholderloc" id="msoidsIgxTimelineAddEvent"/>
              </a:ext>
            </dgm:extLst>
          </dgm:prSet>
        </dgm:pt>
        <dgm:pt modelId="4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50">
          <dgm:prSet phldrT="Add an event" phldr="1">
            <dgm:extLst>
              <a:ext uri="{C7F2D5A4-9E3B-4C8F-A7D2-1F8E9B6C4A30}">
                <msodIdLoc:phldrLoc xmlns:msodIdLoc="http://schemas.microsoft.com/office/drawing/2026/04/diagram/placeholderloc" id="msoidsIgxTimelineAddEvent"/>
              </a:ext>
            </dgm:extLst>
          </dgm:prSet>
        </dgm:pt>
        <dgm:pt modelId="5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extLst>
              <a:ext uri="{C7F2D5A4-9E3B-4C8F-A7D2-1F8E9B6C4A30}">
                <msodIdLoc:phldrLoc xmlns:msodIdLoc="http://schemas.microsoft.com/office/drawing/2026/04/diagram/placeholderloc" id="msoidsIgxTimelineAddEvent"/>
              </a:ext>
            </dgm:extLst>
          </dgm:prSet>
        </dgm:pt>
        <dgm:pt modelId="1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20">
          <dgm:prSet phldrT="Add an event" phldr="1">
            <dgm:extLst>
              <a:ext uri="{C7F2D5A4-9E3B-4C8F-A7D2-1F8E9B6C4A30}">
                <msodIdLoc:phldrLoc xmlns:msodIdLoc="http://schemas.microsoft.com/office/drawing/2026/04/diagram/placeholderloc" id="msoidsIgxTimelineAddEvent"/>
              </a:ext>
            </dgm:extLst>
          </dgm:prSet>
        </dgm:pt>
        <dgm:pt modelId="2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30">
          <dgm:prSet phldrT="Add an event" phldr="1">
            <dgm:extLst>
              <a:ext uri="{C7F2D5A4-9E3B-4C8F-A7D2-1F8E9B6C4A30}">
                <msodIdLoc:phldrLoc xmlns:msodIdLoc="http://schemas.microsoft.com/office/drawing/2026/04/diagram/placeholderloc" id="msoidsIgxTimelineAddEvent"/>
              </a:ext>
            </dgm:extLst>
          </dgm:prSet>
        </dgm:pt>
        <dgm:pt modelId="3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40">
          <dgm:prSet phldrT="Add an event" phldr="1">
            <dgm:extLst>
              <a:ext uri="{C7F2D5A4-9E3B-4C8F-A7D2-1F8E9B6C4A30}">
                <msodIdLoc:phldrLoc xmlns:msodIdLoc="http://schemas.microsoft.com/office/drawing/2026/04/diagram/placeholderloc" id="msoidsIgxTimelineAddEvent"/>
              </a:ext>
            </dgm:extLst>
          </dgm:prSet>
        </dgm:pt>
        <dgm:pt modelId="4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50">
          <dgm:prSet phldrT="Add an event" phldr="1">
            <dgm:extLst>
              <a:ext uri="{C7F2D5A4-9E3B-4C8F-A7D2-1F8E9B6C4A30}">
                <msodIdLoc:phldrLoc xmlns:msodIdLoc="http://schemas.microsoft.com/office/drawing/2026/04/diagram/placeholderloc" id="msoidsIgxTimelineAddEvent"/>
              </a:ext>
            </dgm:extLst>
          </dgm:prSet>
        </dgm:pt>
        <dgm:pt modelId="5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0.31064</cdr:x>
      <cdr:y>0.41952</cdr:y>
    </cdr:from>
    <cdr:to>
      <cdr:x>0.69522</cdr:x>
      <cdr:y>0.59793</cdr:y>
    </cdr:to>
    <cdr:sp macro="" textlink="">
      <cdr:nvSpPr>
        <cdr:cNvPr id="2" name="TextBox 23">
          <a:extLst xmlns:a="http://schemas.openxmlformats.org/drawingml/2006/main">
            <a:ext uri="{FF2B5EF4-FFF2-40B4-BE49-F238E27FC236}">
              <a16:creationId xmlns:a16="http://schemas.microsoft.com/office/drawing/2014/main" id="{326F0F1D-020A-55C4-B6D4-AF56BD850F0D}"/>
            </a:ext>
          </a:extLst>
        </cdr:cNvPr>
        <cdr:cNvSpPr txBox="1"/>
      </cdr:nvSpPr>
      <cdr:spPr>
        <a:xfrm xmlns:a="http://schemas.openxmlformats.org/drawingml/2006/main">
          <a:off x="800140" y="1085516"/>
          <a:ext cx="990600" cy="461665"/>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rtl="0">
            <a:defRPr sz="1862" b="0" i="0" u="none" strike="noStrike" kern="1200" spc="0" baseline="0">
              <a:solidFill>
                <a:srgbClr val="3F3F3F">
                  <a:lumMod val="65000"/>
                  <a:lumOff val="35000"/>
                </a:srgbClr>
              </a:solidFill>
              <a:latin typeface="+mn-lt"/>
              <a:ea typeface="+mn-ea"/>
              <a:cs typeface="+mn-cs"/>
            </a:defRPr>
          </a:pPr>
          <a:r>
            <a:rPr lang="en-US" sz="2400" b="1" dirty="0">
              <a:solidFill>
                <a:srgbClr val="000000"/>
              </a:solidFill>
            </a:rPr>
            <a:t>33%</a:t>
          </a:r>
        </a:p>
      </cdr:txBody>
    </cdr:sp>
  </cdr:relSizeAnchor>
</c:userShapes>
</file>

<file path=ppt/drawings/drawing2.xml><?xml version="1.0" encoding="utf-8"?>
<c:userShapes xmlns:c="http://schemas.openxmlformats.org/drawingml/2006/chart">
  <cdr:relSizeAnchor xmlns:cdr="http://schemas.openxmlformats.org/drawingml/2006/chartDrawing">
    <cdr:from>
      <cdr:x>0.32541</cdr:x>
      <cdr:y>0.3993</cdr:y>
    </cdr:from>
    <cdr:to>
      <cdr:x>0.70999</cdr:x>
      <cdr:y>0.57772</cdr:y>
    </cdr:to>
    <cdr:sp macro="" textlink="">
      <cdr:nvSpPr>
        <cdr:cNvPr id="2" name="TextBox 23">
          <a:extLst xmlns:a="http://schemas.openxmlformats.org/drawingml/2006/main">
            <a:ext uri="{FF2B5EF4-FFF2-40B4-BE49-F238E27FC236}">
              <a16:creationId xmlns:a16="http://schemas.microsoft.com/office/drawing/2014/main" id="{326F0F1D-020A-55C4-B6D4-AF56BD850F0D}"/>
            </a:ext>
          </a:extLst>
        </cdr:cNvPr>
        <cdr:cNvSpPr txBox="1"/>
      </cdr:nvSpPr>
      <cdr:spPr>
        <a:xfrm xmlns:a="http://schemas.openxmlformats.org/drawingml/2006/main">
          <a:off x="838196" y="1033206"/>
          <a:ext cx="990604" cy="461670"/>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rtl="0">
            <a:defRPr sz="1862" b="0" i="0" u="none" strike="noStrike" kern="1200" spc="0" baseline="0">
              <a:solidFill>
                <a:srgbClr val="3F3F3F">
                  <a:lumMod val="65000"/>
                  <a:lumOff val="35000"/>
                </a:srgbClr>
              </a:solidFill>
              <a:latin typeface="+mn-lt"/>
              <a:ea typeface="+mn-ea"/>
              <a:cs typeface="+mn-cs"/>
            </a:defRPr>
          </a:pPr>
          <a:r>
            <a:rPr lang="en-US" sz="2400" b="1" dirty="0">
              <a:solidFill>
                <a:srgbClr val="000000"/>
              </a:solidFill>
            </a:rPr>
            <a:t>61%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DB7F1D3E-9B91-46EE-8E68-352242E55B04}" type="datetimeFigureOut">
              <a:rPr lang="en-US" smtClean="0"/>
              <a:t>7/29/2026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70FB0A95-FE51-4F7A-B407-90807232F25C}" type="slidenum">
              <a:rPr lang="en-US" smtClean="0"/>
              <a:t>‹#›</a:t>
            </a:fld>
            <a:endParaRPr lang="en-US"/>
          </a:p>
        </p:txBody>
      </p:sp>
    </p:spTree>
    <p:extLst>
      <p:ext uri="{BB962C8B-B14F-4D97-AF65-F5344CB8AC3E}">
        <p14:creationId xmlns:p14="http://schemas.microsoft.com/office/powerpoint/2010/main" val="3512997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FB0A95-FE51-4F7A-B407-90807232F25C}" type="slidenum">
              <a:rPr lang="en-US" smtClean="0"/>
              <a:t>0</a:t>
            </a:fld>
            <a:endParaRPr lang="en-US"/>
          </a:p>
        </p:txBody>
      </p:sp>
    </p:spTree>
    <p:extLst>
      <p:ext uri="{BB962C8B-B14F-4D97-AF65-F5344CB8AC3E}">
        <p14:creationId xmlns:p14="http://schemas.microsoft.com/office/powerpoint/2010/main" val="430532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C6F6A-6525-52DA-A72C-DDABDF445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4D9028-1C25-D3A3-7F86-1AF483CB58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366935-9D2A-0814-97B1-1A455A40FF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82CCE7-9FD9-C0FB-BDED-8A90B3F02C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4188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3EBF5-F892-C7EB-44DC-8722030D9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CC0B0-E2B7-D1E4-2745-7550904B81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94BC55-DB9C-56ED-2B32-C293F9707E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29326F-F862-90CA-F3B6-CB9872ADF9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7315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11AEE-D9C2-83F6-5DB4-20FD02855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0F639-1CE1-8427-C5B5-91FBBDBC67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59CA1C-663C-AC9E-0BDB-C465E374DB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3EEB8F-18D7-0B96-986A-DFCF00F45A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42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FC104-C5B6-49C4-C523-95DDD7442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68D29-82BA-813A-FE6B-AD3DE9B3BD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5820BC-1404-295D-D4F4-FCE56748FF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ED9C95-463F-E2F4-A7EE-ADBB0F383B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310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B81B2-37E0-E381-3ACD-047BF10F1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3B2AC-1193-B27D-7E60-1419F43BCD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834A9E-1CB1-8BCF-D0BA-52E34BB26C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A6BBB-6F33-8306-52EE-7495E9805B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983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9B5BC-5E45-28F0-6799-61B498FEE8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72416-543B-2A38-D419-B4B6D6C3E1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7A7312-EBC6-2E3B-3998-FA2D796BA9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060AC2-901E-632C-AAF5-00F01BABED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149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7C4C4-946C-C226-CE16-9DE6D1215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53786-AA94-3770-5AFD-F6CA8577E57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812422-C9A2-0DB8-ACF6-CDE9485681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01DD0-73F9-84A6-9EFA-662D267E50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092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032BC-9FA1-56DB-F17E-C52400965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410C9-1748-AE15-8720-411AD1C5CE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59A26D-33C4-1218-F024-0205BB8E80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6FF73E-D7D4-A187-8C0B-D076D3C5D9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82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2C16-A30A-56F2-137A-5E5762E0B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670A83-684E-AC63-D5A6-3FAAC0D4D5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703545-70BC-4B06-9CA3-6FD68F7EB8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65C815-B5DD-6199-A1E9-BA54B76F3B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2596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5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2BF5A-0F42-0228-237F-AB29B97FD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5D382-BAE5-C489-49E5-2028ACB140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3A88BE-9C02-2880-447A-EFDABF888B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9039CA-30BD-2C87-A2EF-D23D95B94F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798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05740-0773-7C4B-E102-7972ADBD1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F4B8F-2448-0109-9BFA-C8F9D41950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D91181-E785-A0CC-2A78-13BDC9584B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201181-8B8A-9956-8C7A-135AB8DA4E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5351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FBDDC-5E94-9143-3E54-1F8A9B8C7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1E2522-51D6-C7DD-E1A2-A9676E8742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642B62-8792-C7A2-D4F8-031EB63D9F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4CBB62-99F4-BD8F-A592-B96909AE0D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577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BF5B6-4BCE-E0C1-089E-E34AC949B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EDC54-6EEA-3F4F-2136-BBFDAB45F3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B48CD1-8954-C3F6-3101-66B7737990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C260DA-6E72-DA6F-EB9E-BCCF80411C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825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E9AB0-5E45-0191-B376-FA3011809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A12F9-3E5C-AEFE-C65C-2E2A06B272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C7D9E1-5050-04CB-54CD-80F3AEA2E0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5052E7-3DFA-3A23-2453-4C7B53A2C4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3786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C779C-0ADE-F2FF-0A9A-DC3EEC96A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A041A-0089-0DA1-6703-1D784E5971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1DC1DC-8CCD-C9B2-267F-DABB2A0FD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6D34DB-6BB4-312A-D793-B56EE19F90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971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FD31F-E7B7-703A-0BB5-A73F51B2AD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23BC4-81A7-DD7D-0000-1F8B14B0A8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C1AFF0-2AAB-7DD6-A1FB-D8820F6A94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734849-6B32-5C34-9BA9-9DD7102E2D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6680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7C086-9FBF-0B66-334B-B329E8C707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BF423-7882-1863-B6BB-E54ECFA9E4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FDDB03-7B30-3B84-660E-FB44350934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1763AE-4E4E-95DD-CB39-345D786C16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346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638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1E32F-23C9-5961-686B-3E53747E8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25FBE-1EF1-A1E1-30A1-9C575C01C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F2984D-92C2-668E-E669-D36E1B58CE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61972F-DD4E-C1A6-C2E0-D83EF5AD1E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7706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0B9F-1692-EFCD-07F0-31215A91D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B6B92-1D0A-E443-35DD-7F1CFBBC41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1C1BA7-A1D6-6BE3-A293-7866E48F0D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B7DB17-5AC2-2A1D-1C43-C3051D4847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951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A82D-D76F-A69D-C88E-95667A9A5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4F66E1-34B0-191B-CCF1-139574818F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004A5F-40B3-62F6-AD92-57585C13EF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52CF1F-C14F-E550-D96A-7B590578F6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0136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8924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2E2C1-F6D2-4B38-98D7-13C6788C9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783D0-A4CB-1CB1-7E36-85030B7919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1FE325-C3FE-FAB5-42AB-484C9E283B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8183F6-1CD0-5130-11B5-4FF926C374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2790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3B48F-2E2F-9657-B929-7709CCB78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B5525-5080-6D5A-268A-8726D5E858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63D5E4-3C62-8ACD-70CA-978F629B74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562BAE-2734-E449-190E-20105B28A6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593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1FF3D-C674-1CDF-7440-F7973E39B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F4B27-0609-D28B-CE67-B5308AEB38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DDB1190-BD1B-1764-0668-E101F3B562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20686E-B6E9-56B0-0A11-34AC0B0DB87D}"/>
              </a:ext>
            </a:extLst>
          </p:cNvPr>
          <p:cNvSpPr>
            <a:spLocks noGrp="1"/>
          </p:cNvSpPr>
          <p:nvPr>
            <p:ph type="sldNum" sz="quarter" idx="5"/>
          </p:nvPr>
        </p:nvSpPr>
        <p:spPr/>
        <p:txBody>
          <a:bodyPr/>
          <a:lstStyle/>
          <a:p>
            <a:fld id="{79230CFA-805A-4FD3-B3A0-DAAA5993DA17}" type="slidenum">
              <a:rPr lang="en-US" noProof="0" smtClean="0"/>
              <a:t>67</a:t>
            </a:fld>
            <a:endParaRPr lang="en-US" noProof="0" dirty="0"/>
          </a:p>
        </p:txBody>
      </p:sp>
    </p:spTree>
    <p:extLst>
      <p:ext uri="{BB962C8B-B14F-4D97-AF65-F5344CB8AC3E}">
        <p14:creationId xmlns:p14="http://schemas.microsoft.com/office/powerpoint/2010/main" val="4053933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19E1D-699B-D0A1-653D-1766CB103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84C19-BF3E-5F89-0F95-CE2BDD7A326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1DA7618-CA6B-7CC2-65ED-96A823E762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007B29-F26A-66E4-0764-B9B37983C3F1}"/>
              </a:ext>
            </a:extLst>
          </p:cNvPr>
          <p:cNvSpPr>
            <a:spLocks noGrp="1"/>
          </p:cNvSpPr>
          <p:nvPr>
            <p:ph type="sldNum" sz="quarter" idx="5"/>
          </p:nvPr>
        </p:nvSpPr>
        <p:spPr/>
        <p:txBody>
          <a:bodyPr/>
          <a:lstStyle/>
          <a:p>
            <a:fld id="{79230CFA-805A-4FD3-B3A0-DAAA5993DA17}" type="slidenum">
              <a:rPr lang="en-US" noProof="0" smtClean="0"/>
              <a:t>68</a:t>
            </a:fld>
            <a:endParaRPr lang="en-US" noProof="0" dirty="0"/>
          </a:p>
        </p:txBody>
      </p:sp>
    </p:spTree>
    <p:extLst>
      <p:ext uri="{BB962C8B-B14F-4D97-AF65-F5344CB8AC3E}">
        <p14:creationId xmlns:p14="http://schemas.microsoft.com/office/powerpoint/2010/main" val="39200762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8AEBC-C1BD-F47C-5542-67EC5F62B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EF9394-A167-6D0F-3DF8-FBDE3120B4E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A349D48-EB30-DC0F-38B7-94B5DD603B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524CE-6FDD-5661-CED2-35927C49EAB0}"/>
              </a:ext>
            </a:extLst>
          </p:cNvPr>
          <p:cNvSpPr>
            <a:spLocks noGrp="1"/>
          </p:cNvSpPr>
          <p:nvPr>
            <p:ph type="sldNum" sz="quarter" idx="5"/>
          </p:nvPr>
        </p:nvSpPr>
        <p:spPr/>
        <p:txBody>
          <a:bodyPr/>
          <a:lstStyle/>
          <a:p>
            <a:fld id="{79230CFA-805A-4FD3-B3A0-DAAA5993DA17}" type="slidenum">
              <a:rPr lang="en-US" noProof="0" smtClean="0"/>
              <a:t>69</a:t>
            </a:fld>
            <a:endParaRPr lang="en-US" noProof="0" dirty="0"/>
          </a:p>
        </p:txBody>
      </p:sp>
    </p:spTree>
    <p:extLst>
      <p:ext uri="{BB962C8B-B14F-4D97-AF65-F5344CB8AC3E}">
        <p14:creationId xmlns:p14="http://schemas.microsoft.com/office/powerpoint/2010/main" val="38439595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DB1DE-C141-4C29-8EA8-56B132E44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4E427-F68F-01FF-67D9-48FB66B1737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F3595B6-0F38-5A3A-260E-DDD55E1F39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75BFBD-1BE5-0A10-5210-9D24C85213B5}"/>
              </a:ext>
            </a:extLst>
          </p:cNvPr>
          <p:cNvSpPr>
            <a:spLocks noGrp="1"/>
          </p:cNvSpPr>
          <p:nvPr>
            <p:ph type="sldNum" sz="quarter" idx="5"/>
          </p:nvPr>
        </p:nvSpPr>
        <p:spPr/>
        <p:txBody>
          <a:bodyPr/>
          <a:lstStyle/>
          <a:p>
            <a:fld id="{79230CFA-805A-4FD3-B3A0-DAAA5993DA17}" type="slidenum">
              <a:rPr lang="en-US" noProof="0" smtClean="0"/>
              <a:t>70</a:t>
            </a:fld>
            <a:endParaRPr lang="en-US" noProof="0" dirty="0"/>
          </a:p>
        </p:txBody>
      </p:sp>
    </p:spTree>
    <p:extLst>
      <p:ext uri="{BB962C8B-B14F-4D97-AF65-F5344CB8AC3E}">
        <p14:creationId xmlns:p14="http://schemas.microsoft.com/office/powerpoint/2010/main" val="3710078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E376E-E9A0-A0D0-109D-B9144F3034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0432F-2022-8956-1B0E-6D621A93FFD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4DB1484-46A6-0A49-5F92-936F62F6BB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35F6DD-2790-A15F-1D4F-9005E9A9F608}"/>
              </a:ext>
            </a:extLst>
          </p:cNvPr>
          <p:cNvSpPr>
            <a:spLocks noGrp="1"/>
          </p:cNvSpPr>
          <p:nvPr>
            <p:ph type="sldNum" sz="quarter" idx="5"/>
          </p:nvPr>
        </p:nvSpPr>
        <p:spPr/>
        <p:txBody>
          <a:bodyPr/>
          <a:lstStyle/>
          <a:p>
            <a:fld id="{79230CFA-805A-4FD3-B3A0-DAAA5993DA17}" type="slidenum">
              <a:rPr lang="en-US" noProof="0" smtClean="0"/>
              <a:t>71</a:t>
            </a:fld>
            <a:endParaRPr lang="en-US" noProof="0" dirty="0"/>
          </a:p>
        </p:txBody>
      </p:sp>
    </p:spTree>
    <p:extLst>
      <p:ext uri="{BB962C8B-B14F-4D97-AF65-F5344CB8AC3E}">
        <p14:creationId xmlns:p14="http://schemas.microsoft.com/office/powerpoint/2010/main" val="2194410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72999-A9F3-BF07-7E83-BABBAD8E0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18390-FE80-8621-933F-DBD2C98F05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CFFCB3-B21F-3714-3137-16CE9F6FF0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F0619A-7A0F-8E66-6950-11D03B4220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4176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B0DD9-3747-9638-AD16-11CD2BC8E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A3DAB-0B49-3024-7E09-043DCC1CF60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44F2704-6517-AF17-FFA0-DBDB794CFA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2465F9-B7B9-063A-FD44-6F3077ACC425}"/>
              </a:ext>
            </a:extLst>
          </p:cNvPr>
          <p:cNvSpPr>
            <a:spLocks noGrp="1"/>
          </p:cNvSpPr>
          <p:nvPr>
            <p:ph type="sldNum" sz="quarter" idx="5"/>
          </p:nvPr>
        </p:nvSpPr>
        <p:spPr/>
        <p:txBody>
          <a:bodyPr/>
          <a:lstStyle/>
          <a:p>
            <a:fld id="{79230CFA-805A-4FD3-B3A0-DAAA5993DA17}" type="slidenum">
              <a:rPr lang="en-US" noProof="0" smtClean="0"/>
              <a:t>72</a:t>
            </a:fld>
            <a:endParaRPr lang="en-US" noProof="0" dirty="0"/>
          </a:p>
        </p:txBody>
      </p:sp>
    </p:spTree>
    <p:extLst>
      <p:ext uri="{BB962C8B-B14F-4D97-AF65-F5344CB8AC3E}">
        <p14:creationId xmlns:p14="http://schemas.microsoft.com/office/powerpoint/2010/main" val="18300781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813F4-C4F1-7C4D-55FA-7D5F0B2518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7A2F5-B67D-C66D-C9A8-93857EEE94F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BCFD935-8ED5-CE4A-48B5-FC92C012B3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D46DAD-0704-FD59-62DB-4BD8AFA0704C}"/>
              </a:ext>
            </a:extLst>
          </p:cNvPr>
          <p:cNvSpPr>
            <a:spLocks noGrp="1"/>
          </p:cNvSpPr>
          <p:nvPr>
            <p:ph type="sldNum" sz="quarter" idx="5"/>
          </p:nvPr>
        </p:nvSpPr>
        <p:spPr/>
        <p:txBody>
          <a:bodyPr/>
          <a:lstStyle/>
          <a:p>
            <a:fld id="{79230CFA-805A-4FD3-B3A0-DAAA5993DA17}" type="slidenum">
              <a:rPr lang="en-US" noProof="0" smtClean="0"/>
              <a:t>73</a:t>
            </a:fld>
            <a:endParaRPr lang="en-US" noProof="0" dirty="0"/>
          </a:p>
        </p:txBody>
      </p:sp>
    </p:spTree>
    <p:extLst>
      <p:ext uri="{BB962C8B-B14F-4D97-AF65-F5344CB8AC3E}">
        <p14:creationId xmlns:p14="http://schemas.microsoft.com/office/powerpoint/2010/main" val="31029282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FC104-C5B6-49C4-C523-95DDD7442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68D29-82BA-813A-FE6B-AD3DE9B3BDE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75820BC-1404-295D-D4F4-FCE56748FF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ED9C95-463F-E2F4-A7EE-ADBB0F383B4E}"/>
              </a:ext>
            </a:extLst>
          </p:cNvPr>
          <p:cNvSpPr>
            <a:spLocks noGrp="1"/>
          </p:cNvSpPr>
          <p:nvPr>
            <p:ph type="sldNum" sz="quarter" idx="5"/>
          </p:nvPr>
        </p:nvSpPr>
        <p:spPr/>
        <p:txBody>
          <a:bodyPr/>
          <a:lstStyle/>
          <a:p>
            <a:fld id="{79230CFA-805A-4FD3-B3A0-DAAA5993DA17}" type="slidenum">
              <a:rPr lang="en-US" noProof="0" smtClean="0"/>
              <a:t>74</a:t>
            </a:fld>
            <a:endParaRPr lang="en-US" noProof="0" dirty="0"/>
          </a:p>
        </p:txBody>
      </p:sp>
    </p:spTree>
    <p:extLst>
      <p:ext uri="{BB962C8B-B14F-4D97-AF65-F5344CB8AC3E}">
        <p14:creationId xmlns:p14="http://schemas.microsoft.com/office/powerpoint/2010/main" val="391731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E466D-49B1-A611-379D-6D18BCE80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9DA3D-7326-2F76-5A2C-7B95401DB0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D52859-8A44-66C9-B628-14D43D5DF6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246068-494D-3D6A-E3CC-05CE780B9C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7660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BA9C2-400E-2EDF-0A22-EFB8B9EBC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CE13F-AAB2-33FB-E7EE-C17C277E40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099872-168B-AE3E-200D-71898B59E1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BFC72B-0F45-EF5B-8246-8D7C05817A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134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34D16-F186-6B7A-F65B-65E5E35C3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6A4A0-4B53-647F-5BA7-0F82D97DB98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ED317E-EE07-D15C-B9B2-289146A21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3DE139-279C-13E3-3C62-211F57AC81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898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483B-6D69-B7A7-9AFE-55334335A2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B5B42-C374-1596-B147-E784D6CAD8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2B0CF1-EA68-00BE-838A-64C819973B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34C15-B70B-FB58-97D9-2F12785032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655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DED65-5EE9-4DAA-E4F1-94FC2F748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C8FE6-D02F-DCD6-83C9-017EDAEB9B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14F803-7C8A-607D-8871-7623EF62AA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93F213-C641-0156-3078-A7BD815105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78730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Master" Target="../slideMasters/slideMaster1.xml"/><Relationship Id="rId7" Type="http://schemas.openxmlformats.org/officeDocument/2006/relationships/image" Target="../media/image4.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4.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10.png"/><Relationship Id="rId4" Type="http://schemas.openxmlformats.org/officeDocument/2006/relationships/image" Target="../media/image9.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11.png"/><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6.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Master" Target="../slideMasters/slideMaster1.xml"/><Relationship Id="rId7" Type="http://schemas.openxmlformats.org/officeDocument/2006/relationships/image" Target="../media/image4.jpe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5.jpeg"/><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6.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6.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6.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6.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39.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0.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42.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4.xml"/><Relationship Id="rId5" Type="http://schemas.openxmlformats.org/officeDocument/2006/relationships/image" Target="../media/image7.png"/><Relationship Id="rId4" Type="http://schemas.openxmlformats.org/officeDocument/2006/relationships/image" Target="../media/image9.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10.png"/><Relationship Id="rId4" Type="http://schemas.openxmlformats.org/officeDocument/2006/relationships/image" Target="../media/image6.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50.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2.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3.xml"/><Relationship Id="rId4" Type="http://schemas.openxmlformats.org/officeDocument/2006/relationships/image" Target="../media/image6.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11.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5.xml"/><Relationship Id="rId4" Type="http://schemas.openxmlformats.org/officeDocument/2006/relationships/image" Target="../media/image6.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7.xml"/><Relationship Id="rId4" Type="http://schemas.openxmlformats.org/officeDocument/2006/relationships/image" Target="../media/image6.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58.xml"/><Relationship Id="rId4" Type="http://schemas.openxmlformats.org/officeDocument/2006/relationships/image" Target="../media/image6.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59.xml"/><Relationship Id="rId4" Type="http://schemas.openxmlformats.org/officeDocument/2006/relationships/image" Target="../media/image6.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60.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2.emf"/></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63.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6.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64.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6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68.xml"/><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69.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70.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71.xml"/><Relationship Id="rId5" Type="http://schemas.openxmlformats.org/officeDocument/2006/relationships/image" Target="../media/image7.png"/><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7639601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Rectangle 13"/>
          <p:cNvSpPr/>
          <p:nvPr/>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pic>
        <p:nvPicPr>
          <p:cNvPr id="18" name="Picture 17"/>
          <p:cNvPicPr>
            <a:picLocks noChangeAspect="1"/>
          </p:cNvPicPr>
          <p:nvPr/>
        </p:nvPicPr>
        <p:blipFill rotWithShape="1">
          <a:blip r:embed="rId6">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7" name="Picture 6" descr="A person and person standing next to a metal frame&#10;&#10;Description automatically generated">
            <a:extLst>
              <a:ext uri="{FF2B5EF4-FFF2-40B4-BE49-F238E27FC236}">
                <a16:creationId xmlns:a16="http://schemas.microsoft.com/office/drawing/2014/main" id="{F14C2DB7-853B-FF81-F7A0-5972EC0B4B76}"/>
              </a:ext>
            </a:extLst>
          </p:cNvPr>
          <p:cNvPicPr>
            <a:picLocks noChangeAspect="1"/>
          </p:cNvPicPr>
          <p:nvPr/>
        </p:nvPicPr>
        <p:blipFill rotWithShape="1">
          <a:blip r:embed="rId7"/>
          <a:srcRect t="10396" b="24682"/>
          <a:stretch/>
        </p:blipFill>
        <p:spPr>
          <a:xfrm>
            <a:off x="0" y="0"/>
            <a:ext cx="12192000" cy="5276850"/>
          </a:xfrm>
          <a:custGeom>
            <a:avLst/>
            <a:gdLst>
              <a:gd name="connsiteX0" fmla="*/ 0 w 12192000"/>
              <a:gd name="connsiteY0" fmla="*/ 0 h 5276850"/>
              <a:gd name="connsiteX1" fmla="*/ 12192000 w 12192000"/>
              <a:gd name="connsiteY1" fmla="*/ 0 h 5276850"/>
              <a:gd name="connsiteX2" fmla="*/ 12192000 w 12192000"/>
              <a:gd name="connsiteY2" fmla="*/ 5276850 h 5276850"/>
              <a:gd name="connsiteX3" fmla="*/ 0 w 12192000"/>
              <a:gd name="connsiteY3" fmla="*/ 5276850 h 5276850"/>
            </a:gdLst>
            <a:ahLst/>
            <a:cxnLst>
              <a:cxn ang="0">
                <a:pos x="connsiteX0" y="connsiteY0"/>
              </a:cxn>
              <a:cxn ang="0">
                <a:pos x="connsiteX1" y="connsiteY1"/>
              </a:cxn>
              <a:cxn ang="0">
                <a:pos x="connsiteX2" y="connsiteY2"/>
              </a:cxn>
              <a:cxn ang="0">
                <a:pos x="connsiteX3" y="connsiteY3"/>
              </a:cxn>
            </a:cxnLst>
            <a:rect l="l" t="t" r="r" b="b"/>
            <a:pathLst>
              <a:path w="12192000" h="5276850">
                <a:moveTo>
                  <a:pt x="0" y="0"/>
                </a:moveTo>
                <a:lnTo>
                  <a:pt x="12192000" y="0"/>
                </a:lnTo>
                <a:lnTo>
                  <a:pt x="12192000" y="5276850"/>
                </a:lnTo>
                <a:lnTo>
                  <a:pt x="0" y="5276850"/>
                </a:lnTo>
                <a:close/>
              </a:path>
            </a:pathLst>
          </a:custGeom>
        </p:spPr>
      </p:pic>
      <p:sp>
        <p:nvSpPr>
          <p:cNvPr id="3" name="Rectangle 2"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Trebuchet MS" panose="020B0603020202020204" pitchFamily="34" charset="0"/>
            </a:endParaRPr>
          </a:p>
        </p:txBody>
      </p:sp>
      <p:sp>
        <p:nvSpPr>
          <p:cNvPr id="21" name="Rectangle 20"/>
          <p:cNvSpPr/>
          <p:nvPr/>
        </p:nvSpPr>
        <p:spPr bwMode="black">
          <a:xfrm>
            <a:off x="630936" y="1746015"/>
            <a:ext cx="8125200" cy="4409785"/>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none" baseline="0">
                <a:solidFill>
                  <a:schemeClr val="tx1"/>
                </a:solidFill>
                <a:latin typeface="+mn-lt"/>
                <a:ea typeface="+mn-ea"/>
                <a:cs typeface="+mn-cs"/>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ea typeface="+mn-ea"/>
                <a:cs typeface="+mn-cs"/>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vert="horz" anchor="b">
            <a:normAutofit/>
          </a:bodyPr>
          <a:lstStyle>
            <a:lvl1pPr algn="l">
              <a:lnSpc>
                <a:spcPct val="93000"/>
              </a:lnSpc>
              <a:defRPr sz="5400" baseline="0">
                <a:solidFill>
                  <a:schemeClr val="bg1"/>
                </a:solidFill>
                <a:latin typeface="+mj-lt"/>
                <a:ea typeface="+mj-ea"/>
                <a:cs typeface="+mj-cs"/>
                <a:sym typeface="Trebuchet MS" panose="020B0603020202020204" pitchFamily="34" charset="0"/>
              </a:defRPr>
            </a:lvl1pPr>
          </a:lstStyle>
          <a:p>
            <a:r>
              <a:rPr lang="en-US"/>
              <a:t>Title in Title Case</a:t>
            </a:r>
          </a:p>
        </p:txBody>
      </p:sp>
      <p:pic>
        <p:nvPicPr>
          <p:cNvPr id="10" name="Picture 9" descr="A picture containing text&#10;&#10;Description automatically generated">
            <a:extLst>
              <a:ext uri="{FF2B5EF4-FFF2-40B4-BE49-F238E27FC236}">
                <a16:creationId xmlns:a16="http://schemas.microsoft.com/office/drawing/2014/main" id="{EA4B7362-6C34-5718-E876-B5A20918A0C1}"/>
              </a:ext>
            </a:extLst>
          </p:cNvPr>
          <p:cNvPicPr>
            <a:picLocks noChangeAspect="1"/>
          </p:cNvPicPr>
          <p:nvPr/>
        </p:nvPicPr>
        <p:blipFill>
          <a:blip r:embed="rId8"/>
          <a:srcRect l="17831" t="27222" r="17831" b="29166"/>
          <a:stretch/>
        </p:blipFill>
        <p:spPr>
          <a:xfrm>
            <a:off x="9209066" y="5618123"/>
            <a:ext cx="2500184" cy="953276"/>
          </a:xfrm>
          <a:prstGeom prst="rect">
            <a:avLst/>
          </a:prstGeom>
        </p:spPr>
      </p:pic>
      <p:sp>
        <p:nvSpPr>
          <p:cNvPr id="2" name="TextBox 1">
            <a:extLst>
              <a:ext uri="{FF2B5EF4-FFF2-40B4-BE49-F238E27FC236}">
                <a16:creationId xmlns:a16="http://schemas.microsoft.com/office/drawing/2014/main" id="{142B35A9-F311-E8A3-6BCD-8F59196EB774}"/>
              </a:ext>
            </a:extLst>
          </p:cNvPr>
          <p:cNvSpPr txBox="1"/>
          <p:nvPr/>
        </p:nvSpPr>
        <p:spPr>
          <a:xfrm>
            <a:off x="0" y="6596390"/>
            <a:ext cx="2532309" cy="261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b="1">
                <a:solidFill>
                  <a:schemeClr val="tx1"/>
                </a:solidFill>
              </a:rPr>
              <a:t>DRAFT: PRELIMINARY, PRE-DECISIONAL</a:t>
            </a:r>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Green half">
    <p:bg bwMode="gray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54A4805-D93B-00E8-ACE5-A13AD92CCF1A}"/>
              </a:ext>
            </a:extLst>
          </p:cNvPr>
          <p:cNvGraphicFramePr>
            <a:graphicFrameLocks noChangeAspect="1"/>
          </p:cNvGraphicFramePr>
          <p:nvPr>
            <p:custDataLst>
              <p:tags r:id="rId1"/>
            </p:custDataLst>
            <p:extLst>
              <p:ext uri="{D42A27DB-BD31-4B8C-83A1-F6EECF244321}">
                <p14:modId xmlns:p14="http://schemas.microsoft.com/office/powerpoint/2010/main" val="24927236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C54A4805-D93B-00E8-ACE5-A13AD92CCF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AFC64098-2FFB-4418-A566-94F9E1734246}"/>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6679611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729BC02E-3B29-48C1-8029-A319C8E82729}"/>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0667665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accent6"/>
                </a:solidFill>
              </a:defRPr>
            </a:lvl1pPr>
          </a:lstStyle>
          <a:p>
            <a:pPr marL="228600" lvl="0" indent="-228600"/>
            <a:r>
              <a:rPr lang="en-US" noProof="0"/>
              <a:t>Click to edit Master text styles</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BAA50754-9C17-47C9-AF59-645527A217D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3433675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6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6201266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Tree>
    <p:extLst>
      <p:ext uri="{BB962C8B-B14F-4D97-AF65-F5344CB8AC3E}">
        <p14:creationId xmlns:p14="http://schemas.microsoft.com/office/powerpoint/2010/main" val="187771008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54D0BFBF-7A80-4F1F-922C-8DD87D494987}"/>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332027209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639713" cy="3541007"/>
            <a:chOff x="0" y="-2"/>
            <a:chExt cx="4639713"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3" name="Title 1" title="Title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anchor="b">
            <a:normAutofit/>
          </a:bodyPr>
          <a:lstStyle>
            <a:lvl1pPr>
              <a:defRPr sz="4400" b="1">
                <a:solidFill>
                  <a:schemeClr val="accent1"/>
                </a:solidFill>
              </a:defRPr>
            </a:lvl1pPr>
          </a:lstStyle>
          <a:p>
            <a:r>
              <a:rPr lang="en-US" noProof="0"/>
              <a:t>Click to Edit Master Title Style </a:t>
            </a:r>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2146AB3F-DE48-435E-8E53-5998B1F9DBB2}"/>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3051581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E2EB-00DF-4EBA-BF1F-D37805D4558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4325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Green two third">
    <p:bg bwMode="gray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2FFE2E7-EE0F-55EC-6399-CF9CFC67C042}"/>
              </a:ext>
            </a:extLst>
          </p:cNvPr>
          <p:cNvGraphicFramePr>
            <a:graphicFrameLocks noChangeAspect="1"/>
          </p:cNvGraphicFramePr>
          <p:nvPr>
            <p:custDataLst>
              <p:tags r:id="rId1"/>
            </p:custDataLst>
            <p:extLst>
              <p:ext uri="{D42A27DB-BD31-4B8C-83A1-F6EECF244321}">
                <p14:modId xmlns:p14="http://schemas.microsoft.com/office/powerpoint/2010/main" val="3686783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F2FFE2E7-EE0F-55EC-6399-CF9CFC67C04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edit title</a:t>
            </a:r>
          </a:p>
        </p:txBody>
      </p:sp>
      <p:sp>
        <p:nvSpPr>
          <p:cNvPr id="13" name="TextBox 1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Left arro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092F65D-E952-F84D-9172-CCC29BB520BE}"/>
              </a:ext>
            </a:extLst>
          </p:cNvPr>
          <p:cNvGraphicFramePr>
            <a:graphicFrameLocks noChangeAspect="1"/>
          </p:cNvGraphicFramePr>
          <p:nvPr>
            <p:custDataLst>
              <p:tags r:id="rId1"/>
            </p:custDataLst>
            <p:extLst>
              <p:ext uri="{D42A27DB-BD31-4B8C-83A1-F6EECF244321}">
                <p14:modId xmlns:p14="http://schemas.microsoft.com/office/powerpoint/2010/main" val="39787331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1092F65D-E952-F84D-9172-CCC29BB520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2" name="TextBox 11"/>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vert="horz" anchor="ctr">
            <a:noAutofit/>
          </a:bodyPr>
          <a:lstStyle>
            <a:lvl1pPr>
              <a:defRPr sz="3200" baseline="0">
                <a:solidFill>
                  <a:schemeClr val="tx2"/>
                </a:solidFill>
                <a:latin typeface="+mj-lt"/>
                <a:ea typeface="+mj-ea"/>
                <a:cs typeface="+mj-cs"/>
                <a:sym typeface="Trebuchet MS" panose="020B0603020202020204" pitchFamily="34" charset="0"/>
              </a:defRPr>
            </a:lvl1pPr>
          </a:lstStyle>
          <a:p>
            <a:r>
              <a:rPr lang="en-US">
                <a:solidFill>
                  <a:schemeClr val="tx2"/>
                </a:solidFill>
              </a:rPr>
              <a:t>Click to add title</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E12948C-1186-3C4A-7F15-F49B2B4DCEBC}"/>
              </a:ext>
            </a:extLst>
          </p:cNvPr>
          <p:cNvGraphicFramePr>
            <a:graphicFrameLocks noChangeAspect="1"/>
          </p:cNvGraphicFramePr>
          <p:nvPr>
            <p:custDataLst>
              <p:tags r:id="rId1"/>
            </p:custDataLst>
            <p:extLst>
              <p:ext uri="{D42A27DB-BD31-4B8C-83A1-F6EECF244321}">
                <p14:modId xmlns:p14="http://schemas.microsoft.com/office/powerpoint/2010/main" val="24441476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6E12948C-1186-3C4A-7F15-F49B2B4DCE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200" baseline="0">
                <a:solidFill>
                  <a:srgbClr val="FFFFFF"/>
                </a:solidFill>
                <a:latin typeface="+mj-lt"/>
                <a:ea typeface="+mj-ea"/>
                <a:cs typeface="+mj-cs"/>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Arrow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1787453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chemeClr val="tx2"/>
                </a:solidFill>
                <a:latin typeface="+mj-lt"/>
                <a:ea typeface="+mj-ea"/>
                <a:cs typeface="+mj-cs"/>
                <a:sym typeface="Trebuchet MS" panose="020B0603020202020204" pitchFamily="34" charset="0"/>
              </a:defRPr>
            </a:lvl1pPr>
          </a:lstStyle>
          <a:p>
            <a:r>
              <a:rPr lang="en-US"/>
              <a:t>Click to add title</a:t>
            </a:r>
          </a:p>
        </p:txBody>
      </p:sp>
      <p:pic>
        <p:nvPicPr>
          <p:cNvPr id="15"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187AA24-7D8A-AD4A-B33D-BED999949DA5}"/>
              </a:ext>
            </a:extLst>
          </p:cNvPr>
          <p:cNvGraphicFramePr>
            <a:graphicFrameLocks noChangeAspect="1"/>
          </p:cNvGraphicFramePr>
          <p:nvPr>
            <p:custDataLst>
              <p:tags r:id="rId1"/>
            </p:custDataLst>
            <p:extLst>
              <p:ext uri="{D42A27DB-BD31-4B8C-83A1-F6EECF244321}">
                <p14:modId xmlns:p14="http://schemas.microsoft.com/office/powerpoint/2010/main" val="6372510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0187AA24-7D8A-AD4A-B33D-BED999949D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6" name="TextBox 1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Arrow half">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EA7DF95-C050-8B2D-6A67-98384681BC28}"/>
              </a:ext>
            </a:extLst>
          </p:cNvPr>
          <p:cNvGraphicFramePr>
            <a:graphicFrameLocks noChangeAspect="1"/>
          </p:cNvGraphicFramePr>
          <p:nvPr>
            <p:custDataLst>
              <p:tags r:id="rId1"/>
            </p:custDataLst>
            <p:extLst>
              <p:ext uri="{D42A27DB-BD31-4B8C-83A1-F6EECF244321}">
                <p14:modId xmlns:p14="http://schemas.microsoft.com/office/powerpoint/2010/main" val="3103344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DEA7DF95-C050-8B2D-6A67-98384681BC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43311C1-DF4E-2E2D-1768-21D2B13B2F75}"/>
              </a:ext>
            </a:extLst>
          </p:cNvPr>
          <p:cNvGraphicFramePr>
            <a:graphicFrameLocks noChangeAspect="1"/>
          </p:cNvGraphicFramePr>
          <p:nvPr>
            <p:custDataLst>
              <p:tags r:id="rId1"/>
            </p:custDataLst>
            <p:extLst>
              <p:ext uri="{D42A27DB-BD31-4B8C-83A1-F6EECF244321}">
                <p14:modId xmlns:p14="http://schemas.microsoft.com/office/powerpoint/2010/main" val="20286621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B43311C1-DF4E-2E2D-1768-21D2B13B2F7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ea typeface="+mj-ea"/>
                <a:cs typeface="+mj-cs"/>
                <a:sym typeface="Trebuchet MS" panose="020B0603020202020204" pitchFamily="34" charset="0"/>
              </a:defRPr>
            </a:lvl1pPr>
          </a:lstStyle>
          <a:p>
            <a:pPr lvl="0"/>
            <a:r>
              <a:rPr lang="en-US"/>
              <a:t>Click to add title</a:t>
            </a:r>
          </a:p>
        </p:txBody>
      </p:sp>
      <p:sp>
        <p:nvSpPr>
          <p:cNvPr id="13" name="TextBox 1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Arrow two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6ECD3BB-CF10-6E42-E1C6-D3C0A5EE0BF2}"/>
              </a:ext>
            </a:extLst>
          </p:cNvPr>
          <p:cNvGraphicFramePr>
            <a:graphicFrameLocks noChangeAspect="1"/>
          </p:cNvGraphicFramePr>
          <p:nvPr>
            <p:custDataLst>
              <p:tags r:id="rId1"/>
            </p:custDataLst>
            <p:extLst>
              <p:ext uri="{D42A27DB-BD31-4B8C-83A1-F6EECF244321}">
                <p14:modId xmlns:p14="http://schemas.microsoft.com/office/powerpoint/2010/main" val="14140838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B6ECD3BB-CF10-6E42-E1C6-D3C0A5EE0BF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pic>
        <p:nvPicPr>
          <p:cNvPr id="16"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B1922D2-3004-3062-AD4D-B76F0F02F0FE}"/>
              </a:ext>
            </a:extLst>
          </p:cNvPr>
          <p:cNvGraphicFramePr>
            <a:graphicFrameLocks noChangeAspect="1"/>
          </p:cNvGraphicFramePr>
          <p:nvPr>
            <p:custDataLst>
              <p:tags r:id="rId1"/>
            </p:custDataLst>
            <p:extLst>
              <p:ext uri="{D42A27DB-BD31-4B8C-83A1-F6EECF244321}">
                <p14:modId xmlns:p14="http://schemas.microsoft.com/office/powerpoint/2010/main" val="20753664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EB1922D2-3004-3062-AD4D-B76F0F02F0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1"/>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ea typeface="+mj-ea"/>
                <a:cs typeface="+mj-cs"/>
                <a:sym typeface="Trebuchet MS" panose="020B0603020202020204" pitchFamily="34" charset="0"/>
              </a:defRPr>
            </a:lvl1pPr>
          </a:lstStyle>
          <a:p>
            <a:pPr lvl="0"/>
            <a:r>
              <a:rPr lang="en-US"/>
              <a:t>Click to add title</a:t>
            </a:r>
          </a:p>
        </p:txBody>
      </p:sp>
      <p:sp>
        <p:nvSpPr>
          <p:cNvPr id="18" name="TextBox 1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bg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9C147E1-FEAA-91B7-AEBA-A289A3901CC2}"/>
              </a:ext>
            </a:extLst>
          </p:cNvPr>
          <p:cNvGraphicFramePr>
            <a:graphicFrameLocks noChangeAspect="1"/>
          </p:cNvGraphicFramePr>
          <p:nvPr>
            <p:custDataLst>
              <p:tags r:id="rId1"/>
            </p:custDataLst>
            <p:extLst>
              <p:ext uri="{D42A27DB-BD31-4B8C-83A1-F6EECF244321}">
                <p14:modId xmlns:p14="http://schemas.microsoft.com/office/powerpoint/2010/main" val="20431403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39C147E1-FEAA-91B7-AEBA-A289A3901C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ig statement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3AC198-20FC-CCAB-5074-D79A6C3C931E}"/>
              </a:ext>
            </a:extLst>
          </p:cNvPr>
          <p:cNvGraphicFramePr>
            <a:graphicFrameLocks noChangeAspect="1"/>
          </p:cNvGraphicFramePr>
          <p:nvPr>
            <p:custDataLst>
              <p:tags r:id="rId1"/>
            </p:custDataLst>
            <p:extLst>
              <p:ext uri="{D42A27DB-BD31-4B8C-83A1-F6EECF244321}">
                <p14:modId xmlns:p14="http://schemas.microsoft.com/office/powerpoint/2010/main" val="1252930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F33AC198-20FC-CCAB-5074-D79A6C3C931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g statement icon">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5A84168-2980-A54B-2E5A-D15C727502A2}"/>
              </a:ext>
            </a:extLst>
          </p:cNvPr>
          <p:cNvGraphicFramePr>
            <a:graphicFrameLocks noChangeAspect="1"/>
          </p:cNvGraphicFramePr>
          <p:nvPr>
            <p:custDataLst>
              <p:tags r:id="rId1"/>
            </p:custDataLst>
            <p:extLst>
              <p:ext uri="{D42A27DB-BD31-4B8C-83A1-F6EECF244321}">
                <p14:modId xmlns:p14="http://schemas.microsoft.com/office/powerpoint/2010/main" val="3063353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95A84168-2980-A54B-2E5A-D15C727502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9365081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pecial gray">
    <p:bg>
      <p:bgPr>
        <a:solidFill>
          <a:schemeClr val="tx1">
            <a:lumMod val="50000"/>
          </a:schemeClr>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2B4B144-0A52-1296-342A-881B8201201A}"/>
              </a:ext>
            </a:extLst>
          </p:cNvPr>
          <p:cNvGraphicFramePr>
            <a:graphicFrameLocks noChangeAspect="1"/>
          </p:cNvGraphicFramePr>
          <p:nvPr>
            <p:custDataLst>
              <p:tags r:id="rId1"/>
            </p:custDataLst>
            <p:extLst>
              <p:ext uri="{D42A27DB-BD31-4B8C-83A1-F6EECF244321}">
                <p14:modId xmlns:p14="http://schemas.microsoft.com/office/powerpoint/2010/main" val="35208226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52B4B144-0A52-1296-342A-881B820120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4" name="Title 3"/>
          <p:cNvSpPr>
            <a:spLocks noGrp="1"/>
          </p:cNvSpPr>
          <p:nvPr>
            <p:ph type="title" hasCustomPrompt="1"/>
          </p:nvPr>
        </p:nvSpPr>
        <p:spPr>
          <a:xfrm>
            <a:off x="630000" y="622800"/>
            <a:ext cx="10933200" cy="470898"/>
          </a:xfrm>
        </p:spPr>
        <p:txBody>
          <a:bodyPr vert="horz"/>
          <a:lstStyle>
            <a:lvl1pPr>
              <a:defRPr sz="3400">
                <a:solidFill>
                  <a:schemeClr val="bg1"/>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3E6D3F2-B9E3-16C2-2685-72CA729DA0D6}"/>
              </a:ext>
            </a:extLst>
          </p:cNvPr>
          <p:cNvGraphicFramePr>
            <a:graphicFrameLocks noChangeAspect="1"/>
          </p:cNvGraphicFramePr>
          <p:nvPr>
            <p:custDataLst>
              <p:tags r:id="rId1"/>
            </p:custDataLst>
            <p:extLst>
              <p:ext uri="{D42A27DB-BD31-4B8C-83A1-F6EECF244321}">
                <p14:modId xmlns:p14="http://schemas.microsoft.com/office/powerpoint/2010/main" val="27579524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B3E6D3F2-B9E3-16C2-2685-72CA729DA0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lank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6017A69-F40B-430E-B0FF-008711CDF63B}"/>
              </a:ext>
            </a:extLst>
          </p:cNvPr>
          <p:cNvGraphicFramePr>
            <a:graphicFrameLocks noChangeAspect="1"/>
          </p:cNvGraphicFramePr>
          <p:nvPr>
            <p:custDataLst>
              <p:tags r:id="rId1"/>
            </p:custDataLst>
            <p:extLst>
              <p:ext uri="{D42A27DB-BD31-4B8C-83A1-F6EECF244321}">
                <p14:modId xmlns:p14="http://schemas.microsoft.com/office/powerpoint/2010/main" val="964875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E6017A69-F40B-430E-B0FF-008711CDF63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B8B987C-6421-BFE0-1C74-A78993CC3079}"/>
              </a:ext>
            </a:extLst>
          </p:cNvPr>
          <p:cNvGraphicFramePr>
            <a:graphicFrameLocks noChangeAspect="1"/>
          </p:cNvGraphicFramePr>
          <p:nvPr>
            <p:custDataLst>
              <p:tags r:id="rId1"/>
            </p:custDataLst>
            <p:extLst>
              <p:ext uri="{D42A27DB-BD31-4B8C-83A1-F6EECF244321}">
                <p14:modId xmlns:p14="http://schemas.microsoft.com/office/powerpoint/2010/main" val="35336915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3B8B987C-6421-BFE0-1C74-A78993CC307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25811407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6" name="Picture 5" descr="A person and person standing next to a metal frame&#10;&#10;Description automatically generated">
            <a:extLst>
              <a:ext uri="{FF2B5EF4-FFF2-40B4-BE49-F238E27FC236}">
                <a16:creationId xmlns:a16="http://schemas.microsoft.com/office/drawing/2014/main" id="{F72A217F-B087-5E22-B522-BC60D38126AA}"/>
              </a:ext>
            </a:extLst>
          </p:cNvPr>
          <p:cNvPicPr>
            <a:picLocks noChangeAspect="1"/>
          </p:cNvPicPr>
          <p:nvPr/>
        </p:nvPicPr>
        <p:blipFill rotWithShape="1">
          <a:blip r:embed="rId5"/>
          <a:srcRect t="7813" b="7813"/>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8" name="Rectangle 7"/>
          <p:cNvSpPr/>
          <p:nvPr/>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pic>
        <p:nvPicPr>
          <p:cNvPr id="4" name="Picture 3" descr="A picture containing text&#10;&#10;Description automatically generated">
            <a:extLst>
              <a:ext uri="{FF2B5EF4-FFF2-40B4-BE49-F238E27FC236}">
                <a16:creationId xmlns:a16="http://schemas.microsoft.com/office/drawing/2014/main" id="{6B4A2BFC-AD7A-9CE3-32EA-713263AE748E}"/>
              </a:ext>
            </a:extLst>
          </p:cNvPr>
          <p:cNvPicPr>
            <a:picLocks noChangeAspect="1"/>
          </p:cNvPicPr>
          <p:nvPr/>
        </p:nvPicPr>
        <p:blipFill>
          <a:blip r:embed="rId6"/>
          <a:srcRect l="17831" t="27222" r="17831" b="29166"/>
          <a:stretch/>
        </p:blipFill>
        <p:spPr>
          <a:xfrm>
            <a:off x="2173907" y="2359221"/>
            <a:ext cx="5039258" cy="1921380"/>
          </a:xfrm>
          <a:prstGeom prst="rect">
            <a:avLst/>
          </a:prstGeom>
        </p:spPr>
      </p:pic>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815004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0D767F99-08C1-01D3-1954-EB61BDDA59BE}"/>
              </a:ext>
            </a:extLst>
          </p:cNvPr>
          <p:cNvSpPr/>
          <p:nvPr/>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pic>
        <p:nvPicPr>
          <p:cNvPr id="6" name="Picture 5">
            <a:extLst>
              <a:ext uri="{FF2B5EF4-FFF2-40B4-BE49-F238E27FC236}">
                <a16:creationId xmlns:a16="http://schemas.microsoft.com/office/drawing/2014/main" id="{8D7EFEE5-4437-EE52-6103-ED0216AF50D4}"/>
              </a:ext>
            </a:extLst>
          </p:cNvPr>
          <p:cNvPicPr>
            <a:picLocks noChangeAspect="1"/>
          </p:cNvPicPr>
          <p:nvPr/>
        </p:nvPicPr>
        <p:blipFill rotWithShape="1">
          <a:blip r:embed="rId6">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4" name="Picture 3" descr="A person and person standing next to a metal frame&#10;&#10;Description automatically generated">
            <a:extLst>
              <a:ext uri="{FF2B5EF4-FFF2-40B4-BE49-F238E27FC236}">
                <a16:creationId xmlns:a16="http://schemas.microsoft.com/office/drawing/2014/main" id="{96F5B671-392E-531B-2978-6BE0C8B714AC}"/>
              </a:ext>
            </a:extLst>
          </p:cNvPr>
          <p:cNvPicPr>
            <a:picLocks noChangeAspect="1"/>
          </p:cNvPicPr>
          <p:nvPr/>
        </p:nvPicPr>
        <p:blipFill rotWithShape="1">
          <a:blip r:embed="rId7"/>
          <a:srcRect t="10396" b="24682"/>
          <a:stretch/>
        </p:blipFill>
        <p:spPr>
          <a:xfrm>
            <a:off x="0" y="0"/>
            <a:ext cx="12192000" cy="5276850"/>
          </a:xfrm>
          <a:custGeom>
            <a:avLst/>
            <a:gdLst>
              <a:gd name="connsiteX0" fmla="*/ 0 w 12192000"/>
              <a:gd name="connsiteY0" fmla="*/ 0 h 5276850"/>
              <a:gd name="connsiteX1" fmla="*/ 12192000 w 12192000"/>
              <a:gd name="connsiteY1" fmla="*/ 0 h 5276850"/>
              <a:gd name="connsiteX2" fmla="*/ 12192000 w 12192000"/>
              <a:gd name="connsiteY2" fmla="*/ 5276850 h 5276850"/>
              <a:gd name="connsiteX3" fmla="*/ 0 w 12192000"/>
              <a:gd name="connsiteY3" fmla="*/ 5276850 h 5276850"/>
            </a:gdLst>
            <a:ahLst/>
            <a:cxnLst>
              <a:cxn ang="0">
                <a:pos x="connsiteX0" y="connsiteY0"/>
              </a:cxn>
              <a:cxn ang="0">
                <a:pos x="connsiteX1" y="connsiteY1"/>
              </a:cxn>
              <a:cxn ang="0">
                <a:pos x="connsiteX2" y="connsiteY2"/>
              </a:cxn>
              <a:cxn ang="0">
                <a:pos x="connsiteX3" y="connsiteY3"/>
              </a:cxn>
            </a:cxnLst>
            <a:rect l="l" t="t" r="r" b="b"/>
            <a:pathLst>
              <a:path w="12192000" h="5276850">
                <a:moveTo>
                  <a:pt x="0" y="0"/>
                </a:moveTo>
                <a:lnTo>
                  <a:pt x="12192000" y="0"/>
                </a:lnTo>
                <a:lnTo>
                  <a:pt x="12192000" y="5276850"/>
                </a:lnTo>
                <a:lnTo>
                  <a:pt x="0" y="5276850"/>
                </a:lnTo>
                <a:close/>
              </a:path>
            </a:pathLst>
          </a:custGeom>
        </p:spPr>
      </p:pic>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Trebuchet MS" panose="020B0603020202020204" pitchFamily="34" charset="0"/>
            </a:endParaRPr>
          </a:p>
        </p:txBody>
      </p:sp>
      <p:sp>
        <p:nvSpPr>
          <p:cNvPr id="7" name="Rectangle 6">
            <a:extLst>
              <a:ext uri="{FF2B5EF4-FFF2-40B4-BE49-F238E27FC236}">
                <a16:creationId xmlns:a16="http://schemas.microsoft.com/office/drawing/2014/main" id="{366170D9-14B8-F6E5-5BF8-8B722D5ACEB9}"/>
              </a:ext>
            </a:extLst>
          </p:cNvPr>
          <p:cNvSpPr/>
          <p:nvPr/>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sp>
        <p:nvSpPr>
          <p:cNvPr id="8" name="Text Placeholder 6">
            <a:extLst>
              <a:ext uri="{FF2B5EF4-FFF2-40B4-BE49-F238E27FC236}">
                <a16:creationId xmlns:a16="http://schemas.microsoft.com/office/drawing/2014/main" id="{D9044689-FD45-25CB-8F86-E07D2EF96529}"/>
              </a:ext>
            </a:extLst>
          </p:cNvPr>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none" baseline="0">
                <a:solidFill>
                  <a:schemeClr val="tx1"/>
                </a:solidFill>
                <a:latin typeface="+mn-lt"/>
                <a:ea typeface="+mn-ea"/>
                <a:cs typeface="+mn-cs"/>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9" name="Subtitle 2">
            <a:extLst>
              <a:ext uri="{FF2B5EF4-FFF2-40B4-BE49-F238E27FC236}">
                <a16:creationId xmlns:a16="http://schemas.microsoft.com/office/drawing/2014/main" id="{BE9EBDFD-7BC2-D621-9A00-B5B133C67361}"/>
              </a:ext>
            </a:extLst>
          </p:cNvPr>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ea typeface="+mn-ea"/>
                <a:cs typeface="+mn-cs"/>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10" name="Title 1">
            <a:extLst>
              <a:ext uri="{FF2B5EF4-FFF2-40B4-BE49-F238E27FC236}">
                <a16:creationId xmlns:a16="http://schemas.microsoft.com/office/drawing/2014/main" id="{2E1C72D4-52D5-69C1-459C-0FE9BB8DEC48}"/>
              </a:ext>
            </a:extLst>
          </p:cNvPr>
          <p:cNvSpPr>
            <a:spLocks noGrp="1"/>
          </p:cNvSpPr>
          <p:nvPr>
            <p:ph type="ctrTitle" hasCustomPrompt="1"/>
          </p:nvPr>
        </p:nvSpPr>
        <p:spPr bwMode="ltGray">
          <a:xfrm>
            <a:off x="1117415" y="1886242"/>
            <a:ext cx="6868800" cy="3138423"/>
          </a:xfrm>
          <a:prstGeom prst="rect">
            <a:avLst/>
          </a:prstGeom>
        </p:spPr>
        <p:txBody>
          <a:bodyPr vert="horz" anchor="b">
            <a:normAutofit/>
          </a:bodyPr>
          <a:lstStyle>
            <a:lvl1pPr algn="l">
              <a:lnSpc>
                <a:spcPct val="93000"/>
              </a:lnSpc>
              <a:defRPr sz="5400" baseline="0">
                <a:solidFill>
                  <a:schemeClr val="bg1"/>
                </a:solidFill>
                <a:latin typeface="+mj-lt"/>
                <a:ea typeface="+mj-ea"/>
                <a:cs typeface="+mj-cs"/>
                <a:sym typeface="Trebuchet MS" panose="020B0603020202020204" pitchFamily="34" charset="0"/>
              </a:defRPr>
            </a:lvl1pPr>
          </a:lstStyle>
          <a:p>
            <a:r>
              <a:rPr lang="en-US"/>
              <a:t>Title in Title Case</a:t>
            </a:r>
          </a:p>
        </p:txBody>
      </p:sp>
      <p:pic>
        <p:nvPicPr>
          <p:cNvPr id="13" name="Picture 12" descr="A picture containing text&#10;&#10;Description automatically generated">
            <a:extLst>
              <a:ext uri="{FF2B5EF4-FFF2-40B4-BE49-F238E27FC236}">
                <a16:creationId xmlns:a16="http://schemas.microsoft.com/office/drawing/2014/main" id="{C27ECC43-1768-7D7C-9BF6-83C545D8D1E3}"/>
              </a:ext>
            </a:extLst>
          </p:cNvPr>
          <p:cNvPicPr>
            <a:picLocks noChangeAspect="1"/>
          </p:cNvPicPr>
          <p:nvPr/>
        </p:nvPicPr>
        <p:blipFill>
          <a:blip r:embed="rId8"/>
          <a:srcRect l="17831" t="27222" r="17831" b="29166"/>
          <a:stretch/>
        </p:blipFill>
        <p:spPr>
          <a:xfrm>
            <a:off x="9209066" y="5618123"/>
            <a:ext cx="2500184" cy="95327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5A0BD8B-98D2-E7CD-DFB4-1E7E14CEEF51}"/>
              </a:ext>
            </a:extLst>
          </p:cNvPr>
          <p:cNvGraphicFramePr>
            <a:graphicFrameLocks noChangeAspect="1"/>
          </p:cNvGraphicFramePr>
          <p:nvPr>
            <p:custDataLst>
              <p:tags r:id="rId1"/>
            </p:custDataLst>
            <p:extLst>
              <p:ext uri="{D42A27DB-BD31-4B8C-83A1-F6EECF244321}">
                <p14:modId xmlns:p14="http://schemas.microsoft.com/office/powerpoint/2010/main" val="1990854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A5A0BD8B-98D2-E7CD-DFB4-1E7E14CEEF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Title 7"/>
          <p:cNvSpPr>
            <a:spLocks noGrp="1"/>
          </p:cNvSpPr>
          <p:nvPr>
            <p:ph type="title" hasCustomPrompt="1"/>
          </p:nvPr>
        </p:nvSpPr>
        <p:spPr>
          <a:xfrm>
            <a:off x="630000" y="622800"/>
            <a:ext cx="10933350" cy="332399"/>
          </a:xfrm>
        </p:spPr>
        <p:txBody>
          <a:bodyPr vert="horz"/>
          <a:lstStyle>
            <a:lvl1pPr>
              <a:defRPr>
                <a:latin typeface="+mj-lt"/>
                <a:ea typeface="+mj-ea"/>
                <a:cs typeface="+mj-cs"/>
                <a:sym typeface="Trebuchet MS" panose="020B0603020202020204" pitchFamily="34" charset="0"/>
              </a:defRPr>
            </a:lvl1pPr>
          </a:lstStyle>
          <a:p>
            <a:r>
              <a:rPr lang="en-US"/>
              <a:t>Click to add title</a:t>
            </a:r>
          </a:p>
        </p:txBody>
      </p:sp>
      <p:pic>
        <p:nvPicPr>
          <p:cNvPr id="2" name="Picture 1" descr="A picture containing text&#10;&#10;Description automatically generated">
            <a:extLst>
              <a:ext uri="{FF2B5EF4-FFF2-40B4-BE49-F238E27FC236}">
                <a16:creationId xmlns:a16="http://schemas.microsoft.com/office/drawing/2014/main" id="{B7BB948E-0704-5422-70B4-A4712E96CB79}"/>
              </a:ext>
            </a:extLst>
          </p:cNvPr>
          <p:cNvPicPr>
            <a:picLocks noChangeAspect="1"/>
          </p:cNvPicPr>
          <p:nvPr/>
        </p:nvPicPr>
        <p:blipFill>
          <a:blip r:embed="rId5"/>
          <a:srcRect l="17831" t="27222" r="17831" b="29166"/>
          <a:stretch/>
        </p:blipFill>
        <p:spPr>
          <a:xfrm>
            <a:off x="10058893" y="6280444"/>
            <a:ext cx="1117340" cy="426022"/>
          </a:xfrm>
          <a:prstGeom prst="rect">
            <a:avLst/>
          </a:prstGeom>
        </p:spPr>
      </p:pic>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ext">
    <p:bg>
      <p:bgPr>
        <a:solidFill>
          <a:schemeClr val="bg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392C146-D63F-5F3E-3B7C-098063B85B36}"/>
              </a:ext>
            </a:extLst>
          </p:cNvPr>
          <p:cNvGraphicFramePr>
            <a:graphicFrameLocks noChangeAspect="1"/>
          </p:cNvGraphicFramePr>
          <p:nvPr>
            <p:custDataLst>
              <p:tags r:id="rId1"/>
            </p:custDataLst>
            <p:extLst>
              <p:ext uri="{D42A27DB-BD31-4B8C-83A1-F6EECF244321}">
                <p14:modId xmlns:p14="http://schemas.microsoft.com/office/powerpoint/2010/main" val="1785055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E392C146-D63F-5F3E-3B7C-098063B85B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vert="horz"/>
          <a:lstStyle>
            <a:lvl1pPr>
              <a:defRPr sz="3400">
                <a:latin typeface="+mj-lt"/>
                <a:ea typeface="+mj-ea"/>
                <a:cs typeface="+mj-cs"/>
              </a:defRPr>
            </a:lvl1pPr>
          </a:lstStyle>
          <a:p>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atin typeface="+mn-lt"/>
                <a:ea typeface="+mn-ea"/>
                <a:cs typeface="+mn-cs"/>
              </a:defRPr>
            </a:lvl1pPr>
            <a:lvl2pPr>
              <a:lnSpc>
                <a:spcPct val="100000"/>
              </a:lnSpc>
              <a:spcBef>
                <a:spcPts val="0"/>
              </a:spcBef>
              <a:spcAft>
                <a:spcPts val="0"/>
              </a:spcAft>
              <a:defRPr sz="2000">
                <a:latin typeface="+mn-lt"/>
                <a:ea typeface="+mn-ea"/>
                <a:cs typeface="+mn-cs"/>
              </a:defRPr>
            </a:lvl2pPr>
            <a:lvl3pPr>
              <a:lnSpc>
                <a:spcPct val="100000"/>
              </a:lnSpc>
              <a:spcBef>
                <a:spcPts val="0"/>
              </a:spcBef>
              <a:spcAft>
                <a:spcPts val="0"/>
              </a:spcAft>
              <a:defRPr sz="2000">
                <a:latin typeface="+mn-lt"/>
                <a:ea typeface="+mn-ea"/>
                <a:cs typeface="+mn-cs"/>
              </a:defRPr>
            </a:lvl3pPr>
            <a:lvl4pPr>
              <a:lnSpc>
                <a:spcPct val="100000"/>
              </a:lnSpc>
              <a:spcBef>
                <a:spcPts val="0"/>
              </a:spcBef>
              <a:spcAft>
                <a:spcPts val="0"/>
              </a:spcAft>
              <a:defRPr sz="2800">
                <a:latin typeface="+mn-lt"/>
                <a:ea typeface="+mn-ea"/>
                <a:cs typeface="+mn-cs"/>
              </a:defRPr>
            </a:lvl4pPr>
            <a:lvl5pPr>
              <a:lnSpc>
                <a:spcPct val="100000"/>
              </a:lnSpc>
              <a:spcBef>
                <a:spcPts val="0"/>
              </a:spcBef>
              <a:spcAft>
                <a:spcPts val="0"/>
              </a:spcAft>
              <a:defRPr sz="2800">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5A0BD8B-98D2-E7CD-DFB4-1E7E14CEEF51}"/>
              </a:ext>
            </a:extLst>
          </p:cNvPr>
          <p:cNvGraphicFramePr>
            <a:graphicFrameLocks noChangeAspect="1"/>
          </p:cNvGraphicFramePr>
          <p:nvPr>
            <p:custDataLst>
              <p:tags r:id="rId1"/>
            </p:custDataLst>
            <p:extLst>
              <p:ext uri="{D42A27DB-BD31-4B8C-83A1-F6EECF244321}">
                <p14:modId xmlns:p14="http://schemas.microsoft.com/office/powerpoint/2010/main" val="1990854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A5A0BD8B-98D2-E7CD-DFB4-1E7E14CEEF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Title 7"/>
          <p:cNvSpPr>
            <a:spLocks noGrp="1"/>
          </p:cNvSpPr>
          <p:nvPr>
            <p:ph type="title" hasCustomPrompt="1"/>
          </p:nvPr>
        </p:nvSpPr>
        <p:spPr>
          <a:xfrm>
            <a:off x="630000" y="622800"/>
            <a:ext cx="10933350" cy="332399"/>
          </a:xfr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5491091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87DAE11-9BA2-EAEE-BAF7-4D778EE5EDA1}"/>
              </a:ext>
            </a:extLst>
          </p:cNvPr>
          <p:cNvGraphicFramePr>
            <a:graphicFrameLocks noChangeAspect="1"/>
          </p:cNvGraphicFramePr>
          <p:nvPr>
            <p:custDataLst>
              <p:tags r:id="rId1"/>
            </p:custDataLst>
            <p:extLst>
              <p:ext uri="{D42A27DB-BD31-4B8C-83A1-F6EECF244321}">
                <p14:modId xmlns:p14="http://schemas.microsoft.com/office/powerpoint/2010/main" val="1074738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5" name="think-cell data - do not delete" hidden="1">
                        <a:extLst>
                          <a:ext uri="{FF2B5EF4-FFF2-40B4-BE49-F238E27FC236}">
                            <a16:creationId xmlns:a16="http://schemas.microsoft.com/office/drawing/2014/main" id="{C87DAE11-9BA2-EAEE-BAF7-4D778EE5EDA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latin typeface="+mj-lt"/>
                <a:ea typeface="+mj-ea"/>
                <a:cs typeface="+mj-cs"/>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atin typeface="+mn-lt"/>
                <a:ea typeface="+mn-ea"/>
                <a:cs typeface="+mn-cs"/>
              </a:defRPr>
            </a:lvl1pPr>
            <a:lvl2pPr>
              <a:lnSpc>
                <a:spcPct val="100000"/>
              </a:lnSpc>
              <a:spcBef>
                <a:spcPts val="0"/>
              </a:spcBef>
              <a:spcAft>
                <a:spcPts val="0"/>
              </a:spcAft>
              <a:defRPr>
                <a:latin typeface="+mn-lt"/>
                <a:ea typeface="+mn-ea"/>
                <a:cs typeface="+mn-cs"/>
              </a:defRPr>
            </a:lvl2pPr>
            <a:lvl3pPr>
              <a:lnSpc>
                <a:spcPct val="100000"/>
              </a:lnSpc>
              <a:spcBef>
                <a:spcPts val="0"/>
              </a:spcBef>
              <a:spcAft>
                <a:spcPts val="0"/>
              </a:spcAft>
              <a:defRPr>
                <a:latin typeface="+mn-lt"/>
                <a:ea typeface="+mn-ea"/>
                <a:cs typeface="+mn-cs"/>
              </a:defRPr>
            </a:lvl3pPr>
            <a:lvl4pPr>
              <a:lnSpc>
                <a:spcPct val="100000"/>
              </a:lnSpc>
              <a:spcBef>
                <a:spcPts val="0"/>
              </a:spcBef>
              <a:spcAft>
                <a:spcPts val="0"/>
              </a:spcAft>
              <a:defRPr>
                <a:latin typeface="+mn-lt"/>
                <a:ea typeface="+mn-ea"/>
                <a:cs typeface="+mn-cs"/>
              </a:defRPr>
            </a:lvl4pPr>
            <a:lvl5pPr>
              <a:lnSpc>
                <a:spcPct val="100000"/>
              </a:lnSpc>
              <a:spcBef>
                <a:spcPts val="0"/>
              </a:spcBef>
              <a:spcAft>
                <a:spcPts val="0"/>
              </a:spcAft>
              <a:defRPr>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D. Gray slice heading">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91FB094-33D3-3291-F92A-9AF1F6D45CFE}"/>
              </a:ext>
            </a:extLst>
          </p:cNvPr>
          <p:cNvGraphicFramePr>
            <a:graphicFrameLocks noChangeAspect="1"/>
          </p:cNvGraphicFramePr>
          <p:nvPr>
            <p:custDataLst>
              <p:tags r:id="rId1"/>
            </p:custDataLst>
            <p:extLst>
              <p:ext uri="{D42A27DB-BD31-4B8C-83A1-F6EECF244321}">
                <p14:modId xmlns:p14="http://schemas.microsoft.com/office/powerpoint/2010/main" val="908275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691FB094-33D3-3291-F92A-9AF1F6D45C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chemeClr val="tx2"/>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7F32D89-B9AE-8875-32B1-A875A472BF4D}"/>
              </a:ext>
            </a:extLst>
          </p:cNvPr>
          <p:cNvGraphicFramePr>
            <a:graphicFrameLocks noChangeAspect="1"/>
          </p:cNvGraphicFramePr>
          <p:nvPr>
            <p:custDataLst>
              <p:tags r:id="rId1"/>
            </p:custDataLst>
            <p:extLst>
              <p:ext uri="{D42A27DB-BD31-4B8C-83A1-F6EECF244321}">
                <p14:modId xmlns:p14="http://schemas.microsoft.com/office/powerpoint/2010/main" val="2060158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17F32D89-B9AE-8875-32B1-A875A472BF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Trebuchet MS" panose="020B0603020202020204" pitchFamily="34" charset="0"/>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935B842-0C24-7D30-23C1-05148F1B0972}"/>
              </a:ext>
            </a:extLst>
          </p:cNvPr>
          <p:cNvGraphicFramePr>
            <a:graphicFrameLocks noChangeAspect="1"/>
          </p:cNvGraphicFramePr>
          <p:nvPr>
            <p:custDataLst>
              <p:tags r:id="rId1"/>
            </p:custDataLst>
            <p:extLst>
              <p:ext uri="{D42A27DB-BD31-4B8C-83A1-F6EECF244321}">
                <p14:modId xmlns:p14="http://schemas.microsoft.com/office/powerpoint/2010/main" val="18558119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6935B842-0C24-7D30-23C1-05148F1B09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chemeClr val="tx2"/>
                </a:solidFill>
                <a:latin typeface="+mj-lt"/>
                <a:ea typeface="+mj-ea"/>
                <a:cs typeface="+mj-cs"/>
                <a:sym typeface="Trebuchet MS" panose="020B0603020202020204" pitchFamily="34" charset="0"/>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D. White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8DCCDCC-4628-08AE-11AA-21EA6466A8A1}"/>
              </a:ext>
            </a:extLst>
          </p:cNvPr>
          <p:cNvGraphicFramePr>
            <a:graphicFrameLocks noChangeAspect="1"/>
          </p:cNvGraphicFramePr>
          <p:nvPr>
            <p:custDataLst>
              <p:tags r:id="rId1"/>
            </p:custDataLst>
            <p:extLst>
              <p:ext uri="{D42A27DB-BD31-4B8C-83A1-F6EECF244321}">
                <p14:modId xmlns:p14="http://schemas.microsoft.com/office/powerpoint/2010/main" val="38763856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58DCCDCC-4628-08AE-11AA-21EA6466A8A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0" name="TextBox 19"/>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chemeClr val="tx2"/>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D. Green highlight">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B438D45-30AB-B7F4-5C96-67023523675D}"/>
              </a:ext>
            </a:extLst>
          </p:cNvPr>
          <p:cNvGraphicFramePr>
            <a:graphicFrameLocks noChangeAspect="1"/>
          </p:cNvGraphicFramePr>
          <p:nvPr>
            <p:custDataLst>
              <p:tags r:id="rId1"/>
            </p:custDataLst>
            <p:extLst>
              <p:ext uri="{D42A27DB-BD31-4B8C-83A1-F6EECF244321}">
                <p14:modId xmlns:p14="http://schemas.microsoft.com/office/powerpoint/2010/main" val="2955536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DB438D45-30AB-B7F4-5C96-67023523675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9" name="TextBox 1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 name="Title 1"/>
          <p:cNvSpPr>
            <a:spLocks noGrp="1"/>
          </p:cNvSpPr>
          <p:nvPr>
            <p:ph type="title" hasCustomPrompt="1"/>
          </p:nvPr>
        </p:nvSpPr>
        <p:spPr>
          <a:xfrm>
            <a:off x="630000" y="622800"/>
            <a:ext cx="6276529"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 Four column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558D87C-F542-3928-102F-C53AE10855FB}"/>
              </a:ext>
            </a:extLst>
          </p:cNvPr>
          <p:cNvGraphicFramePr>
            <a:graphicFrameLocks noChangeAspect="1"/>
          </p:cNvGraphicFramePr>
          <p:nvPr>
            <p:custDataLst>
              <p:tags r:id="rId1"/>
            </p:custDataLst>
            <p:extLst>
              <p:ext uri="{D42A27DB-BD31-4B8C-83A1-F6EECF244321}">
                <p14:modId xmlns:p14="http://schemas.microsoft.com/office/powerpoint/2010/main" val="2074280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2558D87C-F542-3928-102F-C53AE10855F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 Green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635CDBE-5341-810B-F533-C56B489E65F3}"/>
              </a:ext>
            </a:extLst>
          </p:cNvPr>
          <p:cNvGraphicFramePr>
            <a:graphicFrameLocks noChangeAspect="1"/>
          </p:cNvGraphicFramePr>
          <p:nvPr>
            <p:custDataLst>
              <p:tags r:id="rId1"/>
            </p:custDataLst>
            <p:extLst>
              <p:ext uri="{D42A27DB-BD31-4B8C-83A1-F6EECF244321}">
                <p14:modId xmlns:p14="http://schemas.microsoft.com/office/powerpoint/2010/main" val="3036736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2635CDBE-5341-810B-F533-C56B489E65F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28" name="TextBox 2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 Green half">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AC963FB-06DE-EA6A-894A-16590E36E50C}"/>
              </a:ext>
            </a:extLst>
          </p:cNvPr>
          <p:cNvGraphicFramePr>
            <a:graphicFrameLocks noChangeAspect="1"/>
          </p:cNvGraphicFramePr>
          <p:nvPr>
            <p:custDataLst>
              <p:tags r:id="rId1"/>
            </p:custDataLst>
            <p:extLst>
              <p:ext uri="{D42A27DB-BD31-4B8C-83A1-F6EECF244321}">
                <p14:modId xmlns:p14="http://schemas.microsoft.com/office/powerpoint/2010/main" val="1781050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EAC963FB-06DE-EA6A-894A-16590E36E5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ay slice heading">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3E9B5B2-8220-AD73-E099-B6F589E31E0D}"/>
              </a:ext>
            </a:extLst>
          </p:cNvPr>
          <p:cNvGraphicFramePr>
            <a:graphicFrameLocks noChangeAspect="1"/>
          </p:cNvGraphicFramePr>
          <p:nvPr>
            <p:custDataLst>
              <p:tags r:id="rId1"/>
            </p:custDataLst>
            <p:extLst>
              <p:ext uri="{D42A27DB-BD31-4B8C-83A1-F6EECF244321}">
                <p14:modId xmlns:p14="http://schemas.microsoft.com/office/powerpoint/2010/main" val="1859492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C3E9B5B2-8220-AD73-E099-B6F589E31E0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endParaRPr>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200">
                <a:solidFill>
                  <a:schemeClr val="tx2"/>
                </a:solidFill>
                <a:latin typeface="+mj-lt"/>
                <a:ea typeface="+mj-ea"/>
                <a:cs typeface="+mj-cs"/>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 Green two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7B37C8C-D6C0-FE71-BA4C-DA88C2E0DC6C}"/>
              </a:ext>
            </a:extLst>
          </p:cNvPr>
          <p:cNvGraphicFramePr>
            <a:graphicFrameLocks noChangeAspect="1"/>
          </p:cNvGraphicFramePr>
          <p:nvPr>
            <p:custDataLst>
              <p:tags r:id="rId1"/>
            </p:custDataLst>
            <p:extLst>
              <p:ext uri="{D42A27DB-BD31-4B8C-83A1-F6EECF244321}">
                <p14:modId xmlns:p14="http://schemas.microsoft.com/office/powerpoint/2010/main" val="3080617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37B37C8C-D6C0-FE71-BA4C-DA88C2E0DC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 Left arro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3489887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8" name="TextBox 1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vert="horz" anchor="ctr">
            <a:noAutofit/>
          </a:bodyPr>
          <a:lstStyle>
            <a:lvl1pPr>
              <a:defRPr sz="2400">
                <a:solidFill>
                  <a:schemeClr val="tx2"/>
                </a:solidFill>
                <a:latin typeface="+mj-lt"/>
                <a:ea typeface="+mj-ea"/>
                <a:cs typeface="+mj-cs"/>
                <a:sym typeface="Trebuchet MS" panose="020B0603020202020204" pitchFamily="34" charset="0"/>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D. Green left arrow">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22F8708-02A9-42CF-33C5-0A1745592ED6}"/>
              </a:ext>
            </a:extLst>
          </p:cNvPr>
          <p:cNvGraphicFramePr>
            <a:graphicFrameLocks noChangeAspect="1"/>
          </p:cNvGraphicFramePr>
          <p:nvPr>
            <p:custDataLst>
              <p:tags r:id="rId1"/>
            </p:custDataLst>
            <p:extLst>
              <p:ext uri="{D42A27DB-BD31-4B8C-83A1-F6EECF244321}">
                <p14:modId xmlns:p14="http://schemas.microsoft.com/office/powerpoint/2010/main" val="98284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422F8708-02A9-42CF-33C5-0A1745592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FFFFFF"/>
                </a:solidFill>
                <a:latin typeface="+mj-lt"/>
                <a:ea typeface="+mj-ea"/>
                <a:cs typeface="+mj-cs"/>
              </a:defRPr>
            </a:lvl1pPr>
          </a:lstStyle>
          <a:p>
            <a:r>
              <a:rPr lang="en-US"/>
              <a:t>Click to add title</a:t>
            </a:r>
          </a:p>
        </p:txBody>
      </p:sp>
      <p:sp>
        <p:nvSpPr>
          <p:cNvPr id="16" name="TextBox 1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D. Arrow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65FEC2E-83DF-854C-DBA9-896D89298484}"/>
              </a:ext>
            </a:extLst>
          </p:cNvPr>
          <p:cNvGraphicFramePr>
            <a:graphicFrameLocks noChangeAspect="1"/>
          </p:cNvGraphicFramePr>
          <p:nvPr>
            <p:custDataLst>
              <p:tags r:id="rId1"/>
            </p:custDataLst>
            <p:extLst>
              <p:ext uri="{D42A27DB-BD31-4B8C-83A1-F6EECF244321}">
                <p14:modId xmlns:p14="http://schemas.microsoft.com/office/powerpoint/2010/main" val="2821775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765FEC2E-83DF-854C-DBA9-896D892984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Box 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chemeClr val="tx2"/>
                </a:solidFill>
                <a:latin typeface="+mj-lt"/>
                <a:ea typeface="+mj-ea"/>
                <a:cs typeface="+mj-cs"/>
                <a:sym typeface="Trebuchet MS" panose="020B0603020202020204" pitchFamily="34" charset="0"/>
              </a:defRPr>
            </a:lvl1pPr>
          </a:lstStyle>
          <a:p>
            <a:r>
              <a:rPr lang="en-US"/>
              <a:t>Click to add title</a:t>
            </a:r>
          </a:p>
        </p:txBody>
      </p:sp>
      <p:pic>
        <p:nvPicPr>
          <p:cNvPr id="11"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D. Green arrow one thir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9CAB229-1ED8-372A-7422-F135E8285101}"/>
              </a:ext>
            </a:extLst>
          </p:cNvPr>
          <p:cNvGraphicFramePr>
            <a:graphicFrameLocks noChangeAspect="1"/>
          </p:cNvGraphicFramePr>
          <p:nvPr>
            <p:custDataLst>
              <p:tags r:id="rId1"/>
            </p:custDataLst>
            <p:extLst>
              <p:ext uri="{D42A27DB-BD31-4B8C-83A1-F6EECF244321}">
                <p14:modId xmlns:p14="http://schemas.microsoft.com/office/powerpoint/2010/main" val="8803629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E9CAB229-1ED8-372A-7422-F135E82851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D. Arrow half">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DA5F0A3-A286-9184-A098-AE153843D3F8}"/>
              </a:ext>
            </a:extLst>
          </p:cNvPr>
          <p:cNvGraphicFramePr>
            <a:graphicFrameLocks noChangeAspect="1"/>
          </p:cNvGraphicFramePr>
          <p:nvPr>
            <p:custDataLst>
              <p:tags r:id="rId1"/>
            </p:custDataLst>
            <p:extLst>
              <p:ext uri="{D42A27DB-BD31-4B8C-83A1-F6EECF244321}">
                <p14:modId xmlns:p14="http://schemas.microsoft.com/office/powerpoint/2010/main" val="2395439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7DA5F0A3-A286-9184-A098-AE153843D3F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6" name="TextBox 1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D. Green arrow half">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9FCB3C8-D8B1-C8AF-2517-136A96CE9700}"/>
              </a:ext>
            </a:extLst>
          </p:cNvPr>
          <p:cNvGraphicFramePr>
            <a:graphicFrameLocks noChangeAspect="1"/>
          </p:cNvGraphicFramePr>
          <p:nvPr>
            <p:custDataLst>
              <p:tags r:id="rId1"/>
            </p:custDataLst>
            <p:extLst>
              <p:ext uri="{D42A27DB-BD31-4B8C-83A1-F6EECF244321}">
                <p14:modId xmlns:p14="http://schemas.microsoft.com/office/powerpoint/2010/main" val="33131660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79FCB3C8-D8B1-C8AF-2517-136A96CE970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vert="horz"/>
          <a:lstStyle>
            <a:lvl1pPr>
              <a:defRPr>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D. Arrow two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4475101-E8D3-A69E-15C6-9B475DB8948E}"/>
              </a:ext>
            </a:extLst>
          </p:cNvPr>
          <p:cNvGraphicFramePr>
            <a:graphicFrameLocks noChangeAspect="1"/>
          </p:cNvGraphicFramePr>
          <p:nvPr>
            <p:custDataLst>
              <p:tags r:id="rId1"/>
            </p:custDataLst>
            <p:extLst>
              <p:ext uri="{D42A27DB-BD31-4B8C-83A1-F6EECF244321}">
                <p14:modId xmlns:p14="http://schemas.microsoft.com/office/powerpoint/2010/main" val="803258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14475101-E8D3-A69E-15C6-9B475DB8948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pic>
        <p:nvPicPr>
          <p:cNvPr id="11"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D. Green arrow two third">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E775740-7BED-809B-E254-5DFF82325CBC}"/>
              </a:ext>
            </a:extLst>
          </p:cNvPr>
          <p:cNvGraphicFramePr>
            <a:graphicFrameLocks noChangeAspect="1"/>
          </p:cNvGraphicFramePr>
          <p:nvPr>
            <p:custDataLst>
              <p:tags r:id="rId1"/>
            </p:custDataLst>
            <p:extLst>
              <p:ext uri="{D42A27DB-BD31-4B8C-83A1-F6EECF244321}">
                <p14:modId xmlns:p14="http://schemas.microsoft.com/office/powerpoint/2010/main" val="2596821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1E775740-7BED-809B-E254-5DFF82325C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1"/>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vert="horz"/>
          <a:lstStyle>
            <a:lvl1pPr>
              <a:defRPr>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8" name="TextBox 1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D. Big statement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F80977E-1F19-F216-2B48-096ABF6BA8D5}"/>
              </a:ext>
            </a:extLst>
          </p:cNvPr>
          <p:cNvGraphicFramePr>
            <a:graphicFrameLocks noChangeAspect="1"/>
          </p:cNvGraphicFramePr>
          <p:nvPr>
            <p:custDataLst>
              <p:tags r:id="rId1"/>
            </p:custDataLst>
            <p:extLst>
              <p:ext uri="{D42A27DB-BD31-4B8C-83A1-F6EECF244321}">
                <p14:modId xmlns:p14="http://schemas.microsoft.com/office/powerpoint/2010/main" val="36979835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4F80977E-1F19-F216-2B48-096ABF6BA8D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0" name="TextBox 9"/>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3BAB356-7C01-D9AF-894E-D44EF0C1DB61}"/>
              </a:ext>
            </a:extLst>
          </p:cNvPr>
          <p:cNvGraphicFramePr>
            <a:graphicFrameLocks noChangeAspect="1"/>
          </p:cNvGraphicFramePr>
          <p:nvPr>
            <p:custDataLst>
              <p:tags r:id="rId1"/>
            </p:custDataLst>
            <p:extLst>
              <p:ext uri="{D42A27DB-BD31-4B8C-83A1-F6EECF244321}">
                <p14:modId xmlns:p14="http://schemas.microsoft.com/office/powerpoint/2010/main" val="2130310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5" name="think-cell data - do not delete" hidden="1">
                        <a:extLst>
                          <a:ext uri="{FF2B5EF4-FFF2-40B4-BE49-F238E27FC236}">
                            <a16:creationId xmlns:a16="http://schemas.microsoft.com/office/drawing/2014/main" id="{43BAB356-7C01-D9AF-894E-D44EF0C1DB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 Big statement icon">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FBA6385-2A7A-05EE-397E-683D2F87030A}"/>
              </a:ext>
            </a:extLst>
          </p:cNvPr>
          <p:cNvGraphicFramePr>
            <a:graphicFrameLocks noChangeAspect="1"/>
          </p:cNvGraphicFramePr>
          <p:nvPr>
            <p:custDataLst>
              <p:tags r:id="rId1"/>
            </p:custDataLst>
            <p:extLst>
              <p:ext uri="{D42A27DB-BD31-4B8C-83A1-F6EECF244321}">
                <p14:modId xmlns:p14="http://schemas.microsoft.com/office/powerpoint/2010/main" val="31746145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6FBA6385-2A7A-05EE-397E-683D2F8703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40006028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D. Special gray">
    <p:bg>
      <p:bgPr>
        <a:solidFill>
          <a:schemeClr val="tx1">
            <a:lumMod val="50000"/>
          </a:schemeClr>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82CEA47-2EF6-421A-8189-80138F1F83EE}"/>
              </a:ext>
            </a:extLst>
          </p:cNvPr>
          <p:cNvGraphicFramePr>
            <a:graphicFrameLocks noChangeAspect="1"/>
          </p:cNvGraphicFramePr>
          <p:nvPr>
            <p:custDataLst>
              <p:tags r:id="rId1"/>
            </p:custDataLst>
            <p:extLst>
              <p:ext uri="{D42A27DB-BD31-4B8C-83A1-F6EECF244321}">
                <p14:modId xmlns:p14="http://schemas.microsoft.com/office/powerpoint/2010/main" val="7391660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982CEA47-2EF6-421A-8189-80138F1F83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 name="Title 1"/>
          <p:cNvSpPr>
            <a:spLocks noGrp="1"/>
          </p:cNvSpPr>
          <p:nvPr>
            <p:ph type="title" hasCustomPrompt="1"/>
          </p:nvPr>
        </p:nvSpPr>
        <p:spPr>
          <a:xfrm>
            <a:off x="630000" y="622800"/>
            <a:ext cx="10933200" cy="332399"/>
          </a:xfrm>
        </p:spPr>
        <p:txBody>
          <a:bodyPr vert="horz"/>
          <a:lstStyle>
            <a:lvl1pPr>
              <a:defRPr>
                <a:solidFill>
                  <a:schemeClr val="bg1"/>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D. Table of content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3B2BE0C-49E4-00AC-BA39-2E21BE62F24C}"/>
              </a:ext>
            </a:extLst>
          </p:cNvPr>
          <p:cNvGraphicFramePr>
            <a:graphicFrameLocks noChangeAspect="1"/>
          </p:cNvGraphicFramePr>
          <p:nvPr>
            <p:custDataLst>
              <p:tags r:id="rId1"/>
            </p:custDataLst>
            <p:extLst>
              <p:ext uri="{D42A27DB-BD31-4B8C-83A1-F6EECF244321}">
                <p14:modId xmlns:p14="http://schemas.microsoft.com/office/powerpoint/2010/main" val="19945065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93B2BE0C-49E4-00AC-BA39-2E21BE62F24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extBox 19"/>
          <p:cNvSpPr txBox="1"/>
          <p:nvPr/>
        </p:nvSpPr>
        <p:spPr>
          <a:xfrm>
            <a:off x="630000" y="2624742"/>
            <a:ext cx="3013086" cy="1668149"/>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Trebuchet MS" panose="020B0603020202020204" pitchFamily="34" charset="0"/>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9" name="TextBox 1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F831ADD-636A-AF20-B065-1A1A8C8BDAF9}"/>
              </a:ext>
            </a:extLst>
          </p:cNvPr>
          <p:cNvGraphicFramePr>
            <a:graphicFrameLocks noChangeAspect="1"/>
          </p:cNvGraphicFramePr>
          <p:nvPr>
            <p:custDataLst>
              <p:tags r:id="rId1"/>
            </p:custDataLst>
            <p:extLst>
              <p:ext uri="{D42A27DB-BD31-4B8C-83A1-F6EECF244321}">
                <p14:modId xmlns:p14="http://schemas.microsoft.com/office/powerpoint/2010/main" val="4088212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1F831ADD-636A-AF20-B065-1A1A8C8BD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1" name="TextBox 10"/>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754C477-08FA-492F-71CD-228F6FF803E5}"/>
              </a:ext>
            </a:extLst>
          </p:cNvPr>
          <p:cNvGraphicFramePr>
            <a:graphicFrameLocks noChangeAspect="1"/>
          </p:cNvGraphicFramePr>
          <p:nvPr>
            <p:custDataLst>
              <p:tags r:id="rId1"/>
            </p:custDataLst>
            <p:extLst>
              <p:ext uri="{D42A27DB-BD31-4B8C-83A1-F6EECF244321}">
                <p14:modId xmlns:p14="http://schemas.microsoft.com/office/powerpoint/2010/main" val="1097425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B754C477-08FA-492F-71CD-228F6FF803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B911B50-4532-BD1E-8C3E-D5F2AE352BF6}"/>
              </a:ext>
            </a:extLst>
          </p:cNvPr>
          <p:cNvGraphicFramePr>
            <a:graphicFrameLocks noChangeAspect="1"/>
          </p:cNvGraphicFramePr>
          <p:nvPr>
            <p:custDataLst>
              <p:tags r:id="rId1"/>
            </p:custDataLst>
            <p:extLst>
              <p:ext uri="{D42A27DB-BD31-4B8C-83A1-F6EECF244321}">
                <p14:modId xmlns:p14="http://schemas.microsoft.com/office/powerpoint/2010/main" val="3897037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4B911B50-4532-BD1E-8C3E-D5F2AE352B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3263168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A person and person standing next to a metal frame&#10;&#10;Description automatically generated">
            <a:extLst>
              <a:ext uri="{FF2B5EF4-FFF2-40B4-BE49-F238E27FC236}">
                <a16:creationId xmlns:a16="http://schemas.microsoft.com/office/drawing/2014/main" id="{1D8F2C56-1E39-2593-BF08-F80C322B7F79}"/>
              </a:ext>
            </a:extLst>
          </p:cNvPr>
          <p:cNvPicPr>
            <a:picLocks noChangeAspect="1"/>
          </p:cNvPicPr>
          <p:nvPr/>
        </p:nvPicPr>
        <p:blipFill rotWithShape="1">
          <a:blip r:embed="rId5"/>
          <a:srcRect t="7813" b="7813"/>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 name="Rectangle 3">
            <a:extLst>
              <a:ext uri="{FF2B5EF4-FFF2-40B4-BE49-F238E27FC236}">
                <a16:creationId xmlns:a16="http://schemas.microsoft.com/office/drawing/2014/main" id="{73D182D1-D340-43B0-C47F-BEF11DE06280}"/>
              </a:ext>
            </a:extLst>
          </p:cNvPr>
          <p:cNvSpPr/>
          <p:nvPr/>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pic>
        <p:nvPicPr>
          <p:cNvPr id="6" name="Picture 5" descr="A picture containing text&#10;&#10;Description automatically generated">
            <a:extLst>
              <a:ext uri="{FF2B5EF4-FFF2-40B4-BE49-F238E27FC236}">
                <a16:creationId xmlns:a16="http://schemas.microsoft.com/office/drawing/2014/main" id="{310AF709-91DD-B4BA-D89E-5F801538B62D}"/>
              </a:ext>
            </a:extLst>
          </p:cNvPr>
          <p:cNvPicPr>
            <a:picLocks noChangeAspect="1"/>
          </p:cNvPicPr>
          <p:nvPr/>
        </p:nvPicPr>
        <p:blipFill>
          <a:blip r:embed="rId6"/>
          <a:srcRect l="17831" t="27222" r="17831" b="29166"/>
          <a:stretch/>
        </p:blipFill>
        <p:spPr>
          <a:xfrm>
            <a:off x="2173907" y="2359221"/>
            <a:ext cx="5039258" cy="1921380"/>
          </a:xfrm>
          <a:prstGeom prst="rect">
            <a:avLst/>
          </a:prstGeom>
        </p:spPr>
      </p:pic>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Agenda Section Header Overvie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15439626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endParaRPr>
          </a:p>
        </p:txBody>
      </p:sp>
      <p:sp>
        <p:nvSpPr>
          <p:cNvPr id="2" name="TextBox 1"/>
          <p:cNvSpPr txBox="1"/>
          <p:nvPr/>
        </p:nvSpPr>
        <p:spPr>
          <a:xfrm>
            <a:off x="630000" y="907198"/>
            <a:ext cx="3447288" cy="3657600"/>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endParaRPr>
          </a:p>
        </p:txBody>
      </p:sp>
      <p:sp>
        <p:nvSpPr>
          <p:cNvPr id="10" name="TextBox 1"/>
          <p:cNvSpPr txBox="1"/>
          <p:nvPr/>
        </p:nvSpPr>
        <p:spPr>
          <a:xfrm>
            <a:off x="918230" y="1115416"/>
            <a:ext cx="2871620"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Agenda Section Header">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7084755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ection header line">
    <p:bg bwMode="black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4DD9D0-CB7A-4008-D6F5-5FB41099ADEF}"/>
              </a:ext>
            </a:extLst>
          </p:cNvPr>
          <p:cNvGraphicFramePr>
            <a:graphicFrameLocks noChangeAspect="1"/>
          </p:cNvGraphicFramePr>
          <p:nvPr>
            <p:custDataLst>
              <p:tags r:id="rId1"/>
            </p:custDataLst>
            <p:extLst>
              <p:ext uri="{D42A27DB-BD31-4B8C-83A1-F6EECF244321}">
                <p14:modId xmlns:p14="http://schemas.microsoft.com/office/powerpoint/2010/main" val="3814449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884DD9D0-CB7A-4008-D6F5-5FB41099AD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chemeClr val="bg1"/>
                </a:solidFill>
                <a:latin typeface="+mj-lt"/>
                <a:ea typeface="+mj-ea"/>
                <a:cs typeface="+mj-cs"/>
                <a:sym typeface="Trebuchet MS" panose="020B0603020202020204" pitchFamily="34" charset="0"/>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Agenda Full Width Overvie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7095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Agenda Two-Third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7029300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p:nvSpPr>
        <p:spPr>
          <a:xfrm>
            <a:off x="630000" y="3207715"/>
            <a:ext cx="17503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0937555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endParaRPr>
          </a:p>
        </p:txBody>
      </p:sp>
      <p:sp>
        <p:nvSpPr>
          <p:cNvPr id="11" name="TextBox 10"/>
          <p:cNvSpPr txBox="1"/>
          <p:nvPr/>
        </p:nvSpPr>
        <p:spPr>
          <a:xfrm>
            <a:off x="630000" y="907197"/>
            <a:ext cx="3448800" cy="3657600"/>
          </a:xfrm>
          <a:prstGeom prst="rect">
            <a:avLst/>
          </a:prstGeom>
          <a:noFill/>
          <a:ln>
            <a:solidFill>
              <a:schemeClr val="accent4"/>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endParaRPr>
          </a:p>
        </p:txBody>
      </p:sp>
      <p:sp>
        <p:nvSpPr>
          <p:cNvPr id="9" name="TextBox 1"/>
          <p:cNvSpPr txBox="1"/>
          <p:nvPr/>
        </p:nvSpPr>
        <p:spPr>
          <a:xfrm>
            <a:off x="918230" y="1115416"/>
            <a:ext cx="2871620"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rPr>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51366733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7412878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Agenda D. Two-Third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93801427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28" name="TextBox 2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p:nvSpPr>
        <p:spPr>
          <a:xfrm>
            <a:off x="630000" y="3262145"/>
            <a:ext cx="1343943"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Agenda D. Table of Content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02142089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extBox 19"/>
          <p:cNvSpPr txBox="1"/>
          <p:nvPr/>
        </p:nvSpPr>
        <p:spPr>
          <a:xfrm>
            <a:off x="629999" y="2624742"/>
            <a:ext cx="3056629" cy="1668149"/>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Trebuchet MS" panose="020B0603020202020204" pitchFamily="34" charset="0"/>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9" name="TextBox 1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E7D30-C1C3-D92B-306F-C59E5DB21AC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8045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162236152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Image">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02803683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White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782DDCE-3467-B29D-18EB-07CE45BF1350}"/>
              </a:ext>
            </a:extLst>
          </p:cNvPr>
          <p:cNvGraphicFramePr>
            <a:graphicFrameLocks noChangeAspect="1"/>
          </p:cNvGraphicFramePr>
          <p:nvPr>
            <p:custDataLst>
              <p:tags r:id="rId1"/>
            </p:custDataLst>
            <p:extLst>
              <p:ext uri="{D42A27DB-BD31-4B8C-83A1-F6EECF244321}">
                <p14:modId xmlns:p14="http://schemas.microsoft.com/office/powerpoint/2010/main" val="17710951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0782DDCE-3467-B29D-18EB-07CE45BF135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0" name="TextBox 19"/>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200">
                <a:solidFill>
                  <a:schemeClr val="tx2"/>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dirty="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Privileged and Confidential</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2156750692"/>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Privileged and Confidential</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pic>
        <p:nvPicPr>
          <p:cNvPr id="10" name="Picture 9" descr="Shape, polygon  Description automatically generated">
            <a:extLst>
              <a:ext uri="{FF2B5EF4-FFF2-40B4-BE49-F238E27FC236}">
                <a16:creationId xmlns:a16="http://schemas.microsoft.com/office/drawing/2014/main" id="{1A5BBB79-8C65-447D-B74B-B04CD7B3DE54}"/>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326698718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mparision with Subtitl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31CBA055-D7DB-4973-A021-6806C1AD81D2}"/>
              </a:ext>
            </a:extLst>
          </p:cNvPr>
          <p:cNvPicPr>
            <a:picLocks noChangeAspect="1"/>
          </p:cNvPicPr>
          <p:nvPr userDrawn="1"/>
        </p:nvPicPr>
        <p:blipFill>
          <a:blip r:embed="rId2"/>
          <a:stretch>
            <a:fillRect/>
          </a:stretch>
        </p:blipFill>
        <p:spPr>
          <a:xfrm>
            <a:off x="11224146" y="109524"/>
            <a:ext cx="824886" cy="802962"/>
          </a:xfrm>
          <a:prstGeom prst="rect">
            <a:avLst/>
          </a:prstGeom>
        </p:spPr>
      </p:pic>
    </p:spTree>
    <p:extLst>
      <p:ext uri="{BB962C8B-B14F-4D97-AF65-F5344CB8AC3E}">
        <p14:creationId xmlns:p14="http://schemas.microsoft.com/office/powerpoint/2010/main" val="4049816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har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639713" cy="3541007"/>
            <a:chOff x="0" y="-2"/>
            <a:chExt cx="4639713"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en-US" noProof="0" dirty="0"/>
              <a:t>Click icon to add chart</a:t>
            </a:r>
          </a:p>
        </p:txBody>
      </p:sp>
      <p:pic>
        <p:nvPicPr>
          <p:cNvPr id="6" name="Picture 5" descr="Shape, polygon  Description automatically generated">
            <a:extLst>
              <a:ext uri="{FF2B5EF4-FFF2-40B4-BE49-F238E27FC236}">
                <a16:creationId xmlns:a16="http://schemas.microsoft.com/office/drawing/2014/main" id="{369C906A-5BB5-4CCC-A279-B3D7E6AE010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400149731"/>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able">
    <p:spTree>
      <p:nvGrpSpPr>
        <p:cNvPr id="1" name=""/>
        <p:cNvGrpSpPr/>
        <p:nvPr/>
      </p:nvGrpSpPr>
      <p:grpSpPr>
        <a:xfrm>
          <a:off x="0" y="0"/>
          <a:ext cx="0" cy="0"/>
          <a:chOff x="0" y="0"/>
          <a:chExt cx="0" cy="0"/>
        </a:xfrm>
      </p:grpSpPr>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en-US" noProof="0" dirty="0"/>
              <a:t>Click icon to add table</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4EA88DBD-8670-436E-8C51-07E10DE7C6D1}"/>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892071558"/>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Large Photo">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4039571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dirty="0"/>
              <a:t>Vega Economics</a:t>
            </a:r>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endParaRPr lang="en-US" noProof="0" dirty="0"/>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510.280.5520</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info@vegaeconomics.com</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vegaeconomics.com</a:t>
            </a:r>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Tree>
    <p:extLst>
      <p:ext uri="{BB962C8B-B14F-4D97-AF65-F5344CB8AC3E}">
        <p14:creationId xmlns:p14="http://schemas.microsoft.com/office/powerpoint/2010/main" val="372121451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40794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dirty="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99519190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AFC64098-2FFB-4418-A566-94F9E1734246}"/>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41012425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Green highlight">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01297EB-D830-8F36-597E-46167A0B3BDA}"/>
              </a:ext>
            </a:extLst>
          </p:cNvPr>
          <p:cNvGraphicFramePr>
            <a:graphicFrameLocks noChangeAspect="1"/>
          </p:cNvGraphicFramePr>
          <p:nvPr>
            <p:custDataLst>
              <p:tags r:id="rId1"/>
            </p:custDataLst>
            <p:extLst>
              <p:ext uri="{D42A27DB-BD31-4B8C-83A1-F6EECF244321}">
                <p14:modId xmlns:p14="http://schemas.microsoft.com/office/powerpoint/2010/main" val="3238699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F01297EB-D830-8F36-597E-46167A0B3BD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7" name="TextBox 16"/>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729BC02E-3B29-48C1-8029-A319C8E82729}"/>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2718739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accent6"/>
                </a:solidFill>
              </a:defRPr>
            </a:lvl1pPr>
          </a:lstStyle>
          <a:p>
            <a:pPr marL="228600" lvl="0" indent="-228600"/>
            <a:r>
              <a:rPr lang="en-US" noProof="0"/>
              <a:t>Click to edit Master text styles</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BAA50754-9C17-47C9-AF59-645527A217D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982610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6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30272047"/>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Tree>
    <p:extLst>
      <p:ext uri="{BB962C8B-B14F-4D97-AF65-F5344CB8AC3E}">
        <p14:creationId xmlns:p14="http://schemas.microsoft.com/office/powerpoint/2010/main" val="75000193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54D0BFBF-7A80-4F1F-922C-8DD87D494987}"/>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50865347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639713" cy="3541007"/>
            <a:chOff x="0" y="-2"/>
            <a:chExt cx="4639713"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3" name="Title 1" title="Title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anchor="b">
            <a:normAutofit/>
          </a:bodyPr>
          <a:lstStyle>
            <a:lvl1pPr>
              <a:defRPr sz="4400" b="1">
                <a:solidFill>
                  <a:schemeClr val="accent1"/>
                </a:solidFill>
              </a:defRPr>
            </a:lvl1pPr>
          </a:lstStyle>
          <a:p>
            <a:r>
              <a:rPr lang="en-US" noProof="0"/>
              <a:t>Click to Edit Master Title Style </a:t>
            </a:r>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2146AB3F-DE48-435E-8E53-5998B1F9DBB2}"/>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47170074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E2EB-00DF-4EBA-BF1F-D37805D4558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789393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46892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8D60A-71C8-0401-BE58-81EFDD22535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AB709BC-FFDB-423E-A4B7-8FA9AAB12D24}"/>
              </a:ext>
            </a:extLst>
          </p:cNvPr>
          <p:cNvSpPr>
            <a:spLocks noGrp="1"/>
          </p:cNvSpPr>
          <p:nvPr>
            <p:ph type="ftr" sz="quarter" idx="10"/>
          </p:nvPr>
        </p:nvSpPr>
        <p:spPr/>
        <p:txBody>
          <a:bodyPr/>
          <a:lstStyle/>
          <a:p>
            <a:r>
              <a:rPr lang="en-US" noProof="0"/>
              <a:t>Privileged and Confidential</a:t>
            </a:r>
            <a:endParaRPr lang="en-US" noProof="0" dirty="0"/>
          </a:p>
        </p:txBody>
      </p:sp>
      <p:sp>
        <p:nvSpPr>
          <p:cNvPr id="4" name="Slide Number Placeholder 3">
            <a:extLst>
              <a:ext uri="{FF2B5EF4-FFF2-40B4-BE49-F238E27FC236}">
                <a16:creationId xmlns:a16="http://schemas.microsoft.com/office/drawing/2014/main" id="{29ADB8EE-3CFA-D9D2-B091-3906B33E9730}"/>
              </a:ext>
            </a:extLst>
          </p:cNvPr>
          <p:cNvSpPr>
            <a:spLocks noGrp="1"/>
          </p:cNvSpPr>
          <p:nvPr>
            <p:ph type="sldNum" sz="quarter" idx="11"/>
          </p:nvPr>
        </p:nvSpPr>
        <p:spPr/>
        <p:txBody>
          <a:bodyPr/>
          <a:lstStyle/>
          <a:p>
            <a:fld id="{8699F50C-BE38-4BD0-BA84-9B090E1F2B9B}" type="slidenum">
              <a:rPr lang="en-US" noProof="0" smtClean="0"/>
              <a:pPr/>
              <a:t>‹#›</a:t>
            </a:fld>
            <a:endParaRPr lang="en-US" noProof="0" dirty="0"/>
          </a:p>
        </p:txBody>
      </p:sp>
    </p:spTree>
    <p:extLst>
      <p:ext uri="{BB962C8B-B14F-4D97-AF65-F5344CB8AC3E}">
        <p14:creationId xmlns:p14="http://schemas.microsoft.com/office/powerpoint/2010/main" val="32018406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346648870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Green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1EDEC1A-00AF-97C6-4719-AC3084C09522}"/>
              </a:ext>
            </a:extLst>
          </p:cNvPr>
          <p:cNvGraphicFramePr>
            <a:graphicFrameLocks noChangeAspect="1"/>
          </p:cNvGraphicFramePr>
          <p:nvPr>
            <p:custDataLst>
              <p:tags r:id="rId1"/>
            </p:custDataLst>
            <p:extLst>
              <p:ext uri="{D42A27DB-BD31-4B8C-83A1-F6EECF244321}">
                <p14:modId xmlns:p14="http://schemas.microsoft.com/office/powerpoint/2010/main" val="781183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11EDEC1A-00AF-97C6-4719-AC3084C0952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2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16910779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dirty="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Privileged and Confidential</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293559005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Privileged and Confidential</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pic>
        <p:nvPicPr>
          <p:cNvPr id="10" name="Picture 9" descr="Shape, polygon  Description automatically generated">
            <a:extLst>
              <a:ext uri="{FF2B5EF4-FFF2-40B4-BE49-F238E27FC236}">
                <a16:creationId xmlns:a16="http://schemas.microsoft.com/office/drawing/2014/main" id="{1A5BBB79-8C65-447D-B74B-B04CD7B3DE54}"/>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43103971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31CBA055-D7DB-4973-A021-6806C1AD81D2}"/>
              </a:ext>
            </a:extLst>
          </p:cNvPr>
          <p:cNvPicPr>
            <a:picLocks noChangeAspect="1"/>
          </p:cNvPicPr>
          <p:nvPr userDrawn="1"/>
        </p:nvPicPr>
        <p:blipFill>
          <a:blip r:embed="rId2"/>
          <a:stretch>
            <a:fillRect/>
          </a:stretch>
        </p:blipFill>
        <p:spPr>
          <a:xfrm>
            <a:off x="11224146" y="109524"/>
            <a:ext cx="824886" cy="802962"/>
          </a:xfrm>
          <a:prstGeom prst="rect">
            <a:avLst/>
          </a:prstGeom>
        </p:spPr>
      </p:pic>
    </p:spTree>
    <p:extLst>
      <p:ext uri="{BB962C8B-B14F-4D97-AF65-F5344CB8AC3E}">
        <p14:creationId xmlns:p14="http://schemas.microsoft.com/office/powerpoint/2010/main" val="2758268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639713" cy="3541007"/>
            <a:chOff x="0" y="-2"/>
            <a:chExt cx="4639713"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en-US" noProof="0" dirty="0"/>
              <a:t>Click icon to add chart</a:t>
            </a:r>
          </a:p>
        </p:txBody>
      </p:sp>
      <p:pic>
        <p:nvPicPr>
          <p:cNvPr id="6" name="Picture 5" descr="Shape, polygon  Description automatically generated">
            <a:extLst>
              <a:ext uri="{FF2B5EF4-FFF2-40B4-BE49-F238E27FC236}">
                <a16:creationId xmlns:a16="http://schemas.microsoft.com/office/drawing/2014/main" id="{369C906A-5BB5-4CCC-A279-B3D7E6AE010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36811117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en-US" noProof="0" dirty="0"/>
              <a:t>Click icon to add table</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4EA88DBD-8670-436E-8C51-07E10DE7C6D1}"/>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8977720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80545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dirty="0"/>
              <a:t>Vega Economics</a:t>
            </a:r>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endParaRPr lang="en-US" noProof="0" dirty="0"/>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510.280.5520</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info@vegaeconomics.com</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vegaeconomics.com</a:t>
            </a:r>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Tree>
    <p:extLst>
      <p:ext uri="{BB962C8B-B14F-4D97-AF65-F5344CB8AC3E}">
        <p14:creationId xmlns:p14="http://schemas.microsoft.com/office/powerpoint/2010/main" val="50819896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313207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dirty="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262052725"/>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theme" Target="../theme/theme3.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9"/>
            </p:custDataLst>
            <p:extLst>
              <p:ext uri="{D42A27DB-BD31-4B8C-83A1-F6EECF244321}">
                <p14:modId xmlns:p14="http://schemas.microsoft.com/office/powerpoint/2010/main" val="402802545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2" name="TextBox 11"/>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2081213"/>
            <a:ext cx="10933350" cy="40798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A2B636DD-7CC0-413E-F45A-8F2759F18996}"/>
              </a:ext>
            </a:extLst>
          </p:cNvPr>
          <p:cNvSpPr txBox="1"/>
          <p:nvPr/>
        </p:nvSpPr>
        <p:spPr>
          <a:xfrm>
            <a:off x="9659691" y="0"/>
            <a:ext cx="2532309" cy="261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b="1" dirty="0">
                <a:solidFill>
                  <a:schemeClr val="tx1"/>
                </a:solidFill>
              </a:rPr>
              <a:t>DRAFT: PRELIMINARY, PRE-DECISIONAL</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59" r:id="rId28"/>
    <p:sldLayoutId id="2147485119" r:id="rId29"/>
    <p:sldLayoutId id="2147485185"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72" r:id="rId58"/>
    <p:sldLayoutId id="2147485173" r:id="rId59"/>
    <p:sldLayoutId id="2147485174" r:id="rId60"/>
    <p:sldLayoutId id="2147485175" r:id="rId61"/>
    <p:sldLayoutId id="2147485176" r:id="rId62"/>
    <p:sldLayoutId id="2147485177" r:id="rId63"/>
    <p:sldLayoutId id="2147485178" r:id="rId64"/>
    <p:sldLayoutId id="2147485179" r:id="rId65"/>
    <p:sldLayoutId id="2147485180" r:id="rId66"/>
    <p:sldLayoutId id="2147485186"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Privileged and Confidential</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226531934"/>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 id="2147485200" r:id="rId13"/>
    <p:sldLayoutId id="2147485201" r:id="rId14"/>
    <p:sldLayoutId id="2147485202" r:id="rId15"/>
    <p:sldLayoutId id="2147485203" r:id="rId16"/>
    <p:sldLayoutId id="2147485204" r:id="rId17"/>
    <p:sldLayoutId id="2147485205" r:id="rId18"/>
    <p:sldLayoutId id="2147485206" r:id="rId19"/>
    <p:sldLayoutId id="2147485207" r:id="rId20"/>
    <p:sldLayoutId id="2147485228" r:id="rId21"/>
  </p:sldLayoutIdLst>
  <p:hf hdr="0" dt="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Privileged and Confidential</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2131594480"/>
      </p:ext>
    </p:extLst>
  </p:cSld>
  <p:clrMap bg1="lt1" tx1="dk1" bg2="lt2" tx2="dk2" accent1="accent1" accent2="accent2" accent3="accent3" accent4="accent4" accent5="accent5" accent6="accent6" hlink="hlink" folHlink="folHlink"/>
  <p:sldLayoutIdLst>
    <p:sldLayoutId id="2147485209" r:id="rId1"/>
    <p:sldLayoutId id="2147485210" r:id="rId2"/>
    <p:sldLayoutId id="2147485211" r:id="rId3"/>
    <p:sldLayoutId id="2147485212" r:id="rId4"/>
    <p:sldLayoutId id="2147485213" r:id="rId5"/>
    <p:sldLayoutId id="2147485214" r:id="rId6"/>
    <p:sldLayoutId id="2147485215" r:id="rId7"/>
    <p:sldLayoutId id="2147485216" r:id="rId8"/>
    <p:sldLayoutId id="2147485217" r:id="rId9"/>
    <p:sldLayoutId id="2147485218" r:id="rId10"/>
    <p:sldLayoutId id="2147485219" r:id="rId11"/>
    <p:sldLayoutId id="2147485220" r:id="rId12"/>
    <p:sldLayoutId id="2147485221" r:id="rId13"/>
    <p:sldLayoutId id="2147485222" r:id="rId14"/>
    <p:sldLayoutId id="2147485223" r:id="rId15"/>
    <p:sldLayoutId id="2147485224" r:id="rId16"/>
    <p:sldLayoutId id="2147485225" r:id="rId17"/>
    <p:sldLayoutId id="2147485226" r:id="rId18"/>
    <p:sldLayoutId id="2147485227" r:id="rId19"/>
  </p:sldLayoutIdLst>
  <p:hf hdr="0" dt="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hyperlink" Target="https://www.kff.org/health-costs/kff-health-care-debt-survey/#c7f7c77b-dec4-4baf-bed1-78e3522b4f46--introduction" TargetMode="External"/><Relationship Id="rId2" Type="http://schemas.openxmlformats.org/officeDocument/2006/relationships/notesSlide" Target="../notesSlides/notesSlide4.xml"/><Relationship Id="rId1" Type="http://schemas.openxmlformats.org/officeDocument/2006/relationships/slideLayout" Target="../slideLayouts/slideLayout79.xml"/><Relationship Id="rId6" Type="http://schemas.openxmlformats.org/officeDocument/2006/relationships/hyperlink" Target="https://www.healthsystemtracker.org/chart-collection/cost-affect-access-care/#Percent%20of%20adults%20who%20reported%20barriers%20to%20accessing%20healthcare,%202024" TargetMode="External"/><Relationship Id="rId5" Type="http://schemas.openxmlformats.org/officeDocument/2006/relationships/hyperlink" Target="https://www.healthsystemtracker.org/chart-collection/health-spending-u-s-compare-countries/" TargetMode="External"/><Relationship Id="rId4" Type="http://schemas.openxmlformats.org/officeDocument/2006/relationships/hyperlink" Target="https://www.pgpf.org/article/healthcare-spending-will-be-one-fifth-of-the-economy-within-a-decad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interactives.commonwealthfund.org/2025/state-scorecard/North_Carolina.pdf" TargetMode="External"/><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3" Type="http://schemas.openxmlformats.org/officeDocument/2006/relationships/hyperlink" Target="https://www.forbes.com/advisor/health-insurance/best-worst-states-for-healthcare" TargetMode="External"/><Relationship Id="rId2" Type="http://schemas.openxmlformats.org/officeDocument/2006/relationships/notesSlide" Target="../notesSlides/notesSlide6.xml"/><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hyperlink" Target="https://www.forbes.com/advisor/health-insurance/best-worst-states-for-healthcare" TargetMode="External"/><Relationship Id="rId2" Type="http://schemas.openxmlformats.org/officeDocument/2006/relationships/chart" Target="../charts/chart2.xml"/><Relationship Id="rId1" Type="http://schemas.openxmlformats.org/officeDocument/2006/relationships/slideLayout" Target="../slideLayouts/slideLayout79.xml"/><Relationship Id="rId4" Type="http://schemas.openxmlformats.org/officeDocument/2006/relationships/hyperlink" Target="https://www.rand.org/pubs/research_reports/RRA1144-2-v2.html"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rand.org/pubs/research_reports/RRA1144-2-v2.html" TargetMode="External"/><Relationship Id="rId2" Type="http://schemas.openxmlformats.org/officeDocument/2006/relationships/chart" Target="../charts/chart3.xml"/><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3" Type="http://schemas.openxmlformats.org/officeDocument/2006/relationships/hyperlink" Target="https://www.rand.org/pubs/research_reports/RRA1144-2-v2.html" TargetMode="External"/><Relationship Id="rId2" Type="http://schemas.openxmlformats.org/officeDocument/2006/relationships/chart" Target="../charts/chart4.xml"/><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3" Type="http://schemas.openxmlformats.org/officeDocument/2006/relationships/hyperlink" Target="https://www.rand.org/pubs/research_reports/RRA1144-2-v2.html" TargetMode="External"/><Relationship Id="rId2" Type="http://schemas.openxmlformats.org/officeDocument/2006/relationships/chart" Target="../charts/chart5.xml"/><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8" Type="http://schemas.openxmlformats.org/officeDocument/2006/relationships/hyperlink" Target="https://www.commonwealthfund.org/datacenter/premature-deaths-preventable-causes-100000-population?performance_area=9371" TargetMode="External"/><Relationship Id="rId3" Type="http://schemas.openxmlformats.org/officeDocument/2006/relationships/hyperlink" Target="https://www.cdc.gov/nchs/data/nvsr/nvsr74/nvsr74-12.pdf" TargetMode="External"/><Relationship Id="rId7" Type="http://schemas.openxmlformats.org/officeDocument/2006/relationships/hyperlink" Target="https://www.kff.org/state-health-policy-data/state-indicator/diabetes-deaths-and-death-rates-per-100000/?currentTimeframe=0&amp;sortModel=%7B%22colId%22:%22Location%22,%22sort%22:%22asc%22%7D" TargetMode="External"/><Relationship Id="rId2" Type="http://schemas.openxmlformats.org/officeDocument/2006/relationships/notesSlide" Target="../notesSlides/notesSlide7.xml"/><Relationship Id="rId1" Type="http://schemas.openxmlformats.org/officeDocument/2006/relationships/slideLayout" Target="../slideLayouts/slideLayout79.xml"/><Relationship Id="rId6" Type="http://schemas.openxmlformats.org/officeDocument/2006/relationships/hyperlink" Target="https://www.americashealthrankings.org/explore/measures/IMR_MCH/NC" TargetMode="External"/><Relationship Id="rId5" Type="http://schemas.openxmlformats.org/officeDocument/2006/relationships/hyperlink" Target="https://www.americashealthrankings.org/explore/measures/CVD/NC" TargetMode="External"/><Relationship Id="rId4" Type="http://schemas.openxmlformats.org/officeDocument/2006/relationships/hyperlink" Target="https://www.americashealthrankings.org/explore/measures/YPLL/NC" TargetMode="External"/><Relationship Id="rId9" Type="http://schemas.openxmlformats.org/officeDocument/2006/relationships/hyperlink" Target="https://www.commonwealthfund.org/datacenter/preventable-hospitalizations-age-65-and-older-1000-medicare-beneficiari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79.xml"/><Relationship Id="rId6" Type="http://schemas.openxmlformats.org/officeDocument/2006/relationships/hyperlink" Target="https://fred.stlouisfed.org/series/CPIAUCSL" TargetMode="External"/><Relationship Id="rId5" Type="http://schemas.openxmlformats.org/officeDocument/2006/relationships/hyperlink" Target="https://www.kff.org/private-insurance/state-indicator/family-coverage" TargetMode="External"/><Relationship Id="rId4" Type="http://schemas.openxmlformats.org/officeDocument/2006/relationships/hyperlink" Target="https://www.kff.org/other/state-indicator/total-population" TargetMode="External"/></Relationships>
</file>

<file path=ppt/slides/_rels/slide27.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9.xml"/><Relationship Id="rId1" Type="http://schemas.openxmlformats.org/officeDocument/2006/relationships/slideLayout" Target="../slideLayouts/slideLayout79.xml"/><Relationship Id="rId5" Type="http://schemas.openxmlformats.org/officeDocument/2006/relationships/hyperlink" Target="https://www.commonwealthfund.org/blog/2026/is-employer-coverage-affordable-how-states-stack-up" TargetMode="Externa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79.xml"/><Relationship Id="rId6" Type="http://schemas.openxmlformats.org/officeDocument/2006/relationships/hyperlink" Target="https://www.commerce.nc.gov/blog/2023/05/03/small-businesses-account-nearly-half-private-employment-north-carolina" TargetMode="External"/><Relationship Id="rId5" Type="http://schemas.openxmlformats.org/officeDocument/2006/relationships/hyperlink" Target="https://www.smallbusinessforamericasfuture.org/nc-report-bipartisan-concern-on-rising-healthcare-costs" TargetMode="External"/><Relationship Id="rId4" Type="http://schemas.openxmlformats.org/officeDocument/2006/relationships/hyperlink" Target="https://www.kff.org/private-insurance/state-indicator/percent-of-firms-offering-coverage"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ncdoi.gov/consumers/health-insurance/companies-selling-health-vision-and-dental-insurance" TargetMode="External"/><Relationship Id="rId3" Type="http://schemas.openxmlformats.org/officeDocument/2006/relationships/image" Target="../media/image14.png"/><Relationship Id="rId7" Type="http://schemas.openxmlformats.org/officeDocument/2006/relationships/hyperlink" Target="https://www.ncdoi.gov/documents/consumer/2025-individual-health-insurance-aca-carriers/open" TargetMode="External"/><Relationship Id="rId2" Type="http://schemas.openxmlformats.org/officeDocument/2006/relationships/notesSlide" Target="../notesSlides/notesSlide11.xml"/><Relationship Id="rId1" Type="http://schemas.openxmlformats.org/officeDocument/2006/relationships/slideLayout" Target="../slideLayouts/slideLayout79.xml"/><Relationship Id="rId6" Type="http://schemas.openxmlformats.org/officeDocument/2006/relationships/hyperlink" Target="https://www.kff.org/affordable-care-act/state-indicator/marketplace-plan-selections-by-metal-level-2/?currentTimeframe=0&amp;sortModel=%7B%22colId%22:%22Location%22,%22sort%22:%22asc%22%7D" TargetMode="External"/><Relationship Id="rId5" Type="http://schemas.openxmlformats.org/officeDocument/2006/relationships/hyperlink" Target="https://www.ncdoi.gov/news/press-releases/2025/10/29/aca-health-insurance-rates-released-2026-open-enrollment" TargetMode="External"/><Relationship Id="rId4" Type="http://schemas.openxmlformats.org/officeDocument/2006/relationships/hyperlink" Target="https://www.kff.org/affordable-care-act/what-we-know-so-far-about-2026-aca-marketplace-enrollment-premiums-and-deductibles/" TargetMode="External"/><Relationship Id="rId9" Type="http://schemas.openxmlformats.org/officeDocument/2006/relationships/hyperlink" Target="https://www.beckerspayer.com/payer/aca/6-insurers-exiting-aca-marke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7.xml"/></Relationships>
</file>

<file path=ppt/slides/_rels/slide30.xml.rels><?xml version="1.0" encoding="UTF-8" standalone="yes"?>
<Relationships xmlns="http://schemas.openxmlformats.org/package/2006/relationships"><Relationship Id="rId8" Type="http://schemas.openxmlformats.org/officeDocument/2006/relationships/hyperlink" Target="https://www.shpnc.gov/documents/board-trustees/board-trustees-presentation-652026/download?attachment" TargetMode="External"/><Relationship Id="rId3" Type="http://schemas.openxmlformats.org/officeDocument/2006/relationships/chart" Target="../charts/chart8.xml"/><Relationship Id="rId7" Type="http://schemas.openxmlformats.org/officeDocument/2006/relationships/hyperlink" Target="https://www.shpnc.gov/documents/board-trustees/board-trustees-presentation-1252025/download?attachment=" TargetMode="External"/><Relationship Id="rId2" Type="http://schemas.openxmlformats.org/officeDocument/2006/relationships/notesSlide" Target="../notesSlides/notesSlide12.xml"/><Relationship Id="rId1" Type="http://schemas.openxmlformats.org/officeDocument/2006/relationships/slideLayout" Target="../slideLayouts/slideLayout79.xml"/><Relationship Id="rId6" Type="http://schemas.openxmlformats.org/officeDocument/2006/relationships/hyperlink" Target="https://www.shpnc.gov/documents/board-trustees/board-trustees-presentation-272025/download?attachment=" TargetMode="External"/><Relationship Id="rId5" Type="http://schemas.openxmlformats.org/officeDocument/2006/relationships/hyperlink" Target="https://www.shpnc.gov/media/3393/download?attachment=" TargetMode="External"/><Relationship Id="rId4" Type="http://schemas.openxmlformats.org/officeDocument/2006/relationships/hyperlink" Target="https://www.shpnc.gov/documents/board-trustees/state-health-plan-board-trustees-presentation-7102026/download?attachment" TargetMode="External"/></Relationships>
</file>

<file path=ppt/slides/_rels/slide31.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hyperlink" Target="https://medicaid.ncdhhs.gov/reports/annual-reports-and-tables" TargetMode="External"/><Relationship Id="rId7" Type="http://schemas.openxmlformats.org/officeDocument/2006/relationships/hyperlink" Target="https://www.ncleg.gov/Sessions/2025/Bills/Senate/PDF/S257v8.pdf" TargetMode="External"/><Relationship Id="rId2" Type="http://schemas.openxmlformats.org/officeDocument/2006/relationships/notesSlide" Target="../notesSlides/notesSlide13.xml"/><Relationship Id="rId1" Type="http://schemas.openxmlformats.org/officeDocument/2006/relationships/slideLayout" Target="../slideLayouts/slideLayout79.xml"/><Relationship Id="rId6" Type="http://schemas.openxmlformats.org/officeDocument/2006/relationships/hyperlink" Target="https://www.kff.org/medicaid/a-closer-look-at-north-carolinas-implementation-of-the-2025-reconciliation-law-medicaid-provisions-and-other-changes-amid-medicaid-budget-shortfalls/" TargetMode="External"/><Relationship Id="rId5" Type="http://schemas.openxmlformats.org/officeDocument/2006/relationships/hyperlink" Target="https://medicaid.ncdhhs.gov/medicaid-annual-report-sfy-2024-english/download?attachment" TargetMode="External"/><Relationship Id="rId4" Type="http://schemas.openxmlformats.org/officeDocument/2006/relationships/hyperlink" Target="https://medicaid.ncdhhs.gov/medicaid-state-fiscal-year-2025-report/download?attachmen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chart" Target="../charts/chart10.xml"/><Relationship Id="rId7" Type="http://schemas.openxmlformats.org/officeDocument/2006/relationships/hyperlink" Target="https://www.commonwealthfund.org/datacenter/north-carolina" TargetMode="External"/><Relationship Id="rId2" Type="http://schemas.openxmlformats.org/officeDocument/2006/relationships/notesSlide" Target="../notesSlides/notesSlide14.xml"/><Relationship Id="rId1" Type="http://schemas.openxmlformats.org/officeDocument/2006/relationships/slideLayout" Target="../slideLayouts/slideLayout79.xml"/><Relationship Id="rId6" Type="http://schemas.openxmlformats.org/officeDocument/2006/relationships/hyperlink" Target="https://healthcarevaluehub.org/wp-content/uploads/NC_2023_Affordability_Brief.pdf" TargetMode="External"/><Relationship Id="rId5" Type="http://schemas.openxmlformats.org/officeDocument/2006/relationships/chart" Target="../charts/chart12.xml"/><Relationship Id="rId4" Type="http://schemas.openxmlformats.org/officeDocument/2006/relationships/chart" Target="../charts/chart11.xml"/></Relationships>
</file>

<file path=ppt/slides/_rels/slide34.xml.rels><?xml version="1.0" encoding="UTF-8" standalone="yes"?>
<Relationships xmlns="http://schemas.openxmlformats.org/package/2006/relationships"><Relationship Id="rId3" Type="http://schemas.openxmlformats.org/officeDocument/2006/relationships/hyperlink" Target="https://healthcarevaluehub.org/wp-content/uploads/NC_2023_Affordability_Brief.pdf" TargetMode="External"/><Relationship Id="rId2" Type="http://schemas.openxmlformats.org/officeDocument/2006/relationships/chart" Target="../charts/chart13.xml"/><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3" Type="http://schemas.openxmlformats.org/officeDocument/2006/relationships/chart" Target="../charts/chart14.xml"/><Relationship Id="rId7" Type="http://schemas.openxmlformats.org/officeDocument/2006/relationships/hyperlink" Target="https://scholarship.law.duke.edu/cgi/viewcontent.cgi?article=6961&amp;context=faculty_scholarship" TargetMode="External"/><Relationship Id="rId2" Type="http://schemas.openxmlformats.org/officeDocument/2006/relationships/notesSlide" Target="../notesSlides/notesSlide15.xml"/><Relationship Id="rId1" Type="http://schemas.openxmlformats.org/officeDocument/2006/relationships/slideLayout" Target="../slideLayouts/slideLayout79.xml"/><Relationship Id="rId6" Type="http://schemas.openxmlformats.org/officeDocument/2006/relationships/hyperlink" Target="https://datacatalog.urban.org/dataset/debt-america-2025" TargetMode="External"/><Relationship Id="rId5" Type="http://schemas.openxmlformats.org/officeDocument/2006/relationships/hyperlink" Target="https://www.ncdhhs.gov/news/press-releases/2025/10/13/governor-stein-ncdhhs-announce-more-65-billion-medical-debt-erased-north-carolina" TargetMode="External"/><Relationship Id="rId4" Type="http://schemas.openxmlformats.org/officeDocument/2006/relationships/hyperlink" Target="https://www.ncjustice.org/projects/health-advocacy-project/medical-debt/"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smallbusinessforamericasfuture.org/nc-report-bipartisan-concern-on-rising-healthcare-costs" TargetMode="External"/><Relationship Id="rId2" Type="http://schemas.openxmlformats.org/officeDocument/2006/relationships/notesSlide" Target="../notesSlides/notesSlide16.xml"/><Relationship Id="rId1" Type="http://schemas.openxmlformats.org/officeDocument/2006/relationships/slideLayout" Target="../slideLayouts/slideLayout79.xml"/><Relationship Id="rId4" Type="http://schemas.openxmlformats.org/officeDocument/2006/relationships/chart" Target="../charts/char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3" Type="http://schemas.openxmlformats.org/officeDocument/2006/relationships/hyperlink" Target="https://www.kff.org/state-health-policy-data/state-indicator/distribution-of-health-care-expenditures-by-service-by-state-of-residence-in-millions/?dataView=1&amp;currentTimeframe=0&amp;sortModel=%7B%22colId%22:%22Location%22,%22sort%22:%22asc%22%7D" TargetMode="External"/><Relationship Id="rId2" Type="http://schemas.openxmlformats.org/officeDocument/2006/relationships/notesSlide" Target="../notesSlides/notesSlide17.xml"/><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3" Type="http://schemas.openxmlformats.org/officeDocument/2006/relationships/hyperlink" Target="https://www.rand.org/pubs/research_reports/RR4394.html" TargetMode="External"/><Relationship Id="rId2" Type="http://schemas.openxmlformats.org/officeDocument/2006/relationships/notesSlide" Target="../notesSlides/notesSlide18.xml"/><Relationship Id="rId1" Type="http://schemas.openxmlformats.org/officeDocument/2006/relationships/slideLayout" Target="../slideLayouts/slideLayout79.xml"/><Relationship Id="rId5" Type="http://schemas.openxmlformats.org/officeDocument/2006/relationships/hyperlink" Target="https://www.rand.org/pubs/research_reports/RRA1144-2-v2.html" TargetMode="External"/><Relationship Id="rId4" Type="http://schemas.openxmlformats.org/officeDocument/2006/relationships/hyperlink" Target="https://www.rand.org/pubs/research_reports/RRA1144-1.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7.xml"/></Relationships>
</file>

<file path=ppt/slides/_rels/slide40.xml.rels><?xml version="1.0" encoding="UTF-8" standalone="yes"?>
<Relationships xmlns="http://schemas.openxmlformats.org/package/2006/relationships"><Relationship Id="rId3" Type="http://schemas.openxmlformats.org/officeDocument/2006/relationships/hyperlink" Target="https://www.shpnc.gov/documents/north-carolina-hospitals-extreme-price-markups-failures-transparency-shoppable-hospital-services/download?attachment" TargetMode="External"/><Relationship Id="rId2" Type="http://schemas.openxmlformats.org/officeDocument/2006/relationships/notesSlide" Target="../notesSlides/notesSlide19.xml"/><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0.xml"/><Relationship Id="rId1" Type="http://schemas.openxmlformats.org/officeDocument/2006/relationships/slideLayout" Target="../slideLayouts/slideLayout79.xml"/><Relationship Id="rId5" Type="http://schemas.openxmlformats.org/officeDocument/2006/relationships/hyperlink" Target="https://nchealthworkforce.unc.edu/downloaddata/" TargetMode="External"/><Relationship Id="rId4" Type="http://schemas.openxmlformats.org/officeDocument/2006/relationships/hyperlink" Target="https://data.hrsa.gov/data/download?data=AHRF"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facilityfeereform.chir.georgetown.edu/facility-fee-prohibitions/" TargetMode="External"/><Relationship Id="rId2" Type="http://schemas.openxmlformats.org/officeDocument/2006/relationships/hyperlink" Target="https://www.northcarolinahealthnews.org/2024/09/23/hospital-facility-fees-but-no-hospital/" TargetMode="External"/><Relationship Id="rId1" Type="http://schemas.openxmlformats.org/officeDocument/2006/relationships/slideLayout" Target="../slideLayouts/slideLayout79.xml"/><Relationship Id="rId4" Type="http://schemas.openxmlformats.org/officeDocument/2006/relationships/hyperlink" Target="https://pubmed.ncbi.nlm.nih.gov/29727744/" TargetMode="External"/></Relationships>
</file>

<file path=ppt/slides/_rels/slide43.xml.rels><?xml version="1.0" encoding="UTF-8" standalone="yes"?>
<Relationships xmlns="http://schemas.openxmlformats.org/package/2006/relationships"><Relationship Id="rId3" Type="http://schemas.microsoft.com/office/2014/relationships/chartEx" Target="../charts/chartEx2.xml"/><Relationship Id="rId2" Type="http://schemas.openxmlformats.org/officeDocument/2006/relationships/notesSlide" Target="../notesSlides/notesSlide21.xml"/><Relationship Id="rId1" Type="http://schemas.openxmlformats.org/officeDocument/2006/relationships/slideLayout" Target="../slideLayouts/slideLayout79.xml"/><Relationship Id="rId6" Type="http://schemas.openxmlformats.org/officeDocument/2006/relationships/hyperlink" Target="https://www.milbank.org/primary-care-scorecard/" TargetMode="External"/><Relationship Id="rId5" Type="http://schemas.openxmlformats.org/officeDocument/2006/relationships/hyperlink" Target="https://nchealthworkforce.unc.edu/blog/pcc_index_2025/" TargetMode="Externa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hyperlink" Target="https://pmc.ncbi.nlm.nih.gov/articles/PMC9793026/pdf/10.1177_21501319221141792.pdf" TargetMode="External"/><Relationship Id="rId2" Type="http://schemas.openxmlformats.org/officeDocument/2006/relationships/notesSlide" Target="../notesSlides/notesSlide22.xml"/><Relationship Id="rId1" Type="http://schemas.openxmlformats.org/officeDocument/2006/relationships/slideLayout" Target="../slideLayouts/slideLayout79.xml"/><Relationship Id="rId6" Type="http://schemas.openxmlformats.org/officeDocument/2006/relationships/hyperlink" Target="https://www.ncdhhs.gov/hop-evaluation/download?attachment" TargetMode="External"/><Relationship Id="rId5" Type="http://schemas.openxmlformats.org/officeDocument/2006/relationships/hyperlink" Target="https://www.commonwealthfund.org/datacenter/potentially-avoidable-ed-visits-ages-18-64-1000-employer-coverage-enrollees" TargetMode="External"/><Relationship Id="rId4" Type="http://schemas.openxmlformats.org/officeDocument/2006/relationships/hyperlink" Target="https://www.milbank.org/wp-content/uploads/2026/02/MillbankInvestinginPrimaryCareReportACCESSv04_Final.pdf"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79.xml"/><Relationship Id="rId5" Type="http://schemas.openxmlformats.org/officeDocument/2006/relationships/hyperlink" Target="https://www.rand.org/health/projects/hospital-pricing/round5.html" TargetMode="External"/><Relationship Id="rId4" Type="http://schemas.openxmlformats.org/officeDocument/2006/relationships/hyperlink" Target="https://www.healthcareaffordabilitylab.org/commentary-press-release-posts/a-ranking-of-all-50-states-by-hospital-consolidation"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www.kff.org/state-health-policy-data/state-indicator/individual-insurance-market-competition/?currentTimeframe=0&amp;sortModel=%7B%22colId%22:%22Location%22,%22sort%22:%22asc%22%7D" TargetMode="External"/><Relationship Id="rId3" Type="http://schemas.openxmlformats.org/officeDocument/2006/relationships/chart" Target="../charts/chart17.xml"/><Relationship Id="rId7" Type="http://schemas.openxmlformats.org/officeDocument/2006/relationships/hyperlink" Target="https://www.justice.gov/atr/merger-guidelines/applying-merger-guidelines/guideline-1" TargetMode="External"/><Relationship Id="rId2" Type="http://schemas.openxmlformats.org/officeDocument/2006/relationships/notesSlide" Target="../notesSlides/notesSlide24.xml"/><Relationship Id="rId1" Type="http://schemas.openxmlformats.org/officeDocument/2006/relationships/slideLayout" Target="../slideLayouts/slideLayout79.xml"/><Relationship Id="rId6" Type="http://schemas.openxmlformats.org/officeDocument/2006/relationships/hyperlink" Target="https://www.kff.org/state-health-policy-data/state-indicator/small-group-insurance-market-competition/?currentTimeframe=0&amp;sortModel=%7B%22colId%22:%22Location%22,%22sort%22:%22asc%22%7D" TargetMode="External"/><Relationship Id="rId5" Type="http://schemas.openxmlformats.org/officeDocument/2006/relationships/hyperlink" Target="https://www.kff.org/state-health-policy-data/state-indicator/large-group-insurance-market-competition/?currentTimeframe=0&amp;sortModel=%7B%22colId%22:%22Location%22,%22sort%22:%22asc%22%7D" TargetMode="External"/><Relationship Id="rId4" Type="http://schemas.openxmlformats.org/officeDocument/2006/relationships/hyperlink" Target="https://www.kff.org/state-health-policy-data/state-indicator/market-share-and-enrollment-of-largest-three-insurers-large-group-market/"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cms.gov/data-research/statistics-trends-and-reports/national-health-expenditure-data/nhe-fact-sheet" TargetMode="External"/><Relationship Id="rId2" Type="http://schemas.openxmlformats.org/officeDocument/2006/relationships/notesSlide" Target="../notesSlides/notesSlide25.xml"/><Relationship Id="rId1" Type="http://schemas.openxmlformats.org/officeDocument/2006/relationships/slideLayout" Target="../slideLayouts/slideLayout79.xml"/><Relationship Id="rId6" Type="http://schemas.openxmlformats.org/officeDocument/2006/relationships/hyperlink" Target="https://medicaid.ncdhhs.gov/medicaid-annual-report-sfy-2024-english/download?attachment" TargetMode="External"/><Relationship Id="rId5" Type="http://schemas.openxmlformats.org/officeDocument/2006/relationships/hyperlink" Target="https://www.shpnc.gov/documents/board-trustees/board-trustees-presentation-652026/download?attachment" TargetMode="External"/><Relationship Id="rId4" Type="http://schemas.openxmlformats.org/officeDocument/2006/relationships/hyperlink" Target="https://medicaid.ncdhhs.gov/medicaid-state-fiscal-year-2025-report/download?attachmen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kff.org/private-insurance/how-narrow-or-broad-are-aca-marketplace-physician-networks/" TargetMode="External"/><Relationship Id="rId2" Type="http://schemas.openxmlformats.org/officeDocument/2006/relationships/notesSlide" Target="../notesSlides/notesSlide26.xml"/><Relationship Id="rId1" Type="http://schemas.openxmlformats.org/officeDocument/2006/relationships/slideLayout" Target="../slideLayouts/slideLayout79.xml"/><Relationship Id="rId6" Type="http://schemas.openxmlformats.org/officeDocument/2006/relationships/hyperlink" Target="https://academic.oup.com/healthaffairsscholar/article/4/6/qxag120/8712028?login=false" TargetMode="External"/><Relationship Id="rId5" Type="http://schemas.openxmlformats.org/officeDocument/2006/relationships/hyperlink" Target="https://dspace.mit.edu/entities/publication/86af6e46-ef67-40e0-a6b6-9050dd792a1d" TargetMode="External"/><Relationship Id="rId4" Type="http://schemas.openxmlformats.org/officeDocument/2006/relationships/hyperlink" Target="https://www.dol.gov/sites/dolgov/files/EBSA/researchers/data/health-and-welfare/health-insurance-coverage-bulletin-2024.pdf"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7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4.xml.rels><?xml version="1.0" encoding="UTF-8" standalone="yes"?>
<Relationships xmlns="http://schemas.openxmlformats.org/package/2006/relationships"><Relationship Id="rId3" Type="http://schemas.openxmlformats.org/officeDocument/2006/relationships/hyperlink" Target="https://nashp.org/implementing-high-quality-primary-care-a-policy-menu-for-states" TargetMode="External"/><Relationship Id="rId2" Type="http://schemas.openxmlformats.org/officeDocument/2006/relationships/hyperlink" Target="https://chir.georgetown.edu/states-increasingly-use-power-over-commercial-health-insurance-to-boost-primary-care-investment/" TargetMode="External"/><Relationship Id="rId1" Type="http://schemas.openxmlformats.org/officeDocument/2006/relationships/slideLayout" Target="../slideLayouts/slideLayout100.xml"/><Relationship Id="rId4" Type="http://schemas.openxmlformats.org/officeDocument/2006/relationships/hyperlink" Target="https://www.milbank.org/publications/states-lead-efforts-to-increase-primary-care-spendin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apcdcouncil.org/state/map" TargetMode="External"/><Relationship Id="rId7" Type="http://schemas.openxmlformats.org/officeDocument/2006/relationships/hyperlink" Target="https://www.healthcaredive.com/news/cms-tweaks-ahead-model-all-payer-states/759171/" TargetMode="External"/><Relationship Id="rId2" Type="http://schemas.openxmlformats.org/officeDocument/2006/relationships/notesSlide" Target="../notesSlides/notesSlide29.xml"/><Relationship Id="rId1" Type="http://schemas.openxmlformats.org/officeDocument/2006/relationships/slideLayout" Target="../slideLayouts/slideLayout87.xml"/><Relationship Id="rId6" Type="http://schemas.openxmlformats.org/officeDocument/2006/relationships/hyperlink" Target="https://unitedstatesofcare.org/ref-based-pricing-2026/" TargetMode="External"/><Relationship Id="rId5" Type="http://schemas.openxmlformats.org/officeDocument/2006/relationships/hyperlink" Target="https://bipartisanpolicy.org/issue-brief/state-capsule-case-study-cost-growth-targets" TargetMode="External"/><Relationship Id="rId4" Type="http://schemas.openxmlformats.org/officeDocument/2006/relationships/hyperlink" Target="https://www.milbank.org/quarterly/articles/state-health-care-cost-commissions-their-priorities-and-how-states-political-leanings-commercial-hospital-prices-and-medicaid-spending-predict-their-establishment" TargetMode="Externa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3" Type="http://schemas.openxmlformats.org/officeDocument/2006/relationships/hyperlink" Target="https://www.ksmcpa.com/insights/new-indiana-healthcare-laws-from-the-2023-legislative-session/" TargetMode="External"/><Relationship Id="rId2" Type="http://schemas.openxmlformats.org/officeDocument/2006/relationships/notesSlide" Target="../notesSlides/notesSlide30.xml"/><Relationship Id="rId1" Type="http://schemas.openxmlformats.org/officeDocument/2006/relationships/slideLayout" Target="../slideLayouts/slideLayout79.xml"/><Relationship Id="rId4" Type="http://schemas.openxmlformats.org/officeDocument/2006/relationships/hyperlink" Target="https://chir.georgetown.edu/indianas-extraordinary-legislative-session-exemplifies-how-incremental-efforts-can-improve-health-care-affordability/"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iga.in.gov/legislative/2025/bills/senate/480/details" TargetMode="External"/><Relationship Id="rId3" Type="http://schemas.openxmlformats.org/officeDocument/2006/relationships/hyperlink" Target="https://iga.in.gov/publications/committee_report/2023-11-14T15-04-52.043Z-Final%20Report%20-%20Health%20Care%20Cost%20Oversight%20Task%20Force.pdf" TargetMode="External"/><Relationship Id="rId7" Type="http://schemas.openxmlformats.org/officeDocument/2006/relationships/hyperlink" Target="https://iga.in.gov/legislative/2024/bills/senate/9/details" TargetMode="External"/><Relationship Id="rId2" Type="http://schemas.openxmlformats.org/officeDocument/2006/relationships/hyperlink" Target="https://legiscan.com/IN/text/HB1004/id/2794295/Indiana-2023-HB1004-Enrolled.pdf" TargetMode="External"/><Relationship Id="rId1" Type="http://schemas.openxmlformats.org/officeDocument/2006/relationships/slideLayout" Target="../slideLayouts/slideLayout79.xml"/><Relationship Id="rId6" Type="http://schemas.openxmlformats.org/officeDocument/2006/relationships/hyperlink" Target="https://chir.georgetown.edu/indianas-extraordinary-legislative-session-exemplifies-how-incremental-efforts-can-improve-health-care-affordability/" TargetMode="External"/><Relationship Id="rId5" Type="http://schemas.openxmlformats.org/officeDocument/2006/relationships/hyperlink" Target="https://www.in.gov/gov/files/EO-25-24.pdf" TargetMode="External"/><Relationship Id="rId4" Type="http://schemas.openxmlformats.org/officeDocument/2006/relationships/hyperlink" Target="https://iga.in.gov/legislative/2024/bills/house/1259/details" TargetMode="External"/><Relationship Id="rId9" Type="http://schemas.openxmlformats.org/officeDocument/2006/relationships/hyperlink" Target="https://www.in.gov/gov/files/EO-25-23.pdf"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ksmcpa.com/insights/new-indiana-healthcare-laws-from-the-2023-legislative-session/" TargetMode="External"/><Relationship Id="rId2" Type="http://schemas.openxmlformats.org/officeDocument/2006/relationships/notesSlide" Target="../notesSlides/notesSlide31.xml"/><Relationship Id="rId1" Type="http://schemas.openxmlformats.org/officeDocument/2006/relationships/slideLayout" Target="../slideLayouts/slideLayout79.xml"/><Relationship Id="rId4" Type="http://schemas.openxmlformats.org/officeDocument/2006/relationships/hyperlink" Target="https://chir.georgetown.edu/indianas-extraordinary-legislative-session-exemplifies-how-incremental-efforts-can-improve-health-care-affordabilit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88.xml"/><Relationship Id="rId1" Type="http://schemas.openxmlformats.org/officeDocument/2006/relationships/tags" Target="../tags/tag7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9.xml"/></Relationships>
</file>

<file path=ppt/slides/_rels/slide68.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5.xml"/><Relationship Id="rId1" Type="http://schemas.openxmlformats.org/officeDocument/2006/relationships/slideLayout" Target="../slideLayouts/slideLayout79.xml"/></Relationships>
</file>

<file path=ppt/slides/_rels/slide69.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6.xml"/><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7.xml"/><Relationship Id="rId1" Type="http://schemas.openxmlformats.org/officeDocument/2006/relationships/slideLayout" Target="../slideLayouts/slideLayout79.xml"/></Relationships>
</file>

<file path=ppt/slides/_rels/slide71.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8.xml"/><Relationship Id="rId1" Type="http://schemas.openxmlformats.org/officeDocument/2006/relationships/slideLayout" Target="../slideLayouts/slideLayout79.xml"/></Relationships>
</file>

<file path=ppt/slides/_rels/slide72.xml.rels><?xml version="1.0" encoding="UTF-8" standalone="yes"?>
<Relationships xmlns="http://schemas.openxmlformats.org/package/2006/relationships"><Relationship Id="rId3" Type="http://schemas.openxmlformats.org/officeDocument/2006/relationships/hyperlink" Target="https://www.commonwealthfund.org/publications/scorecard/2025/jun/2025-scorecard-state-health-system-performance" TargetMode="External"/><Relationship Id="rId2" Type="http://schemas.openxmlformats.org/officeDocument/2006/relationships/notesSlide" Target="../notesSlides/notesSlide39.xml"/><Relationship Id="rId1" Type="http://schemas.openxmlformats.org/officeDocument/2006/relationships/slideLayout" Target="../slideLayouts/slideLayout79.xml"/></Relationships>
</file>

<file path=ppt/slides/_rels/slide73.xml.rels><?xml version="1.0" encoding="UTF-8" standalone="yes"?>
<Relationships xmlns="http://schemas.openxmlformats.org/package/2006/relationships"><Relationship Id="rId3" Type="http://schemas.openxmlformats.org/officeDocument/2006/relationships/hyperlink" Target="https://www.commonwealthfund.org/publications/scorecard/2025/jun/2025-scorecard-state-health-system-performance" TargetMode="External"/><Relationship Id="rId2" Type="http://schemas.openxmlformats.org/officeDocument/2006/relationships/notesSlide" Target="../notesSlides/notesSlide40.xml"/><Relationship Id="rId1" Type="http://schemas.openxmlformats.org/officeDocument/2006/relationships/slideLayout" Target="../slideLayouts/slideLayout79.xml"/></Relationships>
</file>

<file path=ppt/slides/_rels/slide74.xml.rels><?xml version="1.0" encoding="UTF-8" standalone="yes"?>
<Relationships xmlns="http://schemas.openxmlformats.org/package/2006/relationships"><Relationship Id="rId3" Type="http://schemas.openxmlformats.org/officeDocument/2006/relationships/hyperlink" Target="https://dashboard.sagetransparency.org/" TargetMode="External"/><Relationship Id="rId2" Type="http://schemas.openxmlformats.org/officeDocument/2006/relationships/notesSlide" Target="../notesSlides/notesSlide41.xml"/><Relationship Id="rId1" Type="http://schemas.openxmlformats.org/officeDocument/2006/relationships/slideLayout" Target="../slideLayouts/slideLayout79.xml"/></Relationships>
</file>

<file path=ppt/slides/_rels/slide75.xml.rels><?xml version="1.0" encoding="UTF-8" standalone="yes"?>
<Relationships xmlns="http://schemas.openxmlformats.org/package/2006/relationships"><Relationship Id="rId3" Type="http://schemas.openxmlformats.org/officeDocument/2006/relationships/hyperlink" Target="https://medicaid.ncdhhs.gov/medicaid-annual-report-sfy-2024-english/download?attachment" TargetMode="External"/><Relationship Id="rId2" Type="http://schemas.openxmlformats.org/officeDocument/2006/relationships/notesSlide" Target="../notesSlides/notesSlide42.xml"/><Relationship Id="rId1" Type="http://schemas.openxmlformats.org/officeDocument/2006/relationships/slideLayout" Target="../slideLayouts/slideLayout79.xml"/><Relationship Id="rId5" Type="http://schemas.openxmlformats.org/officeDocument/2006/relationships/hyperlink" Target="https://medicaid.ncdhhs.gov/reports/annual-reports-and-tables" TargetMode="External"/><Relationship Id="rId4" Type="http://schemas.openxmlformats.org/officeDocument/2006/relationships/hyperlink" Target="https://medicaid.ncdhhs.gov/medicaid-state-fiscal-year-2025-report/download?attachment"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governor.nc.gov/about/health-care-affordability-commission" TargetMode="Externa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2FE099-B280-7BA0-87D5-1E525BC3AA92}"/>
              </a:ext>
            </a:extLst>
          </p:cNvPr>
          <p:cNvSpPr txBox="1"/>
          <p:nvPr/>
        </p:nvSpPr>
        <p:spPr>
          <a:xfrm>
            <a:off x="4414684" y="302341"/>
            <a:ext cx="9193161"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500" b="1" dirty="0">
                <a:solidFill>
                  <a:schemeClr val="bg1"/>
                </a:solidFill>
              </a:rPr>
              <a:t>North Carolina Health Care Affordability Commission</a:t>
            </a:r>
          </a:p>
        </p:txBody>
      </p:sp>
      <p:sp>
        <p:nvSpPr>
          <p:cNvPr id="4" name="TextBox 3">
            <a:extLst>
              <a:ext uri="{FF2B5EF4-FFF2-40B4-BE49-F238E27FC236}">
                <a16:creationId xmlns:a16="http://schemas.microsoft.com/office/drawing/2014/main" id="{1690AAD2-CA70-3ED9-6504-6AA3305C9386}"/>
              </a:ext>
            </a:extLst>
          </p:cNvPr>
          <p:cNvSpPr txBox="1"/>
          <p:nvPr/>
        </p:nvSpPr>
        <p:spPr>
          <a:xfrm>
            <a:off x="4414684" y="2410455"/>
            <a:ext cx="56437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600" dirty="0">
                <a:solidFill>
                  <a:schemeClr val="bg1"/>
                </a:solidFill>
              </a:rPr>
              <a:t>Albemarle Building</a:t>
            </a:r>
          </a:p>
          <a:p>
            <a:r>
              <a:rPr lang="en-US" sz="3600" dirty="0">
                <a:solidFill>
                  <a:schemeClr val="bg1"/>
                </a:solidFill>
              </a:rPr>
              <a:t>July 21, 2026</a:t>
            </a:r>
          </a:p>
          <a:p>
            <a:r>
              <a:rPr lang="en-US" sz="3600" dirty="0">
                <a:solidFill>
                  <a:schemeClr val="bg1"/>
                </a:solidFill>
              </a:rPr>
              <a:t>Raleigh North Carolina</a:t>
            </a:r>
          </a:p>
        </p:txBody>
      </p:sp>
      <p:sp>
        <p:nvSpPr>
          <p:cNvPr id="5" name="TextBox 4">
            <a:extLst>
              <a:ext uri="{FF2B5EF4-FFF2-40B4-BE49-F238E27FC236}">
                <a16:creationId xmlns:a16="http://schemas.microsoft.com/office/drawing/2014/main" id="{17C1A570-3712-3926-8C03-12A23615303C}"/>
              </a:ext>
            </a:extLst>
          </p:cNvPr>
          <p:cNvSpPr txBox="1"/>
          <p:nvPr/>
        </p:nvSpPr>
        <p:spPr>
          <a:xfrm>
            <a:off x="4414684" y="53045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bg1"/>
                </a:solidFill>
              </a:rPr>
              <a:t>Co-Chairs: Treasurer Brad Briner &amp; Secretary </a:t>
            </a:r>
            <a:r>
              <a:rPr lang="en-US" sz="3000" i="1" dirty="0" err="1">
                <a:solidFill>
                  <a:schemeClr val="bg1"/>
                </a:solidFill>
              </a:rPr>
              <a:t>Sangvai</a:t>
            </a:r>
            <a:endParaRPr lang="en-US" sz="3000" i="1" dirty="0">
              <a:solidFill>
                <a:schemeClr val="bg1"/>
              </a:solidFill>
            </a:endParaRPr>
          </a:p>
          <a:p>
            <a:r>
              <a:rPr lang="en-US" sz="3000" i="1" dirty="0">
                <a:solidFill>
                  <a:schemeClr val="bg1"/>
                </a:solidFill>
              </a:rPr>
              <a:t>Facilitator: Barak Richman</a:t>
            </a:r>
          </a:p>
        </p:txBody>
      </p:sp>
      <p:pic>
        <p:nvPicPr>
          <p:cNvPr id="7" name="Picture 6" descr="goldseal">
            <a:extLst>
              <a:ext uri="{FF2B5EF4-FFF2-40B4-BE49-F238E27FC236}">
                <a16:creationId xmlns:a16="http://schemas.microsoft.com/office/drawing/2014/main" id="{98368736-41C3-F1FE-CC58-230A2F7A187C}"/>
              </a:ext>
            </a:extLst>
          </p:cNvPr>
          <p:cNvPicPr>
            <a:picLocks noChangeAspect="1"/>
          </p:cNvPicPr>
          <p:nvPr/>
        </p:nvPicPr>
        <p:blipFill>
          <a:blip r:embed="rId3"/>
          <a:stretch>
            <a:fillRect/>
          </a:stretch>
        </p:blipFill>
        <p:spPr>
          <a:xfrm>
            <a:off x="667595" y="1992913"/>
            <a:ext cx="2932010" cy="2872173"/>
          </a:xfrm>
          <a:prstGeom prst="rect">
            <a:avLst/>
          </a:prstGeom>
        </p:spPr>
      </p:pic>
    </p:spTree>
    <p:extLst>
      <p:ext uri="{BB962C8B-B14F-4D97-AF65-F5344CB8AC3E}">
        <p14:creationId xmlns:p14="http://schemas.microsoft.com/office/powerpoint/2010/main" val="995669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92EFFD8-1D7F-D26D-1CAE-29CCAE6A62F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51BE16-F418-58EC-8782-4DCD0A344FA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2F645EE-0B2A-CEBC-52D7-34E7F73BEDC2}"/>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Duties of the Commission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5E511E1C-85A0-BDCF-A170-5564EA8BFF10}"/>
              </a:ext>
            </a:extLst>
          </p:cNvPr>
          <p:cNvSpPr txBox="1"/>
          <p:nvPr/>
        </p:nvSpPr>
        <p:spPr>
          <a:xfrm>
            <a:off x="730212" y="1524000"/>
            <a:ext cx="10786872"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From </a:t>
            </a:r>
            <a:r>
              <a:rPr kumimoji="0" lang="en-US" sz="1800" b="0" i="1"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Executive Order #39 (June 30,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identify, research, and advise on the most impactful initiatives that will advance health care affordability in North Carolina, including, but not limited to: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Improving transparency, data collection, and recordkeeping to better serve consumers and inform policymakers;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Promoting competition in the market for health care services, including increasing system capacity;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Addressing health care workforce shortages by increasing supply of providers, especially primary care providers;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Expanding access to and utilization of primary care across the state;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Exploring value-based care models; and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Examining unique solutions to improve affordability in rural areas. </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consider existing statewide initiatives, such as the Rural Health Transformation Program, and identify opportunities to build upon or achieve greater impact through these efforts.  </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report and deliver its recommendations of initiatives to pursue to the Governor. The Commission’s first report shall be delivered no later than January 21, 2027. </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perform other duties assigned by the Governor.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1EEEF84-1EB2-122B-718B-C0866BF05F9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690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0FE44B-6B44-360E-E8FF-B561E25AEAF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7DBABC8-BAD9-2E8A-EDEC-756E184BC92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90DE3598-D85E-6F2B-6F21-60444E03D7E9}"/>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Looking Ahead</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19CD7ABE-CA27-44E3-874F-BC933E579410}"/>
              </a:ext>
            </a:extLst>
          </p:cNvPr>
          <p:cNvSpPr txBox="1"/>
          <p:nvPr/>
        </p:nvSpPr>
        <p:spPr>
          <a:xfrm>
            <a:off x="719328" y="1752600"/>
            <a:ext cx="10786872"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There will be four meetings: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Meeting 1 (today): Building consensus on key reform topics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Meetings 2 &amp; 3: Deep diving into focus areas for reform</a:t>
            </a:r>
          </a:p>
          <a:p>
            <a:pPr marL="914400" lvl="1" indent="-457200">
              <a:buFont typeface="Courier New" panose="02070309020205020404" pitchFamily="49" charset="0"/>
              <a:buChar char="o"/>
            </a:pPr>
            <a:r>
              <a:rPr lang="en-US" sz="2800" i="1" dirty="0">
                <a:solidFill>
                  <a:srgbClr val="000000"/>
                </a:solidFill>
                <a:latin typeface="Calibri" panose="020F0502020204030204"/>
              </a:rPr>
              <a:t>Meeting 2: Date TBD October</a:t>
            </a:r>
          </a:p>
          <a:p>
            <a:pPr marL="914400" lvl="1" indent="-457200">
              <a:buFont typeface="Courier New" panose="02070309020205020404" pitchFamily="49" charset="0"/>
              <a:buChar char="o"/>
            </a:pPr>
            <a:r>
              <a:rPr kumimoji="0" lang="en-US" sz="2800" b="0" i="1" u="none" strike="noStrike" kern="1200" cap="none" spc="0" normalizeH="0" baseline="0" noProof="0" dirty="0">
                <a:ln>
                  <a:noFill/>
                </a:ln>
                <a:solidFill>
                  <a:srgbClr val="000000"/>
                </a:solidFill>
                <a:effectLst/>
                <a:uLnTx/>
                <a:uFillTx/>
                <a:latin typeface="Calibri" panose="020F0502020204030204"/>
                <a:ea typeface="+mn-ea"/>
                <a:cs typeface="+mn-cs"/>
              </a:rPr>
              <a:t>Meeting 3: November 30</a:t>
            </a:r>
          </a:p>
          <a:p>
            <a:pPr lvl="1"/>
            <a:endParaRPr lang="en-US" sz="2800" noProof="0" dirty="0">
              <a:solidFill>
                <a:srgbClr val="000000"/>
              </a:solidFill>
              <a:latin typeface="Calibri" panose="020F0502020204030204"/>
            </a:endParaRPr>
          </a:p>
          <a:p>
            <a:pPr marL="457200" indent="-457200">
              <a:buFont typeface="Arial" panose="020B0604020202020204" pitchFamily="34" charset="0"/>
              <a:buChar cha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Meeting 4: Commission vote on final reform recommendations</a:t>
            </a:r>
          </a:p>
          <a:p>
            <a:pPr marL="914400" lvl="1" indent="-457200">
              <a:buFont typeface="Arial" panose="020B0604020202020204" pitchFamily="34" charset="0"/>
              <a:buChar char="•"/>
            </a:pPr>
            <a:r>
              <a:rPr kumimoji="0" lang="en-US" sz="2800" b="0" i="1" u="none" strike="noStrike" kern="1200" cap="none" spc="0" normalizeH="0" baseline="0" noProof="0" dirty="0">
                <a:ln>
                  <a:noFill/>
                </a:ln>
                <a:solidFill>
                  <a:srgbClr val="000000"/>
                </a:solidFill>
                <a:effectLst/>
                <a:uLnTx/>
                <a:uFillTx/>
                <a:latin typeface="Calibri" panose="020F0502020204030204"/>
                <a:ea typeface="+mn-ea"/>
                <a:cs typeface="+mn-cs"/>
              </a:rPr>
              <a:t>January </a:t>
            </a:r>
            <a:r>
              <a:rPr lang="en-US" sz="2800" i="1" dirty="0">
                <a:solidFill>
                  <a:srgbClr val="000000"/>
                </a:solidFill>
                <a:latin typeface="Calibri" panose="020F0502020204030204"/>
              </a:rPr>
              <a:t>2027</a:t>
            </a:r>
            <a:r>
              <a:rPr kumimoji="0" lang="en-US" sz="2800" b="0" i="1"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320496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C4BD94-CB39-EA0B-43B2-701480EB8C7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1EBEAD-089E-0ED4-2452-A8EF627C483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7A681D45-5449-C158-2303-81B473FE4330}"/>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Engagement during and between meetings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BADEB265-81C9-0615-01BE-12F6F96A40CC}"/>
              </a:ext>
            </a:extLst>
          </p:cNvPr>
          <p:cNvSpPr txBox="1"/>
          <p:nvPr/>
        </p:nvSpPr>
        <p:spPr>
          <a:xfrm>
            <a:off x="719328" y="1559560"/>
            <a:ext cx="11167870" cy="5509200"/>
          </a:xfrm>
          <a:prstGeom prst="rect">
            <a:avLst/>
          </a:prstGeom>
          <a:noFill/>
        </p:spPr>
        <p:txBody>
          <a:bodyPr wrap="square" rtlCol="0">
            <a:spAutoFit/>
          </a:bodyPr>
          <a:lstStyle/>
          <a:p>
            <a:pPr marL="457200" lvl="0" indent="-457200">
              <a:buFont typeface="Arial" panose="020B0604020202020204" pitchFamily="34" charset="0"/>
              <a:buChar char="•"/>
              <a:defRPr/>
            </a:pPr>
            <a:r>
              <a:rPr lang="en-US" sz="2200" dirty="0"/>
              <a:t>Professor Richman or his team may reach out between meetings to gather additional input and continue discussions on key topics.</a:t>
            </a:r>
          </a:p>
          <a:p>
            <a:pPr marL="457200" lvl="0" indent="-457200">
              <a:buFont typeface="Arial" panose="020B0604020202020204" pitchFamily="34" charset="0"/>
              <a:buChar char="•"/>
              <a:defRPr/>
            </a:pPr>
            <a:endParaRPr lang="en-US" sz="2200" dirty="0"/>
          </a:p>
          <a:p>
            <a:pPr marL="457200" lvl="0" indent="-457200">
              <a:buFont typeface="Arial" panose="020B0604020202020204" pitchFamily="34" charset="0"/>
              <a:buChar char="•"/>
              <a:defRPr/>
            </a:pPr>
            <a:r>
              <a:rPr lang="en-US" sz="2200" dirty="0"/>
              <a:t>Commission staff are available to answer questions about meetings, logistics, or the Commission's work.  Contact information is included in your member packet.</a:t>
            </a:r>
          </a:p>
          <a:p>
            <a:pPr lvl="0">
              <a:defRPr/>
            </a:pPr>
            <a:endParaRPr lang="en-US" sz="2200" dirty="0"/>
          </a:p>
          <a:p>
            <a:pPr marL="457200" lvl="0" indent="-457200">
              <a:buFont typeface="Arial" panose="020B0604020202020204" pitchFamily="34" charset="0"/>
              <a:buChar char="•"/>
              <a:defRPr/>
            </a:pPr>
            <a:r>
              <a:rPr lang="en-US" sz="2200" dirty="0"/>
              <a:t>Feel free to use the index card at your seat to share issues, questions, or priorities you believe the Commission should address, especially if you feel a topic has not been raised or fully discussed. Please return completed cards to Commission staff before you leave.</a:t>
            </a:r>
          </a:p>
          <a:p>
            <a:pPr marL="457200" lvl="0" indent="-457200">
              <a:buFont typeface="Arial" panose="020B0604020202020204" pitchFamily="34" charset="0"/>
              <a:buChar char="•"/>
              <a:defRPr/>
            </a:pPr>
            <a:endParaRPr lang="en-US" sz="2200" dirty="0"/>
          </a:p>
          <a:p>
            <a:pPr marL="457200" lvl="0" indent="-457200">
              <a:buFont typeface="Arial" panose="020B0604020202020204" pitchFamily="34" charset="0"/>
              <a:buChar char="•"/>
              <a:defRPr/>
            </a:pPr>
            <a:r>
              <a:rPr lang="en-US" sz="2200" dirty="0"/>
              <a:t>All members are encouraged to participate actively in every discussion. While only voting members will formally approve the Commission's final recommendations later this fall, the perspectives of both voting and advisory members will inform the Commission's work throughout the process</a:t>
            </a:r>
          </a:p>
          <a:p>
            <a:pPr marL="457200" lvl="0" indent="-457200">
              <a:buFont typeface="Arial" panose="020B0604020202020204" pitchFamily="34" charset="0"/>
              <a:buChar char="•"/>
              <a:defRPr/>
            </a:pPr>
            <a:endParaRPr lang="en-US" sz="2200" dirty="0"/>
          </a:p>
          <a:p>
            <a:pPr marL="457200" lvl="0" indent="-457200">
              <a:buFont typeface="Arial" panose="020B0604020202020204" pitchFamily="34" charset="0"/>
              <a:buChar char="•"/>
              <a:defRPr/>
            </a:pPr>
            <a:endParaRPr kumimoji="0" lang="en-US" sz="220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661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A9DAA-9FE4-199F-A021-7622E44874C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E0EDFF-428F-7F8B-C49C-12767C25686C}"/>
              </a:ext>
            </a:extLst>
          </p:cNvPr>
          <p:cNvSpPr>
            <a:spLocks noGrp="1"/>
          </p:cNvSpPr>
          <p:nvPr>
            <p:ph type="title"/>
          </p:nvPr>
        </p:nvSpPr>
        <p:spPr>
          <a:xfrm>
            <a:off x="630000" y="3826800"/>
            <a:ext cx="11277520" cy="2041200"/>
          </a:xfrm>
        </p:spPr>
        <p:txBody>
          <a:bodyPr/>
          <a:lstStyle/>
          <a:p>
            <a:r>
              <a:rPr lang="en-US" b="1" dirty="0"/>
              <a:t>North Carolina Health Care Affordability Landscape</a:t>
            </a:r>
          </a:p>
        </p:txBody>
      </p:sp>
      <p:sp>
        <p:nvSpPr>
          <p:cNvPr id="4" name="TextBox 3">
            <a:extLst>
              <a:ext uri="{FF2B5EF4-FFF2-40B4-BE49-F238E27FC236}">
                <a16:creationId xmlns:a16="http://schemas.microsoft.com/office/drawing/2014/main" id="{16EBC4E7-7AA1-17B5-EAE0-2949DBF4A2BF}"/>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Barak Richman</a:t>
            </a:r>
          </a:p>
        </p:txBody>
      </p:sp>
    </p:spTree>
    <p:extLst>
      <p:ext uri="{BB962C8B-B14F-4D97-AF65-F5344CB8AC3E}">
        <p14:creationId xmlns:p14="http://schemas.microsoft.com/office/powerpoint/2010/main" val="2945729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F319629-B96F-5EB6-F514-F0E7E7A0545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0DC0EF7-CC70-2A8F-10DD-5C6E01B6F072}"/>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0674C9F9-5BF5-FCDD-6460-B65872D8EC5C}"/>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Presentation Overview</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469B12BB-0894-C49D-8C77-54DBA7814110}"/>
              </a:ext>
            </a:extLst>
          </p:cNvPr>
          <p:cNvSpPr txBox="1"/>
          <p:nvPr/>
        </p:nvSpPr>
        <p:spPr>
          <a:xfrm>
            <a:off x="719328" y="1752600"/>
            <a:ext cx="10786872" cy="3970318"/>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Where does North Carolina stand relative to other states?</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How do we measure health care affordability in North Carolina?</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happens when health care is unaffordable?</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drives the cost of health care?</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can North Carolina learn from other states?</a:t>
            </a:r>
          </a:p>
        </p:txBody>
      </p:sp>
      <p:sp>
        <p:nvSpPr>
          <p:cNvPr id="4" name="Rectangle 3">
            <a:extLst>
              <a:ext uri="{FF2B5EF4-FFF2-40B4-BE49-F238E27FC236}">
                <a16:creationId xmlns:a16="http://schemas.microsoft.com/office/drawing/2014/main" id="{1F5C1BD4-C875-F1BC-0CAC-7944FF389CD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1758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8FF9E4-3882-AC8B-41FF-0343F968756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F413FA-EA79-C2BB-82D3-6860B4236FF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4100112-1633-D906-B2EE-3E135E09B8B3}"/>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A Quick Aside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6EB0942D-A8F0-C362-E55E-75F615DD8146}"/>
              </a:ext>
            </a:extLst>
          </p:cNvPr>
          <p:cNvSpPr txBox="1"/>
          <p:nvPr/>
        </p:nvSpPr>
        <p:spPr>
          <a:xfrm>
            <a:off x="719328" y="1600200"/>
            <a:ext cx="11015472" cy="526297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This is a data-heavy presentation – you are about to see a lot of rankings and charts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Helpful to keep in mind some limitations: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Only publicly available data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Does not cover every aspect of health care in North Carolina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May miss important nuances (and that is why we are here to talk about them)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Many terms: Price, Cost, Expense, Spending, Payment, Total Cost of Care, Reimbursement, Premium, Inpatient, Outpatient, Facility, Professional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D39A36B8-2D4F-77FF-5AFD-AE51EEFBF56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104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1791CF31-F7BA-A253-3890-D0DD3D00B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8ABFBD-AE5B-18A4-C16F-5A8291BA29B0}"/>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Where Does North Carolina Stand Relative to Other States?</a:t>
            </a:r>
            <a:r>
              <a:rPr lang="en-US" sz="4400" dirty="0">
                <a:solidFill>
                  <a:schemeClr val="bg1"/>
                </a:solidFill>
                <a:latin typeface="Arial" panose="020B0604020202020204" pitchFamily="34" charset="0"/>
                <a:ea typeface="Calibri" pitchFamily="34" charset="-122"/>
                <a:cs typeface="Arial" panose="020B0604020202020204" pitchFamily="34" charset="0"/>
              </a:rPr>
              <a:t> </a:t>
            </a:r>
            <a:endParaRPr lang="en-US" sz="4400" dirty="0">
              <a:solidFill>
                <a:schemeClr val="bg1"/>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7C98AD1E-B3EE-7490-308C-309EC7B0A9F6}"/>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1</a:t>
            </a:r>
          </a:p>
        </p:txBody>
      </p:sp>
      <p:sp>
        <p:nvSpPr>
          <p:cNvPr id="6" name="Rectangle 5">
            <a:extLst>
              <a:ext uri="{FF2B5EF4-FFF2-40B4-BE49-F238E27FC236}">
                <a16:creationId xmlns:a16="http://schemas.microsoft.com/office/drawing/2014/main" id="{3CBD809A-68B7-305B-43F2-C23537D99E8B}"/>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91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1CCF66A-7D58-EB93-FCDB-BB5C66D0662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FECA9C-5884-33DE-C584-BED497FE38E9}"/>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B2BC0DE-E8C9-7E48-E20E-648870388BED}"/>
              </a:ext>
            </a:extLst>
          </p:cNvPr>
          <p:cNvSpPr/>
          <p:nvPr/>
        </p:nvSpPr>
        <p:spPr>
          <a:xfrm>
            <a:off x="719328" y="627888"/>
            <a:ext cx="11472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Health Care Costs Are a National Challenge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0869A2E3-31C0-9009-33E9-E8BE25CBE747}"/>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Peterson Foundation “Healthcare Spending Will Be One-Fifth of the Economy Within a Decade” (2025); Peterson-KFF “How does health spending in the U.S. compare to other countries?” (2026); Peterson-KFF “How does cost affect access to healthcare?” (2026); KFF “Health Care Debt In The U.S.: The Broad Consequences Of Medical And Dental Bills” (2022).</a:t>
            </a:r>
          </a:p>
        </p:txBody>
      </p:sp>
      <p:sp>
        <p:nvSpPr>
          <p:cNvPr id="8" name="TextBox 7">
            <a:extLst>
              <a:ext uri="{FF2B5EF4-FFF2-40B4-BE49-F238E27FC236}">
                <a16:creationId xmlns:a16="http://schemas.microsoft.com/office/drawing/2014/main" id="{FC639FE4-2AAD-2A35-94D7-6711F42DC3EB}"/>
              </a:ext>
            </a:extLst>
          </p:cNvPr>
          <p:cNvSpPr txBox="1"/>
          <p:nvPr/>
        </p:nvSpPr>
        <p:spPr>
          <a:xfrm>
            <a:off x="719328" y="1645384"/>
            <a:ext cx="10782888" cy="1508105"/>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vl2pPr lvl="1"/>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2024, total U.S. health care spending reached $5.3 trillion</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18.0% of GDP (projected to reach 20.3% by 2033)</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$14,775 per person (48% higher than Switzerland, the next highest among OECD countries)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ADE0941-CF6E-D0D9-9198-B85D0AA3B090}"/>
              </a:ext>
            </a:extLst>
          </p:cNvPr>
          <p:cNvSpPr txBox="1"/>
          <p:nvPr/>
        </p:nvSpPr>
        <p:spPr>
          <a:xfrm>
            <a:off x="719328" y="3276600"/>
            <a:ext cx="5376672" cy="193899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About 1 in 6 U.S. adults delayed or went without care due to cost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41% of U.S. adults report having health care or medical debt </a:t>
            </a:r>
          </a:p>
        </p:txBody>
      </p:sp>
      <p:graphicFrame>
        <p:nvGraphicFramePr>
          <p:cNvPr id="20" name="Chart 0">
            <a:extLst>
              <a:ext uri="{FF2B5EF4-FFF2-40B4-BE49-F238E27FC236}">
                <a16:creationId xmlns:a16="http://schemas.microsoft.com/office/drawing/2014/main" id="{E8F41CDD-2F08-EA97-3799-1090124891EA}"/>
              </a:ext>
            </a:extLst>
          </p:cNvPr>
          <p:cNvGraphicFramePr/>
          <p:nvPr/>
        </p:nvGraphicFramePr>
        <p:xfrm>
          <a:off x="6473016" y="3581400"/>
          <a:ext cx="50292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 11">
            <a:extLst>
              <a:ext uri="{FF2B5EF4-FFF2-40B4-BE49-F238E27FC236}">
                <a16:creationId xmlns:a16="http://schemas.microsoft.com/office/drawing/2014/main" id="{FF539785-540C-2FFB-0C74-AC8FC6B7F983}"/>
              </a:ext>
            </a:extLst>
          </p:cNvPr>
          <p:cNvSpPr/>
          <p:nvPr/>
        </p:nvSpPr>
        <p:spPr>
          <a:xfrm>
            <a:off x="6508254" y="3261360"/>
            <a:ext cx="41148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U.S. adults who went without care due to cost, 2024</a:t>
            </a:r>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Rectangle 3">
            <a:hlinkClick r:id="rId4"/>
            <a:extLst>
              <a:ext uri="{FF2B5EF4-FFF2-40B4-BE49-F238E27FC236}">
                <a16:creationId xmlns:a16="http://schemas.microsoft.com/office/drawing/2014/main" id="{E2CBED70-7EA2-9C15-E628-BC1DA0F5DA1D}"/>
              </a:ext>
            </a:extLst>
          </p:cNvPr>
          <p:cNvSpPr/>
          <p:nvPr/>
        </p:nvSpPr>
        <p:spPr>
          <a:xfrm>
            <a:off x="1066800" y="6442138"/>
            <a:ext cx="45720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ABF6D37C-EF6A-ADED-DB0C-4D65FE5774E8}"/>
              </a:ext>
            </a:extLst>
          </p:cNvPr>
          <p:cNvSpPr/>
          <p:nvPr/>
        </p:nvSpPr>
        <p:spPr>
          <a:xfrm>
            <a:off x="5791200" y="6405626"/>
            <a:ext cx="4038600" cy="1472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778DC546-EF03-4CA9-9062-626057608AF3}"/>
              </a:ext>
            </a:extLst>
          </p:cNvPr>
          <p:cNvSpPr/>
          <p:nvPr/>
        </p:nvSpPr>
        <p:spPr>
          <a:xfrm>
            <a:off x="9843516" y="6450468"/>
            <a:ext cx="1303455"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C92B21C2-9326-2544-D4AD-CD819A9725CA}"/>
              </a:ext>
            </a:extLst>
          </p:cNvPr>
          <p:cNvSpPr/>
          <p:nvPr/>
        </p:nvSpPr>
        <p:spPr>
          <a:xfrm>
            <a:off x="555611" y="6561530"/>
            <a:ext cx="1577989" cy="1128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7"/>
            <a:extLst>
              <a:ext uri="{FF2B5EF4-FFF2-40B4-BE49-F238E27FC236}">
                <a16:creationId xmlns:a16="http://schemas.microsoft.com/office/drawing/2014/main" id="{2950F27F-66D4-6FE3-E511-5A9C83768474}"/>
              </a:ext>
            </a:extLst>
          </p:cNvPr>
          <p:cNvSpPr/>
          <p:nvPr/>
        </p:nvSpPr>
        <p:spPr>
          <a:xfrm>
            <a:off x="2242456" y="6568100"/>
            <a:ext cx="4397829" cy="1063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923E101-DBDD-FF5B-4CED-CB5F250FCB2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808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8C8EF4D-D038-F559-52DB-FFF9A0FACE1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0CA0C0-0F23-3453-6011-128795944B86}"/>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585774FB-FFE8-AC21-0FC1-5782F0B65C73}"/>
              </a:ext>
            </a:extLst>
          </p:cNvPr>
          <p:cNvSpPr/>
          <p:nvPr/>
        </p:nvSpPr>
        <p:spPr>
          <a:xfrm>
            <a:off x="719330" y="627888"/>
            <a:ext cx="1116787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Commonwealth Fund Scorecard Ranks NC 29</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 Overall</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B42AC3B1-6631-339A-A413-7227E491A257}"/>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Commonwealth Fund “2025 Scorecard on State Health System Performance” (2025).</a:t>
            </a:r>
          </a:p>
        </p:txBody>
      </p:sp>
      <p:sp>
        <p:nvSpPr>
          <p:cNvPr id="8" name="TextBox 7">
            <a:extLst>
              <a:ext uri="{FF2B5EF4-FFF2-40B4-BE49-F238E27FC236}">
                <a16:creationId xmlns:a16="http://schemas.microsoft.com/office/drawing/2014/main" id="{D0A23BED-7CCF-1049-F6A9-EE0BE8A30E40}"/>
              </a:ext>
            </a:extLst>
          </p:cNvPr>
          <p:cNvSpPr txBox="1"/>
          <p:nvPr/>
        </p:nvSpPr>
        <p:spPr>
          <a:xfrm>
            <a:off x="719328" y="1755648"/>
            <a:ext cx="11025263" cy="461665"/>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vl2pPr lvl="1"/>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And 38</a:t>
            </a:r>
            <a:r>
              <a:rPr kumimoji="0" lang="en-US" sz="24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in health care access and affordability in 2025</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hlinkClick r:id="rId3"/>
            <a:extLst>
              <a:ext uri="{FF2B5EF4-FFF2-40B4-BE49-F238E27FC236}">
                <a16:creationId xmlns:a16="http://schemas.microsoft.com/office/drawing/2014/main" id="{F62F2A0F-B795-06BA-3337-DF6E28C1B0D5}"/>
              </a:ext>
            </a:extLst>
          </p:cNvPr>
          <p:cNvSpPr/>
          <p:nvPr/>
        </p:nvSpPr>
        <p:spPr>
          <a:xfrm>
            <a:off x="1066800" y="6437376"/>
            <a:ext cx="3733800" cy="1205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1ADBF83-966E-F3A2-ACFD-1081ECAA7E83}"/>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1" name="Table 10">
            <a:extLst>
              <a:ext uri="{FF2B5EF4-FFF2-40B4-BE49-F238E27FC236}">
                <a16:creationId xmlns:a16="http://schemas.microsoft.com/office/drawing/2014/main" id="{1CA2B32C-9A67-10C0-1AD0-D970C921BEF8}"/>
              </a:ext>
            </a:extLst>
          </p:cNvPr>
          <p:cNvGraphicFramePr>
            <a:graphicFrameLocks noGrp="1"/>
          </p:cNvGraphicFramePr>
          <p:nvPr/>
        </p:nvGraphicFramePr>
        <p:xfrm>
          <a:off x="576453" y="2367437"/>
          <a:ext cx="6324600" cy="2773680"/>
        </p:xfrm>
        <a:graphic>
          <a:graphicData uri="http://schemas.openxmlformats.org/drawingml/2006/table">
            <a:tbl>
              <a:tblPr firstRow="1" bandRow="1">
                <a:tableStyleId>{9D7B26C5-4107-4FEC-AEDC-1716B250A1EF}</a:tableStyleId>
              </a:tblPr>
              <a:tblGrid>
                <a:gridCol w="3162300">
                  <a:extLst>
                    <a:ext uri="{9D8B030D-6E8A-4147-A177-3AD203B41FA5}">
                      <a16:colId xmlns:a16="http://schemas.microsoft.com/office/drawing/2014/main" val="588860148"/>
                    </a:ext>
                  </a:extLst>
                </a:gridCol>
                <a:gridCol w="3162300">
                  <a:extLst>
                    <a:ext uri="{9D8B030D-6E8A-4147-A177-3AD203B41FA5}">
                      <a16:colId xmlns:a16="http://schemas.microsoft.com/office/drawing/2014/main" val="3818918720"/>
                    </a:ext>
                  </a:extLst>
                </a:gridCol>
              </a:tblGrid>
              <a:tr h="384048">
                <a:tc>
                  <a:txBody>
                    <a:bodyPr/>
                    <a:lstStyle/>
                    <a:p>
                      <a:pPr algn="ctr"/>
                      <a:endParaRPr lang="en-US" sz="2000" dirty="0">
                        <a:solidFill>
                          <a:schemeClr val="bg1"/>
                        </a:solidFill>
                      </a:endParaRPr>
                    </a:p>
                  </a:txBody>
                  <a:tcPr>
                    <a:solidFill>
                      <a:srgbClr val="3A4660"/>
                    </a:solidFill>
                  </a:tcPr>
                </a:tc>
                <a:tc>
                  <a:txBody>
                    <a:bodyPr/>
                    <a:lstStyle/>
                    <a:p>
                      <a:pPr algn="ctr"/>
                      <a:r>
                        <a:rPr lang="en-US" sz="2000" dirty="0">
                          <a:solidFill>
                            <a:schemeClr val="bg1"/>
                          </a:solidFill>
                        </a:rPr>
                        <a:t>National Rank</a:t>
                      </a:r>
                    </a:p>
                  </a:txBody>
                  <a:tcPr>
                    <a:solidFill>
                      <a:srgbClr val="3A4660"/>
                    </a:solidFill>
                  </a:tcPr>
                </a:tc>
                <a:extLst>
                  <a:ext uri="{0D108BD9-81ED-4DB2-BD59-A6C34878D82A}">
                    <a16:rowId xmlns:a16="http://schemas.microsoft.com/office/drawing/2014/main" val="3546006476"/>
                  </a:ext>
                </a:extLst>
              </a:tr>
              <a:tr h="384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dirty="0">
                          <a:solidFill>
                            <a:srgbClr val="000000"/>
                          </a:solidFill>
                        </a:rPr>
                        <a:t>Access &amp; Affordability</a:t>
                      </a:r>
                    </a:p>
                  </a:txBody>
                  <a:tcPr anchor="ctr"/>
                </a:tc>
                <a:tc>
                  <a:txBody>
                    <a:bodyPr/>
                    <a:lstStyle/>
                    <a:p>
                      <a:pPr algn="ctr"/>
                      <a:r>
                        <a:rPr lang="en-US" sz="2000" dirty="0">
                          <a:solidFill>
                            <a:srgbClr val="000000"/>
                          </a:solidFill>
                        </a:rPr>
                        <a:t>38</a:t>
                      </a:r>
                      <a:r>
                        <a:rPr lang="en-US" sz="2000" baseline="30000" dirty="0">
                          <a:solidFill>
                            <a:srgbClr val="000000"/>
                          </a:solidFill>
                        </a:rPr>
                        <a:t>th</a:t>
                      </a:r>
                      <a:r>
                        <a:rPr lang="en-US" sz="2000" dirty="0">
                          <a:solidFill>
                            <a:srgbClr val="000000"/>
                          </a:solidFill>
                        </a:rPr>
                        <a:t>  </a:t>
                      </a:r>
                    </a:p>
                  </a:txBody>
                  <a:tcPr anchor="ctr"/>
                </a:tc>
                <a:extLst>
                  <a:ext uri="{0D108BD9-81ED-4DB2-BD59-A6C34878D82A}">
                    <a16:rowId xmlns:a16="http://schemas.microsoft.com/office/drawing/2014/main" val="3619612524"/>
                  </a:ext>
                </a:extLst>
              </a:tr>
              <a:tr h="384048">
                <a:tc>
                  <a:txBody>
                    <a:bodyPr/>
                    <a:lstStyle/>
                    <a:p>
                      <a:r>
                        <a:rPr lang="en-US" sz="2000" b="0" i="0" u="none" dirty="0">
                          <a:solidFill>
                            <a:srgbClr val="000000"/>
                          </a:solidFill>
                        </a:rPr>
                        <a:t>Prevention &amp; Treatment</a:t>
                      </a:r>
                    </a:p>
                  </a:txBody>
                  <a:tcPr anchor="ctr"/>
                </a:tc>
                <a:tc>
                  <a:txBody>
                    <a:bodyPr/>
                    <a:lstStyle/>
                    <a:p>
                      <a:pPr algn="ctr"/>
                      <a:r>
                        <a:rPr lang="en-US" sz="2000" b="0" i="0" u="none" dirty="0">
                          <a:solidFill>
                            <a:srgbClr val="000000"/>
                          </a:solidFill>
                        </a:rPr>
                        <a:t>8</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1450686760"/>
                  </a:ext>
                </a:extLst>
              </a:tr>
              <a:tr h="384048">
                <a:tc>
                  <a:txBody>
                    <a:bodyPr/>
                    <a:lstStyle/>
                    <a:p>
                      <a:r>
                        <a:rPr lang="en-US" sz="2000" b="0" i="0" u="none" dirty="0">
                          <a:solidFill>
                            <a:srgbClr val="000000"/>
                          </a:solidFill>
                        </a:rPr>
                        <a:t>Avoided Hospital Use &amp; Cost</a:t>
                      </a:r>
                    </a:p>
                  </a:txBody>
                  <a:tcPr anchor="ctr"/>
                </a:tc>
                <a:tc>
                  <a:txBody>
                    <a:bodyPr/>
                    <a:lstStyle/>
                    <a:p>
                      <a:pPr algn="ctr"/>
                      <a:r>
                        <a:rPr lang="en-US" sz="2000" b="0" i="0" u="none" dirty="0">
                          <a:solidFill>
                            <a:srgbClr val="000000"/>
                          </a:solidFill>
                        </a:rPr>
                        <a:t>11</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216889453"/>
                  </a:ext>
                </a:extLst>
              </a:tr>
              <a:tr h="384048">
                <a:tc>
                  <a:txBody>
                    <a:bodyPr/>
                    <a:lstStyle/>
                    <a:p>
                      <a:r>
                        <a:rPr lang="en-US" sz="2000" b="0" i="0" u="none" dirty="0">
                          <a:solidFill>
                            <a:srgbClr val="000000"/>
                          </a:solidFill>
                        </a:rPr>
                        <a:t>Healthy Lives</a:t>
                      </a:r>
                    </a:p>
                  </a:txBody>
                  <a:tcPr anchor="ctr"/>
                </a:tc>
                <a:tc>
                  <a:txBody>
                    <a:bodyPr/>
                    <a:lstStyle/>
                    <a:p>
                      <a:pPr algn="ctr"/>
                      <a:r>
                        <a:rPr lang="en-US" sz="2000" b="0" i="0" u="none" dirty="0">
                          <a:solidFill>
                            <a:srgbClr val="000000"/>
                          </a:solidFill>
                        </a:rPr>
                        <a:t>34</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793990233"/>
                  </a:ext>
                </a:extLst>
              </a:tr>
              <a:tr h="384048">
                <a:tc>
                  <a:txBody>
                    <a:bodyPr/>
                    <a:lstStyle/>
                    <a:p>
                      <a:r>
                        <a:rPr lang="en-US" sz="2000" b="0" i="0" u="none" dirty="0">
                          <a:solidFill>
                            <a:srgbClr val="000000"/>
                          </a:solidFill>
                        </a:rPr>
                        <a:t>Income Disparity</a:t>
                      </a:r>
                    </a:p>
                  </a:txBody>
                  <a:tcPr anchor="ctr"/>
                </a:tc>
                <a:tc>
                  <a:txBody>
                    <a:bodyPr/>
                    <a:lstStyle/>
                    <a:p>
                      <a:pPr algn="ctr"/>
                      <a:r>
                        <a:rPr lang="en-US" sz="2000" b="0" i="0" u="none" dirty="0">
                          <a:solidFill>
                            <a:srgbClr val="000000"/>
                          </a:solidFill>
                        </a:rPr>
                        <a:t>43</a:t>
                      </a:r>
                      <a:r>
                        <a:rPr lang="en-US" sz="2000" b="0" i="0" u="none" baseline="30000" dirty="0">
                          <a:solidFill>
                            <a:srgbClr val="000000"/>
                          </a:solidFill>
                        </a:rPr>
                        <a:t>rd</a:t>
                      </a:r>
                      <a:r>
                        <a:rPr lang="en-US" sz="2000" b="0" i="0" u="none" dirty="0">
                          <a:solidFill>
                            <a:srgbClr val="000000"/>
                          </a:solidFill>
                        </a:rPr>
                        <a:t> </a:t>
                      </a:r>
                    </a:p>
                  </a:txBody>
                  <a:tcPr anchor="ctr"/>
                </a:tc>
                <a:extLst>
                  <a:ext uri="{0D108BD9-81ED-4DB2-BD59-A6C34878D82A}">
                    <a16:rowId xmlns:a16="http://schemas.microsoft.com/office/drawing/2014/main" val="124229572"/>
                  </a:ext>
                </a:extLst>
              </a:tr>
              <a:tr h="384048">
                <a:tc>
                  <a:txBody>
                    <a:bodyPr/>
                    <a:lstStyle/>
                    <a:p>
                      <a:r>
                        <a:rPr lang="en-US" sz="2000" b="0" i="0" u="none" dirty="0">
                          <a:solidFill>
                            <a:srgbClr val="000000"/>
                          </a:solidFill>
                        </a:rPr>
                        <a:t>Racial Health Equity </a:t>
                      </a:r>
                    </a:p>
                  </a:txBody>
                  <a:tcPr anchor="ctr"/>
                </a:tc>
                <a:tc>
                  <a:txBody>
                    <a:bodyPr/>
                    <a:lstStyle/>
                    <a:p>
                      <a:pPr algn="ctr"/>
                      <a:r>
                        <a:rPr lang="en-US" sz="2000" b="0" i="0" u="none" dirty="0">
                          <a:solidFill>
                            <a:srgbClr val="000000"/>
                          </a:solidFill>
                        </a:rPr>
                        <a:t>17</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3826622883"/>
                  </a:ext>
                </a:extLst>
              </a:tr>
            </a:tbl>
          </a:graphicData>
        </a:graphic>
      </p:graphicFrame>
      <p:sp>
        <p:nvSpPr>
          <p:cNvPr id="14" name="Best Header">
            <a:extLst>
              <a:ext uri="{FF2B5EF4-FFF2-40B4-BE49-F238E27FC236}">
                <a16:creationId xmlns:a16="http://schemas.microsoft.com/office/drawing/2014/main" id="{16A55245-CD18-9AF7-FDF0-7F64B5BC008C}"/>
              </a:ext>
            </a:extLst>
          </p:cNvPr>
          <p:cNvSpPr/>
          <p:nvPr/>
        </p:nvSpPr>
        <p:spPr>
          <a:xfrm>
            <a:off x="7548213" y="2209948"/>
            <a:ext cx="4224951" cy="438912"/>
          </a:xfrm>
          <a:prstGeom prst="rect">
            <a:avLst/>
          </a:prstGeom>
          <a:solidFill>
            <a:srgbClr val="3A4660"/>
          </a:solidFill>
        </p:spPr>
        <p:txBody>
          <a:bodyPr wrap="square" lIns="91440" tIns="27432" rIns="91440" bIns="2743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rPr>
              <a:t>North Carolina performed best on:</a:t>
            </a:r>
          </a:p>
        </p:txBody>
      </p:sp>
      <p:sp>
        <p:nvSpPr>
          <p:cNvPr id="16" name="Best Items">
            <a:extLst>
              <a:ext uri="{FF2B5EF4-FFF2-40B4-BE49-F238E27FC236}">
                <a16:creationId xmlns:a16="http://schemas.microsoft.com/office/drawing/2014/main" id="{93D3338D-E10B-0AC1-A909-5115C4F5439C}"/>
              </a:ext>
            </a:extLst>
          </p:cNvPr>
          <p:cNvSpPr txBox="1"/>
          <p:nvPr/>
        </p:nvSpPr>
        <p:spPr>
          <a:xfrm>
            <a:off x="7548213" y="2709948"/>
            <a:ext cx="4224951" cy="1451680"/>
          </a:xfrm>
          <a:prstGeom prst="rect">
            <a:avLst/>
          </a:prstGeom>
          <a:noFill/>
        </p:spPr>
        <p:txBody>
          <a:bodyPr wrap="square" lIns="91440" tIns="45720" rIns="91440" bIns="45720" rtlCol="0" anchor="t"/>
          <a:lstStyle/>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Adults with inappropriate lower back imaging</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Diabetic adults without an annual hemoglobin A1c test</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Children with a medical home</a:t>
            </a:r>
          </a:p>
        </p:txBody>
      </p:sp>
      <p:sp>
        <p:nvSpPr>
          <p:cNvPr id="19" name="Worst Header">
            <a:extLst>
              <a:ext uri="{FF2B5EF4-FFF2-40B4-BE49-F238E27FC236}">
                <a16:creationId xmlns:a16="http://schemas.microsoft.com/office/drawing/2014/main" id="{FAB49841-7070-70E9-5A21-03EC86BBF26D}"/>
              </a:ext>
            </a:extLst>
          </p:cNvPr>
          <p:cNvSpPr/>
          <p:nvPr/>
        </p:nvSpPr>
        <p:spPr>
          <a:xfrm>
            <a:off x="7519638" y="4406899"/>
            <a:ext cx="4347902" cy="438912"/>
          </a:xfrm>
          <a:prstGeom prst="rect">
            <a:avLst/>
          </a:prstGeom>
          <a:solidFill>
            <a:srgbClr val="3A4660"/>
          </a:solidFill>
        </p:spPr>
        <p:txBody>
          <a:bodyPr wrap="square" lIns="91440" tIns="27432" rIns="91440" bIns="2743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rPr>
              <a:t>North Carolina performed worst on:</a:t>
            </a:r>
          </a:p>
        </p:txBody>
      </p:sp>
      <p:sp>
        <p:nvSpPr>
          <p:cNvPr id="21" name="Worst Items">
            <a:extLst>
              <a:ext uri="{FF2B5EF4-FFF2-40B4-BE49-F238E27FC236}">
                <a16:creationId xmlns:a16="http://schemas.microsoft.com/office/drawing/2014/main" id="{7F662187-6C61-80C3-DA96-D653E343FA91}"/>
              </a:ext>
            </a:extLst>
          </p:cNvPr>
          <p:cNvSpPr txBox="1"/>
          <p:nvPr/>
        </p:nvSpPr>
        <p:spPr>
          <a:xfrm>
            <a:off x="7519638" y="4906899"/>
            <a:ext cx="4347902" cy="1237360"/>
          </a:xfrm>
          <a:prstGeom prst="rect">
            <a:avLst/>
          </a:prstGeom>
          <a:noFill/>
        </p:spPr>
        <p:txBody>
          <a:bodyPr wrap="square" lIns="91440" tIns="45720" rIns="91440" bIns="45720" rtlCol="0" anchor="t"/>
          <a:lstStyle/>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High out-of-pocket medical spending</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People with medical debt in collections</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Central line–associated blood stream infection (CLABSI)</a:t>
            </a:r>
          </a:p>
        </p:txBody>
      </p:sp>
    </p:spTree>
    <p:extLst>
      <p:ext uri="{BB962C8B-B14F-4D97-AF65-F5344CB8AC3E}">
        <p14:creationId xmlns:p14="http://schemas.microsoft.com/office/powerpoint/2010/main" val="3008591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99C6954-D2D0-9628-9C07-A184AC7EE84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DE4ECD-2EBC-2438-F517-19FB3A14BBE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2AF35F29-360C-C3DD-49A1-34FC2FCB8BBD}"/>
              </a:ext>
            </a:extLst>
          </p:cNvPr>
          <p:cNvSpPr/>
          <p:nvPr/>
        </p:nvSpPr>
        <p:spPr>
          <a:xfrm>
            <a:off x="643128" y="627888"/>
            <a:ext cx="11472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Forbes Advisor Ranks NC Third Worst Overall</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F98AEF6F-9D3C-4AC2-261F-78450631CE21}"/>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Forbes "The Worst (And Best) States For Healthcare, Ranked" (2023).</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BBB9D4A1-CA46-C3A3-88A2-4E2A1D0F9ECC}"/>
              </a:ext>
            </a:extLst>
          </p:cNvPr>
          <p:cNvSpPr txBox="1"/>
          <p:nvPr/>
        </p:nvSpPr>
        <p:spPr>
          <a:xfrm>
            <a:off x="566927" y="1285728"/>
            <a:ext cx="11091673" cy="830997"/>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vl2pPr lvl="1"/>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And at the very bottom for health care costs</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CC21AAC-0680-E5D7-F344-E2DB31AE7690}"/>
              </a:ext>
            </a:extLst>
          </p:cNvPr>
          <p:cNvSpPr txBox="1"/>
          <p:nvPr/>
        </p:nvSpPr>
        <p:spPr>
          <a:xfrm>
            <a:off x="6019800" y="6252766"/>
            <a:ext cx="4572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Note: higher score means lower ranking</a:t>
            </a:r>
          </a:p>
        </p:txBody>
      </p:sp>
      <p:sp>
        <p:nvSpPr>
          <p:cNvPr id="9" name="Rectangle 8">
            <a:hlinkClick r:id="rId3"/>
            <a:extLst>
              <a:ext uri="{FF2B5EF4-FFF2-40B4-BE49-F238E27FC236}">
                <a16:creationId xmlns:a16="http://schemas.microsoft.com/office/drawing/2014/main" id="{66915B0F-4B89-6490-7455-77A9AE3D17DA}"/>
              </a:ext>
            </a:extLst>
          </p:cNvPr>
          <p:cNvSpPr/>
          <p:nvPr/>
        </p:nvSpPr>
        <p:spPr>
          <a:xfrm>
            <a:off x="990600" y="6442138"/>
            <a:ext cx="3124200" cy="1491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3231EF2-4E42-A427-BCCE-0B078983CDD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2" name="Ranking Table">
            <a:extLst>
              <a:ext uri="{FF2B5EF4-FFF2-40B4-BE49-F238E27FC236}">
                <a16:creationId xmlns:a16="http://schemas.microsoft.com/office/drawing/2014/main" id="{76CBFD4D-AC27-F642-A2B1-5174833C4801}"/>
              </a:ext>
            </a:extLst>
          </p:cNvPr>
          <p:cNvGraphicFramePr>
            <a:graphicFrameLocks noGrp="1"/>
          </p:cNvGraphicFramePr>
          <p:nvPr/>
        </p:nvGraphicFramePr>
        <p:xfrm>
          <a:off x="6019799" y="2301334"/>
          <a:ext cx="6067424" cy="3903800"/>
        </p:xfrm>
        <a:graphic>
          <a:graphicData uri="http://schemas.openxmlformats.org/drawingml/2006/table">
            <a:tbl>
              <a:tblPr firstRow="1" bandRow="1">
                <a:tableStyleId>{9D7B26C5-4107-4FEC-AEDC-1716B250A1EF}</a:tableStyleId>
              </a:tblPr>
              <a:tblGrid>
                <a:gridCol w="600073">
                  <a:extLst>
                    <a:ext uri="{9D8B030D-6E8A-4147-A177-3AD203B41FA5}">
                      <a16:colId xmlns:a16="http://schemas.microsoft.com/office/drawing/2014/main" val="20000"/>
                    </a:ext>
                  </a:extLst>
                </a:gridCol>
                <a:gridCol w="1264303">
                  <a:extLst>
                    <a:ext uri="{9D8B030D-6E8A-4147-A177-3AD203B41FA5}">
                      <a16:colId xmlns:a16="http://schemas.microsoft.com/office/drawing/2014/main" val="20001"/>
                    </a:ext>
                  </a:extLst>
                </a:gridCol>
                <a:gridCol w="1050762">
                  <a:extLst>
                    <a:ext uri="{9D8B030D-6E8A-4147-A177-3AD203B41FA5}">
                      <a16:colId xmlns:a16="http://schemas.microsoft.com/office/drawing/2014/main" val="20002"/>
                    </a:ext>
                  </a:extLst>
                </a:gridCol>
                <a:gridCol w="1050762">
                  <a:extLst>
                    <a:ext uri="{9D8B030D-6E8A-4147-A177-3AD203B41FA5}">
                      <a16:colId xmlns:a16="http://schemas.microsoft.com/office/drawing/2014/main" val="20003"/>
                    </a:ext>
                  </a:extLst>
                </a:gridCol>
                <a:gridCol w="1050762">
                  <a:extLst>
                    <a:ext uri="{9D8B030D-6E8A-4147-A177-3AD203B41FA5}">
                      <a16:colId xmlns:a16="http://schemas.microsoft.com/office/drawing/2014/main" val="20004"/>
                    </a:ext>
                  </a:extLst>
                </a:gridCol>
                <a:gridCol w="1050762">
                  <a:extLst>
                    <a:ext uri="{9D8B030D-6E8A-4147-A177-3AD203B41FA5}">
                      <a16:colId xmlns:a16="http://schemas.microsoft.com/office/drawing/2014/main" val="20005"/>
                    </a:ext>
                  </a:extLst>
                </a:gridCol>
              </a:tblGrid>
              <a:tr h="703207">
                <a:tc>
                  <a:txBody>
                    <a:bodyPr/>
                    <a:lstStyle/>
                    <a:p>
                      <a:pPr algn="ctr"/>
                      <a:r>
                        <a:rPr lang="en-US" sz="1400" b="1" dirty="0">
                          <a:solidFill>
                            <a:schemeClr val="bg1"/>
                          </a:solidFill>
                          <a:latin typeface="Calibri (Body)"/>
                        </a:rPr>
                        <a:t>Rank</a:t>
                      </a:r>
                    </a:p>
                  </a:txBody>
                  <a:tcPr anchor="ctr">
                    <a:solidFill>
                      <a:srgbClr val="3A4660"/>
                    </a:solidFill>
                  </a:tcPr>
                </a:tc>
                <a:tc>
                  <a:txBody>
                    <a:bodyPr/>
                    <a:lstStyle/>
                    <a:p>
                      <a:pPr algn="ctr"/>
                      <a:r>
                        <a:rPr lang="en-US" sz="1400" b="1" dirty="0">
                          <a:solidFill>
                            <a:schemeClr val="bg1"/>
                          </a:solidFill>
                          <a:latin typeface="Calibri (Body)"/>
                        </a:rPr>
                        <a:t>State</a:t>
                      </a:r>
                    </a:p>
                  </a:txBody>
                  <a:tcPr anchor="ctr">
                    <a:solidFill>
                      <a:srgbClr val="3A4660"/>
                    </a:solidFill>
                  </a:tcPr>
                </a:tc>
                <a:tc>
                  <a:txBody>
                    <a:bodyPr/>
                    <a:lstStyle/>
                    <a:p>
                      <a:pPr algn="ctr"/>
                      <a:r>
                        <a:rPr lang="en-US" sz="1400" b="1" dirty="0">
                          <a:solidFill>
                            <a:schemeClr val="bg1"/>
                          </a:solidFill>
                          <a:latin typeface="Calibri (Body)"/>
                        </a:rPr>
                        <a:t>Healthcare Access Score</a:t>
                      </a:r>
                      <a:endParaRPr lang="en-US" sz="1400" b="1" baseline="30000" dirty="0">
                        <a:solidFill>
                          <a:schemeClr val="bg1"/>
                        </a:solidFill>
                        <a:latin typeface="Calibri (Body)"/>
                      </a:endParaRPr>
                    </a:p>
                  </a:txBody>
                  <a:tcPr anchor="ctr">
                    <a:solidFill>
                      <a:srgbClr val="3A4660"/>
                    </a:solidFill>
                  </a:tcPr>
                </a:tc>
                <a:tc>
                  <a:txBody>
                    <a:bodyPr/>
                    <a:lstStyle/>
                    <a:p>
                      <a:pPr algn="ctr"/>
                      <a:r>
                        <a:rPr lang="en-US" sz="1400" b="1" dirty="0">
                          <a:solidFill>
                            <a:schemeClr val="bg1"/>
                          </a:solidFill>
                          <a:latin typeface="Calibri (Body)"/>
                        </a:rPr>
                        <a:t>Healthcare Outcomes Score</a:t>
                      </a:r>
                      <a:endParaRPr lang="en-US" sz="1400" b="1" baseline="30000" dirty="0">
                        <a:solidFill>
                          <a:schemeClr val="bg1"/>
                        </a:solidFill>
                        <a:latin typeface="Calibri (Body)"/>
                      </a:endParaRPr>
                    </a:p>
                  </a:txBody>
                  <a:tcPr anchor="ctr">
                    <a:solidFill>
                      <a:srgbClr val="3A4660"/>
                    </a:solidFill>
                  </a:tcPr>
                </a:tc>
                <a:tc>
                  <a:txBody>
                    <a:bodyPr/>
                    <a:lstStyle/>
                    <a:p>
                      <a:pPr algn="ctr"/>
                      <a:r>
                        <a:rPr lang="en-US" sz="1400" b="1" dirty="0">
                          <a:solidFill>
                            <a:schemeClr val="bg1"/>
                          </a:solidFill>
                          <a:latin typeface="Calibri (Body)"/>
                        </a:rPr>
                        <a:t>Healthcare Cost Score</a:t>
                      </a:r>
                      <a:endParaRPr lang="en-US" sz="1400" b="1" baseline="30000" dirty="0">
                        <a:solidFill>
                          <a:schemeClr val="bg1"/>
                        </a:solidFill>
                        <a:latin typeface="Calibri (Body)"/>
                      </a:endParaRPr>
                    </a:p>
                  </a:txBody>
                  <a:tcPr anchor="ctr">
                    <a:solidFill>
                      <a:srgbClr val="3A4660"/>
                    </a:solidFill>
                  </a:tcPr>
                </a:tc>
                <a:tc>
                  <a:txBody>
                    <a:bodyPr/>
                    <a:lstStyle/>
                    <a:p>
                      <a:pPr algn="ctr"/>
                      <a:r>
                        <a:rPr lang="en-US" sz="1400" b="1" dirty="0">
                          <a:solidFill>
                            <a:schemeClr val="bg1"/>
                          </a:solidFill>
                          <a:latin typeface="Calibri (Body)"/>
                        </a:rPr>
                        <a:t>Quality of Hospital Care Score</a:t>
                      </a:r>
                      <a:endParaRPr lang="en-US" sz="1400" b="1" baseline="30000" dirty="0">
                        <a:solidFill>
                          <a:schemeClr val="bg1"/>
                        </a:solidFill>
                        <a:latin typeface="Calibri (Body)"/>
                      </a:endParaRPr>
                    </a:p>
                  </a:txBody>
                  <a:tcPr anchor="ctr">
                    <a:solidFill>
                      <a:srgbClr val="3A4660"/>
                    </a:solidFill>
                  </a:tcPr>
                </a:tc>
                <a:extLst>
                  <a:ext uri="{0D108BD9-81ED-4DB2-BD59-A6C34878D82A}">
                    <a16:rowId xmlns:a16="http://schemas.microsoft.com/office/drawing/2014/main" val="10000"/>
                  </a:ext>
                </a:extLst>
              </a:tr>
              <a:tr h="317228">
                <a:tc>
                  <a:txBody>
                    <a:bodyPr/>
                    <a:lstStyle/>
                    <a:p>
                      <a:pPr algn="ctr"/>
                      <a:r>
                        <a:rPr lang="en-US" sz="1400">
                          <a:solidFill>
                            <a:srgbClr val="000000"/>
                          </a:solidFill>
                          <a:latin typeface="Calibri (Body)"/>
                        </a:rPr>
                        <a:t>1</a:t>
                      </a:r>
                    </a:p>
                  </a:txBody>
                  <a:tcPr anchor="ctr"/>
                </a:tc>
                <a:tc>
                  <a:txBody>
                    <a:bodyPr/>
                    <a:lstStyle/>
                    <a:p>
                      <a:pPr algn="l"/>
                      <a:r>
                        <a:rPr lang="en-US" sz="1400">
                          <a:solidFill>
                            <a:srgbClr val="000000"/>
                          </a:solidFill>
                          <a:latin typeface="Calibri (Body)"/>
                        </a:rPr>
                        <a:t>Georgia</a:t>
                      </a:r>
                    </a:p>
                  </a:txBody>
                  <a:tcPr anchor="ctr"/>
                </a:tc>
                <a:tc>
                  <a:txBody>
                    <a:bodyPr/>
                    <a:lstStyle/>
                    <a:p>
                      <a:pPr algn="ctr"/>
                      <a:r>
                        <a:rPr lang="en-US" sz="1400">
                          <a:solidFill>
                            <a:srgbClr val="000000"/>
                          </a:solidFill>
                          <a:latin typeface="Calibri (Body)"/>
                        </a:rPr>
                        <a:t>80.87</a:t>
                      </a:r>
                    </a:p>
                  </a:txBody>
                  <a:tcPr anchor="ctr"/>
                </a:tc>
                <a:tc>
                  <a:txBody>
                    <a:bodyPr/>
                    <a:lstStyle/>
                    <a:p>
                      <a:pPr algn="ctr"/>
                      <a:r>
                        <a:rPr lang="en-US" sz="1400">
                          <a:solidFill>
                            <a:srgbClr val="000000"/>
                          </a:solidFill>
                          <a:latin typeface="Calibri (Body)"/>
                        </a:rPr>
                        <a:t>68.70</a:t>
                      </a:r>
                    </a:p>
                  </a:txBody>
                  <a:tcPr anchor="ctr"/>
                </a:tc>
                <a:tc>
                  <a:txBody>
                    <a:bodyPr/>
                    <a:lstStyle/>
                    <a:p>
                      <a:pPr algn="ctr"/>
                      <a:r>
                        <a:rPr lang="en-US" sz="1400">
                          <a:solidFill>
                            <a:srgbClr val="000000"/>
                          </a:solidFill>
                          <a:latin typeface="Calibri (Body)"/>
                        </a:rPr>
                        <a:t>94.04</a:t>
                      </a:r>
                    </a:p>
                  </a:txBody>
                  <a:tcPr anchor="ctr"/>
                </a:tc>
                <a:tc>
                  <a:txBody>
                    <a:bodyPr/>
                    <a:lstStyle/>
                    <a:p>
                      <a:pPr algn="ctr"/>
                      <a:r>
                        <a:rPr lang="en-US" sz="1400">
                          <a:solidFill>
                            <a:srgbClr val="000000"/>
                          </a:solidFill>
                          <a:latin typeface="Calibri (Body)"/>
                        </a:rPr>
                        <a:t>76.42</a:t>
                      </a:r>
                    </a:p>
                  </a:txBody>
                  <a:tcPr anchor="ctr"/>
                </a:tc>
                <a:extLst>
                  <a:ext uri="{0D108BD9-81ED-4DB2-BD59-A6C34878D82A}">
                    <a16:rowId xmlns:a16="http://schemas.microsoft.com/office/drawing/2014/main" val="10001"/>
                  </a:ext>
                </a:extLst>
              </a:tr>
              <a:tr h="317228">
                <a:tc>
                  <a:txBody>
                    <a:bodyPr/>
                    <a:lstStyle/>
                    <a:p>
                      <a:pPr algn="ctr"/>
                      <a:r>
                        <a:rPr lang="en-US" sz="1400">
                          <a:solidFill>
                            <a:srgbClr val="000000"/>
                          </a:solidFill>
                          <a:latin typeface="Calibri (Body)"/>
                        </a:rPr>
                        <a:t>2</a:t>
                      </a:r>
                    </a:p>
                  </a:txBody>
                  <a:tcPr anchor="ctr"/>
                </a:tc>
                <a:tc>
                  <a:txBody>
                    <a:bodyPr/>
                    <a:lstStyle/>
                    <a:p>
                      <a:pPr algn="l"/>
                      <a:r>
                        <a:rPr lang="en-US" sz="1400">
                          <a:solidFill>
                            <a:srgbClr val="000000"/>
                          </a:solidFill>
                          <a:latin typeface="Calibri (Body)"/>
                        </a:rPr>
                        <a:t>Alabama</a:t>
                      </a:r>
                    </a:p>
                  </a:txBody>
                  <a:tcPr anchor="ctr"/>
                </a:tc>
                <a:tc>
                  <a:txBody>
                    <a:bodyPr/>
                    <a:lstStyle/>
                    <a:p>
                      <a:pPr algn="ctr"/>
                      <a:r>
                        <a:rPr lang="en-US" sz="1400">
                          <a:solidFill>
                            <a:srgbClr val="000000"/>
                          </a:solidFill>
                          <a:latin typeface="Calibri (Body)"/>
                        </a:rPr>
                        <a:t>65.88</a:t>
                      </a:r>
                    </a:p>
                  </a:txBody>
                  <a:tcPr anchor="ctr"/>
                </a:tc>
                <a:tc>
                  <a:txBody>
                    <a:bodyPr/>
                    <a:lstStyle/>
                    <a:p>
                      <a:pPr algn="ctr"/>
                      <a:r>
                        <a:rPr lang="en-US" sz="1400">
                          <a:solidFill>
                            <a:srgbClr val="000000"/>
                          </a:solidFill>
                          <a:latin typeface="Calibri (Body)"/>
                        </a:rPr>
                        <a:t>85.11</a:t>
                      </a:r>
                    </a:p>
                  </a:txBody>
                  <a:tcPr anchor="ctr"/>
                </a:tc>
                <a:tc>
                  <a:txBody>
                    <a:bodyPr/>
                    <a:lstStyle/>
                    <a:p>
                      <a:pPr algn="ctr"/>
                      <a:r>
                        <a:rPr lang="en-US" sz="1400">
                          <a:solidFill>
                            <a:srgbClr val="000000"/>
                          </a:solidFill>
                          <a:latin typeface="Calibri (Body)"/>
                        </a:rPr>
                        <a:t>79.64</a:t>
                      </a:r>
                    </a:p>
                  </a:txBody>
                  <a:tcPr anchor="ctr"/>
                </a:tc>
                <a:tc>
                  <a:txBody>
                    <a:bodyPr/>
                    <a:lstStyle/>
                    <a:p>
                      <a:pPr algn="ctr"/>
                      <a:r>
                        <a:rPr lang="en-US" sz="1400">
                          <a:solidFill>
                            <a:srgbClr val="000000"/>
                          </a:solidFill>
                          <a:latin typeface="Calibri (Body)"/>
                        </a:rPr>
                        <a:t>48.62</a:t>
                      </a:r>
                    </a:p>
                  </a:txBody>
                  <a:tcPr anchor="ctr"/>
                </a:tc>
                <a:extLst>
                  <a:ext uri="{0D108BD9-81ED-4DB2-BD59-A6C34878D82A}">
                    <a16:rowId xmlns:a16="http://schemas.microsoft.com/office/drawing/2014/main" val="10002"/>
                  </a:ext>
                </a:extLst>
              </a:tr>
              <a:tr h="317228">
                <a:tc>
                  <a:txBody>
                    <a:bodyPr/>
                    <a:lstStyle/>
                    <a:p>
                      <a:pPr algn="ctr"/>
                      <a:r>
                        <a:rPr lang="en-US" sz="1400">
                          <a:solidFill>
                            <a:srgbClr val="000000"/>
                          </a:solidFill>
                          <a:latin typeface="Calibri (Body)"/>
                        </a:rPr>
                        <a:t>3</a:t>
                      </a:r>
                    </a:p>
                  </a:txBody>
                  <a:tcPr anchor="ctr"/>
                </a:tc>
                <a:tc>
                  <a:txBody>
                    <a:bodyPr/>
                    <a:lstStyle/>
                    <a:p>
                      <a:pPr algn="l"/>
                      <a:r>
                        <a:rPr lang="en-US" sz="1400">
                          <a:solidFill>
                            <a:srgbClr val="000000"/>
                          </a:solidFill>
                          <a:latin typeface="Calibri (Body)"/>
                        </a:rPr>
                        <a:t>North Carolina</a:t>
                      </a:r>
                    </a:p>
                  </a:txBody>
                  <a:tcPr anchor="ctr"/>
                </a:tc>
                <a:tc>
                  <a:txBody>
                    <a:bodyPr/>
                    <a:lstStyle/>
                    <a:p>
                      <a:pPr algn="ctr"/>
                      <a:r>
                        <a:rPr lang="en-US" sz="1400">
                          <a:solidFill>
                            <a:srgbClr val="000000"/>
                          </a:solidFill>
                          <a:latin typeface="Calibri (Body)"/>
                        </a:rPr>
                        <a:t>60.49</a:t>
                      </a:r>
                    </a:p>
                  </a:txBody>
                  <a:tcPr anchor="ctr"/>
                </a:tc>
                <a:tc>
                  <a:txBody>
                    <a:bodyPr/>
                    <a:lstStyle/>
                    <a:p>
                      <a:pPr algn="ctr"/>
                      <a:r>
                        <a:rPr lang="en-US" sz="1400">
                          <a:solidFill>
                            <a:srgbClr val="000000"/>
                          </a:solidFill>
                          <a:latin typeface="Calibri (Body)"/>
                        </a:rPr>
                        <a:t>75.57</a:t>
                      </a:r>
                    </a:p>
                  </a:txBody>
                  <a:tcPr anchor="ctr"/>
                </a:tc>
                <a:tc>
                  <a:txBody>
                    <a:bodyPr/>
                    <a:lstStyle/>
                    <a:p>
                      <a:pPr algn="ctr"/>
                      <a:r>
                        <a:rPr lang="en-US" sz="1400">
                          <a:solidFill>
                            <a:srgbClr val="000000"/>
                          </a:solidFill>
                          <a:latin typeface="Calibri (Body)"/>
                        </a:rPr>
                        <a:t>100.00</a:t>
                      </a:r>
                    </a:p>
                  </a:txBody>
                  <a:tcPr anchor="ctr"/>
                </a:tc>
                <a:tc>
                  <a:txBody>
                    <a:bodyPr/>
                    <a:lstStyle/>
                    <a:p>
                      <a:pPr algn="ctr"/>
                      <a:r>
                        <a:rPr lang="en-US" sz="1400">
                          <a:solidFill>
                            <a:srgbClr val="000000"/>
                          </a:solidFill>
                          <a:latin typeface="Calibri (Body)"/>
                        </a:rPr>
                        <a:t>54.40</a:t>
                      </a:r>
                    </a:p>
                  </a:txBody>
                  <a:tcPr anchor="ctr"/>
                </a:tc>
                <a:extLst>
                  <a:ext uri="{0D108BD9-81ED-4DB2-BD59-A6C34878D82A}">
                    <a16:rowId xmlns:a16="http://schemas.microsoft.com/office/drawing/2014/main" val="10003"/>
                  </a:ext>
                </a:extLst>
              </a:tr>
              <a:tr h="317228">
                <a:tc>
                  <a:txBody>
                    <a:bodyPr/>
                    <a:lstStyle/>
                    <a:p>
                      <a:pPr algn="ctr"/>
                      <a:r>
                        <a:rPr lang="en-US" sz="1400">
                          <a:solidFill>
                            <a:srgbClr val="000000"/>
                          </a:solidFill>
                          <a:latin typeface="Calibri (Body)"/>
                        </a:rPr>
                        <a:t>4</a:t>
                      </a:r>
                    </a:p>
                  </a:txBody>
                  <a:tcPr anchor="ctr"/>
                </a:tc>
                <a:tc>
                  <a:txBody>
                    <a:bodyPr/>
                    <a:lstStyle/>
                    <a:p>
                      <a:pPr algn="l"/>
                      <a:r>
                        <a:rPr lang="en-US" sz="1400">
                          <a:solidFill>
                            <a:srgbClr val="000000"/>
                          </a:solidFill>
                          <a:latin typeface="Calibri (Body)"/>
                        </a:rPr>
                        <a:t>Mississippi</a:t>
                      </a:r>
                    </a:p>
                  </a:txBody>
                  <a:tcPr anchor="ctr"/>
                </a:tc>
                <a:tc>
                  <a:txBody>
                    <a:bodyPr/>
                    <a:lstStyle/>
                    <a:p>
                      <a:pPr algn="ctr"/>
                      <a:r>
                        <a:rPr lang="en-US" sz="1400">
                          <a:solidFill>
                            <a:srgbClr val="000000"/>
                          </a:solidFill>
                          <a:latin typeface="Calibri (Body)"/>
                        </a:rPr>
                        <a:t>62.08</a:t>
                      </a:r>
                    </a:p>
                  </a:txBody>
                  <a:tcPr anchor="ctr"/>
                </a:tc>
                <a:tc>
                  <a:txBody>
                    <a:bodyPr/>
                    <a:lstStyle/>
                    <a:p>
                      <a:pPr algn="ctr"/>
                      <a:r>
                        <a:rPr lang="en-US" sz="1400">
                          <a:solidFill>
                            <a:srgbClr val="000000"/>
                          </a:solidFill>
                          <a:latin typeface="Calibri (Body)"/>
                        </a:rPr>
                        <a:t>100.00</a:t>
                      </a:r>
                    </a:p>
                  </a:txBody>
                  <a:tcPr anchor="ctr"/>
                </a:tc>
                <a:tc>
                  <a:txBody>
                    <a:bodyPr/>
                    <a:lstStyle/>
                    <a:p>
                      <a:pPr algn="ctr"/>
                      <a:r>
                        <a:rPr lang="en-US" sz="1400">
                          <a:solidFill>
                            <a:srgbClr val="000000"/>
                          </a:solidFill>
                          <a:latin typeface="Calibri (Body)"/>
                        </a:rPr>
                        <a:t>54.80</a:t>
                      </a:r>
                    </a:p>
                  </a:txBody>
                  <a:tcPr anchor="ctr"/>
                </a:tc>
                <a:tc>
                  <a:txBody>
                    <a:bodyPr/>
                    <a:lstStyle/>
                    <a:p>
                      <a:pPr algn="ctr"/>
                      <a:r>
                        <a:rPr lang="en-US" sz="1400">
                          <a:solidFill>
                            <a:srgbClr val="000000"/>
                          </a:solidFill>
                          <a:latin typeface="Calibri (Body)"/>
                        </a:rPr>
                        <a:t>48.52</a:t>
                      </a:r>
                    </a:p>
                  </a:txBody>
                  <a:tcPr anchor="ctr"/>
                </a:tc>
                <a:extLst>
                  <a:ext uri="{0D108BD9-81ED-4DB2-BD59-A6C34878D82A}">
                    <a16:rowId xmlns:a16="http://schemas.microsoft.com/office/drawing/2014/main" val="10004"/>
                  </a:ext>
                </a:extLst>
              </a:tr>
              <a:tr h="317228">
                <a:tc>
                  <a:txBody>
                    <a:bodyPr/>
                    <a:lstStyle/>
                    <a:p>
                      <a:pPr algn="ctr"/>
                      <a:r>
                        <a:rPr lang="en-US" sz="1400">
                          <a:solidFill>
                            <a:srgbClr val="000000"/>
                          </a:solidFill>
                          <a:latin typeface="Calibri (Body)"/>
                        </a:rPr>
                        <a:t>5</a:t>
                      </a:r>
                    </a:p>
                  </a:txBody>
                  <a:tcPr anchor="ctr"/>
                </a:tc>
                <a:tc>
                  <a:txBody>
                    <a:bodyPr/>
                    <a:lstStyle/>
                    <a:p>
                      <a:pPr algn="l"/>
                      <a:r>
                        <a:rPr lang="en-US" sz="1400">
                          <a:solidFill>
                            <a:srgbClr val="000000"/>
                          </a:solidFill>
                          <a:latin typeface="Calibri (Body)"/>
                        </a:rPr>
                        <a:t>South Carolina</a:t>
                      </a:r>
                    </a:p>
                  </a:txBody>
                  <a:tcPr anchor="ctr"/>
                </a:tc>
                <a:tc>
                  <a:txBody>
                    <a:bodyPr/>
                    <a:lstStyle/>
                    <a:p>
                      <a:pPr algn="ctr"/>
                      <a:r>
                        <a:rPr lang="en-US" sz="1400">
                          <a:solidFill>
                            <a:srgbClr val="000000"/>
                          </a:solidFill>
                          <a:latin typeface="Calibri (Body)"/>
                        </a:rPr>
                        <a:t>72.01</a:t>
                      </a:r>
                    </a:p>
                  </a:txBody>
                  <a:tcPr anchor="ctr"/>
                </a:tc>
                <a:tc>
                  <a:txBody>
                    <a:bodyPr/>
                    <a:lstStyle/>
                    <a:p>
                      <a:pPr algn="ctr"/>
                      <a:r>
                        <a:rPr lang="en-US" sz="1400">
                          <a:solidFill>
                            <a:srgbClr val="000000"/>
                          </a:solidFill>
                          <a:latin typeface="Calibri (Body)"/>
                        </a:rPr>
                        <a:t>67.94</a:t>
                      </a:r>
                    </a:p>
                  </a:txBody>
                  <a:tcPr anchor="ctr"/>
                </a:tc>
                <a:tc>
                  <a:txBody>
                    <a:bodyPr/>
                    <a:lstStyle/>
                    <a:p>
                      <a:pPr algn="ctr"/>
                      <a:r>
                        <a:rPr lang="en-US" sz="1400">
                          <a:solidFill>
                            <a:srgbClr val="000000"/>
                          </a:solidFill>
                          <a:latin typeface="Calibri (Body)"/>
                        </a:rPr>
                        <a:t>88.91</a:t>
                      </a:r>
                    </a:p>
                  </a:txBody>
                  <a:tcPr anchor="ctr"/>
                </a:tc>
                <a:tc>
                  <a:txBody>
                    <a:bodyPr/>
                    <a:lstStyle/>
                    <a:p>
                      <a:pPr algn="ctr"/>
                      <a:r>
                        <a:rPr lang="en-US" sz="1400">
                          <a:solidFill>
                            <a:srgbClr val="000000"/>
                          </a:solidFill>
                          <a:latin typeface="Calibri (Body)"/>
                        </a:rPr>
                        <a:t>42.84</a:t>
                      </a:r>
                    </a:p>
                  </a:txBody>
                  <a:tcPr anchor="ctr"/>
                </a:tc>
                <a:extLst>
                  <a:ext uri="{0D108BD9-81ED-4DB2-BD59-A6C34878D82A}">
                    <a16:rowId xmlns:a16="http://schemas.microsoft.com/office/drawing/2014/main" val="10005"/>
                  </a:ext>
                </a:extLst>
              </a:tr>
              <a:tr h="317228">
                <a:tc>
                  <a:txBody>
                    <a:bodyPr/>
                    <a:lstStyle/>
                    <a:p>
                      <a:pPr algn="ctr"/>
                      <a:r>
                        <a:rPr lang="en-US" sz="1400">
                          <a:solidFill>
                            <a:srgbClr val="000000"/>
                          </a:solidFill>
                          <a:latin typeface="Calibri (Body)"/>
                        </a:rPr>
                        <a:t>6</a:t>
                      </a:r>
                    </a:p>
                  </a:txBody>
                  <a:tcPr anchor="ctr"/>
                </a:tc>
                <a:tc>
                  <a:txBody>
                    <a:bodyPr/>
                    <a:lstStyle/>
                    <a:p>
                      <a:pPr algn="l"/>
                      <a:r>
                        <a:rPr lang="en-US" sz="1400">
                          <a:solidFill>
                            <a:srgbClr val="000000"/>
                          </a:solidFill>
                          <a:latin typeface="Calibri (Body)"/>
                        </a:rPr>
                        <a:t>Arkansas</a:t>
                      </a:r>
                    </a:p>
                  </a:txBody>
                  <a:tcPr anchor="ctr"/>
                </a:tc>
                <a:tc>
                  <a:txBody>
                    <a:bodyPr/>
                    <a:lstStyle/>
                    <a:p>
                      <a:pPr algn="ctr"/>
                      <a:r>
                        <a:rPr lang="en-US" sz="1400">
                          <a:solidFill>
                            <a:srgbClr val="000000"/>
                          </a:solidFill>
                          <a:latin typeface="Calibri (Body)"/>
                        </a:rPr>
                        <a:t>59.90</a:t>
                      </a:r>
                    </a:p>
                  </a:txBody>
                  <a:tcPr anchor="ctr"/>
                </a:tc>
                <a:tc>
                  <a:txBody>
                    <a:bodyPr/>
                    <a:lstStyle/>
                    <a:p>
                      <a:pPr algn="ctr"/>
                      <a:r>
                        <a:rPr lang="en-US" sz="1400">
                          <a:solidFill>
                            <a:srgbClr val="000000"/>
                          </a:solidFill>
                          <a:latin typeface="Calibri (Body)"/>
                        </a:rPr>
                        <a:t>95.04</a:t>
                      </a:r>
                    </a:p>
                  </a:txBody>
                  <a:tcPr anchor="ctr"/>
                </a:tc>
                <a:tc>
                  <a:txBody>
                    <a:bodyPr/>
                    <a:lstStyle/>
                    <a:p>
                      <a:pPr algn="ctr"/>
                      <a:r>
                        <a:rPr lang="en-US" sz="1400">
                          <a:solidFill>
                            <a:srgbClr val="000000"/>
                          </a:solidFill>
                          <a:latin typeface="Calibri (Body)"/>
                        </a:rPr>
                        <a:t>63.74</a:t>
                      </a:r>
                    </a:p>
                  </a:txBody>
                  <a:tcPr anchor="ctr"/>
                </a:tc>
                <a:tc>
                  <a:txBody>
                    <a:bodyPr/>
                    <a:lstStyle/>
                    <a:p>
                      <a:pPr algn="ctr"/>
                      <a:r>
                        <a:rPr lang="en-US" sz="1400">
                          <a:solidFill>
                            <a:srgbClr val="000000"/>
                          </a:solidFill>
                          <a:latin typeface="Calibri (Body)"/>
                        </a:rPr>
                        <a:t>44.85</a:t>
                      </a:r>
                    </a:p>
                  </a:txBody>
                  <a:tcPr anchor="ctr"/>
                </a:tc>
                <a:extLst>
                  <a:ext uri="{0D108BD9-81ED-4DB2-BD59-A6C34878D82A}">
                    <a16:rowId xmlns:a16="http://schemas.microsoft.com/office/drawing/2014/main" val="10006"/>
                  </a:ext>
                </a:extLst>
              </a:tr>
              <a:tr h="317228">
                <a:tc>
                  <a:txBody>
                    <a:bodyPr/>
                    <a:lstStyle/>
                    <a:p>
                      <a:pPr algn="ctr"/>
                      <a:r>
                        <a:rPr lang="en-US" sz="1400">
                          <a:solidFill>
                            <a:srgbClr val="000000"/>
                          </a:solidFill>
                          <a:latin typeface="Calibri (Body)"/>
                        </a:rPr>
                        <a:t>7</a:t>
                      </a:r>
                    </a:p>
                  </a:txBody>
                  <a:tcPr anchor="ctr"/>
                </a:tc>
                <a:tc>
                  <a:txBody>
                    <a:bodyPr/>
                    <a:lstStyle/>
                    <a:p>
                      <a:pPr algn="l"/>
                      <a:r>
                        <a:rPr lang="en-US" sz="1400">
                          <a:solidFill>
                            <a:srgbClr val="000000"/>
                          </a:solidFill>
                          <a:latin typeface="Calibri (Body)"/>
                        </a:rPr>
                        <a:t>New Mexico</a:t>
                      </a:r>
                    </a:p>
                  </a:txBody>
                  <a:tcPr anchor="ctr"/>
                </a:tc>
                <a:tc>
                  <a:txBody>
                    <a:bodyPr/>
                    <a:lstStyle/>
                    <a:p>
                      <a:pPr algn="ctr"/>
                      <a:r>
                        <a:rPr lang="en-US" sz="1400">
                          <a:solidFill>
                            <a:srgbClr val="000000"/>
                          </a:solidFill>
                          <a:latin typeface="Calibri (Body)"/>
                        </a:rPr>
                        <a:t>74.04</a:t>
                      </a:r>
                    </a:p>
                  </a:txBody>
                  <a:tcPr anchor="ctr"/>
                </a:tc>
                <a:tc>
                  <a:txBody>
                    <a:bodyPr/>
                    <a:lstStyle/>
                    <a:p>
                      <a:pPr algn="ctr"/>
                      <a:r>
                        <a:rPr lang="en-US" sz="1400">
                          <a:solidFill>
                            <a:srgbClr val="000000"/>
                          </a:solidFill>
                          <a:latin typeface="Calibri (Body)"/>
                        </a:rPr>
                        <a:t>51.53</a:t>
                      </a:r>
                    </a:p>
                  </a:txBody>
                  <a:tcPr anchor="ctr"/>
                </a:tc>
                <a:tc>
                  <a:txBody>
                    <a:bodyPr/>
                    <a:lstStyle/>
                    <a:p>
                      <a:pPr algn="ctr"/>
                      <a:r>
                        <a:rPr lang="en-US" sz="1400">
                          <a:solidFill>
                            <a:srgbClr val="000000"/>
                          </a:solidFill>
                          <a:latin typeface="Calibri (Body)"/>
                        </a:rPr>
                        <a:t>61.42</a:t>
                      </a:r>
                    </a:p>
                  </a:txBody>
                  <a:tcPr anchor="ctr"/>
                </a:tc>
                <a:tc>
                  <a:txBody>
                    <a:bodyPr/>
                    <a:lstStyle/>
                    <a:p>
                      <a:pPr algn="ctr"/>
                      <a:r>
                        <a:rPr lang="en-US" sz="1400">
                          <a:solidFill>
                            <a:srgbClr val="000000"/>
                          </a:solidFill>
                          <a:latin typeface="Calibri (Body)"/>
                        </a:rPr>
                        <a:t>100.00</a:t>
                      </a:r>
                    </a:p>
                  </a:txBody>
                  <a:tcPr anchor="ctr"/>
                </a:tc>
                <a:extLst>
                  <a:ext uri="{0D108BD9-81ED-4DB2-BD59-A6C34878D82A}">
                    <a16:rowId xmlns:a16="http://schemas.microsoft.com/office/drawing/2014/main" val="10007"/>
                  </a:ext>
                </a:extLst>
              </a:tr>
              <a:tr h="317228">
                <a:tc>
                  <a:txBody>
                    <a:bodyPr/>
                    <a:lstStyle/>
                    <a:p>
                      <a:pPr algn="ctr"/>
                      <a:r>
                        <a:rPr lang="en-US" sz="1400">
                          <a:solidFill>
                            <a:srgbClr val="000000"/>
                          </a:solidFill>
                          <a:latin typeface="Calibri (Body)"/>
                        </a:rPr>
                        <a:t>8</a:t>
                      </a:r>
                    </a:p>
                  </a:txBody>
                  <a:tcPr anchor="ctr"/>
                </a:tc>
                <a:tc>
                  <a:txBody>
                    <a:bodyPr/>
                    <a:lstStyle/>
                    <a:p>
                      <a:pPr algn="l"/>
                      <a:r>
                        <a:rPr lang="en-US" sz="1400">
                          <a:solidFill>
                            <a:srgbClr val="000000"/>
                          </a:solidFill>
                          <a:latin typeface="Calibri (Body)"/>
                        </a:rPr>
                        <a:t>Texas</a:t>
                      </a:r>
                    </a:p>
                  </a:txBody>
                  <a:tcPr anchor="ctr"/>
                </a:tc>
                <a:tc>
                  <a:txBody>
                    <a:bodyPr/>
                    <a:lstStyle/>
                    <a:p>
                      <a:pPr algn="ctr"/>
                      <a:r>
                        <a:rPr lang="en-US" sz="1400">
                          <a:solidFill>
                            <a:srgbClr val="000000"/>
                          </a:solidFill>
                          <a:latin typeface="Calibri (Body)"/>
                        </a:rPr>
                        <a:t>85.60</a:t>
                      </a:r>
                    </a:p>
                  </a:txBody>
                  <a:tcPr anchor="ctr"/>
                </a:tc>
                <a:tc>
                  <a:txBody>
                    <a:bodyPr/>
                    <a:lstStyle/>
                    <a:p>
                      <a:pPr algn="ctr"/>
                      <a:r>
                        <a:rPr lang="en-US" sz="1400">
                          <a:solidFill>
                            <a:srgbClr val="000000"/>
                          </a:solidFill>
                          <a:latin typeface="Calibri (Body)"/>
                        </a:rPr>
                        <a:t>51.91</a:t>
                      </a:r>
                    </a:p>
                  </a:txBody>
                  <a:tcPr anchor="ctr"/>
                </a:tc>
                <a:tc>
                  <a:txBody>
                    <a:bodyPr/>
                    <a:lstStyle/>
                    <a:p>
                      <a:pPr algn="ctr"/>
                      <a:r>
                        <a:rPr lang="en-US" sz="1400">
                          <a:solidFill>
                            <a:srgbClr val="000000"/>
                          </a:solidFill>
                          <a:latin typeface="Calibri (Body)"/>
                        </a:rPr>
                        <a:t>86.59</a:t>
                      </a:r>
                    </a:p>
                  </a:txBody>
                  <a:tcPr anchor="ctr"/>
                </a:tc>
                <a:tc>
                  <a:txBody>
                    <a:bodyPr/>
                    <a:lstStyle/>
                    <a:p>
                      <a:pPr algn="ctr"/>
                      <a:r>
                        <a:rPr lang="en-US" sz="1400">
                          <a:solidFill>
                            <a:srgbClr val="000000"/>
                          </a:solidFill>
                          <a:latin typeface="Calibri (Body)"/>
                        </a:rPr>
                        <a:t>34.89</a:t>
                      </a:r>
                    </a:p>
                  </a:txBody>
                  <a:tcPr anchor="ctr"/>
                </a:tc>
                <a:extLst>
                  <a:ext uri="{0D108BD9-81ED-4DB2-BD59-A6C34878D82A}">
                    <a16:rowId xmlns:a16="http://schemas.microsoft.com/office/drawing/2014/main" val="10008"/>
                  </a:ext>
                </a:extLst>
              </a:tr>
              <a:tr h="317228">
                <a:tc>
                  <a:txBody>
                    <a:bodyPr/>
                    <a:lstStyle/>
                    <a:p>
                      <a:pPr algn="ctr"/>
                      <a:r>
                        <a:rPr lang="en-US" sz="1400">
                          <a:solidFill>
                            <a:srgbClr val="000000"/>
                          </a:solidFill>
                          <a:latin typeface="Calibri (Body)"/>
                        </a:rPr>
                        <a:t>9</a:t>
                      </a:r>
                    </a:p>
                  </a:txBody>
                  <a:tcPr anchor="ctr"/>
                </a:tc>
                <a:tc>
                  <a:txBody>
                    <a:bodyPr/>
                    <a:lstStyle/>
                    <a:p>
                      <a:pPr algn="l"/>
                      <a:r>
                        <a:rPr lang="en-US" sz="1400">
                          <a:solidFill>
                            <a:srgbClr val="000000"/>
                          </a:solidFill>
                          <a:latin typeface="Calibri (Body)"/>
                        </a:rPr>
                        <a:t>Nevada</a:t>
                      </a:r>
                    </a:p>
                  </a:txBody>
                  <a:tcPr anchor="ctr"/>
                </a:tc>
                <a:tc>
                  <a:txBody>
                    <a:bodyPr/>
                    <a:lstStyle/>
                    <a:p>
                      <a:pPr algn="ctr"/>
                      <a:r>
                        <a:rPr lang="en-US" sz="1400">
                          <a:solidFill>
                            <a:srgbClr val="000000"/>
                          </a:solidFill>
                          <a:latin typeface="Calibri (Body)"/>
                        </a:rPr>
                        <a:t>99.67</a:t>
                      </a:r>
                    </a:p>
                  </a:txBody>
                  <a:tcPr anchor="ctr"/>
                </a:tc>
                <a:tc>
                  <a:txBody>
                    <a:bodyPr/>
                    <a:lstStyle/>
                    <a:p>
                      <a:pPr algn="ctr"/>
                      <a:r>
                        <a:rPr lang="en-US" sz="1400">
                          <a:solidFill>
                            <a:srgbClr val="000000"/>
                          </a:solidFill>
                          <a:latin typeface="Calibri (Body)"/>
                        </a:rPr>
                        <a:t>50.38</a:t>
                      </a:r>
                    </a:p>
                  </a:txBody>
                  <a:tcPr anchor="ctr"/>
                </a:tc>
                <a:tc>
                  <a:txBody>
                    <a:bodyPr/>
                    <a:lstStyle/>
                    <a:p>
                      <a:pPr algn="ctr"/>
                      <a:r>
                        <a:rPr lang="en-US" sz="1400">
                          <a:solidFill>
                            <a:srgbClr val="000000"/>
                          </a:solidFill>
                          <a:latin typeface="Calibri (Body)"/>
                        </a:rPr>
                        <a:t>33.77</a:t>
                      </a:r>
                    </a:p>
                  </a:txBody>
                  <a:tcPr anchor="ctr"/>
                </a:tc>
                <a:tc>
                  <a:txBody>
                    <a:bodyPr/>
                    <a:lstStyle/>
                    <a:p>
                      <a:pPr algn="ctr"/>
                      <a:r>
                        <a:rPr lang="en-US" sz="1400">
                          <a:solidFill>
                            <a:srgbClr val="000000"/>
                          </a:solidFill>
                          <a:latin typeface="Calibri (Body)"/>
                        </a:rPr>
                        <a:t>53.95</a:t>
                      </a:r>
                    </a:p>
                  </a:txBody>
                  <a:tcPr anchor="ctr"/>
                </a:tc>
                <a:extLst>
                  <a:ext uri="{0D108BD9-81ED-4DB2-BD59-A6C34878D82A}">
                    <a16:rowId xmlns:a16="http://schemas.microsoft.com/office/drawing/2014/main" val="10009"/>
                  </a:ext>
                </a:extLst>
              </a:tr>
              <a:tr h="317228">
                <a:tc>
                  <a:txBody>
                    <a:bodyPr/>
                    <a:lstStyle/>
                    <a:p>
                      <a:pPr algn="ctr"/>
                      <a:r>
                        <a:rPr lang="en-US" sz="1400">
                          <a:solidFill>
                            <a:srgbClr val="000000"/>
                          </a:solidFill>
                          <a:latin typeface="Calibri (Body)"/>
                        </a:rPr>
                        <a:t>10</a:t>
                      </a:r>
                    </a:p>
                  </a:txBody>
                  <a:tcPr anchor="ctr"/>
                </a:tc>
                <a:tc>
                  <a:txBody>
                    <a:bodyPr/>
                    <a:lstStyle/>
                    <a:p>
                      <a:pPr algn="l"/>
                      <a:r>
                        <a:rPr lang="en-US" sz="1400">
                          <a:solidFill>
                            <a:srgbClr val="000000"/>
                          </a:solidFill>
                          <a:latin typeface="Calibri (Body)"/>
                        </a:rPr>
                        <a:t>Indiana</a:t>
                      </a:r>
                    </a:p>
                  </a:txBody>
                  <a:tcPr anchor="ctr"/>
                </a:tc>
                <a:tc>
                  <a:txBody>
                    <a:bodyPr/>
                    <a:lstStyle/>
                    <a:p>
                      <a:pPr algn="ctr"/>
                      <a:r>
                        <a:rPr lang="en-US" sz="1400">
                          <a:solidFill>
                            <a:srgbClr val="000000"/>
                          </a:solidFill>
                          <a:latin typeface="Calibri (Body)"/>
                        </a:rPr>
                        <a:t>66.17</a:t>
                      </a:r>
                    </a:p>
                  </a:txBody>
                  <a:tcPr anchor="ctr"/>
                </a:tc>
                <a:tc>
                  <a:txBody>
                    <a:bodyPr/>
                    <a:lstStyle/>
                    <a:p>
                      <a:pPr algn="ctr"/>
                      <a:r>
                        <a:rPr lang="en-US" sz="1400">
                          <a:solidFill>
                            <a:srgbClr val="000000"/>
                          </a:solidFill>
                          <a:latin typeface="Calibri (Body)"/>
                        </a:rPr>
                        <a:t>74.43</a:t>
                      </a:r>
                    </a:p>
                  </a:txBody>
                  <a:tcPr anchor="ctr"/>
                </a:tc>
                <a:tc>
                  <a:txBody>
                    <a:bodyPr/>
                    <a:lstStyle/>
                    <a:p>
                      <a:pPr algn="ctr"/>
                      <a:r>
                        <a:rPr lang="en-US" sz="1400">
                          <a:solidFill>
                            <a:srgbClr val="000000"/>
                          </a:solidFill>
                          <a:latin typeface="Calibri (Body)"/>
                        </a:rPr>
                        <a:t>85.76</a:t>
                      </a:r>
                    </a:p>
                  </a:txBody>
                  <a:tcPr anchor="ctr"/>
                </a:tc>
                <a:tc>
                  <a:txBody>
                    <a:bodyPr/>
                    <a:lstStyle/>
                    <a:p>
                      <a:pPr algn="ctr"/>
                      <a:r>
                        <a:rPr lang="en-US" sz="1400" dirty="0">
                          <a:solidFill>
                            <a:srgbClr val="000000"/>
                          </a:solidFill>
                          <a:latin typeface="Calibri (Body)"/>
                        </a:rPr>
                        <a:t>31.02</a:t>
                      </a:r>
                    </a:p>
                  </a:txBody>
                  <a:tcPr anchor="ctr"/>
                </a:tc>
                <a:extLst>
                  <a:ext uri="{0D108BD9-81ED-4DB2-BD59-A6C34878D82A}">
                    <a16:rowId xmlns:a16="http://schemas.microsoft.com/office/drawing/2014/main" val="10010"/>
                  </a:ext>
                </a:extLst>
              </a:tr>
            </a:tbl>
          </a:graphicData>
        </a:graphic>
      </p:graphicFrame>
      <p:graphicFrame>
        <p:nvGraphicFramePr>
          <p:cNvPr id="14" name="Table 13">
            <a:extLst>
              <a:ext uri="{FF2B5EF4-FFF2-40B4-BE49-F238E27FC236}">
                <a16:creationId xmlns:a16="http://schemas.microsoft.com/office/drawing/2014/main" id="{C0A40440-70C1-4AA8-33BE-780C8501A43B}"/>
              </a:ext>
            </a:extLst>
          </p:cNvPr>
          <p:cNvGraphicFramePr>
            <a:graphicFrameLocks noGrp="1"/>
          </p:cNvGraphicFramePr>
          <p:nvPr/>
        </p:nvGraphicFramePr>
        <p:xfrm>
          <a:off x="719328" y="2503825"/>
          <a:ext cx="4572000" cy="2073722"/>
        </p:xfrm>
        <a:graphic>
          <a:graphicData uri="http://schemas.openxmlformats.org/drawingml/2006/table">
            <a:tbl>
              <a:tblPr firstRow="1" bandRow="1">
                <a:tableStyleId>{9D7B26C5-4107-4FEC-AEDC-1716B250A1EF}</a:tableStyleId>
              </a:tblPr>
              <a:tblGrid>
                <a:gridCol w="2651760">
                  <a:extLst>
                    <a:ext uri="{9D8B030D-6E8A-4147-A177-3AD203B41FA5}">
                      <a16:colId xmlns:a16="http://schemas.microsoft.com/office/drawing/2014/main" val="588860148"/>
                    </a:ext>
                  </a:extLst>
                </a:gridCol>
                <a:gridCol w="1920240">
                  <a:extLst>
                    <a:ext uri="{9D8B030D-6E8A-4147-A177-3AD203B41FA5}">
                      <a16:colId xmlns:a16="http://schemas.microsoft.com/office/drawing/2014/main" val="3818918720"/>
                    </a:ext>
                  </a:extLst>
                </a:gridCol>
              </a:tblGrid>
              <a:tr h="375559">
                <a:tc>
                  <a:txBody>
                    <a:bodyPr/>
                    <a:lstStyle/>
                    <a:p>
                      <a:pPr algn="ctr"/>
                      <a:endParaRPr lang="en-US" sz="2000" dirty="0">
                        <a:solidFill>
                          <a:schemeClr val="bg1"/>
                        </a:solidFill>
                      </a:endParaRPr>
                    </a:p>
                  </a:txBody>
                  <a:tcPr>
                    <a:solidFill>
                      <a:srgbClr val="3A4660"/>
                    </a:solidFill>
                  </a:tcPr>
                </a:tc>
                <a:tc>
                  <a:txBody>
                    <a:bodyPr/>
                    <a:lstStyle/>
                    <a:p>
                      <a:pPr algn="ctr"/>
                      <a:r>
                        <a:rPr lang="en-US" sz="2000" dirty="0">
                          <a:solidFill>
                            <a:schemeClr val="bg1"/>
                          </a:solidFill>
                        </a:rPr>
                        <a:t>National Rank </a:t>
                      </a:r>
                    </a:p>
                  </a:txBody>
                  <a:tcPr>
                    <a:solidFill>
                      <a:srgbClr val="3A4660"/>
                    </a:solidFill>
                  </a:tcPr>
                </a:tc>
                <a:extLst>
                  <a:ext uri="{0D108BD9-81ED-4DB2-BD59-A6C34878D82A}">
                    <a16:rowId xmlns:a16="http://schemas.microsoft.com/office/drawing/2014/main" val="3546006476"/>
                  </a:ext>
                </a:extLst>
              </a:tr>
              <a:tr h="3755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dirty="0">
                          <a:solidFill>
                            <a:srgbClr val="000000"/>
                          </a:solidFill>
                        </a:rPr>
                        <a:t>Health Care Access </a:t>
                      </a:r>
                    </a:p>
                  </a:txBody>
                  <a:tcPr anchor="ctr"/>
                </a:tc>
                <a:tc>
                  <a:txBody>
                    <a:bodyPr/>
                    <a:lstStyle/>
                    <a:p>
                      <a:pPr algn="ctr"/>
                      <a:r>
                        <a:rPr lang="en-US" sz="2000" dirty="0">
                          <a:solidFill>
                            <a:srgbClr val="000000"/>
                          </a:solidFill>
                        </a:rPr>
                        <a:t>28</a:t>
                      </a:r>
                      <a:r>
                        <a:rPr lang="en-US" sz="2000" baseline="30000" dirty="0">
                          <a:solidFill>
                            <a:srgbClr val="000000"/>
                          </a:solidFill>
                        </a:rPr>
                        <a:t>th</a:t>
                      </a:r>
                      <a:r>
                        <a:rPr lang="en-US" sz="2000" dirty="0">
                          <a:solidFill>
                            <a:srgbClr val="000000"/>
                          </a:solidFill>
                        </a:rPr>
                        <a:t> </a:t>
                      </a:r>
                    </a:p>
                  </a:txBody>
                  <a:tcPr anchor="ctr"/>
                </a:tc>
                <a:extLst>
                  <a:ext uri="{0D108BD9-81ED-4DB2-BD59-A6C34878D82A}">
                    <a16:rowId xmlns:a16="http://schemas.microsoft.com/office/drawing/2014/main" val="3619612524"/>
                  </a:ext>
                </a:extLst>
              </a:tr>
              <a:tr h="442501">
                <a:tc>
                  <a:txBody>
                    <a:bodyPr/>
                    <a:lstStyle/>
                    <a:p>
                      <a:r>
                        <a:rPr lang="en-US" sz="2000" b="0" i="0" u="none" dirty="0">
                          <a:solidFill>
                            <a:srgbClr val="000000"/>
                          </a:solidFill>
                        </a:rPr>
                        <a:t>Health Care Outcome </a:t>
                      </a:r>
                    </a:p>
                  </a:txBody>
                  <a:tcPr anchor="ctr"/>
                </a:tc>
                <a:tc>
                  <a:txBody>
                    <a:bodyPr/>
                    <a:lstStyle/>
                    <a:p>
                      <a:pPr algn="ctr"/>
                      <a:r>
                        <a:rPr lang="en-US" sz="2000" b="0" i="0" u="none" dirty="0">
                          <a:solidFill>
                            <a:srgbClr val="000000"/>
                          </a:solidFill>
                        </a:rPr>
                        <a:t>42</a:t>
                      </a:r>
                      <a:r>
                        <a:rPr lang="en-US" sz="2000" b="0" i="0" u="none" baseline="30000" dirty="0">
                          <a:solidFill>
                            <a:srgbClr val="000000"/>
                          </a:solidFill>
                        </a:rPr>
                        <a:t>nd</a:t>
                      </a:r>
                      <a:r>
                        <a:rPr lang="en-US" sz="2000" b="0" i="0" u="none" dirty="0">
                          <a:solidFill>
                            <a:srgbClr val="000000"/>
                          </a:solidFill>
                        </a:rPr>
                        <a:t>  </a:t>
                      </a:r>
                    </a:p>
                  </a:txBody>
                  <a:tcPr anchor="ctr"/>
                </a:tc>
                <a:extLst>
                  <a:ext uri="{0D108BD9-81ED-4DB2-BD59-A6C34878D82A}">
                    <a16:rowId xmlns:a16="http://schemas.microsoft.com/office/drawing/2014/main" val="1450686760"/>
                  </a:ext>
                </a:extLst>
              </a:tr>
              <a:tr h="375559">
                <a:tc>
                  <a:txBody>
                    <a:bodyPr/>
                    <a:lstStyle/>
                    <a:p>
                      <a:r>
                        <a:rPr lang="en-US" sz="2000" b="0" i="0" u="none" dirty="0">
                          <a:solidFill>
                            <a:srgbClr val="000000"/>
                          </a:solidFill>
                        </a:rPr>
                        <a:t>Health Care Cost </a:t>
                      </a:r>
                    </a:p>
                  </a:txBody>
                  <a:tcPr anchor="ctr"/>
                </a:tc>
                <a:tc>
                  <a:txBody>
                    <a:bodyPr/>
                    <a:lstStyle/>
                    <a:p>
                      <a:pPr algn="ctr"/>
                      <a:r>
                        <a:rPr lang="en-US" sz="2000" b="0" i="0" u="none" dirty="0">
                          <a:solidFill>
                            <a:srgbClr val="000000"/>
                          </a:solidFill>
                        </a:rPr>
                        <a:t>50</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216889453"/>
                  </a:ext>
                </a:extLst>
              </a:tr>
              <a:tr h="442501">
                <a:tc>
                  <a:txBody>
                    <a:bodyPr/>
                    <a:lstStyle/>
                    <a:p>
                      <a:r>
                        <a:rPr lang="en-US" sz="2000" b="0" i="0" u="none" dirty="0">
                          <a:solidFill>
                            <a:srgbClr val="000000"/>
                          </a:solidFill>
                        </a:rPr>
                        <a:t>Quality of Hospital Care</a:t>
                      </a:r>
                    </a:p>
                  </a:txBody>
                  <a:tcPr anchor="ctr"/>
                </a:tc>
                <a:tc>
                  <a:txBody>
                    <a:bodyPr/>
                    <a:lstStyle/>
                    <a:p>
                      <a:pPr algn="ctr"/>
                      <a:r>
                        <a:rPr lang="en-US" sz="2000" b="0" i="0" u="none" dirty="0">
                          <a:solidFill>
                            <a:srgbClr val="000000"/>
                          </a:solidFill>
                        </a:rPr>
                        <a:t>30</a:t>
                      </a:r>
                      <a:r>
                        <a:rPr lang="en-US" sz="2000" b="0" i="0" u="none" baseline="30000" dirty="0">
                          <a:solidFill>
                            <a:srgbClr val="000000"/>
                          </a:solidFill>
                        </a:rPr>
                        <a:t>th</a:t>
                      </a:r>
                      <a:endParaRPr lang="en-US" sz="2000" b="0" i="0" u="none" dirty="0">
                        <a:solidFill>
                          <a:srgbClr val="000000"/>
                        </a:solidFill>
                      </a:endParaRPr>
                    </a:p>
                  </a:txBody>
                  <a:tcPr anchor="ctr"/>
                </a:tc>
                <a:extLst>
                  <a:ext uri="{0D108BD9-81ED-4DB2-BD59-A6C34878D82A}">
                    <a16:rowId xmlns:a16="http://schemas.microsoft.com/office/drawing/2014/main" val="793990233"/>
                  </a:ext>
                </a:extLst>
              </a:tr>
            </a:tbl>
          </a:graphicData>
        </a:graphic>
      </p:graphicFrame>
    </p:spTree>
    <p:extLst>
      <p:ext uri="{BB962C8B-B14F-4D97-AF65-F5344CB8AC3E}">
        <p14:creationId xmlns:p14="http://schemas.microsoft.com/office/powerpoint/2010/main" val="701376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7A8EC-43C4-66E6-DBF9-A8EA0DFF2D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F1A88A-0890-BBCB-5B65-1ED6ED21E215}"/>
              </a:ext>
            </a:extLst>
          </p:cNvPr>
          <p:cNvSpPr>
            <a:spLocks noGrp="1"/>
          </p:cNvSpPr>
          <p:nvPr>
            <p:ph type="title"/>
          </p:nvPr>
        </p:nvSpPr>
        <p:spPr/>
        <p:txBody>
          <a:bodyPr/>
          <a:lstStyle/>
          <a:p>
            <a:r>
              <a:rPr lang="en-US" b="1" dirty="0"/>
              <a:t>Welcome &amp; Introductions</a:t>
            </a:r>
          </a:p>
        </p:txBody>
      </p:sp>
      <p:sp>
        <p:nvSpPr>
          <p:cNvPr id="4" name="TextBox 3">
            <a:extLst>
              <a:ext uri="{FF2B5EF4-FFF2-40B4-BE49-F238E27FC236}">
                <a16:creationId xmlns:a16="http://schemas.microsoft.com/office/drawing/2014/main" id="{69A12CCC-78F4-D330-9FF9-2E5BAA9B35F7}"/>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Sec. Dev </a:t>
            </a:r>
            <a:r>
              <a:rPr lang="en-US" sz="3000" i="1" dirty="0" err="1">
                <a:solidFill>
                  <a:schemeClr val="tx2"/>
                </a:solidFill>
              </a:rPr>
              <a:t>Sangvai</a:t>
            </a:r>
            <a:r>
              <a:rPr lang="en-US" sz="3000" i="1" dirty="0">
                <a:solidFill>
                  <a:schemeClr val="tx2"/>
                </a:solidFill>
              </a:rPr>
              <a:t>, Treasurer Brad Briner</a:t>
            </a:r>
          </a:p>
        </p:txBody>
      </p:sp>
    </p:spTree>
    <p:extLst>
      <p:ext uri="{BB962C8B-B14F-4D97-AF65-F5344CB8AC3E}">
        <p14:creationId xmlns:p14="http://schemas.microsoft.com/office/powerpoint/2010/main" val="17573584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9">
            <a:extLst>
              <a:ext uri="{FF2B5EF4-FFF2-40B4-BE49-F238E27FC236}">
                <a16:creationId xmlns:a16="http://schemas.microsoft.com/office/drawing/2014/main" id="{11E05B9B-46A6-4C6B-4593-DB33FE2937AF}"/>
              </a:ext>
            </a:extLst>
          </p:cNvPr>
          <p:cNvSpPr>
            <a:spLocks noGrp="1"/>
          </p:cNvSpPr>
          <p:nvPr/>
        </p:nvSpPr>
        <p:spPr>
          <a:xfrm>
            <a:off x="539755" y="53841"/>
            <a:ext cx="11118845"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RAND Ranks NC 15</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 Highest in  Overall Hospital Prices</a:t>
            </a:r>
          </a:p>
        </p:txBody>
      </p:sp>
      <p:sp>
        <p:nvSpPr>
          <p:cNvPr id="10" name="Slide Number Placeholder 2">
            <a:extLst>
              <a:ext uri="{FF2B5EF4-FFF2-40B4-BE49-F238E27FC236}">
                <a16:creationId xmlns:a16="http://schemas.microsoft.com/office/drawing/2014/main" id="{A18315CD-D583-6A31-DED9-DCC450E54898}"/>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62BDC118-19F6-4511-BDA2-624FD851E869}"/>
              </a:ext>
            </a:extLst>
          </p:cNvPr>
          <p:cNvGraphicFramePr>
            <a:graphicFrameLocks/>
          </p:cNvGraphicFramePr>
          <p:nvPr/>
        </p:nvGraphicFramePr>
        <p:xfrm>
          <a:off x="526929" y="1600200"/>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 16">
            <a:extLst>
              <a:ext uri="{FF2B5EF4-FFF2-40B4-BE49-F238E27FC236}">
                <a16:creationId xmlns:a16="http://schemas.microsoft.com/office/drawing/2014/main" id="{BAC8B197-819B-217A-4495-BAF4BA5D03FF}"/>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CC0AE4E7-1C4F-EE8F-F83E-8A1039616814}"/>
              </a:ext>
            </a:extLst>
          </p:cNvPr>
          <p:cNvSpPr/>
          <p:nvPr/>
        </p:nvSpPr>
        <p:spPr>
          <a:xfrm>
            <a:off x="990600" y="6442138"/>
            <a:ext cx="51054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4"/>
            <a:extLst>
              <a:ext uri="{FF2B5EF4-FFF2-40B4-BE49-F238E27FC236}">
                <a16:creationId xmlns:a16="http://schemas.microsoft.com/office/drawing/2014/main" id="{C174D26F-89FC-0854-BC8C-CDB68D51312D}"/>
              </a:ext>
            </a:extLst>
          </p:cNvPr>
          <p:cNvSpPr/>
          <p:nvPr/>
        </p:nvSpPr>
        <p:spPr>
          <a:xfrm>
            <a:off x="990600" y="6442138"/>
            <a:ext cx="56388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Text 16">
            <a:extLst>
              <a:ext uri="{FF2B5EF4-FFF2-40B4-BE49-F238E27FC236}">
                <a16:creationId xmlns:a16="http://schemas.microsoft.com/office/drawing/2014/main" id="{CDEBA8D3-36DE-644E-400E-378841904C4D}"/>
              </a:ext>
            </a:extLst>
          </p:cNvPr>
          <p:cNvSpPr/>
          <p:nvPr/>
        </p:nvSpPr>
        <p:spPr>
          <a:xfrm>
            <a:off x="566928" y="6163247"/>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Calibri" pitchFamily="34" charset="-122"/>
                <a:cs typeface="Arial" panose="020B0604020202020204" pitchFamily="34" charset="0"/>
              </a:rPr>
              <a:t>Note: </a:t>
            </a:r>
            <a:r>
              <a:rPr kumimoji="0" lang="en-US" sz="1000" b="0" i="0" u="none" strike="noStrike" kern="1200" cap="none" spc="0" normalizeH="0" baseline="0" noProof="0" dirty="0">
                <a:ln>
                  <a:noFill/>
                </a:ln>
                <a:solidFill>
                  <a:srgbClr val="000000"/>
                </a:solidFill>
                <a:effectLst/>
                <a:uLnTx/>
                <a:uFillTx/>
                <a:latin typeface="Calibri (Body)"/>
                <a:ea typeface="+mn-ea"/>
                <a:cs typeface="+mn-cs"/>
              </a:rPr>
              <a:t>Overall prices include outpatient facility, outpatient physician/professional, inpatient facility, and inpatient physician/professional services. </a:t>
            </a:r>
            <a:endPar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7C83B64E-1CC1-D9FC-DF87-7D63A56F68C7}"/>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A686A9E-966B-1329-2C4D-CF9E02625120}"/>
            </a:ext>
          </a:extLst>
        </p:cNvPr>
        <p:cNvGrpSpPr/>
        <p:nvPr/>
      </p:nvGrpSpPr>
      <p:grpSpPr>
        <a:xfrm>
          <a:off x="0" y="0"/>
          <a:ext cx="0" cy="0"/>
          <a:chOff x="0" y="0"/>
          <a:chExt cx="0" cy="0"/>
        </a:xfrm>
      </p:grpSpPr>
      <p:sp>
        <p:nvSpPr>
          <p:cNvPr id="4" name="Title 19">
            <a:extLst>
              <a:ext uri="{FF2B5EF4-FFF2-40B4-BE49-F238E27FC236}">
                <a16:creationId xmlns:a16="http://schemas.microsoft.com/office/drawing/2014/main" id="{9E381CBB-6A4C-810E-D31F-E39FED425A52}"/>
              </a:ext>
            </a:extLst>
          </p:cNvPr>
          <p:cNvSpPr>
            <a:spLocks noGrp="1"/>
          </p:cNvSpPr>
          <p:nvPr/>
        </p:nvSpPr>
        <p:spPr>
          <a:xfrm>
            <a:off x="539755" y="53841"/>
            <a:ext cx="10826237"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…10</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 Highest in Outpatient Prices</a:t>
            </a:r>
          </a:p>
        </p:txBody>
      </p:sp>
      <p:sp>
        <p:nvSpPr>
          <p:cNvPr id="10" name="Slide Number Placeholder 2">
            <a:extLst>
              <a:ext uri="{FF2B5EF4-FFF2-40B4-BE49-F238E27FC236}">
                <a16:creationId xmlns:a16="http://schemas.microsoft.com/office/drawing/2014/main" id="{F7200E90-2CBE-A1DB-1970-C0F01A4D84E7}"/>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2" name="Chart 1">
            <a:extLst>
              <a:ext uri="{FF2B5EF4-FFF2-40B4-BE49-F238E27FC236}">
                <a16:creationId xmlns:a16="http://schemas.microsoft.com/office/drawing/2014/main" id="{129054C3-D535-B85A-5962-1B2CC54FE0E3}"/>
              </a:ext>
            </a:extLst>
          </p:cNvPr>
          <p:cNvGraphicFramePr>
            <a:graphicFrameLocks/>
          </p:cNvGraphicFramePr>
          <p:nvPr/>
        </p:nvGraphicFramePr>
        <p:xfrm>
          <a:off x="539755" y="1567391"/>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16">
            <a:extLst>
              <a:ext uri="{FF2B5EF4-FFF2-40B4-BE49-F238E27FC236}">
                <a16:creationId xmlns:a16="http://schemas.microsoft.com/office/drawing/2014/main" id="{0077EC65-F7CF-675D-DFCF-232C06A41715}"/>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436A052F-F6FA-1E35-5B1F-EED6D6106D7B}"/>
              </a:ext>
            </a:extLst>
          </p:cNvPr>
          <p:cNvSpPr/>
          <p:nvPr/>
        </p:nvSpPr>
        <p:spPr>
          <a:xfrm>
            <a:off x="990600" y="6442138"/>
            <a:ext cx="56388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F56839C4-6786-15AA-0AA5-7F47455FD47F}"/>
              </a:ext>
            </a:extLst>
          </p:cNvPr>
          <p:cNvSpPr/>
          <p:nvPr/>
        </p:nvSpPr>
        <p:spPr>
          <a:xfrm>
            <a:off x="572529" y="6151245"/>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Calibri" pitchFamily="34" charset="-122"/>
                <a:cs typeface="Arial" panose="020B0604020202020204" pitchFamily="34" charset="0"/>
              </a:rPr>
              <a:t>Note: </a:t>
            </a:r>
            <a:r>
              <a:rPr kumimoji="0" lang="en-US" sz="1000" b="0" i="0" u="none" strike="noStrike" kern="1200" cap="none" spc="0" normalizeH="0" baseline="0" noProof="0" dirty="0">
                <a:ln>
                  <a:noFill/>
                </a:ln>
                <a:solidFill>
                  <a:srgbClr val="000000"/>
                </a:solidFill>
                <a:effectLst/>
                <a:uLnTx/>
                <a:uFillTx/>
                <a:latin typeface="Calibri (Body)"/>
                <a:ea typeface="+mn-ea"/>
                <a:cs typeface="+mn-cs"/>
              </a:rPr>
              <a:t>Outpatient prices include both outpatient facility and outpatient physician/professional services</a:t>
            </a:r>
            <a:endPar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5B2802D0-4D01-7FFE-3046-40AE89AB3F84}"/>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306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F8D79E9-9510-3260-3E92-E97E30803B9C}"/>
            </a:ext>
          </a:extLst>
        </p:cNvPr>
        <p:cNvGrpSpPr/>
        <p:nvPr/>
      </p:nvGrpSpPr>
      <p:grpSpPr>
        <a:xfrm>
          <a:off x="0" y="0"/>
          <a:ext cx="0" cy="0"/>
          <a:chOff x="0" y="0"/>
          <a:chExt cx="0" cy="0"/>
        </a:xfrm>
      </p:grpSpPr>
      <p:sp>
        <p:nvSpPr>
          <p:cNvPr id="4" name="Title 19">
            <a:extLst>
              <a:ext uri="{FF2B5EF4-FFF2-40B4-BE49-F238E27FC236}">
                <a16:creationId xmlns:a16="http://schemas.microsoft.com/office/drawing/2014/main" id="{79F4D78A-1031-4449-7E15-0AA9A9F0E2E6}"/>
              </a:ext>
            </a:extLst>
          </p:cNvPr>
          <p:cNvSpPr>
            <a:spLocks noGrp="1"/>
          </p:cNvSpPr>
          <p:nvPr/>
        </p:nvSpPr>
        <p:spPr>
          <a:xfrm>
            <a:off x="539755" y="0"/>
            <a:ext cx="10826237"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…9</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 </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Highest in Outpatient Facility Prices</a:t>
            </a:r>
          </a:p>
        </p:txBody>
      </p:sp>
      <p:sp>
        <p:nvSpPr>
          <p:cNvPr id="10" name="Slide Number Placeholder 2">
            <a:extLst>
              <a:ext uri="{FF2B5EF4-FFF2-40B4-BE49-F238E27FC236}">
                <a16:creationId xmlns:a16="http://schemas.microsoft.com/office/drawing/2014/main" id="{EB310D83-902E-9B62-6AAD-09ECAB59BF6B}"/>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CBCE75FF-80C2-687C-9A08-61A03F02FE93}"/>
              </a:ext>
            </a:extLst>
          </p:cNvPr>
          <p:cNvGraphicFramePr>
            <a:graphicFrameLocks/>
          </p:cNvGraphicFramePr>
          <p:nvPr/>
        </p:nvGraphicFramePr>
        <p:xfrm>
          <a:off x="566928" y="1565128"/>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16">
            <a:extLst>
              <a:ext uri="{FF2B5EF4-FFF2-40B4-BE49-F238E27FC236}">
                <a16:creationId xmlns:a16="http://schemas.microsoft.com/office/drawing/2014/main" id="{7FFF0ABC-BEAC-79D6-B37E-5018DDCA3A87}"/>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4C46F001-6DFD-5F7B-F515-5E9B371FC668}"/>
              </a:ext>
            </a:extLst>
          </p:cNvPr>
          <p:cNvSpPr/>
          <p:nvPr/>
        </p:nvSpPr>
        <p:spPr>
          <a:xfrm>
            <a:off x="990600" y="6442137"/>
            <a:ext cx="5562600" cy="1591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D79AD98-B2D2-0809-9142-5052B7E0EFD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442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833290C-BBCD-C2FB-E60F-11C42CB39675}"/>
            </a:ext>
          </a:extLst>
        </p:cNvPr>
        <p:cNvGrpSpPr/>
        <p:nvPr/>
      </p:nvGrpSpPr>
      <p:grpSpPr>
        <a:xfrm>
          <a:off x="0" y="0"/>
          <a:ext cx="0" cy="0"/>
          <a:chOff x="0" y="0"/>
          <a:chExt cx="0" cy="0"/>
        </a:xfrm>
      </p:grpSpPr>
      <p:sp>
        <p:nvSpPr>
          <p:cNvPr id="4" name="Title 19">
            <a:extLst>
              <a:ext uri="{FF2B5EF4-FFF2-40B4-BE49-F238E27FC236}">
                <a16:creationId xmlns:a16="http://schemas.microsoft.com/office/drawing/2014/main" id="{6AB33E6D-D093-DAAD-B28C-2E830E5FA2E6}"/>
              </a:ext>
            </a:extLst>
          </p:cNvPr>
          <p:cNvSpPr>
            <a:spLocks noGrp="1"/>
          </p:cNvSpPr>
          <p:nvPr/>
        </p:nvSpPr>
        <p:spPr>
          <a:xfrm>
            <a:off x="539755" y="53841"/>
            <a:ext cx="10826237"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…and 10</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 Highest in Professional Prices</a:t>
            </a:r>
          </a:p>
        </p:txBody>
      </p:sp>
      <p:sp>
        <p:nvSpPr>
          <p:cNvPr id="10" name="Slide Number Placeholder 2">
            <a:extLst>
              <a:ext uri="{FF2B5EF4-FFF2-40B4-BE49-F238E27FC236}">
                <a16:creationId xmlns:a16="http://schemas.microsoft.com/office/drawing/2014/main" id="{A764AB68-6348-9BCE-7472-F782CBF0DA68}"/>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2" name="Chart 1">
            <a:extLst>
              <a:ext uri="{FF2B5EF4-FFF2-40B4-BE49-F238E27FC236}">
                <a16:creationId xmlns:a16="http://schemas.microsoft.com/office/drawing/2014/main" id="{985E34C5-D5AD-485C-7D48-74BA85286931}"/>
              </a:ext>
            </a:extLst>
          </p:cNvPr>
          <p:cNvGraphicFramePr>
            <a:graphicFrameLocks/>
          </p:cNvGraphicFramePr>
          <p:nvPr/>
        </p:nvGraphicFramePr>
        <p:xfrm>
          <a:off x="539755" y="1564601"/>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16">
            <a:extLst>
              <a:ext uri="{FF2B5EF4-FFF2-40B4-BE49-F238E27FC236}">
                <a16:creationId xmlns:a16="http://schemas.microsoft.com/office/drawing/2014/main" id="{6BC11B3E-5C9D-0E9F-DC73-842004929734}"/>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180E7EE0-CC85-BA21-5DF5-FF732FD29778}"/>
              </a:ext>
            </a:extLst>
          </p:cNvPr>
          <p:cNvSpPr/>
          <p:nvPr/>
        </p:nvSpPr>
        <p:spPr>
          <a:xfrm>
            <a:off x="990600" y="6442138"/>
            <a:ext cx="56388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Text 16">
            <a:extLst>
              <a:ext uri="{FF2B5EF4-FFF2-40B4-BE49-F238E27FC236}">
                <a16:creationId xmlns:a16="http://schemas.microsoft.com/office/drawing/2014/main" id="{22ABF6B1-D386-B5F2-1B59-04832A25EC8C}"/>
              </a:ext>
            </a:extLst>
          </p:cNvPr>
          <p:cNvSpPr/>
          <p:nvPr/>
        </p:nvSpPr>
        <p:spPr>
          <a:xfrm>
            <a:off x="572529" y="6151245"/>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Calibri" pitchFamily="34" charset="-122"/>
                <a:cs typeface="Arial" panose="020B0604020202020204" pitchFamily="34" charset="0"/>
              </a:rPr>
              <a:t>Note: </a:t>
            </a:r>
            <a:r>
              <a:rPr kumimoji="0" lang="en-US" sz="1000" b="0" i="0" u="none" strike="noStrike" kern="1200" cap="none" spc="0" normalizeH="0" baseline="0" noProof="0" dirty="0">
                <a:ln>
                  <a:noFill/>
                </a:ln>
                <a:solidFill>
                  <a:srgbClr val="000000"/>
                </a:solidFill>
                <a:effectLst/>
                <a:uLnTx/>
                <a:uFillTx/>
                <a:latin typeface="Calibri (Body)"/>
                <a:ea typeface="+mn-ea"/>
                <a:cs typeface="+mn-cs"/>
              </a:rPr>
              <a:t>Professional prices include both inpatient and outpatient physician/professional services</a:t>
            </a:r>
            <a:endPar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73BE05FC-7A8E-7ACC-3D9A-80101E3BA3D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044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A0C3846-7AE0-EABF-D81A-FE062CB5ED7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544B5A-328F-0D45-C525-23D1F32A0537}"/>
              </a:ext>
            </a:extLst>
          </p:cNvPr>
          <p:cNvSpPr>
            <a:spLocks noGrp="1"/>
          </p:cNvSpPr>
          <p:nvPr>
            <p:ph type="sldNum" sz="quarter" idx="18"/>
          </p:nvPr>
        </p:nvSpPr>
        <p:spPr>
          <a:xfrm>
            <a:off x="11146971" y="6356350"/>
            <a:ext cx="7402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E0343593-F9EE-DC22-67E7-9FDDB8370C1A}"/>
              </a:ext>
            </a:extLst>
          </p:cNvPr>
          <p:cNvSpPr/>
          <p:nvPr/>
        </p:nvSpPr>
        <p:spPr>
          <a:xfrm>
            <a:off x="719328" y="627888"/>
            <a:ext cx="11472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Health Outcomes, Select Metrics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FE297E8C-FA73-DE97-0616-4C8F8852C396}"/>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National Vital Statistics Reports “U.S. State Life Tables, 2022” (2025); United Health Foundation “America’s Health Rankings, Premature Death in North Carolina” (2023); United Health Foundation “America’s Health Rankings, Infant Mortality in North Carolina” (2022-2023); KFF “Diabetes Deaths and Death Rates per 100,000 population” (2024); United Health Foundation “America’s Health Rankings, Cardiovascular Diseases in North Carolina” (2024); Commonwealth Fund “Premature Death From Preventable Causes (2022-23); Commonwealth Fund “Preventable hospitalizations age 65 and older, per 1,000 Medicare beneficiaries” (2023). </a:t>
            </a:r>
          </a:p>
        </p:txBody>
      </p:sp>
      <p:sp>
        <p:nvSpPr>
          <p:cNvPr id="10" name="Rectangle 9">
            <a:hlinkClick r:id="rId3"/>
            <a:extLst>
              <a:ext uri="{FF2B5EF4-FFF2-40B4-BE49-F238E27FC236}">
                <a16:creationId xmlns:a16="http://schemas.microsoft.com/office/drawing/2014/main" id="{DECF0856-B7CE-C887-B42D-C369C252272B}"/>
              </a:ext>
            </a:extLst>
          </p:cNvPr>
          <p:cNvSpPr/>
          <p:nvPr/>
        </p:nvSpPr>
        <p:spPr>
          <a:xfrm>
            <a:off x="1066800" y="6442138"/>
            <a:ext cx="30480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94ADA156-5310-CF65-F34C-8A1750BAC98E}"/>
              </a:ext>
            </a:extLst>
          </p:cNvPr>
          <p:cNvSpPr/>
          <p:nvPr/>
        </p:nvSpPr>
        <p:spPr>
          <a:xfrm>
            <a:off x="4191000" y="6437376"/>
            <a:ext cx="4419600"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hlinkClick r:id="rId5"/>
            <a:extLst>
              <a:ext uri="{FF2B5EF4-FFF2-40B4-BE49-F238E27FC236}">
                <a16:creationId xmlns:a16="http://schemas.microsoft.com/office/drawing/2014/main" id="{72E39E1C-12FD-E2F5-050D-83BE26BBB958}"/>
              </a:ext>
            </a:extLst>
          </p:cNvPr>
          <p:cNvSpPr/>
          <p:nvPr/>
        </p:nvSpPr>
        <p:spPr>
          <a:xfrm>
            <a:off x="574726" y="6721475"/>
            <a:ext cx="740227" cy="618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hlinkClick r:id="rId6"/>
            <a:extLst>
              <a:ext uri="{FF2B5EF4-FFF2-40B4-BE49-F238E27FC236}">
                <a16:creationId xmlns:a16="http://schemas.microsoft.com/office/drawing/2014/main" id="{15F0DD28-27D4-3AAA-5A8E-3353AB77CDCE}"/>
              </a:ext>
            </a:extLst>
          </p:cNvPr>
          <p:cNvSpPr/>
          <p:nvPr/>
        </p:nvSpPr>
        <p:spPr>
          <a:xfrm>
            <a:off x="8686800" y="6445761"/>
            <a:ext cx="2444494" cy="107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D4E46339-F0AB-D637-0971-6E5F6F5CC86A}"/>
              </a:ext>
            </a:extLst>
          </p:cNvPr>
          <p:cNvSpPr/>
          <p:nvPr/>
        </p:nvSpPr>
        <p:spPr>
          <a:xfrm>
            <a:off x="557403" y="6570918"/>
            <a:ext cx="2033397" cy="618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7"/>
            <a:extLst>
              <a:ext uri="{FF2B5EF4-FFF2-40B4-BE49-F238E27FC236}">
                <a16:creationId xmlns:a16="http://schemas.microsoft.com/office/drawing/2014/main" id="{452D1FD5-EFFC-31EA-EB27-48D47D6B0A98}"/>
              </a:ext>
            </a:extLst>
          </p:cNvPr>
          <p:cNvSpPr/>
          <p:nvPr/>
        </p:nvSpPr>
        <p:spPr>
          <a:xfrm>
            <a:off x="2743200" y="6577268"/>
            <a:ext cx="32004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9" name="Rectangle 18">
            <a:hlinkClick r:id="rId5"/>
            <a:extLst>
              <a:ext uri="{FF2B5EF4-FFF2-40B4-BE49-F238E27FC236}">
                <a16:creationId xmlns:a16="http://schemas.microsoft.com/office/drawing/2014/main" id="{A8BB3672-25D6-2C27-26EB-4A515F97F2CD}"/>
              </a:ext>
            </a:extLst>
          </p:cNvPr>
          <p:cNvSpPr/>
          <p:nvPr/>
        </p:nvSpPr>
        <p:spPr>
          <a:xfrm>
            <a:off x="6029325" y="6577268"/>
            <a:ext cx="4791075" cy="91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 name="Rectangle 22">
            <a:hlinkClick r:id="rId8"/>
            <a:extLst>
              <a:ext uri="{FF2B5EF4-FFF2-40B4-BE49-F238E27FC236}">
                <a16:creationId xmlns:a16="http://schemas.microsoft.com/office/drawing/2014/main" id="{057001DA-CEF7-6652-5B34-1EA134AAE715}"/>
              </a:ext>
            </a:extLst>
          </p:cNvPr>
          <p:cNvSpPr/>
          <p:nvPr/>
        </p:nvSpPr>
        <p:spPr>
          <a:xfrm>
            <a:off x="574727" y="6698872"/>
            <a:ext cx="3463874" cy="72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25">
            <a:hlinkClick r:id="rId9"/>
            <a:extLst>
              <a:ext uri="{FF2B5EF4-FFF2-40B4-BE49-F238E27FC236}">
                <a16:creationId xmlns:a16="http://schemas.microsoft.com/office/drawing/2014/main" id="{4C49505F-4401-7AF4-F1AE-D5019793CBFC}"/>
              </a:ext>
            </a:extLst>
          </p:cNvPr>
          <p:cNvSpPr/>
          <p:nvPr/>
        </p:nvSpPr>
        <p:spPr>
          <a:xfrm>
            <a:off x="4171950" y="6710880"/>
            <a:ext cx="4895850" cy="72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3DA528B-FA4B-6AEE-9B9E-8528F4102CF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9" name="Table 8">
            <a:extLst>
              <a:ext uri="{FF2B5EF4-FFF2-40B4-BE49-F238E27FC236}">
                <a16:creationId xmlns:a16="http://schemas.microsoft.com/office/drawing/2014/main" id="{C48E3C0A-A8A6-3E57-091D-273FA88910F7}"/>
              </a:ext>
            </a:extLst>
          </p:cNvPr>
          <p:cNvGraphicFramePr>
            <a:graphicFrameLocks noGrp="1"/>
          </p:cNvGraphicFramePr>
          <p:nvPr>
            <p:extLst>
              <p:ext uri="{D42A27DB-BD31-4B8C-83A1-F6EECF244321}">
                <p14:modId xmlns:p14="http://schemas.microsoft.com/office/powerpoint/2010/main" val="1462528221"/>
              </p:ext>
            </p:extLst>
          </p:nvPr>
        </p:nvGraphicFramePr>
        <p:xfrm>
          <a:off x="719328" y="1664208"/>
          <a:ext cx="10546079" cy="4370070"/>
        </p:xfrm>
        <a:graphic>
          <a:graphicData uri="http://schemas.openxmlformats.org/drawingml/2006/table">
            <a:tbl>
              <a:tblPr firstRow="1" bandRow="1">
                <a:tableStyleId>{9D7B26C5-4107-4FEC-AEDC-1716B250A1EF}</a:tableStyleId>
              </a:tblPr>
              <a:tblGrid>
                <a:gridCol w="5287646">
                  <a:extLst>
                    <a:ext uri="{9D8B030D-6E8A-4147-A177-3AD203B41FA5}">
                      <a16:colId xmlns:a16="http://schemas.microsoft.com/office/drawing/2014/main" val="4243784326"/>
                    </a:ext>
                  </a:extLst>
                </a:gridCol>
                <a:gridCol w="1752811">
                  <a:extLst>
                    <a:ext uri="{9D8B030D-6E8A-4147-A177-3AD203B41FA5}">
                      <a16:colId xmlns:a16="http://schemas.microsoft.com/office/drawing/2014/main" val="4108367525"/>
                    </a:ext>
                  </a:extLst>
                </a:gridCol>
                <a:gridCol w="1752811">
                  <a:extLst>
                    <a:ext uri="{9D8B030D-6E8A-4147-A177-3AD203B41FA5}">
                      <a16:colId xmlns:a16="http://schemas.microsoft.com/office/drawing/2014/main" val="1729315130"/>
                    </a:ext>
                  </a:extLst>
                </a:gridCol>
                <a:gridCol w="1752811">
                  <a:extLst>
                    <a:ext uri="{9D8B030D-6E8A-4147-A177-3AD203B41FA5}">
                      <a16:colId xmlns:a16="http://schemas.microsoft.com/office/drawing/2014/main" val="2502860104"/>
                    </a:ext>
                  </a:extLst>
                </a:gridCol>
              </a:tblGrid>
              <a:tr h="642505">
                <a:tc>
                  <a:txBody>
                    <a:bodyPr/>
                    <a:lstStyle/>
                    <a:p>
                      <a:pPr algn="ctr">
                        <a:buNone/>
                      </a:pPr>
                      <a:endParaRPr lang="en-US" sz="2000" dirty="0">
                        <a:solidFill>
                          <a:schemeClr val="bg1"/>
                        </a:solidFill>
                      </a:endParaRPr>
                    </a:p>
                  </a:txBody>
                  <a:tcPr anchor="ctr">
                    <a:solidFill>
                      <a:srgbClr val="3A4660"/>
                    </a:solidFill>
                  </a:tcPr>
                </a:tc>
                <a:tc>
                  <a:txBody>
                    <a:bodyPr/>
                    <a:lstStyle/>
                    <a:p>
                      <a:pPr algn="ctr">
                        <a:buNone/>
                      </a:pPr>
                      <a:r>
                        <a:rPr lang="en-US" sz="2000" dirty="0">
                          <a:solidFill>
                            <a:schemeClr val="bg1"/>
                          </a:solidFill>
                        </a:rPr>
                        <a:t>North Carolina</a:t>
                      </a:r>
                    </a:p>
                  </a:txBody>
                  <a:tcPr anchor="ctr">
                    <a:solidFill>
                      <a:srgbClr val="3A4660"/>
                    </a:solidFill>
                  </a:tcPr>
                </a:tc>
                <a:tc>
                  <a:txBody>
                    <a:bodyPr/>
                    <a:lstStyle/>
                    <a:p>
                      <a:pPr algn="ctr">
                        <a:buNone/>
                      </a:pPr>
                      <a:r>
                        <a:rPr lang="en-US" sz="2000" dirty="0">
                          <a:solidFill>
                            <a:schemeClr val="bg1"/>
                          </a:solidFill>
                        </a:rPr>
                        <a:t>United States</a:t>
                      </a:r>
                    </a:p>
                  </a:txBody>
                  <a:tcPr anchor="ctr">
                    <a:solidFill>
                      <a:srgbClr val="3A4660"/>
                    </a:solidFill>
                  </a:tcPr>
                </a:tc>
                <a:tc>
                  <a:txBody>
                    <a:bodyPr/>
                    <a:lstStyle/>
                    <a:p>
                      <a:pPr algn="ctr">
                        <a:buNone/>
                      </a:pPr>
                      <a:r>
                        <a:rPr lang="en-US" sz="2000" dirty="0">
                          <a:solidFill>
                            <a:schemeClr val="bg1"/>
                          </a:solidFill>
                        </a:rPr>
                        <a:t>North Carolina  Ranking</a:t>
                      </a:r>
                    </a:p>
                  </a:txBody>
                  <a:tcPr anchor="ctr">
                    <a:solidFill>
                      <a:srgbClr val="3A4660"/>
                    </a:solidFill>
                  </a:tcPr>
                </a:tc>
                <a:extLst>
                  <a:ext uri="{0D108BD9-81ED-4DB2-BD59-A6C34878D82A}">
                    <a16:rowId xmlns:a16="http://schemas.microsoft.com/office/drawing/2014/main" val="1736510032"/>
                  </a:ext>
                </a:extLst>
              </a:tr>
              <a:tr h="367145">
                <a:tc>
                  <a:txBody>
                    <a:bodyPr/>
                    <a:lstStyle/>
                    <a:p>
                      <a:pPr algn="l">
                        <a:buNone/>
                      </a:pPr>
                      <a:r>
                        <a:rPr lang="en-US" b="0" dirty="0">
                          <a:solidFill>
                            <a:srgbClr val="000000"/>
                          </a:solidFill>
                        </a:rPr>
                        <a:t>Life expectancy at birth, in years (2022)</a:t>
                      </a:r>
                    </a:p>
                  </a:txBody>
                  <a:tcPr anchor="ctr"/>
                </a:tc>
                <a:tc>
                  <a:txBody>
                    <a:bodyPr/>
                    <a:lstStyle/>
                    <a:p>
                      <a:pPr algn="ctr">
                        <a:buNone/>
                      </a:pPr>
                      <a:r>
                        <a:rPr lang="en-US" b="0" dirty="0">
                          <a:solidFill>
                            <a:srgbClr val="000000"/>
                          </a:solidFill>
                        </a:rPr>
                        <a:t>75.9</a:t>
                      </a:r>
                    </a:p>
                  </a:txBody>
                  <a:tcPr anchor="ctr"/>
                </a:tc>
                <a:tc>
                  <a:txBody>
                    <a:bodyPr/>
                    <a:lstStyle/>
                    <a:p>
                      <a:pPr algn="ctr">
                        <a:buNone/>
                      </a:pPr>
                      <a:r>
                        <a:rPr lang="en-US" b="0" dirty="0">
                          <a:solidFill>
                            <a:srgbClr val="000000"/>
                          </a:solidFill>
                        </a:rPr>
                        <a:t>77.5</a:t>
                      </a:r>
                    </a:p>
                  </a:txBody>
                  <a:tcPr anchor="ctr"/>
                </a:tc>
                <a:tc>
                  <a:txBody>
                    <a:bodyPr/>
                    <a:lstStyle/>
                    <a:p>
                      <a:pPr algn="ctr">
                        <a:buNone/>
                      </a:pPr>
                      <a:r>
                        <a:rPr lang="en-US" b="0" dirty="0">
                          <a:solidFill>
                            <a:srgbClr val="000000"/>
                          </a:solidFill>
                        </a:rPr>
                        <a:t>37</a:t>
                      </a:r>
                      <a:r>
                        <a:rPr lang="en-US" b="0" baseline="30000" dirty="0">
                          <a:solidFill>
                            <a:srgbClr val="000000"/>
                          </a:solidFill>
                        </a:rPr>
                        <a:t>th</a:t>
                      </a:r>
                      <a:r>
                        <a:rPr lang="en-US" b="0" dirty="0">
                          <a:solidFill>
                            <a:srgbClr val="000000"/>
                          </a:solidFill>
                        </a:rPr>
                        <a:t> </a:t>
                      </a:r>
                    </a:p>
                  </a:txBody>
                  <a:tcPr anchor="ctr"/>
                </a:tc>
                <a:extLst>
                  <a:ext uri="{0D108BD9-81ED-4DB2-BD59-A6C34878D82A}">
                    <a16:rowId xmlns:a16="http://schemas.microsoft.com/office/drawing/2014/main" val="885677707"/>
                  </a:ext>
                </a:extLst>
              </a:tr>
              <a:tr h="642505">
                <a:tc>
                  <a:txBody>
                    <a:bodyPr/>
                    <a:lstStyle/>
                    <a:p>
                      <a:pPr algn="l">
                        <a:buNone/>
                      </a:pPr>
                      <a:r>
                        <a:rPr lang="en-US" b="0" dirty="0">
                          <a:solidFill>
                            <a:srgbClr val="000000"/>
                          </a:solidFill>
                        </a:rPr>
                        <a:t>Premature death, years of potential life lost before age 75 per 100,000 people (2023)</a:t>
                      </a:r>
                    </a:p>
                  </a:txBody>
                  <a:tcPr anchor="ctr"/>
                </a:tc>
                <a:tc>
                  <a:txBody>
                    <a:bodyPr/>
                    <a:lstStyle/>
                    <a:p>
                      <a:pPr algn="ctr">
                        <a:buNone/>
                      </a:pPr>
                      <a:r>
                        <a:rPr lang="en-US" b="0" dirty="0">
                          <a:solidFill>
                            <a:srgbClr val="000000"/>
                          </a:solidFill>
                        </a:rPr>
                        <a:t>9,125</a:t>
                      </a:r>
                    </a:p>
                  </a:txBody>
                  <a:tcPr anchor="ctr"/>
                </a:tc>
                <a:tc>
                  <a:txBody>
                    <a:bodyPr/>
                    <a:lstStyle/>
                    <a:p>
                      <a:pPr algn="ctr">
                        <a:buNone/>
                      </a:pPr>
                      <a:r>
                        <a:rPr lang="en-US" b="0" dirty="0">
                          <a:solidFill>
                            <a:srgbClr val="000000"/>
                          </a:solidFill>
                        </a:rPr>
                        <a:t>7,862</a:t>
                      </a:r>
                    </a:p>
                  </a:txBody>
                  <a:tcPr anchor="ctr"/>
                </a:tc>
                <a:tc>
                  <a:txBody>
                    <a:bodyPr/>
                    <a:lstStyle/>
                    <a:p>
                      <a:pPr algn="ctr">
                        <a:buNone/>
                      </a:pPr>
                      <a:r>
                        <a:rPr lang="en-US" b="0" dirty="0">
                          <a:solidFill>
                            <a:srgbClr val="000000"/>
                          </a:solidFill>
                        </a:rPr>
                        <a:t>38</a:t>
                      </a:r>
                      <a:r>
                        <a:rPr lang="en-US" b="0" baseline="30000" dirty="0">
                          <a:solidFill>
                            <a:srgbClr val="000000"/>
                          </a:solidFill>
                        </a:rPr>
                        <a:t>th</a:t>
                      </a:r>
                      <a:r>
                        <a:rPr lang="en-US" b="0" dirty="0">
                          <a:solidFill>
                            <a:srgbClr val="000000"/>
                          </a:solidFill>
                        </a:rPr>
                        <a:t> </a:t>
                      </a:r>
                    </a:p>
                  </a:txBody>
                  <a:tcPr anchor="ctr"/>
                </a:tc>
                <a:extLst>
                  <a:ext uri="{0D108BD9-81ED-4DB2-BD59-A6C34878D82A}">
                    <a16:rowId xmlns:a16="http://schemas.microsoft.com/office/drawing/2014/main" val="2407613302"/>
                  </a:ext>
                </a:extLst>
              </a:tr>
              <a:tr h="367145">
                <a:tc>
                  <a:txBody>
                    <a:bodyPr/>
                    <a:lstStyle/>
                    <a:p>
                      <a:pPr algn="l">
                        <a:buNone/>
                      </a:pPr>
                      <a:r>
                        <a:rPr lang="en-US" b="0" dirty="0">
                          <a:solidFill>
                            <a:srgbClr val="000000"/>
                          </a:solidFill>
                        </a:rPr>
                        <a:t>Infant mortality per 1,000 births (2022-23)</a:t>
                      </a:r>
                    </a:p>
                  </a:txBody>
                  <a:tcPr anchor="ctr"/>
                </a:tc>
                <a:tc>
                  <a:txBody>
                    <a:bodyPr/>
                    <a:lstStyle/>
                    <a:p>
                      <a:pPr algn="ctr">
                        <a:buNone/>
                      </a:pPr>
                      <a:r>
                        <a:rPr lang="en-US" b="0" dirty="0">
                          <a:solidFill>
                            <a:srgbClr val="000000"/>
                          </a:solidFill>
                        </a:rPr>
                        <a:t>6.9</a:t>
                      </a:r>
                    </a:p>
                  </a:txBody>
                  <a:tcPr anchor="ctr"/>
                </a:tc>
                <a:tc>
                  <a:txBody>
                    <a:bodyPr/>
                    <a:lstStyle/>
                    <a:p>
                      <a:pPr algn="ctr">
                        <a:buNone/>
                      </a:pPr>
                      <a:r>
                        <a:rPr lang="en-US" b="0" dirty="0">
                          <a:solidFill>
                            <a:srgbClr val="000000"/>
                          </a:solidFill>
                        </a:rPr>
                        <a:t>5.6</a:t>
                      </a:r>
                    </a:p>
                  </a:txBody>
                  <a:tcPr anchor="ctr"/>
                </a:tc>
                <a:tc>
                  <a:txBody>
                    <a:bodyPr/>
                    <a:lstStyle/>
                    <a:p>
                      <a:pPr algn="ctr">
                        <a:buNone/>
                      </a:pPr>
                      <a:r>
                        <a:rPr lang="en-US" b="0" dirty="0">
                          <a:solidFill>
                            <a:srgbClr val="000000"/>
                          </a:solidFill>
                        </a:rPr>
                        <a:t>40</a:t>
                      </a:r>
                      <a:r>
                        <a:rPr lang="en-US" b="0" baseline="30000" dirty="0">
                          <a:solidFill>
                            <a:srgbClr val="000000"/>
                          </a:solidFill>
                        </a:rPr>
                        <a:t>th</a:t>
                      </a:r>
                      <a:r>
                        <a:rPr lang="en-US" b="0" dirty="0">
                          <a:solidFill>
                            <a:srgbClr val="000000"/>
                          </a:solidFill>
                        </a:rPr>
                        <a:t> </a:t>
                      </a:r>
                    </a:p>
                  </a:txBody>
                  <a:tcPr anchor="ctr"/>
                </a:tc>
                <a:extLst>
                  <a:ext uri="{0D108BD9-81ED-4DB2-BD59-A6C34878D82A}">
                    <a16:rowId xmlns:a16="http://schemas.microsoft.com/office/drawing/2014/main" val="903188171"/>
                  </a:ext>
                </a:extLst>
              </a:tr>
              <a:tr h="367145">
                <a:tc>
                  <a:txBody>
                    <a:bodyPr/>
                    <a:lstStyle/>
                    <a:p>
                      <a:pPr algn="l">
                        <a:buNone/>
                      </a:pPr>
                      <a:r>
                        <a:rPr lang="en-US" b="0" dirty="0">
                          <a:solidFill>
                            <a:srgbClr val="000000"/>
                          </a:solidFill>
                        </a:rPr>
                        <a:t>Diabetes death rate per 100,000 people (2024)</a:t>
                      </a:r>
                    </a:p>
                  </a:txBody>
                  <a:tcPr anchor="ctr"/>
                </a:tc>
                <a:tc>
                  <a:txBody>
                    <a:bodyPr/>
                    <a:lstStyle/>
                    <a:p>
                      <a:pPr algn="ctr">
                        <a:buNone/>
                      </a:pPr>
                      <a:r>
                        <a:rPr lang="en-US" b="0" dirty="0">
                          <a:solidFill>
                            <a:srgbClr val="000000"/>
                          </a:solidFill>
                        </a:rPr>
                        <a:t>24.3</a:t>
                      </a:r>
                    </a:p>
                  </a:txBody>
                  <a:tcPr anchor="ctr"/>
                </a:tc>
                <a:tc>
                  <a:txBody>
                    <a:bodyPr/>
                    <a:lstStyle/>
                    <a:p>
                      <a:pPr algn="ctr">
                        <a:buNone/>
                      </a:pPr>
                      <a:r>
                        <a:rPr lang="en-US" b="0" dirty="0">
                          <a:solidFill>
                            <a:srgbClr val="000000"/>
                          </a:solidFill>
                        </a:rPr>
                        <a:t>21.7</a:t>
                      </a:r>
                    </a:p>
                  </a:txBody>
                  <a:tcPr anchor="ctr"/>
                </a:tc>
                <a:tc>
                  <a:txBody>
                    <a:bodyPr/>
                    <a:lstStyle/>
                    <a:p>
                      <a:pPr algn="ctr">
                        <a:buNone/>
                      </a:pPr>
                      <a:r>
                        <a:rPr lang="en-US" b="0" dirty="0">
                          <a:solidFill>
                            <a:srgbClr val="000000"/>
                          </a:solidFill>
                        </a:rPr>
                        <a:t>40</a:t>
                      </a:r>
                      <a:r>
                        <a:rPr lang="en-US" b="0" baseline="30000" dirty="0">
                          <a:solidFill>
                            <a:srgbClr val="000000"/>
                          </a:solidFill>
                        </a:rPr>
                        <a:t>th</a:t>
                      </a:r>
                      <a:r>
                        <a:rPr lang="en-US" b="0" dirty="0">
                          <a:solidFill>
                            <a:srgbClr val="000000"/>
                          </a:solidFill>
                        </a:rPr>
                        <a:t> </a:t>
                      </a:r>
                    </a:p>
                  </a:txBody>
                  <a:tcPr anchor="ctr"/>
                </a:tc>
                <a:extLst>
                  <a:ext uri="{0D108BD9-81ED-4DB2-BD59-A6C34878D82A}">
                    <a16:rowId xmlns:a16="http://schemas.microsoft.com/office/drawing/2014/main" val="2400829560"/>
                  </a:ext>
                </a:extLst>
              </a:tr>
              <a:tr h="642505">
                <a:tc>
                  <a:txBody>
                    <a:bodyPr/>
                    <a:lstStyle/>
                    <a:p>
                      <a:pPr algn="l">
                        <a:buNone/>
                      </a:pPr>
                      <a:r>
                        <a:rPr lang="en-US" b="0" dirty="0">
                          <a:solidFill>
                            <a:srgbClr val="000000"/>
                          </a:solidFill>
                        </a:rPr>
                        <a:t>Percent of adults with cardiovascular diseases diagnosis (2024)</a:t>
                      </a:r>
                    </a:p>
                  </a:txBody>
                  <a:tcPr anchor="ctr"/>
                </a:tc>
                <a:tc>
                  <a:txBody>
                    <a:bodyPr/>
                    <a:lstStyle/>
                    <a:p>
                      <a:pPr algn="ctr">
                        <a:buNone/>
                      </a:pPr>
                      <a:r>
                        <a:rPr lang="en-US" b="0" dirty="0">
                          <a:solidFill>
                            <a:srgbClr val="000000"/>
                          </a:solidFill>
                        </a:rPr>
                        <a:t>9.2%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rgbClr val="000000"/>
                          </a:solidFill>
                        </a:rPr>
                        <a:t>9.2%</a:t>
                      </a:r>
                    </a:p>
                  </a:txBody>
                  <a:tcPr anchor="ctr"/>
                </a:tc>
                <a:tc>
                  <a:txBody>
                    <a:bodyPr/>
                    <a:lstStyle/>
                    <a:p>
                      <a:pPr algn="ctr">
                        <a:buNone/>
                      </a:pPr>
                      <a:r>
                        <a:rPr lang="en-US" b="0" dirty="0">
                          <a:solidFill>
                            <a:srgbClr val="000000"/>
                          </a:solidFill>
                        </a:rPr>
                        <a:t>25</a:t>
                      </a:r>
                      <a:r>
                        <a:rPr lang="en-US" b="0" baseline="30000" dirty="0">
                          <a:solidFill>
                            <a:srgbClr val="000000"/>
                          </a:solidFill>
                        </a:rPr>
                        <a:t>th</a:t>
                      </a:r>
                      <a:endParaRPr lang="en-US" b="0" dirty="0">
                        <a:solidFill>
                          <a:srgbClr val="000000"/>
                        </a:solidFill>
                      </a:endParaRPr>
                    </a:p>
                  </a:txBody>
                  <a:tcPr anchor="ctr"/>
                </a:tc>
                <a:extLst>
                  <a:ext uri="{0D108BD9-81ED-4DB2-BD59-A6C34878D82A}">
                    <a16:rowId xmlns:a16="http://schemas.microsoft.com/office/drawing/2014/main" val="3681974951"/>
                  </a:ext>
                </a:extLst>
              </a:tr>
              <a:tr h="367145">
                <a:tc>
                  <a:txBody>
                    <a:bodyPr/>
                    <a:lstStyle/>
                    <a:p>
                      <a:pPr algn="l">
                        <a:buNone/>
                      </a:pPr>
                      <a:r>
                        <a:rPr lang="en-US" b="0" dirty="0">
                          <a:solidFill>
                            <a:srgbClr val="000000"/>
                          </a:solidFill>
                        </a:rPr>
                        <a:t>Premature death from preventable causes per 100,000 people (2022-23)</a:t>
                      </a:r>
                    </a:p>
                  </a:txBody>
                  <a:tcPr anchor="ctr"/>
                </a:tc>
                <a:tc>
                  <a:txBody>
                    <a:bodyPr/>
                    <a:lstStyle/>
                    <a:p>
                      <a:pPr algn="ctr">
                        <a:buNone/>
                      </a:pPr>
                      <a:r>
                        <a:rPr lang="en-US" b="0" dirty="0">
                          <a:solidFill>
                            <a:srgbClr val="000000"/>
                          </a:solidFill>
                        </a:rPr>
                        <a:t>213.4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rgbClr val="000000"/>
                          </a:solidFill>
                        </a:rPr>
                        <a:t>191.8</a:t>
                      </a:r>
                    </a:p>
                  </a:txBody>
                  <a:tcPr anchor="ctr"/>
                </a:tc>
                <a:tc>
                  <a:txBody>
                    <a:bodyPr/>
                    <a:lstStyle/>
                    <a:p>
                      <a:pPr algn="ctr">
                        <a:buNone/>
                      </a:pPr>
                      <a:r>
                        <a:rPr lang="en-US" b="0" dirty="0">
                          <a:solidFill>
                            <a:srgbClr val="000000"/>
                          </a:solidFill>
                        </a:rPr>
                        <a:t>34</a:t>
                      </a:r>
                      <a:r>
                        <a:rPr lang="en-US" b="0" baseline="30000" dirty="0">
                          <a:solidFill>
                            <a:srgbClr val="000000"/>
                          </a:solidFill>
                        </a:rPr>
                        <a:t>th</a:t>
                      </a:r>
                      <a:endParaRPr lang="en-US" b="0" dirty="0">
                        <a:solidFill>
                          <a:srgbClr val="000000"/>
                        </a:solidFill>
                      </a:endParaRPr>
                    </a:p>
                  </a:txBody>
                  <a:tcPr anchor="ctr"/>
                </a:tc>
                <a:extLst>
                  <a:ext uri="{0D108BD9-81ED-4DB2-BD59-A6C34878D82A}">
                    <a16:rowId xmlns:a16="http://schemas.microsoft.com/office/drawing/2014/main" val="528875482"/>
                  </a:ext>
                </a:extLst>
              </a:tr>
              <a:tr h="642505">
                <a:tc>
                  <a:txBody>
                    <a:bodyPr/>
                    <a:lstStyle/>
                    <a:p>
                      <a:pPr algn="l">
                        <a:buNone/>
                      </a:pPr>
                      <a:r>
                        <a:rPr lang="en-US" b="0" dirty="0">
                          <a:solidFill>
                            <a:srgbClr val="000000"/>
                          </a:solidFill>
                        </a:rPr>
                        <a:t>Preventable hospitalizations per 100,000 Medicare beneficiaries, 65 and older (2023)</a:t>
                      </a:r>
                    </a:p>
                  </a:txBody>
                  <a:tcPr anchor="ctr"/>
                </a:tc>
                <a:tc>
                  <a:txBody>
                    <a:bodyPr/>
                    <a:lstStyle/>
                    <a:p>
                      <a:pPr algn="ctr">
                        <a:buNone/>
                      </a:pPr>
                      <a:r>
                        <a:rPr lang="en-US" b="0" dirty="0">
                          <a:solidFill>
                            <a:srgbClr val="000000"/>
                          </a:solidFill>
                        </a:rPr>
                        <a:t>29.6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rgbClr val="000000"/>
                          </a:solidFill>
                        </a:rPr>
                        <a:t>30.6</a:t>
                      </a:r>
                    </a:p>
                  </a:txBody>
                  <a:tcPr anchor="ctr"/>
                </a:tc>
                <a:tc>
                  <a:txBody>
                    <a:bodyPr/>
                    <a:lstStyle/>
                    <a:p>
                      <a:pPr algn="ctr">
                        <a:buNone/>
                      </a:pPr>
                      <a:r>
                        <a:rPr lang="en-US" b="0" dirty="0">
                          <a:solidFill>
                            <a:srgbClr val="000000"/>
                          </a:solidFill>
                        </a:rPr>
                        <a:t>26</a:t>
                      </a:r>
                      <a:r>
                        <a:rPr lang="en-US" b="0" baseline="30000" dirty="0">
                          <a:solidFill>
                            <a:srgbClr val="000000"/>
                          </a:solidFill>
                        </a:rPr>
                        <a:t>th</a:t>
                      </a:r>
                      <a:r>
                        <a:rPr lang="en-US" b="0" dirty="0">
                          <a:solidFill>
                            <a:srgbClr val="000000"/>
                          </a:solidFill>
                        </a:rPr>
                        <a:t> </a:t>
                      </a:r>
                    </a:p>
                  </a:txBody>
                  <a:tcPr anchor="ctr"/>
                </a:tc>
                <a:extLst>
                  <a:ext uri="{0D108BD9-81ED-4DB2-BD59-A6C34878D82A}">
                    <a16:rowId xmlns:a16="http://schemas.microsoft.com/office/drawing/2014/main" val="1257500135"/>
                  </a:ext>
                </a:extLst>
              </a:tr>
            </a:tbl>
          </a:graphicData>
        </a:graphic>
      </p:graphicFrame>
    </p:spTree>
    <p:extLst>
      <p:ext uri="{BB962C8B-B14F-4D97-AF65-F5344CB8AC3E}">
        <p14:creationId xmlns:p14="http://schemas.microsoft.com/office/powerpoint/2010/main" val="655716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5FFEDE1E-5578-B36C-FEF5-08CBB25DD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27326-CFB2-9ACA-19EE-BD0023259DFD}"/>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How Do We Measure Health Care Affordability in North Carolina?</a:t>
            </a:r>
          </a:p>
        </p:txBody>
      </p:sp>
      <p:sp>
        <p:nvSpPr>
          <p:cNvPr id="4" name="Title 1">
            <a:extLst>
              <a:ext uri="{FF2B5EF4-FFF2-40B4-BE49-F238E27FC236}">
                <a16:creationId xmlns:a16="http://schemas.microsoft.com/office/drawing/2014/main" id="{8BFE7FF3-BA30-44D4-E78B-28B034FF217C}"/>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2</a:t>
            </a:r>
          </a:p>
        </p:txBody>
      </p:sp>
      <p:sp>
        <p:nvSpPr>
          <p:cNvPr id="6" name="Rectangle 5">
            <a:extLst>
              <a:ext uri="{FF2B5EF4-FFF2-40B4-BE49-F238E27FC236}">
                <a16:creationId xmlns:a16="http://schemas.microsoft.com/office/drawing/2014/main" id="{22A815CB-49A3-2F2B-B1AA-82257F3B83D2}"/>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079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9E94C47-53D7-A6C5-7F24-D73932459DC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139B82-1754-105C-9193-2A0D2E57720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39A3E76D-7E1E-98AB-C388-D3EF48C15073}"/>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Premium Growth for Employer Sponsored Insurance Outpaced Inflation</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33E40566-1354-D3A9-75A1-48344EDF1A08}"/>
              </a:ext>
            </a:extLst>
          </p:cNvPr>
          <p:cNvSpPr txBox="1"/>
          <p:nvPr/>
        </p:nvSpPr>
        <p:spPr>
          <a:xfrm>
            <a:off x="609600" y="1663672"/>
            <a:ext cx="5486400" cy="510909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Roughly 5 million North Carolinians obtained health insurance through work</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Premiums have been rising faster than inflation since at least 2013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Total premium for family coverage increased by 54% from 2013 to 2024</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While CPI only rose 35%</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Employer contribution rose 47%</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Employee contribution rose 70%</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5A9EBDB4-6822-2DF3-780E-3EA938D15D6D}"/>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96A5AD"/>
                </a:solidFill>
                <a:effectLst/>
                <a:uLnTx/>
                <a:uFillTx/>
                <a:latin typeface="Arial" panose="020B0604020202020204" pitchFamily="34" charset="0"/>
                <a:ea typeface="Arial" pitchFamily="34" charset="-122"/>
                <a:cs typeface="Arial" panose="020B0604020202020204" pitchFamily="34" charset="0"/>
              </a:rPr>
              <a:t>KFF “Health Insurance Coverage of the Total Population” (2024); KFF “Average Annual Family Premium per Enrolled Employee For Employer-Based Health Insurance” (2013-2024); FRED “Consumer Price Index for All Urban Consumers: All Items in U.S. City Average” (2013-2024).</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8" name="Chart 7">
            <a:extLst>
              <a:ext uri="{FF2B5EF4-FFF2-40B4-BE49-F238E27FC236}">
                <a16:creationId xmlns:a16="http://schemas.microsoft.com/office/drawing/2014/main" id="{59743979-7CB2-CB89-FD78-1BCF1EAB5815}"/>
              </a:ext>
            </a:extLst>
          </p:cNvPr>
          <p:cNvGraphicFramePr/>
          <p:nvPr/>
        </p:nvGraphicFramePr>
        <p:xfrm>
          <a:off x="6096000" y="1941039"/>
          <a:ext cx="5486400" cy="423116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hlinkClick r:id="rId4"/>
            <a:extLst>
              <a:ext uri="{FF2B5EF4-FFF2-40B4-BE49-F238E27FC236}">
                <a16:creationId xmlns:a16="http://schemas.microsoft.com/office/drawing/2014/main" id="{C06CCF36-013A-1A91-9F1B-7EB654484BF6}"/>
              </a:ext>
            </a:extLst>
          </p:cNvPr>
          <p:cNvSpPr/>
          <p:nvPr/>
        </p:nvSpPr>
        <p:spPr>
          <a:xfrm>
            <a:off x="990600" y="6442138"/>
            <a:ext cx="28956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A4C67A00-F86A-16DA-956D-97A39ABB4D5A}"/>
              </a:ext>
            </a:extLst>
          </p:cNvPr>
          <p:cNvSpPr/>
          <p:nvPr/>
        </p:nvSpPr>
        <p:spPr>
          <a:xfrm>
            <a:off x="3962400" y="6457496"/>
            <a:ext cx="51816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825D2D3B-87EA-63FE-701F-03A2754628B2}"/>
              </a:ext>
            </a:extLst>
          </p:cNvPr>
          <p:cNvSpPr/>
          <p:nvPr/>
        </p:nvSpPr>
        <p:spPr>
          <a:xfrm>
            <a:off x="9220199" y="6419912"/>
            <a:ext cx="1926771" cy="1486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08940FD7-C088-10BA-0AAC-941139C8790E}"/>
              </a:ext>
            </a:extLst>
          </p:cNvPr>
          <p:cNvSpPr/>
          <p:nvPr/>
        </p:nvSpPr>
        <p:spPr>
          <a:xfrm>
            <a:off x="530679" y="6559903"/>
            <a:ext cx="2669721" cy="1486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F25AD5E-3C28-2CC8-0B9D-DCB96188F7F8}"/>
              </a:ext>
            </a:extLst>
          </p:cNvPr>
          <p:cNvSpPr txBox="1"/>
          <p:nvPr/>
        </p:nvSpPr>
        <p:spPr>
          <a:xfrm>
            <a:off x="6705600" y="1524000"/>
            <a:ext cx="56388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Average total premium for family coverage, 2013-2024 </a:t>
            </a:r>
          </a:p>
        </p:txBody>
      </p:sp>
      <p:sp>
        <p:nvSpPr>
          <p:cNvPr id="10" name="Rectangle 9">
            <a:extLst>
              <a:ext uri="{FF2B5EF4-FFF2-40B4-BE49-F238E27FC236}">
                <a16:creationId xmlns:a16="http://schemas.microsoft.com/office/drawing/2014/main" id="{D064B07D-2FDF-75FF-6515-B295E12D79C8}"/>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24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4548CD-A8BC-F173-02EC-8B4B7CB7438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A15FEA-B233-DC5B-64AC-3C282113DC45}"/>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76C6315B-1AAD-21DE-C400-58AC32423996}"/>
              </a:ext>
            </a:extLst>
          </p:cNvPr>
          <p:cNvSpPr/>
          <p:nvPr/>
        </p:nvSpPr>
        <p:spPr>
          <a:xfrm>
            <a:off x="719328" y="630936"/>
            <a:ext cx="10939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Employee Premium Contribution Consumes a Big Share of Household Income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06D1247C-7C60-C649-3938-21004F4B9115}"/>
              </a:ext>
            </a:extLst>
          </p:cNvPr>
          <p:cNvSpPr txBox="1"/>
          <p:nvPr/>
        </p:nvSpPr>
        <p:spPr>
          <a:xfrm>
            <a:off x="685801" y="1772722"/>
            <a:ext cx="4419600" cy="30162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Employee premium contribution for family coverage costs 8.8% of median household income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3</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rd</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highest in the nation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F93E5CC0-EF1C-FB25-566B-7C395AA7299E}"/>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Commonwealth Fund “Is Employer Coverage Affordable? How the States Stack Up” (2024 data, published 2026).</a:t>
            </a:r>
            <a:r>
              <a:rPr kumimoji="0" lang="en-US" sz="800" b="0" i="1" u="none" strike="noStrike" kern="1200" cap="none" spc="0" normalizeH="0" baseline="0" noProof="0" dirty="0">
                <a:ln>
                  <a:noFill/>
                </a:ln>
                <a:solidFill>
                  <a:srgbClr val="96A5AD"/>
                </a:solidFill>
                <a:effectLst/>
                <a:uLnTx/>
                <a:uFillTx/>
                <a:latin typeface="Arial" panose="020B0604020202020204" pitchFamily="34" charset="0"/>
                <a:ea typeface="Arial" pitchFamily="34" charset="-122"/>
                <a:cs typeface="Arial" panose="020B0604020202020204" pitchFamily="34" charset="0"/>
              </a:rPr>
              <a:t> </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cx4="http://schemas.microsoft.com/office/drawing/2016/5/10/chartex">
        <mc:Choice Requires="cx4">
          <p:graphicFrame>
            <p:nvGraphicFramePr>
              <p:cNvPr id="4" name="Chart 3">
                <a:extLst>
                  <a:ext uri="{FF2B5EF4-FFF2-40B4-BE49-F238E27FC236}">
                    <a16:creationId xmlns:a16="http://schemas.microsoft.com/office/drawing/2014/main" id="{E58C93A5-25E3-F0EF-9902-7338C296934D}"/>
                  </a:ext>
                </a:extLst>
              </p:cNvPr>
              <p:cNvGraphicFramePr/>
              <p:nvPr/>
            </p:nvGraphicFramePr>
            <p:xfrm>
              <a:off x="3962400" y="1752600"/>
              <a:ext cx="8229600" cy="429768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Chart 3">
                <a:extLst>
                  <a:ext uri="{FF2B5EF4-FFF2-40B4-BE49-F238E27FC236}">
                    <a16:creationId xmlns:a16="http://schemas.microsoft.com/office/drawing/2014/main" id="{E58C93A5-25E3-F0EF-9902-7338C296934D}"/>
                  </a:ext>
                </a:extLst>
              </p:cNvPr>
              <p:cNvPicPr>
                <a:picLocks noGrp="1" noRot="1" noChangeAspect="1" noMove="1" noResize="1" noEditPoints="1" noAdjustHandles="1" noChangeArrowheads="1" noChangeShapeType="1"/>
              </p:cNvPicPr>
              <p:nvPr/>
            </p:nvPicPr>
            <p:blipFill>
              <a:blip r:embed="rId4"/>
              <a:stretch>
                <a:fillRect/>
              </a:stretch>
            </p:blipFill>
            <p:spPr>
              <a:xfrm>
                <a:off x="3962400" y="1752600"/>
                <a:ext cx="8229600" cy="4297680"/>
              </a:xfrm>
              <a:prstGeom prst="rect">
                <a:avLst/>
              </a:prstGeom>
            </p:spPr>
          </p:pic>
        </mc:Fallback>
      </mc:AlternateContent>
      <p:sp>
        <p:nvSpPr>
          <p:cNvPr id="5" name="TextBox 4">
            <a:extLst>
              <a:ext uri="{FF2B5EF4-FFF2-40B4-BE49-F238E27FC236}">
                <a16:creationId xmlns:a16="http://schemas.microsoft.com/office/drawing/2014/main" id="{3DFF3C1E-F0A5-3219-6D7F-4679A637115C}"/>
              </a:ext>
            </a:extLst>
          </p:cNvPr>
          <p:cNvSpPr txBox="1"/>
          <p:nvPr/>
        </p:nvSpPr>
        <p:spPr>
          <a:xfrm>
            <a:off x="152400" y="3906285"/>
            <a:ext cx="5181600" cy="1200329"/>
          </a:xfrm>
          <a:prstGeom prst="rect">
            <a:avLst/>
          </a:prstGeom>
          <a:noFill/>
        </p:spPr>
        <p:txBody>
          <a:bodyPr wrap="square">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is one of five states that exceed the ACA affordability threshold (8.39% in 2024)</a:t>
            </a:r>
          </a:p>
        </p:txBody>
      </p:sp>
      <p:sp>
        <p:nvSpPr>
          <p:cNvPr id="8" name="Rectangle 7">
            <a:hlinkClick r:id="rId5"/>
            <a:extLst>
              <a:ext uri="{FF2B5EF4-FFF2-40B4-BE49-F238E27FC236}">
                <a16:creationId xmlns:a16="http://schemas.microsoft.com/office/drawing/2014/main" id="{EDEA744B-6233-5EF5-3F48-C3A29E6B6C75}"/>
              </a:ext>
            </a:extLst>
          </p:cNvPr>
          <p:cNvSpPr/>
          <p:nvPr/>
        </p:nvSpPr>
        <p:spPr>
          <a:xfrm>
            <a:off x="1066800" y="6437377"/>
            <a:ext cx="5029200" cy="963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13E05B7-F948-B592-A2D8-1ABBB86CB42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FD1ECDC-EBB4-4558-0A13-279462E0E9BF}"/>
              </a:ext>
            </a:extLst>
          </p:cNvPr>
          <p:cNvSpPr/>
          <p:nvPr/>
        </p:nvSpPr>
        <p:spPr>
          <a:xfrm>
            <a:off x="10896600" y="5562600"/>
            <a:ext cx="1295400" cy="487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189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86EB25-6471-3051-C2A5-E54F255EACC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9925EF-4108-8879-6FE9-B0B65715065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00756A4-FF43-F47D-C1EE-BCC7743BD240}"/>
              </a:ext>
            </a:extLst>
          </p:cNvPr>
          <p:cNvSpPr/>
          <p:nvPr/>
        </p:nvSpPr>
        <p:spPr>
          <a:xfrm>
            <a:off x="719328" y="627888"/>
            <a:ext cx="11091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Fewer Businesses Can Afford to Offer Health Insurance Benefits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071D01CD-9E02-E2AC-C431-B661B82501A6}"/>
              </a:ext>
            </a:extLst>
          </p:cNvPr>
          <p:cNvSpPr txBox="1"/>
          <p:nvPr/>
        </p:nvSpPr>
        <p:spPr>
          <a:xfrm>
            <a:off x="715467" y="1978997"/>
            <a:ext cx="5539212" cy="495520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2024, 39% of North Carolina firms offered health insurance benefits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3</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rd</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lowest in the U.S.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67% of North Carolina small business (&lt;500 employees) owners who did not offer health insurance cited high costs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…while these small businesses supply 45% of all private sector jobs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0144FCF-B32F-F498-4668-258BCC3540D1}"/>
              </a:ext>
            </a:extLst>
          </p:cNvPr>
          <p:cNvSpPr txBox="1"/>
          <p:nvPr/>
        </p:nvSpPr>
        <p:spPr>
          <a:xfrm>
            <a:off x="6048953" y="2128886"/>
            <a:ext cx="5867400" cy="246221"/>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Percentage of firms </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offering </a:t>
            </a: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health insurance</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 N</a:t>
            </a: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orth Carolina</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 vs.</a:t>
            </a: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U.S.</a:t>
            </a:r>
          </a:p>
        </p:txBody>
      </p:sp>
      <p:sp>
        <p:nvSpPr>
          <p:cNvPr id="4" name="Text 16">
            <a:extLst>
              <a:ext uri="{FF2B5EF4-FFF2-40B4-BE49-F238E27FC236}">
                <a16:creationId xmlns:a16="http://schemas.microsoft.com/office/drawing/2014/main" id="{55C434C9-8C49-68D2-4782-6B1C828AC0D9}"/>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mn-ea"/>
                <a:cs typeface="+mn-cs"/>
              </a:rPr>
              <a:t>KFF “Percent of Private Sector Establishments Offering Health Insurance” (2012–2024); Small Business for America's Future "Healthcare Costs and Small Business: A Bipartisan Concern and Call for Action in North Carolina" (2023); NC Department of Commerce "Small Businesses Account for Nearly Half of Private Employment in North Carolina" (2023).</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B7B8D20F-D7A4-82E1-EFBB-F4BFC44BD098}"/>
              </a:ext>
            </a:extLst>
          </p:cNvPr>
          <p:cNvGraphicFramePr>
            <a:graphicFrameLocks noGrp="1"/>
          </p:cNvGraphicFramePr>
          <p:nvPr/>
        </p:nvGraphicFramePr>
        <p:xfrm>
          <a:off x="6096000" y="2423093"/>
          <a:ext cx="5715000" cy="3184497"/>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hlinkClick r:id="rId4"/>
            <a:extLst>
              <a:ext uri="{FF2B5EF4-FFF2-40B4-BE49-F238E27FC236}">
                <a16:creationId xmlns:a16="http://schemas.microsoft.com/office/drawing/2014/main" id="{C9479D95-3F9A-E772-CCE5-198317847382}"/>
              </a:ext>
            </a:extLst>
          </p:cNvPr>
          <p:cNvSpPr/>
          <p:nvPr/>
        </p:nvSpPr>
        <p:spPr>
          <a:xfrm>
            <a:off x="1010793" y="6452114"/>
            <a:ext cx="3942207" cy="101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88594EA0-9C60-E291-6299-041BEF61BFCC}"/>
              </a:ext>
            </a:extLst>
          </p:cNvPr>
          <p:cNvSpPr/>
          <p:nvPr/>
        </p:nvSpPr>
        <p:spPr>
          <a:xfrm>
            <a:off x="5011293" y="6446021"/>
            <a:ext cx="6169914" cy="101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6"/>
            <a:extLst>
              <a:ext uri="{FF2B5EF4-FFF2-40B4-BE49-F238E27FC236}">
                <a16:creationId xmlns:a16="http://schemas.microsoft.com/office/drawing/2014/main" id="{EC03467B-CBEE-660D-4DF5-DA0D0A10AA4B}"/>
              </a:ext>
            </a:extLst>
          </p:cNvPr>
          <p:cNvSpPr/>
          <p:nvPr/>
        </p:nvSpPr>
        <p:spPr>
          <a:xfrm>
            <a:off x="907542" y="6571626"/>
            <a:ext cx="5539212" cy="101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836EF00-6C93-F1BC-55E5-17C9F792AB49}"/>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35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938E2E6-FB24-D7BE-C44A-7CFA54E6E8E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7B6F60-D896-659C-E7DD-EA060A4E9F0F}"/>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D6B816EC-9357-8CF5-4C63-EF602A8E67E7}"/>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Premiums Spiked in the ACA Marketplace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7A6FC541-24D9-CC80-C465-DFF709369CA9}"/>
              </a:ext>
            </a:extLst>
          </p:cNvPr>
          <p:cNvSpPr txBox="1"/>
          <p:nvPr/>
        </p:nvSpPr>
        <p:spPr>
          <a:xfrm>
            <a:off x="719328" y="1286256"/>
            <a:ext cx="10915538"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Individual ACA premiums spiked by 28.6% in 2026 and enrollment fell by 214,000 enrollees, or 22% (in part because enhanced federal subsidies ended)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experienced the steepest decline in ACA enrollment of any state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Aetna, WellCare, and CareSource stopped offering ACA coverage in 2026</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Cigna will exit from the ACA market in North Carolina starting in the 2027 plan year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AA9DDAD-35B6-99A7-71D4-7157B977068E}"/>
              </a:ext>
            </a:extLst>
          </p:cNvPr>
          <p:cNvPicPr>
            <a:picLocks noChangeAspect="1"/>
          </p:cNvPicPr>
          <p:nvPr/>
        </p:nvPicPr>
        <p:blipFill>
          <a:blip r:embed="rId3"/>
          <a:stretch>
            <a:fillRect/>
          </a:stretch>
        </p:blipFill>
        <p:spPr>
          <a:xfrm>
            <a:off x="5386466" y="3657600"/>
            <a:ext cx="5891134" cy="2743200"/>
          </a:xfrm>
          <a:prstGeom prst="rect">
            <a:avLst/>
          </a:prstGeom>
        </p:spPr>
      </p:pic>
      <p:sp>
        <p:nvSpPr>
          <p:cNvPr id="7" name="Text 16">
            <a:extLst>
              <a:ext uri="{FF2B5EF4-FFF2-40B4-BE49-F238E27FC236}">
                <a16:creationId xmlns:a16="http://schemas.microsoft.com/office/drawing/2014/main" id="{E763F72B-5050-659A-3345-8B2F6F370524}"/>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KFF “What We Know So Far About 2026 ACA Marketplace Enrollment, Premiums, and Deductibles.” (2026); NCDOI “ACA Health Insurance Rates Released for 2026 Open Enrollment” (2025); KFF “Marketplace Plan Selections by Metal Level” (2025-2026); NCDOI “2025 Plan Year Licensed Insurers Marketing Individual Health Insurance Coverage in North Carolina” (2024); NCDOI “Companies Selling Health, Vision and Dental Insurance” (2026); Beckers Payer Issues “8 insurers exiting ACA markets”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DD5D86A1-72F6-8431-55AE-8504B9B16740}"/>
              </a:ext>
            </a:extLst>
          </p:cNvPr>
          <p:cNvSpPr txBox="1"/>
          <p:nvPr/>
        </p:nvSpPr>
        <p:spPr>
          <a:xfrm>
            <a:off x="719328" y="3664803"/>
            <a:ext cx="4919472" cy="83099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Enrollees are also forced to choose less comprehensive plans </a:t>
            </a:r>
          </a:p>
        </p:txBody>
      </p:sp>
      <p:sp>
        <p:nvSpPr>
          <p:cNvPr id="5" name="TextBox 4">
            <a:extLst>
              <a:ext uri="{FF2B5EF4-FFF2-40B4-BE49-F238E27FC236}">
                <a16:creationId xmlns:a16="http://schemas.microsoft.com/office/drawing/2014/main" id="{5AFFDA65-C10F-9DCC-31E3-47A31A737448}"/>
              </a:ext>
            </a:extLst>
          </p:cNvPr>
          <p:cNvSpPr txBox="1"/>
          <p:nvPr/>
        </p:nvSpPr>
        <p:spPr>
          <a:xfrm>
            <a:off x="5943600" y="3733800"/>
            <a:ext cx="5212080" cy="215444"/>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Share of enrollees in bronze and silver plans (2025-2026)</a:t>
            </a:r>
          </a:p>
        </p:txBody>
      </p:sp>
      <p:sp>
        <p:nvSpPr>
          <p:cNvPr id="9" name="Rectangle 8">
            <a:hlinkClick r:id="rId4"/>
            <a:extLst>
              <a:ext uri="{FF2B5EF4-FFF2-40B4-BE49-F238E27FC236}">
                <a16:creationId xmlns:a16="http://schemas.microsoft.com/office/drawing/2014/main" id="{5BCEB63A-C052-D68C-EDBF-3CC6E4A65FD8}"/>
              </a:ext>
            </a:extLst>
          </p:cNvPr>
          <p:cNvSpPr/>
          <p:nvPr/>
        </p:nvSpPr>
        <p:spPr>
          <a:xfrm>
            <a:off x="955167" y="6458531"/>
            <a:ext cx="4912233" cy="946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5"/>
            <a:extLst>
              <a:ext uri="{FF2B5EF4-FFF2-40B4-BE49-F238E27FC236}">
                <a16:creationId xmlns:a16="http://schemas.microsoft.com/office/drawing/2014/main" id="{34370247-A65B-5992-B82E-E5ACD3A8A16C}"/>
              </a:ext>
            </a:extLst>
          </p:cNvPr>
          <p:cNvSpPr/>
          <p:nvPr/>
        </p:nvSpPr>
        <p:spPr>
          <a:xfrm>
            <a:off x="5916169" y="6445831"/>
            <a:ext cx="3761232" cy="1073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DEFA1066-0A47-EADF-D6D4-55AE9832FAF3}"/>
              </a:ext>
            </a:extLst>
          </p:cNvPr>
          <p:cNvSpPr/>
          <p:nvPr/>
        </p:nvSpPr>
        <p:spPr>
          <a:xfrm>
            <a:off x="566928" y="6571307"/>
            <a:ext cx="1261872" cy="946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6"/>
            <a:extLst>
              <a:ext uri="{FF2B5EF4-FFF2-40B4-BE49-F238E27FC236}">
                <a16:creationId xmlns:a16="http://schemas.microsoft.com/office/drawing/2014/main" id="{DA329EA4-AC29-B947-346E-9029C867B84C}"/>
              </a:ext>
            </a:extLst>
          </p:cNvPr>
          <p:cNvSpPr/>
          <p:nvPr/>
        </p:nvSpPr>
        <p:spPr>
          <a:xfrm>
            <a:off x="9693019" y="6437376"/>
            <a:ext cx="1523621" cy="1158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7"/>
            <a:extLst>
              <a:ext uri="{FF2B5EF4-FFF2-40B4-BE49-F238E27FC236}">
                <a16:creationId xmlns:a16="http://schemas.microsoft.com/office/drawing/2014/main" id="{0F029097-B182-424C-D446-45103E239756}"/>
              </a:ext>
            </a:extLst>
          </p:cNvPr>
          <p:cNvSpPr/>
          <p:nvPr/>
        </p:nvSpPr>
        <p:spPr>
          <a:xfrm>
            <a:off x="1906144" y="6572996"/>
            <a:ext cx="5258562"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8"/>
            <a:extLst>
              <a:ext uri="{FF2B5EF4-FFF2-40B4-BE49-F238E27FC236}">
                <a16:creationId xmlns:a16="http://schemas.microsoft.com/office/drawing/2014/main" id="{33BF5DA8-BED9-C100-71C5-8011F5BDAB65}"/>
              </a:ext>
            </a:extLst>
          </p:cNvPr>
          <p:cNvSpPr/>
          <p:nvPr/>
        </p:nvSpPr>
        <p:spPr>
          <a:xfrm>
            <a:off x="7242050" y="6581450"/>
            <a:ext cx="3283131" cy="1073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9"/>
            <a:extLst>
              <a:ext uri="{FF2B5EF4-FFF2-40B4-BE49-F238E27FC236}">
                <a16:creationId xmlns:a16="http://schemas.microsoft.com/office/drawing/2014/main" id="{AE519CFA-ECE0-0B3A-25D2-70349832AAE1}"/>
              </a:ext>
            </a:extLst>
          </p:cNvPr>
          <p:cNvSpPr/>
          <p:nvPr/>
        </p:nvSpPr>
        <p:spPr>
          <a:xfrm>
            <a:off x="10602525" y="6581448"/>
            <a:ext cx="604590" cy="845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Rectangle 20">
            <a:hlinkClick r:id="rId9"/>
            <a:extLst>
              <a:ext uri="{FF2B5EF4-FFF2-40B4-BE49-F238E27FC236}">
                <a16:creationId xmlns:a16="http://schemas.microsoft.com/office/drawing/2014/main" id="{1AD345D2-4C84-C69A-4BFE-A2D10E2C72F7}"/>
              </a:ext>
            </a:extLst>
          </p:cNvPr>
          <p:cNvSpPr/>
          <p:nvPr/>
        </p:nvSpPr>
        <p:spPr>
          <a:xfrm>
            <a:off x="566928" y="6684083"/>
            <a:ext cx="2100072" cy="974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24A1C5B-324E-3E46-CC8A-B36ACB8387E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898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92608"/>
            <a:ext cx="11274552"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3293D"/>
                </a:solidFill>
                <a:effectLst/>
                <a:uLnTx/>
                <a:uFillTx/>
                <a:latin typeface="Arial" panose="020B0604020202020204" pitchFamily="34" charset="0"/>
                <a:ea typeface="Georgia" pitchFamily="34" charset="-122"/>
                <a:cs typeface="Arial" panose="020B0604020202020204" pitchFamily="34" charset="0"/>
              </a:rPr>
              <a:t>Commission Members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Shape 2"/>
          <p:cNvSpPr/>
          <p:nvPr/>
        </p:nvSpPr>
        <p:spPr>
          <a:xfrm>
            <a:off x="457200" y="1234440"/>
            <a:ext cx="3520440" cy="4434840"/>
          </a:xfrm>
          <a:prstGeom prst="roundRect">
            <a:avLst>
              <a:gd name="adj" fmla="val 2078"/>
            </a:avLst>
          </a:prstGeom>
          <a:noFill/>
          <a:ln w="3175">
            <a:solidFill>
              <a:schemeClr val="tx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3"/>
          <p:cNvSpPr/>
          <p:nvPr/>
        </p:nvSpPr>
        <p:spPr>
          <a:xfrm>
            <a:off x="685800" y="1371600"/>
            <a:ext cx="306324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00" normalizeH="0" baseline="0" noProof="0" dirty="0">
                <a:ln>
                  <a:noFill/>
                </a:ln>
                <a:solidFill>
                  <a:srgbClr val="028090"/>
                </a:solidFill>
                <a:effectLst/>
                <a:uLnTx/>
                <a:uFillTx/>
                <a:latin typeface="Calibri" pitchFamily="34" charset="0"/>
                <a:ea typeface="Calibri" pitchFamily="34" charset="-122"/>
                <a:cs typeface="Calibri" pitchFamily="34" charset="-120"/>
              </a:rPr>
              <a:t>VOTING MEMBERS</a:t>
            </a:r>
            <a:endParaRPr kumimoji="0" lang="en-US" sz="1400" b="0" i="0" u="none" strike="noStrike" kern="1200" cap="none" spc="0" normalizeH="0" baseline="0" noProof="0" dirty="0">
              <a:ln>
                <a:noFill/>
              </a:ln>
              <a:solidFill>
                <a:srgbClr val="028090"/>
              </a:solidFill>
              <a:effectLst/>
              <a:uLnTx/>
              <a:uFillTx/>
              <a:latin typeface="Calibri" panose="020F0502020204030204"/>
              <a:ea typeface="+mn-ea"/>
              <a:cs typeface="+mn-cs"/>
            </a:endParaRPr>
          </a:p>
        </p:txBody>
      </p:sp>
      <p:sp>
        <p:nvSpPr>
          <p:cNvPr id="6" name="Text 4"/>
          <p:cNvSpPr/>
          <p:nvPr/>
        </p:nvSpPr>
        <p:spPr>
          <a:xfrm>
            <a:off x="685800" y="1673352"/>
            <a:ext cx="306324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7 members</a:t>
            </a:r>
            <a:endParaRPr kumimoji="0" lang="en-US" sz="10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7" name="Text 5"/>
          <p:cNvSpPr/>
          <p:nvPr/>
        </p:nvSpPr>
        <p:spPr>
          <a:xfrm>
            <a:off x="685800" y="2011680"/>
            <a:ext cx="3063240" cy="352044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Devdutta </a:t>
            </a:r>
            <a:r>
              <a:rPr kumimoji="0" lang="en-US" sz="1400" b="1" i="0" u="none" strike="noStrike" kern="1200" cap="none" spc="0" normalizeH="0" baseline="0" noProof="0" dirty="0" err="1">
                <a:ln>
                  <a:noFill/>
                </a:ln>
                <a:solidFill>
                  <a:srgbClr val="13293D"/>
                </a:solidFill>
                <a:effectLst/>
                <a:uLnTx/>
                <a:uFillTx/>
                <a:latin typeface="Calibri" pitchFamily="34" charset="0"/>
                <a:ea typeface="Calibri" pitchFamily="34" charset="-122"/>
                <a:cs typeface="Calibri" pitchFamily="34" charset="-120"/>
              </a:rPr>
              <a:t>Sangvai</a:t>
            </a: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 M.D.</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Secretary, NC DHHS (Co-Chair)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Brad Briner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State Treasurer (Co-Chair)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Sen. Gale Adcock</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NC Senate Standing Committee on Health Care</a:t>
            </a: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Rep. Allen Buansi</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NC House Standing Committee on Health </a:t>
            </a: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Sen. Benton Sawrey</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Chair, NC Senate Standing Committee on Health Care</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Rep. Timothy Reeder, M.D.</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Chair, NC House Standing Committee on Health</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Kristin Walker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Director, Office of State Budget &amp; Management</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8" name="Shape 6"/>
          <p:cNvSpPr/>
          <p:nvPr/>
        </p:nvSpPr>
        <p:spPr>
          <a:xfrm>
            <a:off x="4160520" y="1234440"/>
            <a:ext cx="7571232" cy="4434840"/>
          </a:xfrm>
          <a:prstGeom prst="roundRect">
            <a:avLst>
              <a:gd name="adj" fmla="val 1649"/>
            </a:avLst>
          </a:prstGeom>
          <a:noFill/>
          <a:ln w="3175">
            <a:solidFill>
              <a:schemeClr val="tx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highlight>
                <a:srgbClr val="733603"/>
              </a:highlight>
              <a:uLnTx/>
              <a:uFillTx/>
              <a:latin typeface="Calibri" panose="020F0502020204030204"/>
              <a:ea typeface="+mn-ea"/>
              <a:cs typeface="+mn-cs"/>
            </a:endParaRPr>
          </a:p>
        </p:txBody>
      </p:sp>
      <p:sp>
        <p:nvSpPr>
          <p:cNvPr id="9" name="Text 7"/>
          <p:cNvSpPr/>
          <p:nvPr/>
        </p:nvSpPr>
        <p:spPr>
          <a:xfrm>
            <a:off x="4389120" y="1371600"/>
            <a:ext cx="7114032"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00" normalizeH="0" baseline="0" noProof="0" dirty="0">
                <a:ln>
                  <a:noFill/>
                </a:ln>
                <a:solidFill>
                  <a:srgbClr val="00194C">
                    <a:lumMod val="75000"/>
                    <a:lumOff val="25000"/>
                  </a:srgbClr>
                </a:solidFill>
                <a:effectLst/>
                <a:uLnTx/>
                <a:uFillTx/>
                <a:latin typeface="Calibri" pitchFamily="34" charset="0"/>
                <a:ea typeface="Calibri" pitchFamily="34" charset="-122"/>
                <a:cs typeface="Calibri" pitchFamily="34" charset="-120"/>
              </a:rPr>
              <a:t>ADVISORY MEMBERS</a:t>
            </a:r>
            <a:endParaRPr kumimoji="0" lang="en-US" sz="1400" b="0" i="0" u="none" strike="noStrike" kern="1200" cap="none" spc="0" normalizeH="0" baseline="0" noProof="0" dirty="0">
              <a:ln>
                <a:noFill/>
              </a:ln>
              <a:solidFill>
                <a:srgbClr val="00194C">
                  <a:lumMod val="75000"/>
                  <a:lumOff val="25000"/>
                </a:srgbClr>
              </a:solidFill>
              <a:effectLst/>
              <a:uLnTx/>
              <a:uFillTx/>
              <a:latin typeface="Calibri" panose="020F0502020204030204"/>
              <a:ea typeface="+mn-ea"/>
              <a:cs typeface="+mn-cs"/>
            </a:endParaRPr>
          </a:p>
        </p:txBody>
      </p:sp>
      <p:sp>
        <p:nvSpPr>
          <p:cNvPr id="10" name="Text 8"/>
          <p:cNvSpPr/>
          <p:nvPr/>
        </p:nvSpPr>
        <p:spPr>
          <a:xfrm>
            <a:off x="4389120" y="1673352"/>
            <a:ext cx="7114032"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19 members</a:t>
            </a:r>
            <a:endParaRPr kumimoji="0" lang="en-US" sz="10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1" name="Text 9"/>
          <p:cNvSpPr/>
          <p:nvPr/>
        </p:nvSpPr>
        <p:spPr>
          <a:xfrm>
            <a:off x="4389120" y="2011680"/>
            <a:ext cx="3442716" cy="35204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Josh Dobson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President &amp; CEO, NC Healthcare Association</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John Green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CEO, Iredell Health System</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Sandra Greene, DrPH</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Professor of the Practice, Gillings School of Global Public Health</a:t>
            </a:r>
            <a:endParaRPr kumimoji="0" lang="en-US" sz="5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Tina Gordon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CEO, NC Nurses Association</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Steve Keene</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President, NC Medical Society</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Rachel Keever,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CEO, Foundation for Health Leadership &amp; Innovation</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Mark McClellan,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Director, Duke-Margolis Center for Health Policy</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Karen McLeod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President &amp; CEO, Benchmarks</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Paige Ouimet,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Professor, UNC Kenan Institute of Private Enterprise</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2" name="Text 10"/>
          <p:cNvSpPr/>
          <p:nvPr/>
        </p:nvSpPr>
        <p:spPr>
          <a:xfrm>
            <a:off x="8060436" y="1600200"/>
            <a:ext cx="3442716" cy="393192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Cristy Page,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CEO, UNC Health; Dean, UNC School of Medicine</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Michelle Ries</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Director, NC Institute of Medicine</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Nicholas Riggs</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Director, NC Navigator Consortium</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Rob Robinson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NC Assoc. of Public Community Health Plans</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Gary Salamido</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&amp; CEO, NC Chamber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Karen L. Smith, M.D.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Family Medicine Practice of Karen L. Smith</a:t>
            </a:r>
            <a:endParaRPr kumimoji="0" lang="en-US" sz="8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Tunde Sotunde,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CEO, Blue Cross Blue Shield of NC</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Laurie Stradley, DrPH</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CEO, Impact Health</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Dave Werry</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Well</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Tom Wroth,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&amp; CEO, Community Care of NC</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3" name="Shape 11"/>
          <p:cNvSpPr/>
          <p:nvPr/>
        </p:nvSpPr>
        <p:spPr>
          <a:xfrm>
            <a:off x="457200" y="5833872"/>
            <a:ext cx="11274552" cy="658368"/>
          </a:xfrm>
          <a:prstGeom prst="roundRect">
            <a:avLst>
              <a:gd name="adj" fmla="val 11111"/>
            </a:avLst>
          </a:prstGeom>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4" name="Text 12"/>
          <p:cNvSpPr/>
          <p:nvPr/>
        </p:nvSpPr>
        <p:spPr>
          <a:xfrm>
            <a:off x="457200" y="5833872"/>
            <a:ext cx="11274552" cy="65836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All members are encouraged to participate fully in every discussion. Voting members will formally approve the Commission's final document later this fall/winter.</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ED192F0-29F7-B399-5F1C-64F32DF2FC9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FBEC4D9-2C2E-7E17-0FF6-653FE482C36B}"/>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21D381A3-6668-C8B8-B591-41E99CCC4406}"/>
              </a:ext>
            </a:extLst>
          </p:cNvPr>
          <p:cNvSpPr/>
          <p:nvPr/>
        </p:nvSpPr>
        <p:spPr>
          <a:xfrm>
            <a:off x="719328" y="630936"/>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State Health Plan Expenses Rising</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FooterSrc">
            <a:extLst>
              <a:ext uri="{FF2B5EF4-FFF2-40B4-BE49-F238E27FC236}">
                <a16:creationId xmlns:a16="http://schemas.microsoft.com/office/drawing/2014/main" id="{1885FDB4-E647-171E-BAC6-A7C0687FB721}"/>
              </a:ext>
            </a:extLst>
          </p:cNvPr>
          <p:cNvSpPr/>
          <p:nvPr/>
        </p:nvSpPr>
        <p:spPr>
          <a:xfrm>
            <a:off x="536448" y="6439978"/>
            <a:ext cx="10698480" cy="329184"/>
          </a:xfrm>
          <a:prstGeom prst="rect">
            <a:avLst/>
          </a:prstGeom>
          <a:noFill/>
          <a:ln/>
        </p:spPr>
        <p:txBody>
          <a:bodyPr wrap="square" lIns="0" tIns="0" rIns="0" bIns="0" rtlCol="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1AA"/>
                </a:solidFill>
                <a:effectLst/>
                <a:uLnTx/>
                <a:uFillTx/>
                <a:latin typeface="Arial" panose="020B0604020202020204" pitchFamily="34" charset="0"/>
                <a:ea typeface="+mn-ea"/>
                <a:cs typeface="Arial" panose="020B0604020202020204" pitchFamily="34" charset="0"/>
              </a:rPr>
              <a:t>Sources: NC State Health Plan “Board of Trustees Meeting" (July 10, 2026); NC State Health Plan “Board of Trustees Meeting" (Jan. 25, 2024); NC State Health Plan “Board of Trustees Meeting" (Feb. 7, 2025); NC State Health Plan “Board of Trustees Meeting" (Dec. 5, 2025); NC State Health Plan “Board of Trustees Meeting" (June 5, 2026).</a:t>
            </a:r>
          </a:p>
        </p:txBody>
      </p:sp>
      <p:sp>
        <p:nvSpPr>
          <p:cNvPr id="8" name="TextBox 7">
            <a:extLst>
              <a:ext uri="{FF2B5EF4-FFF2-40B4-BE49-F238E27FC236}">
                <a16:creationId xmlns:a16="http://schemas.microsoft.com/office/drawing/2014/main" id="{CFC9CCCE-7F12-5952-8A58-528612ACA16A}"/>
              </a:ext>
            </a:extLst>
          </p:cNvPr>
          <p:cNvSpPr txBox="1"/>
          <p:nvPr/>
        </p:nvSpPr>
        <p:spPr>
          <a:xfrm>
            <a:off x="691336" y="1355826"/>
            <a:ext cx="10698480" cy="120032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Since 2022, expenses have surpassed revenue annually for the State Health Plan</a:t>
            </a:r>
          </a:p>
          <a:p>
            <a:pPr marL="914400" marR="0" lvl="2" indent="-4572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sym typeface="Wingdings" pitchFamily="2" charset="2"/>
              </a:rPr>
              <a:t> A projected</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$58M gap between cash balance and target stabilization reserve by 2027</a:t>
            </a:r>
          </a:p>
        </p:txBody>
      </p:sp>
      <p:graphicFrame>
        <p:nvGraphicFramePr>
          <p:cNvPr id="9" name="Chart 8">
            <a:extLst>
              <a:ext uri="{FF2B5EF4-FFF2-40B4-BE49-F238E27FC236}">
                <a16:creationId xmlns:a16="http://schemas.microsoft.com/office/drawing/2014/main" id="{DB8D6CFE-DAF4-3905-AEE0-4FECF40C2235}"/>
              </a:ext>
            </a:extLst>
          </p:cNvPr>
          <p:cNvGraphicFramePr>
            <a:graphicFrameLocks/>
          </p:cNvGraphicFramePr>
          <p:nvPr/>
        </p:nvGraphicFramePr>
        <p:xfrm>
          <a:off x="691336" y="2516672"/>
          <a:ext cx="10183109" cy="3839678"/>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hlinkClick r:id="rId4"/>
            <a:extLst>
              <a:ext uri="{FF2B5EF4-FFF2-40B4-BE49-F238E27FC236}">
                <a16:creationId xmlns:a16="http://schemas.microsoft.com/office/drawing/2014/main" id="{333F052F-74C0-36D7-9A41-938AB516CDD9}"/>
              </a:ext>
            </a:extLst>
          </p:cNvPr>
          <p:cNvSpPr/>
          <p:nvPr/>
        </p:nvSpPr>
        <p:spPr>
          <a:xfrm>
            <a:off x="957072" y="6439979"/>
            <a:ext cx="3005328"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hlinkClick r:id="rId5"/>
            <a:extLst>
              <a:ext uri="{FF2B5EF4-FFF2-40B4-BE49-F238E27FC236}">
                <a16:creationId xmlns:a16="http://schemas.microsoft.com/office/drawing/2014/main" id="{A73918B5-CD10-664D-BBAA-E3FC22CB20D0}"/>
              </a:ext>
            </a:extLst>
          </p:cNvPr>
          <p:cNvSpPr/>
          <p:nvPr/>
        </p:nvSpPr>
        <p:spPr>
          <a:xfrm>
            <a:off x="4038600" y="6439979"/>
            <a:ext cx="2895600"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A3FDA747-BA0C-1CA5-8B24-44C1881C844E}"/>
              </a:ext>
            </a:extLst>
          </p:cNvPr>
          <p:cNvSpPr/>
          <p:nvPr/>
        </p:nvSpPr>
        <p:spPr>
          <a:xfrm>
            <a:off x="7046614" y="6429494"/>
            <a:ext cx="2895600"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7"/>
            <a:extLst>
              <a:ext uri="{FF2B5EF4-FFF2-40B4-BE49-F238E27FC236}">
                <a16:creationId xmlns:a16="http://schemas.microsoft.com/office/drawing/2014/main" id="{DE93F0B5-2EB3-0BDE-5F65-54F5FA9FCB47}"/>
              </a:ext>
            </a:extLst>
          </p:cNvPr>
          <p:cNvSpPr/>
          <p:nvPr/>
        </p:nvSpPr>
        <p:spPr>
          <a:xfrm>
            <a:off x="10067399" y="6426799"/>
            <a:ext cx="954386" cy="1395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7"/>
            <a:extLst>
              <a:ext uri="{FF2B5EF4-FFF2-40B4-BE49-F238E27FC236}">
                <a16:creationId xmlns:a16="http://schemas.microsoft.com/office/drawing/2014/main" id="{FAD3F4FC-E79A-BD6A-00E9-5B61DFD34ED2}"/>
              </a:ext>
            </a:extLst>
          </p:cNvPr>
          <p:cNvSpPr/>
          <p:nvPr/>
        </p:nvSpPr>
        <p:spPr>
          <a:xfrm>
            <a:off x="542426" y="6560823"/>
            <a:ext cx="1972173" cy="1606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8"/>
            <a:extLst>
              <a:ext uri="{FF2B5EF4-FFF2-40B4-BE49-F238E27FC236}">
                <a16:creationId xmlns:a16="http://schemas.microsoft.com/office/drawing/2014/main" id="{4DA0A4C8-6711-8DD2-A446-CB8295FC6FFB}"/>
              </a:ext>
            </a:extLst>
          </p:cNvPr>
          <p:cNvSpPr/>
          <p:nvPr/>
        </p:nvSpPr>
        <p:spPr>
          <a:xfrm>
            <a:off x="2540250" y="6580855"/>
            <a:ext cx="3005328"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E13D161-2E2C-1392-F30D-ECFA36352BF4}"/>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912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50517AB-66A2-CBE8-8960-C5B7F6469D5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E9A49A-086C-687A-25A9-53D00ABC25C6}"/>
              </a:ext>
            </a:extLst>
          </p:cNvPr>
          <p:cNvSpPr>
            <a:spLocks noGrp="1"/>
          </p:cNvSpPr>
          <p:nvPr>
            <p:ph type="sldNum" sz="quarter" idx="18"/>
          </p:nvPr>
        </p:nvSpPr>
        <p:spPr>
          <a:xfrm>
            <a:off x="11146971" y="6356350"/>
            <a:ext cx="7402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6902A5F5-268B-C63B-8397-0C623619CA80}"/>
              </a:ext>
            </a:extLst>
          </p:cNvPr>
          <p:cNvSpPr txBox="1"/>
          <p:nvPr/>
        </p:nvSpPr>
        <p:spPr>
          <a:xfrm>
            <a:off x="6477000" y="1367363"/>
            <a:ext cx="55591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a:ea typeface="+mn-ea"/>
                <a:cs typeface="+mn-cs"/>
              </a:rPr>
              <a:t>Medicaid program spending per beneficiary, 2018-2025</a:t>
            </a:r>
          </a:p>
        </p:txBody>
      </p:sp>
      <p:sp>
        <p:nvSpPr>
          <p:cNvPr id="7" name="Text 17">
            <a:extLst>
              <a:ext uri="{FF2B5EF4-FFF2-40B4-BE49-F238E27FC236}">
                <a16:creationId xmlns:a16="http://schemas.microsoft.com/office/drawing/2014/main" id="{621B652D-B138-FB1F-686B-376E650E2AC3}"/>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NCDHHS “State Fiscal Year 2025 Annual Report Tables” (2025); NCDHHS “State Fiscal Year 2025 Annual Report” (2025); NCDHHS “State Fiscal Year 2024 Annual Report” (2024); KFF “A Closer Look at North Carolina’s Implementation of the 2025 Reconciliation Law Medicaid Provisions and Other Changes Amid Medicaid Budget Shortfalls” (2026). General Assembly of North Carolina “Session Law 2026-41” (2026).</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Text 2">
            <a:extLst>
              <a:ext uri="{FF2B5EF4-FFF2-40B4-BE49-F238E27FC236}">
                <a16:creationId xmlns:a16="http://schemas.microsoft.com/office/drawing/2014/main" id="{E8063DA9-02F0-4458-AD83-71551213A983}"/>
              </a:ext>
            </a:extLst>
          </p:cNvPr>
          <p:cNvSpPr/>
          <p:nvPr/>
        </p:nvSpPr>
        <p:spPr>
          <a:xfrm>
            <a:off x="631710" y="393846"/>
            <a:ext cx="1088537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Higher Health Care Cost Strains Medicaid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2" name="Content Placeholder 4">
            <a:extLst>
              <a:ext uri="{FF2B5EF4-FFF2-40B4-BE49-F238E27FC236}">
                <a16:creationId xmlns:a16="http://schemas.microsoft.com/office/drawing/2014/main" id="{0546A3DC-39D4-632F-1946-C6EE9770A823}"/>
              </a:ext>
            </a:extLst>
          </p:cNvPr>
          <p:cNvSpPr>
            <a:spLocks noGrp="1"/>
          </p:cNvSpPr>
          <p:nvPr>
            <p:ph idx="1"/>
          </p:nvPr>
        </p:nvSpPr>
        <p:spPr>
          <a:xfrm>
            <a:off x="518678" y="1371599"/>
            <a:ext cx="5882122" cy="3581401"/>
          </a:xfrm>
        </p:spPr>
        <p:txBody>
          <a:bodyPr>
            <a:normAutofit/>
          </a:bodyPr>
          <a:lstStyle/>
          <a:p>
            <a:pPr>
              <a:buClr>
                <a:srgbClr val="000000"/>
              </a:buClr>
            </a:pPr>
            <a:r>
              <a:rPr lang="en-US" dirty="0">
                <a:solidFill>
                  <a:srgbClr val="000000"/>
                </a:solidFill>
              </a:rPr>
              <a:t>North Carolina’s Medicaid program spending per beneficiary has increased by over 40% since 2018</a:t>
            </a:r>
          </a:p>
          <a:p>
            <a:pPr lvl="1">
              <a:buClr>
                <a:srgbClr val="000000"/>
              </a:buClr>
            </a:pPr>
            <a:r>
              <a:rPr lang="en-US" dirty="0">
                <a:solidFill>
                  <a:srgbClr val="000000"/>
                </a:solidFill>
              </a:rPr>
              <a:t>The increase was not driven by Medicaid expansion</a:t>
            </a:r>
          </a:p>
          <a:p>
            <a:pPr lvl="1">
              <a:buClr>
                <a:srgbClr val="000000"/>
              </a:buClr>
            </a:pPr>
            <a:endParaRPr lang="en-US" dirty="0">
              <a:solidFill>
                <a:srgbClr val="000000"/>
              </a:solidFill>
            </a:endParaRPr>
          </a:p>
          <a:p>
            <a:pPr>
              <a:buClr>
                <a:srgbClr val="000000"/>
              </a:buClr>
            </a:pPr>
            <a:r>
              <a:rPr lang="en-US" dirty="0">
                <a:solidFill>
                  <a:srgbClr val="000000"/>
                </a:solidFill>
              </a:rPr>
              <a:t>The SFY27 budget includes $1B for rebase, $800M recurring and $200M non-recurring</a:t>
            </a:r>
          </a:p>
          <a:p>
            <a:pPr lvl="1">
              <a:buClr>
                <a:srgbClr val="000000"/>
              </a:buClr>
            </a:pPr>
            <a:r>
              <a:rPr lang="en-US" dirty="0">
                <a:solidFill>
                  <a:srgbClr val="000000"/>
                </a:solidFill>
              </a:rPr>
              <a:t>Medicaid accounts for 21.7% of total general fund appropriation for SFY27</a:t>
            </a:r>
          </a:p>
          <a:p>
            <a:pPr lvl="1">
              <a:buClr>
                <a:srgbClr val="000000"/>
              </a:buClr>
            </a:pPr>
            <a:endParaRPr lang="en-US" dirty="0">
              <a:solidFill>
                <a:srgbClr val="000000"/>
              </a:solidFill>
            </a:endParaRPr>
          </a:p>
          <a:p>
            <a:pPr lvl="1">
              <a:buClr>
                <a:srgbClr val="000000"/>
              </a:buClr>
            </a:pPr>
            <a:endParaRPr lang="en-US" dirty="0">
              <a:solidFill>
                <a:srgbClr val="000000"/>
              </a:solidFill>
            </a:endParaRPr>
          </a:p>
          <a:p>
            <a:pPr lvl="1">
              <a:buClr>
                <a:srgbClr val="000000"/>
              </a:buClr>
            </a:pPr>
            <a:endParaRPr lang="en-US" dirty="0">
              <a:solidFill>
                <a:srgbClr val="000000"/>
              </a:solidFill>
            </a:endParaRPr>
          </a:p>
          <a:p>
            <a:pPr marL="457200" lvl="1" indent="0">
              <a:buClr>
                <a:srgbClr val="000000"/>
              </a:buClr>
              <a:buNone/>
            </a:pPr>
            <a:endParaRPr lang="en-US" dirty="0">
              <a:solidFill>
                <a:srgbClr val="000000"/>
              </a:solidFill>
            </a:endParaRPr>
          </a:p>
          <a:p>
            <a:pPr marL="914400" lvl="2" indent="0">
              <a:buClr>
                <a:srgbClr val="000000"/>
              </a:buClr>
              <a:buNone/>
            </a:pPr>
            <a:endParaRPr lang="en-US" sz="2000" dirty="0">
              <a:solidFill>
                <a:srgbClr val="000000"/>
              </a:solidFill>
            </a:endParaRPr>
          </a:p>
          <a:p>
            <a:pPr lvl="1">
              <a:buClr>
                <a:srgbClr val="000000"/>
              </a:buClr>
            </a:pPr>
            <a:endParaRPr lang="en-US" dirty="0">
              <a:solidFill>
                <a:srgbClr val="000000"/>
              </a:solidFill>
            </a:endParaRPr>
          </a:p>
        </p:txBody>
      </p:sp>
      <p:sp>
        <p:nvSpPr>
          <p:cNvPr id="8" name="TextBox 7">
            <a:extLst>
              <a:ext uri="{FF2B5EF4-FFF2-40B4-BE49-F238E27FC236}">
                <a16:creationId xmlns:a16="http://schemas.microsoft.com/office/drawing/2014/main" id="{638DF7E4-27BF-752C-EB8E-AD77C82F3D43}"/>
              </a:ext>
            </a:extLst>
          </p:cNvPr>
          <p:cNvSpPr txBox="1"/>
          <p:nvPr/>
        </p:nvSpPr>
        <p:spPr>
          <a:xfrm>
            <a:off x="631710" y="5055900"/>
            <a:ext cx="10998406"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Going forward, North Carolina Medicaid beneficiaries are at risk for reduced access to care, elimination of optional services, and eligibility challenges</a:t>
            </a:r>
          </a:p>
        </p:txBody>
      </p:sp>
      <p:sp>
        <p:nvSpPr>
          <p:cNvPr id="10" name="Rectangle 9">
            <a:hlinkClick r:id="rId3"/>
            <a:extLst>
              <a:ext uri="{FF2B5EF4-FFF2-40B4-BE49-F238E27FC236}">
                <a16:creationId xmlns:a16="http://schemas.microsoft.com/office/drawing/2014/main" id="{B581E3E0-53E8-5B38-1FB0-582CDEC02736}"/>
              </a:ext>
            </a:extLst>
          </p:cNvPr>
          <p:cNvSpPr/>
          <p:nvPr/>
        </p:nvSpPr>
        <p:spPr>
          <a:xfrm>
            <a:off x="957072" y="6439980"/>
            <a:ext cx="2929128"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4"/>
            <a:extLst>
              <a:ext uri="{FF2B5EF4-FFF2-40B4-BE49-F238E27FC236}">
                <a16:creationId xmlns:a16="http://schemas.microsoft.com/office/drawing/2014/main" id="{0504CA2C-9D0E-7B98-2A68-F34076748199}"/>
              </a:ext>
            </a:extLst>
          </p:cNvPr>
          <p:cNvSpPr/>
          <p:nvPr/>
        </p:nvSpPr>
        <p:spPr>
          <a:xfrm>
            <a:off x="3962400" y="643998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5"/>
            <a:extLst>
              <a:ext uri="{FF2B5EF4-FFF2-40B4-BE49-F238E27FC236}">
                <a16:creationId xmlns:a16="http://schemas.microsoft.com/office/drawing/2014/main" id="{E45CABB8-4BE0-34F5-32DB-21B1F4C3D020}"/>
              </a:ext>
            </a:extLst>
          </p:cNvPr>
          <p:cNvSpPr/>
          <p:nvPr/>
        </p:nvSpPr>
        <p:spPr>
          <a:xfrm>
            <a:off x="6629400" y="643998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6"/>
            <a:extLst>
              <a:ext uri="{FF2B5EF4-FFF2-40B4-BE49-F238E27FC236}">
                <a16:creationId xmlns:a16="http://schemas.microsoft.com/office/drawing/2014/main" id="{3EAB1015-48FD-2DD8-C543-465214693C14}"/>
              </a:ext>
            </a:extLst>
          </p:cNvPr>
          <p:cNvSpPr/>
          <p:nvPr/>
        </p:nvSpPr>
        <p:spPr>
          <a:xfrm>
            <a:off x="9256580" y="6464154"/>
            <a:ext cx="1716220" cy="1016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6"/>
            <a:extLst>
              <a:ext uri="{FF2B5EF4-FFF2-40B4-BE49-F238E27FC236}">
                <a16:creationId xmlns:a16="http://schemas.microsoft.com/office/drawing/2014/main" id="{E79BA9B0-6206-A87B-DDB9-1301EEC38FB9}"/>
              </a:ext>
            </a:extLst>
          </p:cNvPr>
          <p:cNvSpPr/>
          <p:nvPr/>
        </p:nvSpPr>
        <p:spPr>
          <a:xfrm>
            <a:off x="566928" y="6598625"/>
            <a:ext cx="5833872"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Rectangle 19">
            <a:hlinkClick r:id="rId7"/>
            <a:extLst>
              <a:ext uri="{FF2B5EF4-FFF2-40B4-BE49-F238E27FC236}">
                <a16:creationId xmlns:a16="http://schemas.microsoft.com/office/drawing/2014/main" id="{02D62311-CB70-EE5C-6308-6D94E55D0EC5}"/>
              </a:ext>
            </a:extLst>
          </p:cNvPr>
          <p:cNvSpPr/>
          <p:nvPr/>
        </p:nvSpPr>
        <p:spPr>
          <a:xfrm>
            <a:off x="6504650" y="6598625"/>
            <a:ext cx="2944150" cy="634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51D9030-FD34-B1E0-78C0-2CA9641E9FC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EBCA3CEB-A302-448E-A654-DDC4B3605BA5}"/>
              </a:ext>
            </a:extLst>
          </p:cNvPr>
          <p:cNvGraphicFramePr>
            <a:graphicFrameLocks/>
          </p:cNvGraphicFramePr>
          <p:nvPr>
            <p:extLst>
              <p:ext uri="{D42A27DB-BD31-4B8C-83A1-F6EECF244321}">
                <p14:modId xmlns:p14="http://schemas.microsoft.com/office/powerpoint/2010/main" val="1168125286"/>
              </p:ext>
            </p:extLst>
          </p:nvPr>
        </p:nvGraphicFramePr>
        <p:xfrm>
          <a:off x="6400800" y="1763999"/>
          <a:ext cx="5029200" cy="301752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740092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1B7565A7-39F4-0E54-E6C9-E594909F5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FDAB6-6A47-9B94-A23A-0283D73BBA83}"/>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What Happens When Health Care Is Unaffordable?</a:t>
            </a:r>
          </a:p>
        </p:txBody>
      </p:sp>
      <p:sp>
        <p:nvSpPr>
          <p:cNvPr id="4" name="Title 1">
            <a:extLst>
              <a:ext uri="{FF2B5EF4-FFF2-40B4-BE49-F238E27FC236}">
                <a16:creationId xmlns:a16="http://schemas.microsoft.com/office/drawing/2014/main" id="{523101A7-6E32-BBDA-211B-77A7BDFC0490}"/>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3</a:t>
            </a:r>
          </a:p>
        </p:txBody>
      </p:sp>
      <p:sp>
        <p:nvSpPr>
          <p:cNvPr id="6" name="Rectangle 5">
            <a:extLst>
              <a:ext uri="{FF2B5EF4-FFF2-40B4-BE49-F238E27FC236}">
                <a16:creationId xmlns:a16="http://schemas.microsoft.com/office/drawing/2014/main" id="{0FF30B1A-BE47-1CF0-75F2-CE986C66FA60}"/>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357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617D68-23E1-99A0-F819-4A7B8AAECBC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B1DC58-89CC-CECF-DF98-C278DBF550DD}"/>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1A911971-3536-F918-CFE8-502EE4FD9EA5}"/>
              </a:ext>
            </a:extLst>
          </p:cNvPr>
          <p:cNvSpPr txBox="1"/>
          <p:nvPr/>
        </p:nvSpPr>
        <p:spPr>
          <a:xfrm>
            <a:off x="722376" y="1379577"/>
            <a:ext cx="10326624" cy="489364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Altarum CHESS 2023 survey of North Carolinians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The Commonwealth Fund found 11.3% of North Carolinians went without care because of cost in 2024</a:t>
            </a:r>
          </a:p>
        </p:txBody>
      </p:sp>
      <p:sp>
        <p:nvSpPr>
          <p:cNvPr id="7" name="Text 17">
            <a:extLst>
              <a:ext uri="{FF2B5EF4-FFF2-40B4-BE49-F238E27FC236}">
                <a16:creationId xmlns:a16="http://schemas.microsoft.com/office/drawing/2014/main" id="{DF0B8BB3-E728-92F4-E8E4-3BA2FFBFFBD4}"/>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Healthcare Value Hub/Altarum CHESS Survey "North Carolina Survey Respondents Struggle to Afford High Health Care Costs" (2023); Commonwealth Fund “North Carolina Performance Data”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26" name="Chart 25">
            <a:extLst>
              <a:ext uri="{FF2B5EF4-FFF2-40B4-BE49-F238E27FC236}">
                <a16:creationId xmlns:a16="http://schemas.microsoft.com/office/drawing/2014/main" id="{9796477B-1C39-C843-796A-55BDFB73B4F7}"/>
              </a:ext>
            </a:extLst>
          </p:cNvPr>
          <p:cNvGraphicFramePr/>
          <p:nvPr/>
        </p:nvGraphicFramePr>
        <p:xfrm>
          <a:off x="7177793" y="2501217"/>
          <a:ext cx="2575807" cy="2587544"/>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Box 27">
            <a:extLst>
              <a:ext uri="{FF2B5EF4-FFF2-40B4-BE49-F238E27FC236}">
                <a16:creationId xmlns:a16="http://schemas.microsoft.com/office/drawing/2014/main" id="{51FAC330-A454-97FF-2ED4-F8A67CC9C59E}"/>
              </a:ext>
            </a:extLst>
          </p:cNvPr>
          <p:cNvSpPr txBox="1"/>
          <p:nvPr/>
        </p:nvSpPr>
        <p:spPr>
          <a:xfrm>
            <a:off x="2133600" y="1930195"/>
            <a:ext cx="23622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Worried about </a:t>
            </a:r>
          </a:p>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affording care</a:t>
            </a:r>
          </a:p>
        </p:txBody>
      </p:sp>
      <p:sp>
        <p:nvSpPr>
          <p:cNvPr id="30" name="TextBox 29">
            <a:extLst>
              <a:ext uri="{FF2B5EF4-FFF2-40B4-BE49-F238E27FC236}">
                <a16:creationId xmlns:a16="http://schemas.microsoft.com/office/drawing/2014/main" id="{5A8512DC-A1B3-DDF8-AD4F-F133FB017EAD}"/>
              </a:ext>
            </a:extLst>
          </p:cNvPr>
          <p:cNvSpPr txBox="1"/>
          <p:nvPr/>
        </p:nvSpPr>
        <p:spPr>
          <a:xfrm>
            <a:off x="4800600" y="1936213"/>
            <a:ext cx="22098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en-US" sz="1400" b="1" i="0" u="none" strike="noStrike" kern="1200" spc="0" baseline="0">
                <a:solidFill>
                  <a:srgbClr val="00194C">
                    <a:lumMod val="90000"/>
                    <a:lumOff val="10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Delayed or went </a:t>
            </a:r>
          </a:p>
          <a:p>
            <a:pPr marL="0" marR="0" lvl="0" indent="0" algn="ctr" defTabSz="914400" rtl="0" eaLnBrk="1" fontAlgn="auto" latinLnBrk="0" hangingPunct="1">
              <a:lnSpc>
                <a:spcPct val="100000"/>
              </a:lnSpc>
              <a:spcBef>
                <a:spcPts val="0"/>
              </a:spcBef>
              <a:spcAft>
                <a:spcPts val="0"/>
              </a:spcAft>
              <a:buClrTx/>
              <a:buSzTx/>
              <a:buFontTx/>
              <a:buNone/>
              <a:tabLst/>
              <a:defRPr lang="en-US" sz="1400" b="1" i="0" u="none" strike="noStrike" kern="1200" spc="0" baseline="0">
                <a:solidFill>
                  <a:srgbClr val="00194C">
                    <a:lumMod val="90000"/>
                    <a:lumOff val="10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without care</a:t>
            </a:r>
          </a:p>
        </p:txBody>
      </p:sp>
      <p:sp>
        <p:nvSpPr>
          <p:cNvPr id="32" name="TextBox 31">
            <a:extLst>
              <a:ext uri="{FF2B5EF4-FFF2-40B4-BE49-F238E27FC236}">
                <a16:creationId xmlns:a16="http://schemas.microsoft.com/office/drawing/2014/main" id="{4A521E25-2FD7-7665-D4F5-E5614B80E29A}"/>
              </a:ext>
            </a:extLst>
          </p:cNvPr>
          <p:cNvSpPr txBox="1"/>
          <p:nvPr/>
        </p:nvSpPr>
        <p:spPr>
          <a:xfrm>
            <a:off x="7315200" y="1930195"/>
            <a:ext cx="23622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Cut or skipped </a:t>
            </a:r>
          </a:p>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medication</a:t>
            </a:r>
          </a:p>
        </p:txBody>
      </p:sp>
      <p:graphicFrame>
        <p:nvGraphicFramePr>
          <p:cNvPr id="34" name="Chart 33">
            <a:extLst>
              <a:ext uri="{FF2B5EF4-FFF2-40B4-BE49-F238E27FC236}">
                <a16:creationId xmlns:a16="http://schemas.microsoft.com/office/drawing/2014/main" id="{86B904D8-F68C-47F2-B7FE-D8C3E25F0AC9}"/>
              </a:ext>
            </a:extLst>
          </p:cNvPr>
          <p:cNvGraphicFramePr/>
          <p:nvPr/>
        </p:nvGraphicFramePr>
        <p:xfrm>
          <a:off x="4598925" y="2501890"/>
          <a:ext cx="2575807" cy="25875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6" name="Chart 35">
            <a:extLst>
              <a:ext uri="{FF2B5EF4-FFF2-40B4-BE49-F238E27FC236}">
                <a16:creationId xmlns:a16="http://schemas.microsoft.com/office/drawing/2014/main" id="{542194D0-F67E-E28D-80EB-651B349AFD3A}"/>
              </a:ext>
            </a:extLst>
          </p:cNvPr>
          <p:cNvGraphicFramePr/>
          <p:nvPr/>
        </p:nvGraphicFramePr>
        <p:xfrm>
          <a:off x="2045221" y="2498667"/>
          <a:ext cx="2575807" cy="2587544"/>
        </p:xfrm>
        <a:graphic>
          <a:graphicData uri="http://schemas.openxmlformats.org/drawingml/2006/chart">
            <c:chart xmlns:c="http://schemas.openxmlformats.org/drawingml/2006/chart" xmlns:r="http://schemas.openxmlformats.org/officeDocument/2006/relationships" r:id="rId5"/>
          </a:graphicData>
        </a:graphic>
      </p:graphicFrame>
      <p:sp>
        <p:nvSpPr>
          <p:cNvPr id="38" name="TextBox 37">
            <a:extLst>
              <a:ext uri="{FF2B5EF4-FFF2-40B4-BE49-F238E27FC236}">
                <a16:creationId xmlns:a16="http://schemas.microsoft.com/office/drawing/2014/main" id="{FD673A71-7247-94FB-815A-9A2DD29EB260}"/>
              </a:ext>
            </a:extLst>
          </p:cNvPr>
          <p:cNvSpPr txBox="1"/>
          <p:nvPr/>
        </p:nvSpPr>
        <p:spPr>
          <a:xfrm>
            <a:off x="2895600" y="3564157"/>
            <a:ext cx="9906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85%</a:t>
            </a:r>
          </a:p>
        </p:txBody>
      </p:sp>
      <p:sp>
        <p:nvSpPr>
          <p:cNvPr id="4" name="Text 2">
            <a:extLst>
              <a:ext uri="{FF2B5EF4-FFF2-40B4-BE49-F238E27FC236}">
                <a16:creationId xmlns:a16="http://schemas.microsoft.com/office/drawing/2014/main" id="{FD45AA02-5755-9437-AEA4-8E0A8C04EC37}"/>
              </a:ext>
            </a:extLst>
          </p:cNvPr>
          <p:cNvSpPr/>
          <p:nvPr/>
        </p:nvSpPr>
        <p:spPr>
          <a:xfrm>
            <a:off x="722376" y="630936"/>
            <a:ext cx="1088537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Delayed or Forgone Care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Rectangle 4">
            <a:hlinkClick r:id="rId6"/>
            <a:extLst>
              <a:ext uri="{FF2B5EF4-FFF2-40B4-BE49-F238E27FC236}">
                <a16:creationId xmlns:a16="http://schemas.microsoft.com/office/drawing/2014/main" id="{274AF4EC-2998-00DF-653C-FBFA33CAD352}"/>
              </a:ext>
            </a:extLst>
          </p:cNvPr>
          <p:cNvSpPr/>
          <p:nvPr/>
        </p:nvSpPr>
        <p:spPr>
          <a:xfrm>
            <a:off x="957072" y="6439979"/>
            <a:ext cx="6053328" cy="1132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7"/>
            <a:extLst>
              <a:ext uri="{FF2B5EF4-FFF2-40B4-BE49-F238E27FC236}">
                <a16:creationId xmlns:a16="http://schemas.microsoft.com/office/drawing/2014/main" id="{66156269-1988-0CF6-A161-A72C07638AD5}"/>
              </a:ext>
            </a:extLst>
          </p:cNvPr>
          <p:cNvSpPr/>
          <p:nvPr/>
        </p:nvSpPr>
        <p:spPr>
          <a:xfrm>
            <a:off x="7132482" y="6452616"/>
            <a:ext cx="2925918" cy="1132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0D048A9-F22E-4DB1-3A63-4ADDC05DB45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252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CD53EC4-75DC-B57A-ABDE-9EC160A6346F}"/>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ext 17">
            <a:extLst>
              <a:ext uri="{FF2B5EF4-FFF2-40B4-BE49-F238E27FC236}">
                <a16:creationId xmlns:a16="http://schemas.microsoft.com/office/drawing/2014/main" id="{A698E888-E4B2-3E7B-DB37-760D921994AF}"/>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Healthcare Value Hub/Altarum CHESS Survey "North Carolina Survey Respondents Struggle to Afford High Health Care Costs" (2023).</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38D149A9-54E7-4E49-84A8-351445E528CC}"/>
              </a:ext>
            </a:extLst>
          </p:cNvPr>
          <p:cNvSpPr txBox="1"/>
          <p:nvPr/>
        </p:nvSpPr>
        <p:spPr>
          <a:xfrm>
            <a:off x="610929" y="1409957"/>
            <a:ext cx="10885373" cy="46166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State survey found that 43% of North Carolinians had trouble paying medical bills </a:t>
            </a:r>
          </a:p>
        </p:txBody>
      </p:sp>
      <p:sp>
        <p:nvSpPr>
          <p:cNvPr id="12" name="Text 2">
            <a:extLst>
              <a:ext uri="{FF2B5EF4-FFF2-40B4-BE49-F238E27FC236}">
                <a16:creationId xmlns:a16="http://schemas.microsoft.com/office/drawing/2014/main" id="{3C0E8B21-B923-DA42-51C4-8EC094ADAF5C}"/>
              </a:ext>
            </a:extLst>
          </p:cNvPr>
          <p:cNvSpPr/>
          <p:nvPr/>
        </p:nvSpPr>
        <p:spPr>
          <a:xfrm>
            <a:off x="719328" y="630936"/>
            <a:ext cx="1088537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n-ea"/>
                <a:cs typeface="Arial" panose="020B0604020202020204" pitchFamily="34" charset="0"/>
              </a:rPr>
              <a:t>Struggles to Pay Medical Bills</a:t>
            </a:r>
          </a:p>
        </p:txBody>
      </p:sp>
      <p:graphicFrame>
        <p:nvGraphicFramePr>
          <p:cNvPr id="7" name="Chart 0">
            <a:extLst>
              <a:ext uri="{FF2B5EF4-FFF2-40B4-BE49-F238E27FC236}">
                <a16:creationId xmlns:a16="http://schemas.microsoft.com/office/drawing/2014/main" id="{5FCEDF5B-A9F3-EA29-BE6D-4880B664DDFE}"/>
              </a:ext>
            </a:extLst>
          </p:cNvPr>
          <p:cNvGraphicFramePr>
            <a:graphicFrameLocks noGrp="1"/>
          </p:cNvGraphicFramePr>
          <p:nvPr>
            <p:ph idx="1"/>
          </p:nvPr>
        </p:nvGraphicFramePr>
        <p:xfrm>
          <a:off x="472440" y="2667000"/>
          <a:ext cx="11247120"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52C4F70-6E09-008F-D1D7-19CE98991C84}"/>
              </a:ext>
            </a:extLst>
          </p:cNvPr>
          <p:cNvSpPr txBox="1"/>
          <p:nvPr/>
        </p:nvSpPr>
        <p:spPr>
          <a:xfrm>
            <a:off x="3390900" y="2238345"/>
            <a:ext cx="5410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How do medical bills affect North Carolinians?</a:t>
            </a:r>
          </a:p>
        </p:txBody>
      </p:sp>
      <p:sp>
        <p:nvSpPr>
          <p:cNvPr id="5" name="Rectangle 4">
            <a:hlinkClick r:id="rId3"/>
            <a:extLst>
              <a:ext uri="{FF2B5EF4-FFF2-40B4-BE49-F238E27FC236}">
                <a16:creationId xmlns:a16="http://schemas.microsoft.com/office/drawing/2014/main" id="{2692DACF-9F4B-65B3-B17D-381555EDFA87}"/>
              </a:ext>
            </a:extLst>
          </p:cNvPr>
          <p:cNvSpPr/>
          <p:nvPr/>
        </p:nvSpPr>
        <p:spPr>
          <a:xfrm>
            <a:off x="957072" y="6439979"/>
            <a:ext cx="6053328" cy="1132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59F9CBE3-B571-9456-8F17-B8BA55F6A14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521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FF143B6-E13F-592C-4C96-9385B94FF21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153EA6-8B8D-56DA-AF28-8743F0E5E12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4D0205EF-86A1-FA9C-A609-FA42455F21D4}"/>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More Medical Debt</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E27B38BB-CD3D-0C07-5C29-E104A68D9192}"/>
              </a:ext>
            </a:extLst>
          </p:cNvPr>
          <p:cNvSpPr txBox="1"/>
          <p:nvPr/>
        </p:nvSpPr>
        <p:spPr>
          <a:xfrm>
            <a:off x="601018" y="1408275"/>
            <a:ext cx="11252654" cy="156966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2023, 8% of North Carolina residents had medical debt in collections, 4</a:t>
            </a:r>
            <a:r>
              <a:rPr kumimoji="0" lang="en-US" sz="24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highest in the nation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7">
            <a:extLst>
              <a:ext uri="{FF2B5EF4-FFF2-40B4-BE49-F238E27FC236}">
                <a16:creationId xmlns:a16="http://schemas.microsoft.com/office/drawing/2014/main" id="{F1296B66-F387-937E-DEBA-1B7A28961759}"/>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NC Justice Center "Medical Debt in NC" (2023); NCDHHS "Governor Stein, NCDHHS Announce More Than $6.5 Billion in Medical Debt Erased in North Carolina" (2025); Urban Institute “Debt in America: State-Level Medical Debt” (2025); Richman et al. “Hospitals Suing Patients: How Hospitals Use North Carolina Courts to Collect Medical Debt” (2023).  </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8" name="Chart 7">
            <a:extLst>
              <a:ext uri="{FF2B5EF4-FFF2-40B4-BE49-F238E27FC236}">
                <a16:creationId xmlns:a16="http://schemas.microsoft.com/office/drawing/2014/main" id="{F47B1263-2512-C09B-16F6-2D4E5E8F47BD}"/>
              </a:ext>
            </a:extLst>
          </p:cNvPr>
          <p:cNvGraphicFramePr/>
          <p:nvPr/>
        </p:nvGraphicFramePr>
        <p:xfrm>
          <a:off x="7086600" y="2133600"/>
          <a:ext cx="4767072" cy="2286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8FDB19F4-D283-5DC8-D090-1B8002A40980}"/>
              </a:ext>
            </a:extLst>
          </p:cNvPr>
          <p:cNvSpPr txBox="1"/>
          <p:nvPr/>
        </p:nvSpPr>
        <p:spPr>
          <a:xfrm>
            <a:off x="609600" y="2057400"/>
            <a:ext cx="6097508"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October 2025, the state announced $6.5 billion in medical debt relief for over 2.5 million North Carolinians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November 2025 data: 3.7 % of North Carolinians had medical debt in collections</a:t>
            </a: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Rectangle 6">
            <a:hlinkClick r:id="rId4"/>
            <a:extLst>
              <a:ext uri="{FF2B5EF4-FFF2-40B4-BE49-F238E27FC236}">
                <a16:creationId xmlns:a16="http://schemas.microsoft.com/office/drawing/2014/main" id="{441D4D87-25E5-8E86-A71D-8802B8CDB57C}"/>
              </a:ext>
            </a:extLst>
          </p:cNvPr>
          <p:cNvSpPr/>
          <p:nvPr/>
        </p:nvSpPr>
        <p:spPr>
          <a:xfrm>
            <a:off x="957072" y="6439980"/>
            <a:ext cx="2167128" cy="110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5"/>
            <a:extLst>
              <a:ext uri="{FF2B5EF4-FFF2-40B4-BE49-F238E27FC236}">
                <a16:creationId xmlns:a16="http://schemas.microsoft.com/office/drawing/2014/main" id="{B3FD13B3-7337-D6E9-00F5-6E1FE2761226}"/>
              </a:ext>
            </a:extLst>
          </p:cNvPr>
          <p:cNvSpPr/>
          <p:nvPr/>
        </p:nvSpPr>
        <p:spPr>
          <a:xfrm>
            <a:off x="3210822" y="6439980"/>
            <a:ext cx="5399777" cy="11004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6"/>
            <a:extLst>
              <a:ext uri="{FF2B5EF4-FFF2-40B4-BE49-F238E27FC236}">
                <a16:creationId xmlns:a16="http://schemas.microsoft.com/office/drawing/2014/main" id="{3BA51446-91FA-3D9F-1D2C-69A51C51BF04}"/>
              </a:ext>
            </a:extLst>
          </p:cNvPr>
          <p:cNvSpPr/>
          <p:nvPr/>
        </p:nvSpPr>
        <p:spPr>
          <a:xfrm>
            <a:off x="8697221" y="6452616"/>
            <a:ext cx="2449750" cy="974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6"/>
            <a:extLst>
              <a:ext uri="{FF2B5EF4-FFF2-40B4-BE49-F238E27FC236}">
                <a16:creationId xmlns:a16="http://schemas.microsoft.com/office/drawing/2014/main" id="{55A4E168-3576-747F-05DF-8F5B3BFC72AC}"/>
              </a:ext>
            </a:extLst>
          </p:cNvPr>
          <p:cNvSpPr/>
          <p:nvPr/>
        </p:nvSpPr>
        <p:spPr>
          <a:xfrm>
            <a:off x="572443" y="6580633"/>
            <a:ext cx="570557" cy="110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7"/>
            <a:extLst>
              <a:ext uri="{FF2B5EF4-FFF2-40B4-BE49-F238E27FC236}">
                <a16:creationId xmlns:a16="http://schemas.microsoft.com/office/drawing/2014/main" id="{9DA572F9-D372-633F-2933-0DE546EBCD2C}"/>
              </a:ext>
            </a:extLst>
          </p:cNvPr>
          <p:cNvSpPr/>
          <p:nvPr/>
        </p:nvSpPr>
        <p:spPr>
          <a:xfrm>
            <a:off x="1219200" y="6591270"/>
            <a:ext cx="5257800" cy="994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E69AF2F4-C9EE-BFF7-658D-6E780D620A69}"/>
              </a:ext>
            </a:extLst>
          </p:cNvPr>
          <p:cNvSpPr txBox="1"/>
          <p:nvPr/>
        </p:nvSpPr>
        <p:spPr>
          <a:xfrm>
            <a:off x="566927" y="4608173"/>
            <a:ext cx="11252654"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From 2017 to 2022, North Carolina hospitals brought 5,922 lawsuits to collect medical debt, generated judgments of $57.3 million</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Interest charges (8% per annum) and other fees totaled $20.3 million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“Litigious” hospitals (&gt;40 lawsuits in the period) had low charity care, high profits, and large markups</a:t>
            </a:r>
          </a:p>
        </p:txBody>
      </p:sp>
      <p:sp>
        <p:nvSpPr>
          <p:cNvPr id="11" name="Rectangle 10">
            <a:extLst>
              <a:ext uri="{FF2B5EF4-FFF2-40B4-BE49-F238E27FC236}">
                <a16:creationId xmlns:a16="http://schemas.microsoft.com/office/drawing/2014/main" id="{569B8C8F-3937-565E-FB63-E6604E0E11C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172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7612272-4E7B-95A9-9C22-E6498DAAD2D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A07484-3345-4E5B-0098-5FF39E4B94A4}"/>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E4DB0C79-7C72-CDD5-B126-B211A6BFBD11}"/>
              </a:ext>
            </a:extLst>
          </p:cNvPr>
          <p:cNvSpPr/>
          <p:nvPr/>
        </p:nvSpPr>
        <p:spPr>
          <a:xfrm>
            <a:off x="719328" y="627888"/>
            <a:ext cx="1090574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Less Economic Growth</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B2F1250F-5272-F347-9B31-8777B1F9D2F3}"/>
              </a:ext>
            </a:extLst>
          </p:cNvPr>
          <p:cNvSpPr txBox="1"/>
          <p:nvPr/>
        </p:nvSpPr>
        <p:spPr>
          <a:xfrm>
            <a:off x="580508" y="1433143"/>
            <a:ext cx="10005822"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small business owners said high health care costs have: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7">
            <a:extLst>
              <a:ext uri="{FF2B5EF4-FFF2-40B4-BE49-F238E27FC236}">
                <a16:creationId xmlns:a16="http://schemas.microsoft.com/office/drawing/2014/main" id="{6C4B80D0-AB24-85EB-275D-102BF4B46867}"/>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Small Business for America's Future "Healthcare Costs and Small Business: A Bipartisan Concern and Call for Action in North Carolina" (2023).</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89D2FA9D-B620-F88E-5907-F7FD3DE64AF5}"/>
              </a:ext>
            </a:extLst>
          </p:cNvPr>
          <p:cNvSpPr txBox="1"/>
          <p:nvPr/>
        </p:nvSpPr>
        <p:spPr>
          <a:xfrm>
            <a:off x="580508" y="5105400"/>
            <a:ext cx="11078092"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Slower economic growth also leads to lower property values, reduced tax revenues, and lower public spending for cities, municipalities, and counties </a:t>
            </a:r>
          </a:p>
        </p:txBody>
      </p:sp>
      <p:sp>
        <p:nvSpPr>
          <p:cNvPr id="7" name="Rectangle 6">
            <a:hlinkClick r:id="rId3"/>
            <a:extLst>
              <a:ext uri="{FF2B5EF4-FFF2-40B4-BE49-F238E27FC236}">
                <a16:creationId xmlns:a16="http://schemas.microsoft.com/office/drawing/2014/main" id="{825279DE-74B7-16B2-41B6-B599C187173C}"/>
              </a:ext>
            </a:extLst>
          </p:cNvPr>
          <p:cNvSpPr/>
          <p:nvPr/>
        </p:nvSpPr>
        <p:spPr>
          <a:xfrm>
            <a:off x="957072" y="6439980"/>
            <a:ext cx="6434328" cy="1080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aphicFrame>
        <p:nvGraphicFramePr>
          <p:cNvPr id="23" name="Chart 22">
            <a:extLst>
              <a:ext uri="{FF2B5EF4-FFF2-40B4-BE49-F238E27FC236}">
                <a16:creationId xmlns:a16="http://schemas.microsoft.com/office/drawing/2014/main" id="{C46CC04A-78A0-1E32-1DC6-52B9E560F7EB}"/>
              </a:ext>
            </a:extLst>
          </p:cNvPr>
          <p:cNvGraphicFramePr/>
          <p:nvPr/>
        </p:nvGraphicFramePr>
        <p:xfrm>
          <a:off x="2783137" y="2000089"/>
          <a:ext cx="5559552" cy="2651760"/>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E24B21C9-0C6B-656C-4807-84DC36E30CA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327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40C1613C-B03C-EC1D-8D9E-A97A62F35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14E99-FA07-8B17-90F2-9BABF13FB172}"/>
              </a:ext>
            </a:extLst>
          </p:cNvPr>
          <p:cNvSpPr>
            <a:spLocks noGrp="1"/>
          </p:cNvSpPr>
          <p:nvPr>
            <p:ph type="ctrTitle"/>
          </p:nvPr>
        </p:nvSpPr>
        <p:spPr>
          <a:xfrm>
            <a:off x="1753936" y="2286000"/>
            <a:ext cx="10438064" cy="1562100"/>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What Drives the Cost of Health Care?</a:t>
            </a:r>
          </a:p>
        </p:txBody>
      </p:sp>
      <p:sp>
        <p:nvSpPr>
          <p:cNvPr id="4" name="Title 1">
            <a:extLst>
              <a:ext uri="{FF2B5EF4-FFF2-40B4-BE49-F238E27FC236}">
                <a16:creationId xmlns:a16="http://schemas.microsoft.com/office/drawing/2014/main" id="{E87F9192-9F3A-0B31-B042-98C83A9A04B4}"/>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4</a:t>
            </a:r>
          </a:p>
        </p:txBody>
      </p:sp>
      <p:sp>
        <p:nvSpPr>
          <p:cNvPr id="6" name="Rectangle 5">
            <a:extLst>
              <a:ext uri="{FF2B5EF4-FFF2-40B4-BE49-F238E27FC236}">
                <a16:creationId xmlns:a16="http://schemas.microsoft.com/office/drawing/2014/main" id="{38506D8D-B716-39C0-829B-5A30796A17D4}"/>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386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24CD1BB-367F-5839-11F1-41F4D247723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47256B-27CD-93E5-B6EE-6025C03B285C}"/>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2348074-CAB8-B0C3-DFBB-C056C123C394}"/>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Biggest Spend: Hospitals and Physicians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69FBA9CA-1DA9-EAFF-2623-6FDAFA509B6A}"/>
              </a:ext>
            </a:extLst>
          </p:cNvPr>
          <p:cNvSpPr txBox="1"/>
          <p:nvPr/>
        </p:nvSpPr>
        <p:spPr>
          <a:xfrm>
            <a:off x="719328" y="1367282"/>
            <a:ext cx="10253472" cy="1200329"/>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65 cents of every health care dollar went to paying for hospitals and doctors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84F6DCCB-3BB3-FC96-511A-2C40F4A790B2}"/>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mn-ea"/>
                <a:cs typeface="+mn-cs"/>
              </a:rPr>
              <a:t>KFF “Distribution of Health Care Expenditures by Service by State of Residence” (2020).</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Rectangle 4">
            <a:hlinkClick r:id="rId3"/>
            <a:extLst>
              <a:ext uri="{FF2B5EF4-FFF2-40B4-BE49-F238E27FC236}">
                <a16:creationId xmlns:a16="http://schemas.microsoft.com/office/drawing/2014/main" id="{DB4FED2B-9DA6-C179-AC39-A7CA8EB31851}"/>
              </a:ext>
            </a:extLst>
          </p:cNvPr>
          <p:cNvSpPr/>
          <p:nvPr/>
        </p:nvSpPr>
        <p:spPr>
          <a:xfrm>
            <a:off x="957072" y="6439980"/>
            <a:ext cx="4072128"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72FC009-1AAB-C978-BFB7-A142CDBAC478}"/>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0" name="Table 9">
            <a:extLst>
              <a:ext uri="{FF2B5EF4-FFF2-40B4-BE49-F238E27FC236}">
                <a16:creationId xmlns:a16="http://schemas.microsoft.com/office/drawing/2014/main" id="{F2BD2698-2C44-E49B-F361-237B9A76E45B}"/>
              </a:ext>
            </a:extLst>
          </p:cNvPr>
          <p:cNvGraphicFramePr>
            <a:graphicFrameLocks noGrp="1"/>
          </p:cNvGraphicFramePr>
          <p:nvPr/>
        </p:nvGraphicFramePr>
        <p:xfrm>
          <a:off x="932688" y="2403348"/>
          <a:ext cx="9966960" cy="3087370"/>
        </p:xfrm>
        <a:graphic>
          <a:graphicData uri="http://schemas.openxmlformats.org/drawingml/2006/table">
            <a:tbl>
              <a:tblPr/>
              <a:tblGrid>
                <a:gridCol w="4772903">
                  <a:extLst>
                    <a:ext uri="{9D8B030D-6E8A-4147-A177-3AD203B41FA5}">
                      <a16:colId xmlns:a16="http://schemas.microsoft.com/office/drawing/2014/main" val="3476257055"/>
                    </a:ext>
                  </a:extLst>
                </a:gridCol>
                <a:gridCol w="3353487">
                  <a:extLst>
                    <a:ext uri="{9D8B030D-6E8A-4147-A177-3AD203B41FA5}">
                      <a16:colId xmlns:a16="http://schemas.microsoft.com/office/drawing/2014/main" val="1334057621"/>
                    </a:ext>
                  </a:extLst>
                </a:gridCol>
                <a:gridCol w="1840570">
                  <a:extLst>
                    <a:ext uri="{9D8B030D-6E8A-4147-A177-3AD203B41FA5}">
                      <a16:colId xmlns:a16="http://schemas.microsoft.com/office/drawing/2014/main" val="3692783758"/>
                    </a:ext>
                  </a:extLst>
                </a:gridCol>
              </a:tblGrid>
              <a:tr h="216131">
                <a:tc rowSpan="2">
                  <a:txBody>
                    <a:bodyPr/>
                    <a:lstStyle/>
                    <a:p>
                      <a:pPr algn="ctr" fontAlgn="ctr">
                        <a:buNone/>
                      </a:pPr>
                      <a:r>
                        <a:rPr lang="en-US" sz="1800" b="1" kern="1200" dirty="0">
                          <a:solidFill>
                            <a:schemeClr val="bg1"/>
                          </a:solidFill>
                          <a:latin typeface="+mn-lt"/>
                          <a:ea typeface="+mn-ea"/>
                          <a:cs typeface="+mn-cs"/>
                        </a:rPr>
                        <a:t>Service</a:t>
                      </a:r>
                    </a:p>
                  </a:txBody>
                  <a:tcPr marL="6350" marR="6350" marT="6350" marB="0" anchor="ctr">
                    <a:lnL>
                      <a:noFill/>
                    </a:lnL>
                    <a:lnR>
                      <a:noFill/>
                    </a:lnR>
                    <a:lnT w="25400" cap="flat" cmpd="dbl"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3A4660"/>
                    </a:solidFill>
                  </a:tcPr>
                </a:tc>
                <a:tc gridSpan="2">
                  <a:txBody>
                    <a:bodyPr/>
                    <a:lstStyle/>
                    <a:p>
                      <a:pPr marL="0" algn="ctr" defTabSz="914400" rtl="0" eaLnBrk="1" fontAlgn="ctr" latinLnBrk="0" hangingPunct="1">
                        <a:buNone/>
                      </a:pPr>
                      <a:r>
                        <a:rPr lang="en-US" sz="1800" b="1" kern="1200" dirty="0">
                          <a:solidFill>
                            <a:schemeClr val="bg1"/>
                          </a:solidFill>
                          <a:latin typeface="+mn-lt"/>
                          <a:ea typeface="+mn-ea"/>
                          <a:cs typeface="+mn-cs"/>
                        </a:rPr>
                        <a:t>North Carolina Health Care Expenditure, 2020</a:t>
                      </a:r>
                    </a:p>
                  </a:txBody>
                  <a:tcPr marL="6350" marR="6350" marT="6350" marB="0" anchor="b">
                    <a:lnL>
                      <a:noFill/>
                    </a:lnL>
                    <a:lnR>
                      <a:noFill/>
                    </a:lnR>
                    <a:lnT w="25400" cap="flat" cmpd="dbl"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4660"/>
                    </a:solidFill>
                  </a:tcPr>
                </a:tc>
                <a:tc hMerge="1">
                  <a:txBody>
                    <a:bodyPr/>
                    <a:lstStyle/>
                    <a:p>
                      <a:endParaRPr lang="en-US"/>
                    </a:p>
                  </a:txBody>
                  <a:tcPr/>
                </a:tc>
                <a:extLst>
                  <a:ext uri="{0D108BD9-81ED-4DB2-BD59-A6C34878D82A}">
                    <a16:rowId xmlns:a16="http://schemas.microsoft.com/office/drawing/2014/main" val="372551855"/>
                  </a:ext>
                </a:extLst>
              </a:tr>
              <a:tr h="216131">
                <a:tc vMerge="1">
                  <a:txBody>
                    <a:bodyPr/>
                    <a:lstStyle/>
                    <a:p>
                      <a:endParaRPr lang="en-US"/>
                    </a:p>
                  </a:txBody>
                  <a:tcPr/>
                </a:tc>
                <a:tc>
                  <a:txBody>
                    <a:bodyPr/>
                    <a:lstStyle/>
                    <a:p>
                      <a:pPr algn="ctr" fontAlgn="b">
                        <a:buNone/>
                      </a:pPr>
                      <a:r>
                        <a:rPr lang="en-US" sz="1800" b="1" kern="1200" dirty="0">
                          <a:solidFill>
                            <a:schemeClr val="bg1"/>
                          </a:solidFill>
                          <a:latin typeface="+mn-lt"/>
                          <a:ea typeface="+mn-ea"/>
                          <a:cs typeface="+mn-cs"/>
                        </a:rPr>
                        <a:t>USD (Millions)</a:t>
                      </a:r>
                    </a:p>
                  </a:txBody>
                  <a:tcPr marL="6350" marR="6350" marT="6350" marB="0" anchor="b">
                    <a:lnL>
                      <a:noFill/>
                    </a:lnL>
                    <a:lnR>
                      <a:noFill/>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3A4660"/>
                    </a:solidFill>
                  </a:tcPr>
                </a:tc>
                <a:tc>
                  <a:txBody>
                    <a:bodyPr/>
                    <a:lstStyle/>
                    <a:p>
                      <a:pPr algn="ctr" fontAlgn="b">
                        <a:buNone/>
                      </a:pPr>
                      <a:r>
                        <a:rPr lang="en-US" sz="1800" b="1" kern="1200" dirty="0">
                          <a:solidFill>
                            <a:schemeClr val="bg1"/>
                          </a:solidFill>
                          <a:latin typeface="+mn-lt"/>
                          <a:ea typeface="+mn-ea"/>
                          <a:cs typeface="+mn-cs"/>
                        </a:rPr>
                        <a:t>Percent</a:t>
                      </a:r>
                    </a:p>
                  </a:txBody>
                  <a:tcPr marL="6350" marR="6350" marT="6350" marB="0" anchor="b">
                    <a:lnL>
                      <a:noFill/>
                    </a:lnL>
                    <a:lnR>
                      <a:noFill/>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3A4660"/>
                    </a:solidFill>
                  </a:tcPr>
                </a:tc>
                <a:extLst>
                  <a:ext uri="{0D108BD9-81ED-4DB2-BD59-A6C34878D82A}">
                    <a16:rowId xmlns:a16="http://schemas.microsoft.com/office/drawing/2014/main" val="3674811157"/>
                  </a:ext>
                </a:extLst>
              </a:tr>
              <a:tr h="216131">
                <a:tc>
                  <a:txBody>
                    <a:bodyPr/>
                    <a:lstStyle/>
                    <a:p>
                      <a:pPr algn="l" fontAlgn="b">
                        <a:buNone/>
                      </a:pPr>
                      <a:r>
                        <a:rPr lang="en-US" sz="1800" kern="1200" dirty="0">
                          <a:solidFill>
                            <a:srgbClr val="000000"/>
                          </a:solidFill>
                          <a:latin typeface="+mn-lt"/>
                          <a:ea typeface="+mn-ea"/>
                          <a:cs typeface="+mn-cs"/>
                        </a:rPr>
                        <a:t>Hospital Care</a:t>
                      </a:r>
                    </a:p>
                  </a:txBody>
                  <a:tcPr marL="6350" marR="6350" marT="6350" marB="0" anchor="b">
                    <a:lnL>
                      <a:noFill/>
                    </a:lnL>
                    <a:lnR>
                      <a:noFill/>
                    </a:lnR>
                    <a:lnT w="12700" cap="flat" cmpd="sng" algn="ctr">
                      <a:noFill/>
                      <a:prstDash val="solid"/>
                      <a:round/>
                      <a:headEnd type="none" w="med" len="med"/>
                      <a:tailEnd type="none" w="med" len="med"/>
                    </a:lnT>
                    <a:lnB>
                      <a:noFill/>
                    </a:lnB>
                    <a:solidFill>
                      <a:schemeClr val="bg1">
                        <a:lumMod val="85000"/>
                      </a:schemeClr>
                    </a:solidFill>
                  </a:tcPr>
                </a:tc>
                <a:tc>
                  <a:txBody>
                    <a:bodyPr/>
                    <a:lstStyle/>
                    <a:p>
                      <a:pPr algn="ctr" fontAlgn="b">
                        <a:buNone/>
                      </a:pPr>
                      <a:r>
                        <a:rPr lang="en-US" sz="1800" kern="1200">
                          <a:solidFill>
                            <a:srgbClr val="000000"/>
                          </a:solidFill>
                          <a:latin typeface="+mn-lt"/>
                          <a:ea typeface="+mn-ea"/>
                          <a:cs typeface="+mn-cs"/>
                        </a:rPr>
                        <a:t>$35,243 </a:t>
                      </a:r>
                    </a:p>
                  </a:txBody>
                  <a:tcPr marL="6350" marR="6350" marT="6350" marB="0" anchor="b">
                    <a:lnL>
                      <a:noFill/>
                    </a:lnL>
                    <a:lnR>
                      <a:noFill/>
                    </a:lnR>
                    <a:lnT w="6350" cap="flat" cmpd="sng" algn="ctr">
                      <a:noFill/>
                      <a:prstDash val="solid"/>
                      <a:round/>
                      <a:headEnd type="none" w="med" len="med"/>
                      <a:tailEnd type="none" w="med" len="med"/>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37%</a:t>
                      </a:r>
                    </a:p>
                  </a:txBody>
                  <a:tcPr marL="6350" marR="6350" marT="6350" marB="0" anchor="b">
                    <a:lnL>
                      <a:noFill/>
                    </a:lnL>
                    <a:lnR>
                      <a:noFill/>
                    </a:lnR>
                    <a:lnT w="6350" cap="flat" cmpd="sng" algn="ctr">
                      <a:no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210011725"/>
                  </a:ext>
                </a:extLst>
              </a:tr>
              <a:tr h="216131">
                <a:tc>
                  <a:txBody>
                    <a:bodyPr/>
                    <a:lstStyle/>
                    <a:p>
                      <a:pPr algn="l" fontAlgn="b">
                        <a:buNone/>
                      </a:pPr>
                      <a:r>
                        <a:rPr lang="en-US" sz="1800" kern="1200" dirty="0">
                          <a:solidFill>
                            <a:srgbClr val="000000"/>
                          </a:solidFill>
                          <a:latin typeface="+mn-lt"/>
                          <a:ea typeface="+mn-ea"/>
                          <a:cs typeface="+mn-cs"/>
                        </a:rPr>
                        <a:t>Physician and Other Professional Services</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$26,322 </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28%</a:t>
                      </a:r>
                    </a:p>
                  </a:txBody>
                  <a:tcPr marL="6350" marR="6350" marT="6350" marB="0" anchor="b">
                    <a:lnL>
                      <a:noFill/>
                    </a:lnL>
                    <a:lnR>
                      <a:noFill/>
                    </a:lnR>
                    <a:lnT>
                      <a:noFill/>
                    </a:lnT>
                    <a:lnB>
                      <a:noFill/>
                    </a:lnB>
                    <a:noFill/>
                  </a:tcPr>
                </a:tc>
                <a:extLst>
                  <a:ext uri="{0D108BD9-81ED-4DB2-BD59-A6C34878D82A}">
                    <a16:rowId xmlns:a16="http://schemas.microsoft.com/office/drawing/2014/main" val="427720963"/>
                  </a:ext>
                </a:extLst>
              </a:tr>
              <a:tr h="216131">
                <a:tc>
                  <a:txBody>
                    <a:bodyPr/>
                    <a:lstStyle/>
                    <a:p>
                      <a:pPr algn="l" fontAlgn="b">
                        <a:buNone/>
                      </a:pPr>
                      <a:r>
                        <a:rPr lang="en-US" sz="1800" kern="1200" dirty="0">
                          <a:solidFill>
                            <a:srgbClr val="000000"/>
                          </a:solidFill>
                          <a:latin typeface="+mn-lt"/>
                          <a:ea typeface="+mn-ea"/>
                          <a:cs typeface="+mn-cs"/>
                        </a:rPr>
                        <a:t>Prescription Drugs and Other Medical Nondurables</a:t>
                      </a: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$15,251 </a:t>
                      </a:r>
                    </a:p>
                  </a:txBody>
                  <a:tcPr marL="6350" marR="6350" marT="6350" marB="0" anchor="ctr">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16%</a:t>
                      </a:r>
                    </a:p>
                  </a:txBody>
                  <a:tcPr marL="6350" marR="6350" marT="6350" marB="0" anchor="ctr">
                    <a:lnL>
                      <a:noFill/>
                    </a:lnL>
                    <a:lnR>
                      <a:noFill/>
                    </a:lnR>
                    <a:lnT>
                      <a:noFill/>
                    </a:lnT>
                    <a:lnB>
                      <a:noFill/>
                    </a:lnB>
                    <a:solidFill>
                      <a:schemeClr val="bg1">
                        <a:lumMod val="85000"/>
                      </a:schemeClr>
                    </a:solidFill>
                  </a:tcPr>
                </a:tc>
                <a:extLst>
                  <a:ext uri="{0D108BD9-81ED-4DB2-BD59-A6C34878D82A}">
                    <a16:rowId xmlns:a16="http://schemas.microsoft.com/office/drawing/2014/main" val="552060950"/>
                  </a:ext>
                </a:extLst>
              </a:tr>
              <a:tr h="216131">
                <a:tc>
                  <a:txBody>
                    <a:bodyPr/>
                    <a:lstStyle/>
                    <a:p>
                      <a:pPr algn="l" fontAlgn="b">
                        <a:buNone/>
                      </a:pPr>
                      <a:r>
                        <a:rPr lang="en-US" sz="1800" kern="1200" dirty="0">
                          <a:solidFill>
                            <a:srgbClr val="000000"/>
                          </a:solidFill>
                          <a:latin typeface="+mn-lt"/>
                          <a:ea typeface="+mn-ea"/>
                          <a:cs typeface="+mn-cs"/>
                        </a:rPr>
                        <a:t>Nursing Home Care</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$5,484 </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6%</a:t>
                      </a:r>
                    </a:p>
                  </a:txBody>
                  <a:tcPr marL="6350" marR="6350" marT="6350" marB="0" anchor="b">
                    <a:lnL>
                      <a:noFill/>
                    </a:lnL>
                    <a:lnR>
                      <a:noFill/>
                    </a:lnR>
                    <a:lnT>
                      <a:noFill/>
                    </a:lnT>
                    <a:lnB>
                      <a:noFill/>
                    </a:lnB>
                    <a:noFill/>
                  </a:tcPr>
                </a:tc>
                <a:extLst>
                  <a:ext uri="{0D108BD9-81ED-4DB2-BD59-A6C34878D82A}">
                    <a16:rowId xmlns:a16="http://schemas.microsoft.com/office/drawing/2014/main" val="265619760"/>
                  </a:ext>
                </a:extLst>
              </a:tr>
              <a:tr h="216131">
                <a:tc>
                  <a:txBody>
                    <a:bodyPr/>
                    <a:lstStyle/>
                    <a:p>
                      <a:pPr algn="l" fontAlgn="b">
                        <a:buNone/>
                      </a:pPr>
                      <a:r>
                        <a:rPr lang="en-US" sz="1800" kern="1200" dirty="0">
                          <a:solidFill>
                            <a:srgbClr val="000000"/>
                          </a:solidFill>
                          <a:latin typeface="+mn-lt"/>
                          <a:ea typeface="+mn-ea"/>
                          <a:cs typeface="+mn-cs"/>
                        </a:rPr>
                        <a:t>Dental Services</a:t>
                      </a: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$4,800 </a:t>
                      </a: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5%</a:t>
                      </a:r>
                    </a:p>
                  </a:txBody>
                  <a:tcPr marL="6350" marR="6350" marT="6350" marB="0" anchor="b">
                    <a:lnL>
                      <a:noFill/>
                    </a:lnL>
                    <a:lnR>
                      <a:noFill/>
                    </a:lnR>
                    <a:lnT>
                      <a:noFill/>
                    </a:lnT>
                    <a:lnB>
                      <a:noFill/>
                    </a:lnB>
                    <a:solidFill>
                      <a:schemeClr val="bg1">
                        <a:lumMod val="85000"/>
                      </a:schemeClr>
                    </a:solidFill>
                  </a:tcPr>
                </a:tc>
                <a:extLst>
                  <a:ext uri="{0D108BD9-81ED-4DB2-BD59-A6C34878D82A}">
                    <a16:rowId xmlns:a16="http://schemas.microsoft.com/office/drawing/2014/main" val="2545864717"/>
                  </a:ext>
                </a:extLst>
              </a:tr>
              <a:tr h="216131">
                <a:tc>
                  <a:txBody>
                    <a:bodyPr/>
                    <a:lstStyle/>
                    <a:p>
                      <a:pPr algn="l" fontAlgn="b">
                        <a:buNone/>
                      </a:pPr>
                      <a:r>
                        <a:rPr lang="en-US" sz="1800" kern="1200" dirty="0">
                          <a:solidFill>
                            <a:srgbClr val="000000"/>
                          </a:solidFill>
                          <a:latin typeface="+mn-lt"/>
                          <a:ea typeface="+mn-ea"/>
                          <a:cs typeface="+mn-cs"/>
                        </a:rPr>
                        <a:t>Home Health Care</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$2,715 </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3%</a:t>
                      </a:r>
                    </a:p>
                  </a:txBody>
                  <a:tcPr marL="6350" marR="6350" marT="6350" marB="0" anchor="b">
                    <a:lnL>
                      <a:noFill/>
                    </a:lnL>
                    <a:lnR>
                      <a:noFill/>
                    </a:lnR>
                    <a:lnT>
                      <a:noFill/>
                    </a:lnT>
                    <a:lnB>
                      <a:noFill/>
                    </a:lnB>
                    <a:noFill/>
                  </a:tcPr>
                </a:tc>
                <a:extLst>
                  <a:ext uri="{0D108BD9-81ED-4DB2-BD59-A6C34878D82A}">
                    <a16:rowId xmlns:a16="http://schemas.microsoft.com/office/drawing/2014/main" val="3024652632"/>
                  </a:ext>
                </a:extLst>
              </a:tr>
              <a:tr h="216131">
                <a:tc>
                  <a:txBody>
                    <a:bodyPr/>
                    <a:lstStyle/>
                    <a:p>
                      <a:pPr algn="l" fontAlgn="b">
                        <a:buNone/>
                      </a:pPr>
                      <a:r>
                        <a:rPr lang="en-US" sz="1800" kern="1200">
                          <a:solidFill>
                            <a:srgbClr val="000000"/>
                          </a:solidFill>
                          <a:latin typeface="+mn-lt"/>
                          <a:ea typeface="+mn-ea"/>
                          <a:cs typeface="+mn-cs"/>
                        </a:rPr>
                        <a:t>Medical Durables</a:t>
                      </a:r>
                      <a:endParaRPr lang="en-US" sz="1800" kern="1200" dirty="0">
                        <a:solidFill>
                          <a:srgbClr val="000000"/>
                        </a:solidFill>
                        <a:latin typeface="+mn-lt"/>
                        <a:ea typeface="+mn-ea"/>
                        <a:cs typeface="+mn-cs"/>
                      </a:endParaRP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a:solidFill>
                            <a:srgbClr val="000000"/>
                          </a:solidFill>
                          <a:latin typeface="+mn-lt"/>
                          <a:ea typeface="+mn-ea"/>
                          <a:cs typeface="+mn-cs"/>
                        </a:rPr>
                        <a:t>$1,532 </a:t>
                      </a:r>
                      <a:endParaRPr lang="en-US" sz="1800" kern="1200" dirty="0">
                        <a:solidFill>
                          <a:srgbClr val="000000"/>
                        </a:solidFill>
                        <a:latin typeface="+mn-lt"/>
                        <a:ea typeface="+mn-ea"/>
                        <a:cs typeface="+mn-cs"/>
                      </a:endParaRP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2%</a:t>
                      </a:r>
                    </a:p>
                  </a:txBody>
                  <a:tcPr marL="6350" marR="6350" marT="6350" marB="0" anchor="b">
                    <a:lnL>
                      <a:noFill/>
                    </a:lnL>
                    <a:lnR>
                      <a:noFill/>
                    </a:lnR>
                    <a:lnT>
                      <a:noFill/>
                    </a:lnT>
                    <a:lnB>
                      <a:noFill/>
                    </a:lnB>
                    <a:solidFill>
                      <a:schemeClr val="bg1">
                        <a:lumMod val="85000"/>
                      </a:schemeClr>
                    </a:solidFill>
                  </a:tcPr>
                </a:tc>
                <a:extLst>
                  <a:ext uri="{0D108BD9-81ED-4DB2-BD59-A6C34878D82A}">
                    <a16:rowId xmlns:a16="http://schemas.microsoft.com/office/drawing/2014/main" val="1694946714"/>
                  </a:ext>
                </a:extLst>
              </a:tr>
              <a:tr h="216131">
                <a:tc>
                  <a:txBody>
                    <a:bodyPr/>
                    <a:lstStyle/>
                    <a:p>
                      <a:pPr algn="l" fontAlgn="b">
                        <a:buNone/>
                      </a:pPr>
                      <a:r>
                        <a:rPr lang="en-US" sz="1800" kern="1200" dirty="0">
                          <a:solidFill>
                            <a:srgbClr val="000000"/>
                          </a:solidFill>
                          <a:latin typeface="+mn-lt"/>
                          <a:ea typeface="+mn-ea"/>
                          <a:cs typeface="+mn-cs"/>
                        </a:rPr>
                        <a:t>Other Health, Residential, and Personal Care</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800" kern="1200">
                          <a:solidFill>
                            <a:srgbClr val="000000"/>
                          </a:solidFill>
                          <a:latin typeface="+mn-lt"/>
                          <a:ea typeface="+mn-ea"/>
                          <a:cs typeface="+mn-cs"/>
                        </a:rPr>
                        <a:t>$3,185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800" kern="1200" dirty="0">
                          <a:solidFill>
                            <a:srgbClr val="000000"/>
                          </a:solidFill>
                          <a:latin typeface="+mn-lt"/>
                          <a:ea typeface="+mn-ea"/>
                          <a:cs typeface="+mn-cs"/>
                        </a:rPr>
                        <a:t>3%</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5915342"/>
                  </a:ext>
                </a:extLst>
              </a:tr>
              <a:tr h="216131">
                <a:tc>
                  <a:txBody>
                    <a:bodyPr/>
                    <a:lstStyle/>
                    <a:p>
                      <a:pPr algn="l" fontAlgn="b">
                        <a:buNone/>
                      </a:pPr>
                      <a:r>
                        <a:rPr lang="en-US" sz="1800" kern="1200" dirty="0">
                          <a:solidFill>
                            <a:srgbClr val="000000"/>
                          </a:solidFill>
                          <a:latin typeface="+mn-lt"/>
                          <a:ea typeface="+mn-ea"/>
                          <a:cs typeface="+mn-cs"/>
                        </a:rPr>
                        <a:t>Total</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$94,532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100%</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78311893"/>
                  </a:ext>
                </a:extLst>
              </a:tr>
            </a:tbl>
          </a:graphicData>
        </a:graphic>
      </p:graphicFrame>
    </p:spTree>
    <p:extLst>
      <p:ext uri="{BB962C8B-B14F-4D97-AF65-F5344CB8AC3E}">
        <p14:creationId xmlns:p14="http://schemas.microsoft.com/office/powerpoint/2010/main" val="1878612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5428DF2-0950-4749-6440-BC4368A8562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582E1F-387C-3856-12A8-7EF922E59945}"/>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95576DCB-B433-86DD-727C-2FEF63439E87}"/>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High Outpatient and Professional Prices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48C14C0D-013B-9210-ED6D-66C4CA7B4862}"/>
              </a:ext>
            </a:extLst>
          </p:cNvPr>
          <p:cNvSpPr txBox="1"/>
          <p:nvPr/>
        </p:nvSpPr>
        <p:spPr>
          <a:xfrm>
            <a:off x="664645" y="1435417"/>
            <a:ext cx="10887075" cy="443198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Since 2018, North Carolina has consistently been among the states with the highest outpatient and professional prices, according to RAND</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7">
            <a:extLst>
              <a:ext uri="{FF2B5EF4-FFF2-40B4-BE49-F238E27FC236}">
                <a16:creationId xmlns:a16="http://schemas.microsoft.com/office/drawing/2014/main" id="{2BD42919-3A15-74C6-8B7F-30AB0905768D}"/>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RAND "Nationwide Evaluation of Health Care Prices Paid by Private Health Plans - Round 3, Supplemental Materials" (2018 data, published 2020); RAND "Prices Paid to Hospitals by Private Health Plans - Round 4, Supplemental Materials" (2020 data, published 2022); 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BFBC6C9A-ECBD-F362-4877-658FAD883C5C}"/>
              </a:ext>
            </a:extLst>
          </p:cNvPr>
          <p:cNvSpPr txBox="1"/>
          <p:nvPr/>
        </p:nvSpPr>
        <p:spPr>
          <a:xfrm>
            <a:off x="719328" y="3757136"/>
            <a:ext cx="10546080" cy="73866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Carolina's inpatient prices compared more favorably to other states   </a:t>
            </a:r>
          </a:p>
        </p:txBody>
      </p:sp>
      <p:sp>
        <p:nvSpPr>
          <p:cNvPr id="8" name="Rectangle 7">
            <a:hlinkClick r:id="rId3"/>
            <a:extLst>
              <a:ext uri="{FF2B5EF4-FFF2-40B4-BE49-F238E27FC236}">
                <a16:creationId xmlns:a16="http://schemas.microsoft.com/office/drawing/2014/main" id="{F46CAC3B-CAB0-23F4-6B40-10DF86400B30}"/>
              </a:ext>
            </a:extLst>
          </p:cNvPr>
          <p:cNvSpPr/>
          <p:nvPr/>
        </p:nvSpPr>
        <p:spPr>
          <a:xfrm>
            <a:off x="990600" y="6439980"/>
            <a:ext cx="66294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4"/>
            <a:extLst>
              <a:ext uri="{FF2B5EF4-FFF2-40B4-BE49-F238E27FC236}">
                <a16:creationId xmlns:a16="http://schemas.microsoft.com/office/drawing/2014/main" id="{B56A1339-4C98-2044-C209-CD9D61031B18}"/>
              </a:ext>
            </a:extLst>
          </p:cNvPr>
          <p:cNvSpPr/>
          <p:nvPr/>
        </p:nvSpPr>
        <p:spPr>
          <a:xfrm>
            <a:off x="7684570" y="6452616"/>
            <a:ext cx="305963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F2F8C1A1-F3AA-2C3B-C8FF-E25C93A95B24}"/>
              </a:ext>
            </a:extLst>
          </p:cNvPr>
          <p:cNvSpPr/>
          <p:nvPr/>
        </p:nvSpPr>
        <p:spPr>
          <a:xfrm>
            <a:off x="547878" y="6565836"/>
            <a:ext cx="2423922"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5"/>
            <a:extLst>
              <a:ext uri="{FF2B5EF4-FFF2-40B4-BE49-F238E27FC236}">
                <a16:creationId xmlns:a16="http://schemas.microsoft.com/office/drawing/2014/main" id="{EA99F135-99EA-6523-59FF-68762E3AB741}"/>
              </a:ext>
            </a:extLst>
          </p:cNvPr>
          <p:cNvSpPr/>
          <p:nvPr/>
        </p:nvSpPr>
        <p:spPr>
          <a:xfrm>
            <a:off x="3036370" y="6565836"/>
            <a:ext cx="557423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B30972C-F774-FD2D-D7B1-8E2A32409CC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4" name="Table 13">
            <a:extLst>
              <a:ext uri="{FF2B5EF4-FFF2-40B4-BE49-F238E27FC236}">
                <a16:creationId xmlns:a16="http://schemas.microsoft.com/office/drawing/2014/main" id="{CE471C6E-C078-2549-3F88-823822C9F5B3}"/>
              </a:ext>
            </a:extLst>
          </p:cNvPr>
          <p:cNvGraphicFramePr>
            <a:graphicFrameLocks noGrp="1"/>
          </p:cNvGraphicFramePr>
          <p:nvPr/>
        </p:nvGraphicFramePr>
        <p:xfrm>
          <a:off x="2446705" y="2478564"/>
          <a:ext cx="7315199" cy="1244600"/>
        </p:xfrm>
        <a:graphic>
          <a:graphicData uri="http://schemas.openxmlformats.org/drawingml/2006/table">
            <a:tbl>
              <a:tblPr firstRow="1" bandRow="1">
                <a:tableStyleId>{9D7B26C5-4107-4FEC-AEDC-1716B250A1EF}</a:tableStyleId>
              </a:tblPr>
              <a:tblGrid>
                <a:gridCol w="1346369">
                  <a:extLst>
                    <a:ext uri="{9D8B030D-6E8A-4147-A177-3AD203B41FA5}">
                      <a16:colId xmlns:a16="http://schemas.microsoft.com/office/drawing/2014/main" val="4258296926"/>
                    </a:ext>
                  </a:extLst>
                </a:gridCol>
                <a:gridCol w="1989610">
                  <a:extLst>
                    <a:ext uri="{9D8B030D-6E8A-4147-A177-3AD203B41FA5}">
                      <a16:colId xmlns:a16="http://schemas.microsoft.com/office/drawing/2014/main" val="3975006847"/>
                    </a:ext>
                  </a:extLst>
                </a:gridCol>
                <a:gridCol w="1989610">
                  <a:extLst>
                    <a:ext uri="{9D8B030D-6E8A-4147-A177-3AD203B41FA5}">
                      <a16:colId xmlns:a16="http://schemas.microsoft.com/office/drawing/2014/main" val="4079724038"/>
                    </a:ext>
                  </a:extLst>
                </a:gridCol>
                <a:gridCol w="1989610">
                  <a:extLst>
                    <a:ext uri="{9D8B030D-6E8A-4147-A177-3AD203B41FA5}">
                      <a16:colId xmlns:a16="http://schemas.microsoft.com/office/drawing/2014/main" val="1294182598"/>
                    </a:ext>
                  </a:extLst>
                </a:gridCol>
              </a:tblGrid>
              <a:tr h="251460">
                <a:tc>
                  <a:txBody>
                    <a:bodyPr/>
                    <a:lstStyle/>
                    <a:p>
                      <a:pPr algn="ctr" fontAlgn="b">
                        <a:buNone/>
                      </a:pPr>
                      <a:r>
                        <a:rPr lang="en-US" sz="2000" b="1" u="none" strike="noStrike" dirty="0">
                          <a:solidFill>
                            <a:schemeClr val="bg1"/>
                          </a:solidFill>
                          <a:effectLst/>
                        </a:rPr>
                        <a:t>Year</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Outpatient</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Outpatient Facility</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Professional</a:t>
                      </a:r>
                      <a:endParaRPr lang="en-US" sz="2000" b="1" i="0" u="none" strike="noStrike" dirty="0">
                        <a:solidFill>
                          <a:schemeClr val="bg1"/>
                        </a:solidFill>
                        <a:effectLst/>
                        <a:latin typeface="+mj-lt"/>
                      </a:endParaRPr>
                    </a:p>
                  </a:txBody>
                  <a:tcPr marL="6350" marR="6350" marT="6350" marB="0" anchor="ctr">
                    <a:solidFill>
                      <a:srgbClr val="3A4660"/>
                    </a:solidFill>
                  </a:tcPr>
                </a:tc>
                <a:extLst>
                  <a:ext uri="{0D108BD9-81ED-4DB2-BD59-A6C34878D82A}">
                    <a16:rowId xmlns:a16="http://schemas.microsoft.com/office/drawing/2014/main" val="2004891045"/>
                  </a:ext>
                </a:extLst>
              </a:tr>
              <a:tr h="251460">
                <a:tc>
                  <a:txBody>
                    <a:bodyPr/>
                    <a:lstStyle/>
                    <a:p>
                      <a:pPr algn="ctr" fontAlgn="b">
                        <a:buNone/>
                      </a:pPr>
                      <a:r>
                        <a:rPr lang="en-US" sz="2000" b="0" u="none" strike="noStrike" dirty="0">
                          <a:solidFill>
                            <a:srgbClr val="000000"/>
                          </a:solidFill>
                          <a:effectLst/>
                        </a:rPr>
                        <a:t>2018</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5</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ctr"/>
                </a:tc>
                <a:tc>
                  <a:txBody>
                    <a:bodyPr/>
                    <a:lstStyle/>
                    <a:p>
                      <a:pPr algn="ctr" fontAlgn="b">
                        <a:buNone/>
                      </a:pPr>
                      <a:r>
                        <a:rPr lang="en-US" sz="2000" b="0" u="none" strike="noStrike" dirty="0">
                          <a:solidFill>
                            <a:srgbClr val="000000"/>
                          </a:solidFill>
                          <a:effectLst/>
                        </a:rPr>
                        <a:t>4</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9</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3349416006"/>
                  </a:ext>
                </a:extLst>
              </a:tr>
              <a:tr h="251460">
                <a:tc>
                  <a:txBody>
                    <a:bodyPr/>
                    <a:lstStyle/>
                    <a:p>
                      <a:pPr algn="ctr" fontAlgn="b">
                        <a:buNone/>
                      </a:pPr>
                      <a:r>
                        <a:rPr lang="en-US" sz="2000" b="0" u="none" strike="noStrike">
                          <a:solidFill>
                            <a:srgbClr val="000000"/>
                          </a:solidFill>
                          <a:effectLst/>
                        </a:rPr>
                        <a:t>2020</a:t>
                      </a:r>
                      <a:endParaRPr lang="en-US" sz="2000" b="0" i="0" u="none" strike="noStrike">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11</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10</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9</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1417380595"/>
                  </a:ext>
                </a:extLst>
              </a:tr>
              <a:tr h="251460">
                <a:tc>
                  <a:txBody>
                    <a:bodyPr/>
                    <a:lstStyle/>
                    <a:p>
                      <a:pPr algn="ctr" fontAlgn="b">
                        <a:buNone/>
                      </a:pPr>
                      <a:r>
                        <a:rPr lang="en-US" sz="2000" b="0" u="none" strike="noStrike" dirty="0">
                          <a:solidFill>
                            <a:srgbClr val="000000"/>
                          </a:solidFill>
                          <a:effectLst/>
                        </a:rPr>
                        <a:t>2022</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10</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ctr"/>
                </a:tc>
                <a:tc>
                  <a:txBody>
                    <a:bodyPr/>
                    <a:lstStyle/>
                    <a:p>
                      <a:pPr algn="ctr" fontAlgn="b">
                        <a:buNone/>
                      </a:pPr>
                      <a:r>
                        <a:rPr lang="en-US" sz="2000" b="0" u="none" strike="noStrike" dirty="0">
                          <a:solidFill>
                            <a:srgbClr val="000000"/>
                          </a:solidFill>
                          <a:effectLst/>
                        </a:rPr>
                        <a:t>9</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10</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4021980331"/>
                  </a:ext>
                </a:extLst>
              </a:tr>
            </a:tbl>
          </a:graphicData>
        </a:graphic>
      </p:graphicFrame>
      <p:graphicFrame>
        <p:nvGraphicFramePr>
          <p:cNvPr id="18" name="Table 17">
            <a:extLst>
              <a:ext uri="{FF2B5EF4-FFF2-40B4-BE49-F238E27FC236}">
                <a16:creationId xmlns:a16="http://schemas.microsoft.com/office/drawing/2014/main" id="{C74AC74C-D5B6-BB2B-B820-CB9BB7F17509}"/>
              </a:ext>
            </a:extLst>
          </p:cNvPr>
          <p:cNvGraphicFramePr>
            <a:graphicFrameLocks noGrp="1"/>
          </p:cNvGraphicFramePr>
          <p:nvPr/>
        </p:nvGraphicFramePr>
        <p:xfrm>
          <a:off x="2643800" y="4771961"/>
          <a:ext cx="6904400" cy="1244600"/>
        </p:xfrm>
        <a:graphic>
          <a:graphicData uri="http://schemas.openxmlformats.org/drawingml/2006/table">
            <a:tbl>
              <a:tblPr firstRow="1" bandRow="1">
                <a:tableStyleId>{9D7B26C5-4107-4FEC-AEDC-1716B250A1EF}</a:tableStyleId>
              </a:tblPr>
              <a:tblGrid>
                <a:gridCol w="1745508">
                  <a:extLst>
                    <a:ext uri="{9D8B030D-6E8A-4147-A177-3AD203B41FA5}">
                      <a16:colId xmlns:a16="http://schemas.microsoft.com/office/drawing/2014/main" val="4258296926"/>
                    </a:ext>
                  </a:extLst>
                </a:gridCol>
                <a:gridCol w="2579446">
                  <a:extLst>
                    <a:ext uri="{9D8B030D-6E8A-4147-A177-3AD203B41FA5}">
                      <a16:colId xmlns:a16="http://schemas.microsoft.com/office/drawing/2014/main" val="2240057558"/>
                    </a:ext>
                  </a:extLst>
                </a:gridCol>
                <a:gridCol w="2579446">
                  <a:extLst>
                    <a:ext uri="{9D8B030D-6E8A-4147-A177-3AD203B41FA5}">
                      <a16:colId xmlns:a16="http://schemas.microsoft.com/office/drawing/2014/main" val="3975006847"/>
                    </a:ext>
                  </a:extLst>
                </a:gridCol>
              </a:tblGrid>
              <a:tr h="251460">
                <a:tc>
                  <a:txBody>
                    <a:bodyPr/>
                    <a:lstStyle/>
                    <a:p>
                      <a:pPr algn="ctr" fontAlgn="b">
                        <a:buNone/>
                      </a:pPr>
                      <a:r>
                        <a:rPr lang="en-US" sz="2000" b="1" u="none" strike="noStrike" dirty="0">
                          <a:solidFill>
                            <a:schemeClr val="bg1"/>
                          </a:solidFill>
                          <a:effectLst/>
                        </a:rPr>
                        <a:t>Year</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Inpatient</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Inpatient Facility</a:t>
                      </a:r>
                      <a:endParaRPr lang="en-US" sz="2000" b="1" i="0" u="none" strike="noStrike" dirty="0">
                        <a:solidFill>
                          <a:schemeClr val="bg1"/>
                        </a:solidFill>
                        <a:effectLst/>
                        <a:latin typeface="+mj-lt"/>
                      </a:endParaRPr>
                    </a:p>
                  </a:txBody>
                  <a:tcPr marL="6350" marR="6350" marT="6350" marB="0" anchor="ctr">
                    <a:solidFill>
                      <a:srgbClr val="3A4660"/>
                    </a:solidFill>
                  </a:tcPr>
                </a:tc>
                <a:extLst>
                  <a:ext uri="{0D108BD9-81ED-4DB2-BD59-A6C34878D82A}">
                    <a16:rowId xmlns:a16="http://schemas.microsoft.com/office/drawing/2014/main" val="2004891045"/>
                  </a:ext>
                </a:extLst>
              </a:tr>
              <a:tr h="251460">
                <a:tc>
                  <a:txBody>
                    <a:bodyPr/>
                    <a:lstStyle/>
                    <a:p>
                      <a:pPr algn="ctr" fontAlgn="b">
                        <a:buNone/>
                      </a:pPr>
                      <a:r>
                        <a:rPr lang="en-US" sz="2000" b="0" u="none" strike="noStrike" dirty="0">
                          <a:solidFill>
                            <a:srgbClr val="000000"/>
                          </a:solidFill>
                          <a:effectLst/>
                        </a:rPr>
                        <a:t>2018</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35</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tc>
                  <a:txBody>
                    <a:bodyPr/>
                    <a:lstStyle/>
                    <a:p>
                      <a:pPr algn="ctr" fontAlgn="b">
                        <a:buNone/>
                      </a:pPr>
                      <a:r>
                        <a:rPr lang="en-US" sz="2000" b="0" i="0" u="none" strike="noStrike" dirty="0">
                          <a:solidFill>
                            <a:srgbClr val="000000"/>
                          </a:solidFill>
                          <a:effectLst/>
                          <a:latin typeface="+mj-lt"/>
                        </a:rPr>
                        <a:t>40</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extLst>
                  <a:ext uri="{0D108BD9-81ED-4DB2-BD59-A6C34878D82A}">
                    <a16:rowId xmlns:a16="http://schemas.microsoft.com/office/drawing/2014/main" val="3349416006"/>
                  </a:ext>
                </a:extLst>
              </a:tr>
              <a:tr h="251460">
                <a:tc>
                  <a:txBody>
                    <a:bodyPr/>
                    <a:lstStyle/>
                    <a:p>
                      <a:pPr algn="ctr" fontAlgn="b">
                        <a:buNone/>
                      </a:pPr>
                      <a:r>
                        <a:rPr lang="en-US" sz="2000" b="0" u="none" strike="noStrike">
                          <a:solidFill>
                            <a:srgbClr val="000000"/>
                          </a:solidFill>
                          <a:effectLst/>
                        </a:rPr>
                        <a:t>2020</a:t>
                      </a:r>
                      <a:endParaRPr lang="en-US" sz="2000" b="0" i="0" u="none" strike="noStrike">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35</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tc>
                  <a:txBody>
                    <a:bodyPr/>
                    <a:lstStyle/>
                    <a:p>
                      <a:pPr algn="ctr" fontAlgn="b">
                        <a:buNone/>
                      </a:pPr>
                      <a:r>
                        <a:rPr lang="en-US" sz="2000" b="0" i="0" u="none" strike="noStrike" dirty="0">
                          <a:solidFill>
                            <a:srgbClr val="000000"/>
                          </a:solidFill>
                          <a:effectLst/>
                          <a:latin typeface="+mj-lt"/>
                        </a:rPr>
                        <a:t>37</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extLst>
                  <a:ext uri="{0D108BD9-81ED-4DB2-BD59-A6C34878D82A}">
                    <a16:rowId xmlns:a16="http://schemas.microsoft.com/office/drawing/2014/main" val="1417380595"/>
                  </a:ext>
                </a:extLst>
              </a:tr>
              <a:tr h="251460">
                <a:tc>
                  <a:txBody>
                    <a:bodyPr/>
                    <a:lstStyle/>
                    <a:p>
                      <a:pPr algn="ctr" fontAlgn="b">
                        <a:buNone/>
                      </a:pPr>
                      <a:r>
                        <a:rPr lang="en-US" sz="2000" b="0" u="none" strike="noStrike" dirty="0">
                          <a:solidFill>
                            <a:srgbClr val="000000"/>
                          </a:solidFill>
                          <a:effectLst/>
                        </a:rPr>
                        <a:t>2022</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32</a:t>
                      </a:r>
                      <a:r>
                        <a:rPr lang="en-US" sz="2000" b="0" i="0" u="none" strike="noStrike" baseline="30000" dirty="0">
                          <a:solidFill>
                            <a:srgbClr val="000000"/>
                          </a:solidFill>
                          <a:effectLst/>
                          <a:latin typeface="+mj-lt"/>
                        </a:rPr>
                        <a:t>nd</a:t>
                      </a:r>
                      <a:r>
                        <a:rPr lang="en-US" sz="2000" b="0" i="0" u="none" strike="noStrike" dirty="0">
                          <a:solidFill>
                            <a:srgbClr val="000000"/>
                          </a:solidFill>
                          <a:effectLst/>
                          <a:latin typeface="+mj-lt"/>
                        </a:rPr>
                        <a:t> </a:t>
                      </a:r>
                    </a:p>
                  </a:txBody>
                  <a:tcPr marL="6350" marR="6350" marT="6350" marB="0" anchor="b"/>
                </a:tc>
                <a:tc>
                  <a:txBody>
                    <a:bodyPr/>
                    <a:lstStyle/>
                    <a:p>
                      <a:pPr algn="ctr" fontAlgn="b">
                        <a:buNone/>
                      </a:pPr>
                      <a:r>
                        <a:rPr lang="en-US" sz="2000" b="0" i="0" u="none" strike="noStrike" dirty="0">
                          <a:solidFill>
                            <a:srgbClr val="000000"/>
                          </a:solidFill>
                          <a:effectLst/>
                          <a:latin typeface="+mj-lt"/>
                        </a:rPr>
                        <a:t>34</a:t>
                      </a:r>
                      <a:r>
                        <a:rPr lang="en-US" sz="2000" b="0" i="0" u="none" strike="noStrike" baseline="30000" dirty="0">
                          <a:solidFill>
                            <a:srgbClr val="000000"/>
                          </a:solidFill>
                          <a:effectLst/>
                          <a:latin typeface="+mj-lt"/>
                        </a:rPr>
                        <a:t>th</a:t>
                      </a:r>
                      <a:endParaRPr lang="en-US" sz="2000" b="0" i="0" u="none" strike="noStrike" dirty="0">
                        <a:solidFill>
                          <a:srgbClr val="000000"/>
                        </a:solidFill>
                        <a:effectLst/>
                        <a:latin typeface="+mj-lt"/>
                      </a:endParaRPr>
                    </a:p>
                  </a:txBody>
                  <a:tcPr marL="6350" marR="6350" marT="6350" marB="0" anchor="b"/>
                </a:tc>
                <a:extLst>
                  <a:ext uri="{0D108BD9-81ED-4DB2-BD59-A6C34878D82A}">
                    <a16:rowId xmlns:a16="http://schemas.microsoft.com/office/drawing/2014/main" val="4021980331"/>
                  </a:ext>
                </a:extLst>
              </a:tr>
            </a:tbl>
          </a:graphicData>
        </a:graphic>
      </p:graphicFrame>
    </p:spTree>
    <p:extLst>
      <p:ext uri="{BB962C8B-B14F-4D97-AF65-F5344CB8AC3E}">
        <p14:creationId xmlns:p14="http://schemas.microsoft.com/office/powerpoint/2010/main" val="3899919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5CF59-4471-2905-7CBE-1BCB68C3497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3328509-E871-DCFF-19BD-AE75A5A53415}"/>
              </a:ext>
            </a:extLst>
          </p:cNvPr>
          <p:cNvSpPr/>
          <p:nvPr/>
        </p:nvSpPr>
        <p:spPr>
          <a:xfrm>
            <a:off x="457200" y="292608"/>
            <a:ext cx="11274552"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3293D"/>
                </a:solidFill>
                <a:effectLst/>
                <a:uLnTx/>
                <a:uFillTx/>
                <a:latin typeface="Arial" panose="020B0604020202020204" pitchFamily="34" charset="0"/>
                <a:ea typeface="Georgia" pitchFamily="34" charset="-122"/>
                <a:cs typeface="Arial" panose="020B0604020202020204" pitchFamily="34" charset="0"/>
              </a:rPr>
              <a:t>Commission Staff</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8" name="Shape 6">
            <a:extLst>
              <a:ext uri="{FF2B5EF4-FFF2-40B4-BE49-F238E27FC236}">
                <a16:creationId xmlns:a16="http://schemas.microsoft.com/office/drawing/2014/main" id="{C10E9D13-E1CA-D4FD-2ECF-9E760588D4D6}"/>
              </a:ext>
            </a:extLst>
          </p:cNvPr>
          <p:cNvSpPr/>
          <p:nvPr/>
        </p:nvSpPr>
        <p:spPr>
          <a:xfrm>
            <a:off x="688848" y="1371600"/>
            <a:ext cx="10585704" cy="4434840"/>
          </a:xfrm>
          <a:prstGeom prst="roundRect">
            <a:avLst>
              <a:gd name="adj" fmla="val 1649"/>
            </a:avLst>
          </a:prstGeom>
          <a:noFill/>
          <a:ln w="3175">
            <a:solidFill>
              <a:schemeClr val="tx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highlight>
                <a:srgbClr val="733603"/>
              </a:highlight>
              <a:uLnTx/>
              <a:uFillTx/>
              <a:latin typeface="Calibri" panose="020F0502020204030204"/>
              <a:ea typeface="+mn-ea"/>
              <a:cs typeface="+mn-cs"/>
            </a:endParaRPr>
          </a:p>
        </p:txBody>
      </p:sp>
      <p:sp>
        <p:nvSpPr>
          <p:cNvPr id="11" name="Text 9">
            <a:extLst>
              <a:ext uri="{FF2B5EF4-FFF2-40B4-BE49-F238E27FC236}">
                <a16:creationId xmlns:a16="http://schemas.microsoft.com/office/drawing/2014/main" id="{55201D37-6E7B-4974-1CBA-54D6537FC744}"/>
              </a:ext>
            </a:extLst>
          </p:cNvPr>
          <p:cNvSpPr/>
          <p:nvPr/>
        </p:nvSpPr>
        <p:spPr>
          <a:xfrm>
            <a:off x="873203" y="1668780"/>
            <a:ext cx="3442716" cy="35204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Barak Richman (</a:t>
            </a:r>
            <a:r>
              <a:rPr lang="en-US" sz="1400" b="1" i="1" dirty="0">
                <a:solidFill>
                  <a:srgbClr val="13293D"/>
                </a:solidFill>
                <a:latin typeface="Calibri" panose="020F0502020204030204"/>
                <a:ea typeface="Calibri" pitchFamily="34" charset="-122"/>
                <a:cs typeface="Calibri" pitchFamily="34" charset="-120"/>
              </a:rPr>
              <a:t>Facilitator)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5B6672"/>
                </a:solidFill>
                <a:latin typeface="Calibri" panose="020F0502020204030204"/>
                <a:ea typeface="Calibri" pitchFamily="34" charset="-122"/>
                <a:cs typeface="Calibri" pitchFamily="34" charset="-120"/>
              </a:rPr>
              <a:t>Professor of Business Law and Co-Director, Health Law &amp; Policy Program, George Washington School of Law</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Christie McNeill</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Deputy COS &amp; Chief Operating Officer, Office of the Governor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South Moore</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Deputy General Counsel, Office of the Governor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Sophie Roth</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Cabinet Operations Manager, Office of the Governor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Madhu Vulimiri</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5B6672"/>
                </a:solidFill>
                <a:latin typeface="Calibri" panose="020F0502020204030204"/>
                <a:ea typeface="Calibri" pitchFamily="34" charset="-122"/>
                <a:cs typeface="Calibri" pitchFamily="34" charset="-120"/>
              </a:rPr>
              <a:t>Senior Advisor for Health and Families Policy, Office of the Governor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3" name="Shape 11">
            <a:extLst>
              <a:ext uri="{FF2B5EF4-FFF2-40B4-BE49-F238E27FC236}">
                <a16:creationId xmlns:a16="http://schemas.microsoft.com/office/drawing/2014/main" id="{57C77109-5661-4158-BD3E-76EA596D74E8}"/>
              </a:ext>
            </a:extLst>
          </p:cNvPr>
          <p:cNvSpPr/>
          <p:nvPr/>
        </p:nvSpPr>
        <p:spPr>
          <a:xfrm>
            <a:off x="1686232" y="5294376"/>
            <a:ext cx="11274552" cy="658368"/>
          </a:xfrm>
          <a:prstGeom prst="roundRect">
            <a:avLst>
              <a:gd name="adj" fmla="val 11111"/>
            </a:avLst>
          </a:prstGeom>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3" name="Text 9">
            <a:extLst>
              <a:ext uri="{FF2B5EF4-FFF2-40B4-BE49-F238E27FC236}">
                <a16:creationId xmlns:a16="http://schemas.microsoft.com/office/drawing/2014/main" id="{CB9278BA-5399-B115-639E-4DEFE8E07133}"/>
              </a:ext>
            </a:extLst>
          </p:cNvPr>
          <p:cNvSpPr/>
          <p:nvPr/>
        </p:nvSpPr>
        <p:spPr>
          <a:xfrm>
            <a:off x="5016940" y="1668780"/>
            <a:ext cx="3442716" cy="3520440"/>
          </a:xfrm>
          <a:prstGeom prst="rect">
            <a:avLst/>
          </a:prstGeom>
          <a:noFill/>
          <a:ln/>
        </p:spPr>
        <p:txBody>
          <a:bodyPr wrap="square" lIns="0" tIns="0" rIns="0" bIns="0" rtlCol="0" anchor="t"/>
          <a:lstStyle/>
          <a:p>
            <a:pPr lvl="0">
              <a:defRPr/>
            </a:pPr>
            <a:r>
              <a:rPr lang="en-US" sz="1400" b="1" dirty="0">
                <a:solidFill>
                  <a:srgbClr val="13293D"/>
                </a:solidFill>
                <a:ea typeface="Calibri" pitchFamily="34" charset="-122"/>
                <a:cs typeface="Calibri" pitchFamily="34" charset="-120"/>
              </a:rPr>
              <a:t>Rukmini Balu</a:t>
            </a:r>
            <a:endParaRPr lang="en-US" sz="1400" dirty="0">
              <a:solidFill>
                <a:srgbClr val="3F3F3F"/>
              </a:solidFill>
            </a:endParaRPr>
          </a:p>
          <a:p>
            <a:pPr lvl="0">
              <a:spcAft>
                <a:spcPts val="600"/>
              </a:spcAft>
              <a:defRPr/>
            </a:pPr>
            <a:r>
              <a:rPr lang="en-US" sz="1400" dirty="0">
                <a:solidFill>
                  <a:srgbClr val="5B6672"/>
                </a:solidFill>
                <a:ea typeface="Calibri" pitchFamily="34" charset="-122"/>
                <a:cs typeface="Calibri" pitchFamily="34" charset="-120"/>
              </a:rPr>
              <a:t>Chief of Staff, NC Department of Health and Human Services</a:t>
            </a:r>
            <a:endParaRPr lang="en-US" sz="1400" b="1" dirty="0">
              <a:solidFill>
                <a:srgbClr val="13293D"/>
              </a:solidFill>
              <a:ea typeface="Calibri" pitchFamily="34" charset="-122"/>
              <a:cs typeface="Calibri" pitchFamily="34" charset="-120"/>
            </a:endParaRPr>
          </a:p>
          <a:p>
            <a:pPr lvl="0">
              <a:defRPr/>
            </a:pPr>
            <a:r>
              <a:rPr lang="en-US" sz="1400" b="1" dirty="0">
                <a:solidFill>
                  <a:srgbClr val="13293D"/>
                </a:solidFill>
                <a:ea typeface="Calibri" pitchFamily="34" charset="-122"/>
                <a:cs typeface="Calibri" pitchFamily="34" charset="-120"/>
              </a:rPr>
              <a:t>Karen Wade</a:t>
            </a:r>
            <a:endParaRPr lang="en-US" sz="1400" dirty="0">
              <a:solidFill>
                <a:srgbClr val="3F3F3F"/>
              </a:solidFill>
            </a:endParaRPr>
          </a:p>
          <a:p>
            <a:pPr lvl="0">
              <a:spcAft>
                <a:spcPts val="600"/>
              </a:spcAft>
              <a:defRPr/>
            </a:pPr>
            <a:r>
              <a:rPr lang="en-US" sz="1400" dirty="0">
                <a:solidFill>
                  <a:srgbClr val="5B6672"/>
                </a:solidFill>
                <a:ea typeface="Calibri" pitchFamily="34" charset="-122"/>
                <a:cs typeface="Calibri" pitchFamily="34" charset="-120"/>
              </a:rPr>
              <a:t>Policy Director, NC Department of Health and Human Services</a:t>
            </a:r>
            <a:endParaRPr lang="en-US" sz="1400" dirty="0">
              <a:solidFill>
                <a:srgbClr val="3F3F3F"/>
              </a:solidFill>
            </a:endParaRPr>
          </a:p>
          <a:p>
            <a:pPr lvl="0">
              <a:defRPr/>
            </a:pPr>
            <a:r>
              <a:rPr lang="en-US" sz="1400" b="1" dirty="0">
                <a:solidFill>
                  <a:srgbClr val="13293D"/>
                </a:solidFill>
                <a:ea typeface="Calibri" pitchFamily="34" charset="-122"/>
                <a:cs typeface="Calibri" pitchFamily="34" charset="-120"/>
              </a:rPr>
              <a:t>Julie Cronin</a:t>
            </a:r>
            <a:endParaRPr lang="en-US" sz="1400" dirty="0">
              <a:solidFill>
                <a:srgbClr val="3F3F3F"/>
              </a:solidFill>
            </a:endParaRPr>
          </a:p>
          <a:p>
            <a:pPr>
              <a:spcAft>
                <a:spcPts val="600"/>
              </a:spcAft>
              <a:defRPr/>
            </a:pPr>
            <a:r>
              <a:rPr lang="en-US" sz="1400" dirty="0">
                <a:solidFill>
                  <a:srgbClr val="5B6672"/>
                </a:solidFill>
                <a:ea typeface="Calibri" pitchFamily="34" charset="-122"/>
                <a:cs typeface="Calibri" pitchFamily="34" charset="-120"/>
              </a:rPr>
              <a:t>General Counsel, NC Department of Health and Human Services</a:t>
            </a:r>
            <a:endParaRPr lang="en-US" sz="1400" b="1" dirty="0">
              <a:solidFill>
                <a:srgbClr val="13293D"/>
              </a:solidFill>
              <a:ea typeface="Calibri" pitchFamily="34" charset="-122"/>
              <a:cs typeface="Calibri" pitchFamily="34" charset="-120"/>
            </a:endParaRPr>
          </a:p>
          <a:p>
            <a:pPr lvl="0">
              <a:defRPr/>
            </a:pPr>
            <a:r>
              <a:rPr lang="en-US" sz="1400" b="1" dirty="0">
                <a:solidFill>
                  <a:srgbClr val="13293D"/>
                </a:solidFill>
                <a:ea typeface="Calibri" pitchFamily="34" charset="-122"/>
                <a:cs typeface="Calibri" pitchFamily="34" charset="-120"/>
              </a:rPr>
              <a:t>Todd Baustert</a:t>
            </a:r>
            <a:endParaRPr lang="en-US" sz="1400" dirty="0">
              <a:solidFill>
                <a:srgbClr val="3F3F3F"/>
              </a:solidFill>
            </a:endParaRPr>
          </a:p>
          <a:p>
            <a:pPr lvl="0">
              <a:spcAft>
                <a:spcPts val="600"/>
              </a:spcAft>
              <a:defRPr/>
            </a:pPr>
            <a:r>
              <a:rPr lang="en-US" sz="1400" dirty="0">
                <a:solidFill>
                  <a:srgbClr val="5B6672"/>
                </a:solidFill>
                <a:ea typeface="Calibri" pitchFamily="34" charset="-122"/>
                <a:cs typeface="Calibri" pitchFamily="34" charset="-120"/>
              </a:rPr>
              <a:t>Deputy Director for Strategy, NC Medicaid, NC Department of Health &amp; Human Services</a:t>
            </a:r>
            <a:endParaRPr lang="en-US" sz="1400" b="1" dirty="0">
              <a:solidFill>
                <a:srgbClr val="13293D"/>
              </a:solidFill>
              <a:latin typeface="Calibri" panose="020F0502020204030204"/>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Eric Naisbitt</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5B6672"/>
                </a:solidFill>
                <a:latin typeface="Calibri" panose="020F0502020204030204"/>
                <a:ea typeface="Calibri" pitchFamily="34" charset="-122"/>
                <a:cs typeface="Calibri" pitchFamily="34" charset="-120"/>
              </a:rPr>
              <a:t>Chief of Staff, Office of the State Treasurer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Tom Friedman</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Executive Administrator of the State Health Plan, Office of the State Treasurer</a:t>
            </a:r>
          </a:p>
        </p:txBody>
      </p:sp>
    </p:spTree>
    <p:extLst>
      <p:ext uri="{BB962C8B-B14F-4D97-AF65-F5344CB8AC3E}">
        <p14:creationId xmlns:p14="http://schemas.microsoft.com/office/powerpoint/2010/main" val="12895108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392C5EB-107F-3C0A-040C-8EEBB736E28B}"/>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5" name="Content Placeholder 4">
            <a:extLst>
              <a:ext uri="{FF2B5EF4-FFF2-40B4-BE49-F238E27FC236}">
                <a16:creationId xmlns:a16="http://schemas.microsoft.com/office/drawing/2014/main" id="{345D2ED2-4E1F-5623-E412-B26BB8D93146}"/>
              </a:ext>
            </a:extLst>
          </p:cNvPr>
          <p:cNvSpPr>
            <a:spLocks noGrp="1"/>
          </p:cNvSpPr>
          <p:nvPr>
            <p:ph idx="1"/>
          </p:nvPr>
        </p:nvSpPr>
        <p:spPr>
          <a:xfrm>
            <a:off x="518678" y="1524000"/>
            <a:ext cx="10301722" cy="2362200"/>
          </a:xfrm>
        </p:spPr>
        <p:txBody>
          <a:bodyPr/>
          <a:lstStyle/>
          <a:p>
            <a:pPr>
              <a:buClr>
                <a:srgbClr val="000000"/>
              </a:buClr>
            </a:pPr>
            <a:r>
              <a:rPr lang="en-US" dirty="0">
                <a:solidFill>
                  <a:srgbClr val="000000"/>
                </a:solidFill>
              </a:rPr>
              <a:t>A 2023 study commissioned by the State Health Plan found “too many North Carolina hospitals are violating federal rules to hide their prices from patients”</a:t>
            </a:r>
          </a:p>
          <a:p>
            <a:pPr lvl="1">
              <a:buClr>
                <a:srgbClr val="000000"/>
              </a:buClr>
            </a:pPr>
            <a:r>
              <a:rPr lang="en-US" dirty="0">
                <a:solidFill>
                  <a:srgbClr val="000000"/>
                </a:solidFill>
              </a:rPr>
              <a:t>Only 5 out of 140 hospitals disclosed commercial prices for all 16 shoppable services </a:t>
            </a:r>
          </a:p>
          <a:p>
            <a:pPr lvl="1">
              <a:buClr>
                <a:srgbClr val="000000"/>
              </a:buClr>
            </a:pPr>
            <a:r>
              <a:rPr lang="en-US" dirty="0">
                <a:solidFill>
                  <a:srgbClr val="000000"/>
                </a:solidFill>
              </a:rPr>
              <a:t>Average disclosure rate was 51% for commercial prices and 42% for cash prices </a:t>
            </a:r>
          </a:p>
          <a:p>
            <a:pPr lvl="1">
              <a:buClr>
                <a:srgbClr val="000000"/>
              </a:buClr>
            </a:pPr>
            <a:endParaRPr lang="en-US" dirty="0">
              <a:solidFill>
                <a:srgbClr val="000000"/>
              </a:solidFill>
            </a:endParaRPr>
          </a:p>
          <a:p>
            <a:pPr>
              <a:buClr>
                <a:srgbClr val="000000"/>
              </a:buClr>
            </a:pPr>
            <a:r>
              <a:rPr lang="en-US" dirty="0">
                <a:solidFill>
                  <a:srgbClr val="000000"/>
                </a:solidFill>
              </a:rPr>
              <a:t>When prices are opaque, competition is weakened</a:t>
            </a:r>
          </a:p>
          <a:p>
            <a:pPr lvl="1">
              <a:buClr>
                <a:srgbClr val="000000"/>
              </a:buClr>
            </a:pPr>
            <a:endParaRPr lang="en-US" dirty="0">
              <a:solidFill>
                <a:srgbClr val="000000"/>
              </a:solidFill>
            </a:endParaRPr>
          </a:p>
          <a:p>
            <a:pPr lvl="1">
              <a:buClr>
                <a:srgbClr val="000000"/>
              </a:buClr>
            </a:pPr>
            <a:endParaRPr lang="en-US" dirty="0">
              <a:solidFill>
                <a:srgbClr val="000000"/>
              </a:solidFill>
            </a:endParaRPr>
          </a:p>
          <a:p>
            <a:pPr marL="457200" lvl="1" indent="0">
              <a:buClr>
                <a:srgbClr val="000000"/>
              </a:buClr>
              <a:buNone/>
            </a:pPr>
            <a:endParaRPr lang="en-US" dirty="0">
              <a:solidFill>
                <a:srgbClr val="000000"/>
              </a:solidFill>
            </a:endParaRPr>
          </a:p>
          <a:p>
            <a:pPr marL="914400" lvl="2" indent="0">
              <a:buClr>
                <a:srgbClr val="000000"/>
              </a:buClr>
              <a:buNone/>
            </a:pPr>
            <a:endParaRPr lang="en-US" sz="2000" dirty="0">
              <a:solidFill>
                <a:srgbClr val="000000"/>
              </a:solidFill>
            </a:endParaRPr>
          </a:p>
          <a:p>
            <a:pPr lvl="1">
              <a:buClr>
                <a:srgbClr val="000000"/>
              </a:buClr>
            </a:pPr>
            <a:endParaRPr lang="en-US" dirty="0">
              <a:solidFill>
                <a:srgbClr val="000000"/>
              </a:solidFill>
            </a:endParaRPr>
          </a:p>
        </p:txBody>
      </p:sp>
      <p:sp>
        <p:nvSpPr>
          <p:cNvPr id="8" name="Text 17">
            <a:extLst>
              <a:ext uri="{FF2B5EF4-FFF2-40B4-BE49-F238E27FC236}">
                <a16:creationId xmlns:a16="http://schemas.microsoft.com/office/drawing/2014/main" id="{A525BF5C-7EB6-88D6-E848-7D7328ADD860}"/>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North Carolina Department of State Treasurer “North Carolina Hospitals: Extreme Price Markups, Failures in Transparency for Shoppable Hospital Services” (2023).</a:t>
            </a:r>
          </a:p>
        </p:txBody>
      </p:sp>
      <p:sp>
        <p:nvSpPr>
          <p:cNvPr id="9" name="Text 2">
            <a:extLst>
              <a:ext uri="{FF2B5EF4-FFF2-40B4-BE49-F238E27FC236}">
                <a16:creationId xmlns:a16="http://schemas.microsoft.com/office/drawing/2014/main" id="{CB3EE7FC-4F83-7E91-C09E-59ADB67B81E1}"/>
              </a:ext>
            </a:extLst>
          </p:cNvPr>
          <p:cNvSpPr/>
          <p:nvPr/>
        </p:nvSpPr>
        <p:spPr>
          <a:xfrm>
            <a:off x="719328"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n-ea"/>
                <a:cs typeface="Arial" panose="020B0604020202020204" pitchFamily="34" charset="0"/>
              </a:rPr>
              <a:t>Price Opacity Weakens Competition</a:t>
            </a:r>
          </a:p>
        </p:txBody>
      </p:sp>
      <p:sp>
        <p:nvSpPr>
          <p:cNvPr id="4" name="Rectangle 3">
            <a:hlinkClick r:id="rId3"/>
            <a:extLst>
              <a:ext uri="{FF2B5EF4-FFF2-40B4-BE49-F238E27FC236}">
                <a16:creationId xmlns:a16="http://schemas.microsoft.com/office/drawing/2014/main" id="{C3485DC9-0306-9A25-9713-252FB0F0798D}"/>
              </a:ext>
            </a:extLst>
          </p:cNvPr>
          <p:cNvSpPr/>
          <p:nvPr/>
        </p:nvSpPr>
        <p:spPr>
          <a:xfrm>
            <a:off x="990600" y="6452616"/>
            <a:ext cx="73914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471B8CAF-FD77-1BC9-B378-B404B1EAF647}"/>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1" name="Table 10">
            <a:extLst>
              <a:ext uri="{FF2B5EF4-FFF2-40B4-BE49-F238E27FC236}">
                <a16:creationId xmlns:a16="http://schemas.microsoft.com/office/drawing/2014/main" id="{C1BCD626-C438-11A5-301F-5514B288A9A8}"/>
              </a:ext>
            </a:extLst>
          </p:cNvPr>
          <p:cNvGraphicFramePr>
            <a:graphicFrameLocks noGrp="1"/>
          </p:cNvGraphicFramePr>
          <p:nvPr/>
        </p:nvGraphicFramePr>
        <p:xfrm>
          <a:off x="1615440" y="3810000"/>
          <a:ext cx="8961120" cy="1828800"/>
        </p:xfrm>
        <a:graphic>
          <a:graphicData uri="http://schemas.openxmlformats.org/drawingml/2006/table">
            <a:tbl>
              <a:tblPr firstRow="1" bandRow="1">
                <a:tableStyleId>{9D7B26C5-4107-4FEC-AEDC-1716B250A1EF}</a:tableStyleId>
              </a:tblPr>
              <a:tblGrid>
                <a:gridCol w="2240280">
                  <a:extLst>
                    <a:ext uri="{9D8B030D-6E8A-4147-A177-3AD203B41FA5}">
                      <a16:colId xmlns:a16="http://schemas.microsoft.com/office/drawing/2014/main" val="588860148"/>
                    </a:ext>
                  </a:extLst>
                </a:gridCol>
                <a:gridCol w="2240280">
                  <a:extLst>
                    <a:ext uri="{9D8B030D-6E8A-4147-A177-3AD203B41FA5}">
                      <a16:colId xmlns:a16="http://schemas.microsoft.com/office/drawing/2014/main" val="446029492"/>
                    </a:ext>
                  </a:extLst>
                </a:gridCol>
                <a:gridCol w="2240280">
                  <a:extLst>
                    <a:ext uri="{9D8B030D-6E8A-4147-A177-3AD203B41FA5}">
                      <a16:colId xmlns:a16="http://schemas.microsoft.com/office/drawing/2014/main" val="3818918720"/>
                    </a:ext>
                  </a:extLst>
                </a:gridCol>
                <a:gridCol w="2240280">
                  <a:extLst>
                    <a:ext uri="{9D8B030D-6E8A-4147-A177-3AD203B41FA5}">
                      <a16:colId xmlns:a16="http://schemas.microsoft.com/office/drawing/2014/main" val="1293969280"/>
                    </a:ext>
                  </a:extLst>
                </a:gridCol>
              </a:tblGrid>
              <a:tr h="347472">
                <a:tc>
                  <a:txBody>
                    <a:bodyPr/>
                    <a:lstStyle/>
                    <a:p>
                      <a:pPr algn="ctr"/>
                      <a:r>
                        <a:rPr lang="en-US" dirty="0">
                          <a:solidFill>
                            <a:schemeClr val="bg1"/>
                          </a:solidFill>
                        </a:rPr>
                        <a:t>Service </a:t>
                      </a:r>
                    </a:p>
                  </a:txBody>
                  <a:tcPr>
                    <a:solidFill>
                      <a:srgbClr val="3A4660"/>
                    </a:solidFill>
                  </a:tcPr>
                </a:tc>
                <a:tc>
                  <a:txBody>
                    <a:bodyPr/>
                    <a:lstStyle/>
                    <a:p>
                      <a:pPr algn="ctr"/>
                      <a:r>
                        <a:rPr lang="en-US" dirty="0">
                          <a:solidFill>
                            <a:schemeClr val="bg1"/>
                          </a:solidFill>
                        </a:rPr>
                        <a:t>10</a:t>
                      </a:r>
                      <a:r>
                        <a:rPr lang="en-US" baseline="30000" dirty="0">
                          <a:solidFill>
                            <a:schemeClr val="bg1"/>
                          </a:solidFill>
                        </a:rPr>
                        <a:t>th</a:t>
                      </a:r>
                      <a:r>
                        <a:rPr lang="en-US" dirty="0">
                          <a:solidFill>
                            <a:schemeClr val="bg1"/>
                          </a:solidFill>
                        </a:rPr>
                        <a:t> Most Affordable</a:t>
                      </a:r>
                    </a:p>
                  </a:txBody>
                  <a:tcPr anchor="ctr">
                    <a:solidFill>
                      <a:srgbClr val="3A4660"/>
                    </a:solidFill>
                  </a:tcPr>
                </a:tc>
                <a:tc>
                  <a:txBody>
                    <a:bodyPr/>
                    <a:lstStyle/>
                    <a:p>
                      <a:pPr algn="ctr"/>
                      <a:r>
                        <a:rPr lang="en-US" dirty="0">
                          <a:solidFill>
                            <a:schemeClr val="bg1"/>
                          </a:solidFill>
                        </a:rPr>
                        <a:t>10</a:t>
                      </a:r>
                      <a:r>
                        <a:rPr lang="en-US" baseline="30000" dirty="0">
                          <a:solidFill>
                            <a:schemeClr val="bg1"/>
                          </a:solidFill>
                        </a:rPr>
                        <a:t>th</a:t>
                      </a:r>
                      <a:r>
                        <a:rPr lang="en-US" dirty="0">
                          <a:solidFill>
                            <a:schemeClr val="bg1"/>
                          </a:solidFill>
                        </a:rPr>
                        <a:t> Most Expensive</a:t>
                      </a:r>
                    </a:p>
                  </a:txBody>
                  <a:tcPr anchor="ctr">
                    <a:solidFill>
                      <a:srgbClr val="3A4660"/>
                    </a:solidFill>
                  </a:tcPr>
                </a:tc>
                <a:tc>
                  <a:txBody>
                    <a:bodyPr/>
                    <a:lstStyle/>
                    <a:p>
                      <a:pPr algn="ctr"/>
                      <a:r>
                        <a:rPr lang="en-US" dirty="0">
                          <a:solidFill>
                            <a:schemeClr val="bg1"/>
                          </a:solidFill>
                        </a:rPr>
                        <a:t>Price Difference</a:t>
                      </a:r>
                    </a:p>
                  </a:txBody>
                  <a:tcPr anchor="ctr">
                    <a:solidFill>
                      <a:srgbClr val="3A4660"/>
                    </a:solidFill>
                  </a:tcPr>
                </a:tc>
                <a:extLst>
                  <a:ext uri="{0D108BD9-81ED-4DB2-BD59-A6C34878D82A}">
                    <a16:rowId xmlns:a16="http://schemas.microsoft.com/office/drawing/2014/main" val="3546006476"/>
                  </a:ext>
                </a:extLst>
              </a:tr>
              <a:tr h="347472">
                <a:tc>
                  <a:txBody>
                    <a:bodyPr/>
                    <a:lstStyle/>
                    <a:p>
                      <a:pPr algn="l"/>
                      <a:r>
                        <a:rPr lang="en-US" dirty="0">
                          <a:solidFill>
                            <a:srgbClr val="000000"/>
                          </a:solidFill>
                        </a:rPr>
                        <a:t>Complete Blood Test</a:t>
                      </a:r>
                    </a:p>
                  </a:txBody>
                  <a:tcPr anchor="ctr"/>
                </a:tc>
                <a:tc>
                  <a:txBody>
                    <a:bodyPr/>
                    <a:lstStyle/>
                    <a:p>
                      <a:pPr algn="ctr"/>
                      <a:r>
                        <a:rPr lang="en-US" dirty="0">
                          <a:solidFill>
                            <a:srgbClr val="000000"/>
                          </a:solidFill>
                        </a:rPr>
                        <a:t>$12.05</a:t>
                      </a:r>
                    </a:p>
                  </a:txBody>
                  <a:tcPr anchor="ctr"/>
                </a:tc>
                <a:tc>
                  <a:txBody>
                    <a:bodyPr/>
                    <a:lstStyle/>
                    <a:p>
                      <a:pPr algn="ctr"/>
                      <a:r>
                        <a:rPr lang="en-US" dirty="0">
                          <a:solidFill>
                            <a:srgbClr val="000000"/>
                          </a:solidFill>
                        </a:rPr>
                        <a:t>$88.40</a:t>
                      </a:r>
                    </a:p>
                  </a:txBody>
                  <a:tcPr anchor="ctr"/>
                </a:tc>
                <a:tc>
                  <a:txBody>
                    <a:bodyPr/>
                    <a:lstStyle/>
                    <a:p>
                      <a:pPr algn="ctr"/>
                      <a:r>
                        <a:rPr lang="en-US" dirty="0">
                          <a:solidFill>
                            <a:srgbClr val="000000"/>
                          </a:solidFill>
                        </a:rPr>
                        <a:t>7.3x</a:t>
                      </a:r>
                    </a:p>
                  </a:txBody>
                  <a:tcPr anchor="ctr"/>
                </a:tc>
                <a:extLst>
                  <a:ext uri="{0D108BD9-81ED-4DB2-BD59-A6C34878D82A}">
                    <a16:rowId xmlns:a16="http://schemas.microsoft.com/office/drawing/2014/main" val="3619612524"/>
                  </a:ext>
                </a:extLst>
              </a:tr>
              <a:tr h="347472">
                <a:tc>
                  <a:txBody>
                    <a:bodyPr/>
                    <a:lstStyle/>
                    <a:p>
                      <a:pPr algn="l"/>
                      <a:r>
                        <a:rPr lang="en-US" dirty="0">
                          <a:solidFill>
                            <a:srgbClr val="000000"/>
                          </a:solidFill>
                        </a:rPr>
                        <a:t>Pregnancy Ultrasound</a:t>
                      </a:r>
                    </a:p>
                  </a:txBody>
                  <a:tcPr anchor="ctr"/>
                </a:tc>
                <a:tc>
                  <a:txBody>
                    <a:bodyPr/>
                    <a:lstStyle/>
                    <a:p>
                      <a:pPr algn="ctr"/>
                      <a:r>
                        <a:rPr lang="en-US" dirty="0">
                          <a:solidFill>
                            <a:srgbClr val="000000"/>
                          </a:solidFill>
                        </a:rPr>
                        <a:t>$180.84</a:t>
                      </a:r>
                    </a:p>
                  </a:txBody>
                  <a:tcPr anchor="ctr"/>
                </a:tc>
                <a:tc>
                  <a:txBody>
                    <a:bodyPr/>
                    <a:lstStyle/>
                    <a:p>
                      <a:pPr algn="ctr"/>
                      <a:r>
                        <a:rPr lang="en-US" dirty="0">
                          <a:solidFill>
                            <a:srgbClr val="000000"/>
                          </a:solidFill>
                        </a:rPr>
                        <a:t>$724.08</a:t>
                      </a:r>
                    </a:p>
                  </a:txBody>
                  <a:tcPr anchor="ctr"/>
                </a:tc>
                <a:tc>
                  <a:txBody>
                    <a:bodyPr/>
                    <a:lstStyle/>
                    <a:p>
                      <a:pPr algn="ctr"/>
                      <a:r>
                        <a:rPr lang="en-US" dirty="0">
                          <a:solidFill>
                            <a:srgbClr val="000000"/>
                          </a:solidFill>
                        </a:rPr>
                        <a:t>4.0x</a:t>
                      </a:r>
                    </a:p>
                  </a:txBody>
                  <a:tcPr anchor="ctr"/>
                </a:tc>
                <a:extLst>
                  <a:ext uri="{0D108BD9-81ED-4DB2-BD59-A6C34878D82A}">
                    <a16:rowId xmlns:a16="http://schemas.microsoft.com/office/drawing/2014/main" val="1450686760"/>
                  </a:ext>
                </a:extLst>
              </a:tr>
              <a:tr h="347472">
                <a:tc>
                  <a:txBody>
                    <a:bodyPr/>
                    <a:lstStyle/>
                    <a:p>
                      <a:pPr algn="l"/>
                      <a:r>
                        <a:rPr lang="en-US" dirty="0">
                          <a:solidFill>
                            <a:srgbClr val="000000"/>
                          </a:solidFill>
                        </a:rPr>
                        <a:t>MRI Brain Scan</a:t>
                      </a:r>
                    </a:p>
                  </a:txBody>
                  <a:tcPr anchor="ctr"/>
                </a:tc>
                <a:tc>
                  <a:txBody>
                    <a:bodyPr/>
                    <a:lstStyle/>
                    <a:p>
                      <a:pPr algn="ctr"/>
                      <a:r>
                        <a:rPr lang="en-US" dirty="0">
                          <a:solidFill>
                            <a:srgbClr val="000000"/>
                          </a:solidFill>
                        </a:rPr>
                        <a:t>$837.36</a:t>
                      </a:r>
                    </a:p>
                  </a:txBody>
                  <a:tcPr anchor="ctr"/>
                </a:tc>
                <a:tc>
                  <a:txBody>
                    <a:bodyPr/>
                    <a:lstStyle/>
                    <a:p>
                      <a:pPr algn="ctr"/>
                      <a:r>
                        <a:rPr lang="en-US" dirty="0">
                          <a:solidFill>
                            <a:srgbClr val="000000"/>
                          </a:solidFill>
                        </a:rPr>
                        <a:t>$3,964.42</a:t>
                      </a:r>
                    </a:p>
                  </a:txBody>
                  <a:tcPr anchor="ctr"/>
                </a:tc>
                <a:tc>
                  <a:txBody>
                    <a:bodyPr/>
                    <a:lstStyle/>
                    <a:p>
                      <a:pPr algn="ctr"/>
                      <a:r>
                        <a:rPr lang="en-US" dirty="0">
                          <a:solidFill>
                            <a:srgbClr val="000000"/>
                          </a:solidFill>
                        </a:rPr>
                        <a:t>4.7x</a:t>
                      </a:r>
                    </a:p>
                  </a:txBody>
                  <a:tcPr anchor="ctr"/>
                </a:tc>
                <a:extLst>
                  <a:ext uri="{0D108BD9-81ED-4DB2-BD59-A6C34878D82A}">
                    <a16:rowId xmlns:a16="http://schemas.microsoft.com/office/drawing/2014/main" val="4209744372"/>
                  </a:ext>
                </a:extLst>
              </a:tr>
              <a:tr h="347472">
                <a:tc>
                  <a:txBody>
                    <a:bodyPr/>
                    <a:lstStyle/>
                    <a:p>
                      <a:pPr algn="l"/>
                      <a:r>
                        <a:rPr lang="en-US" dirty="0">
                          <a:solidFill>
                            <a:srgbClr val="000000"/>
                          </a:solidFill>
                        </a:rPr>
                        <a:t>Colonoscopy</a:t>
                      </a:r>
                    </a:p>
                  </a:txBody>
                  <a:tcPr anchor="ctr"/>
                </a:tc>
                <a:tc>
                  <a:txBody>
                    <a:bodyPr/>
                    <a:lstStyle/>
                    <a:p>
                      <a:pPr algn="ctr"/>
                      <a:r>
                        <a:rPr lang="en-US" dirty="0">
                          <a:solidFill>
                            <a:srgbClr val="000000"/>
                          </a:solidFill>
                        </a:rPr>
                        <a:t>$509.41</a:t>
                      </a:r>
                    </a:p>
                  </a:txBody>
                  <a:tcPr anchor="ctr"/>
                </a:tc>
                <a:tc>
                  <a:txBody>
                    <a:bodyPr/>
                    <a:lstStyle/>
                    <a:p>
                      <a:pPr algn="ctr"/>
                      <a:r>
                        <a:rPr lang="en-US" dirty="0">
                          <a:solidFill>
                            <a:srgbClr val="000000"/>
                          </a:solidFill>
                        </a:rPr>
                        <a:t>$3,269.00</a:t>
                      </a:r>
                    </a:p>
                  </a:txBody>
                  <a:tcPr anchor="ctr"/>
                </a:tc>
                <a:tc>
                  <a:txBody>
                    <a:bodyPr/>
                    <a:lstStyle/>
                    <a:p>
                      <a:pPr algn="ctr"/>
                      <a:r>
                        <a:rPr lang="en-US" dirty="0">
                          <a:solidFill>
                            <a:srgbClr val="000000"/>
                          </a:solidFill>
                        </a:rPr>
                        <a:t>6.4x</a:t>
                      </a:r>
                    </a:p>
                  </a:txBody>
                  <a:tcPr anchor="ctr"/>
                </a:tc>
                <a:extLst>
                  <a:ext uri="{0D108BD9-81ED-4DB2-BD59-A6C34878D82A}">
                    <a16:rowId xmlns:a16="http://schemas.microsoft.com/office/drawing/2014/main" val="2529864458"/>
                  </a:ext>
                </a:extLst>
              </a:tr>
            </a:tbl>
          </a:graphicData>
        </a:graphic>
      </p:graphicFrame>
    </p:spTree>
    <p:extLst>
      <p:ext uri="{BB962C8B-B14F-4D97-AF65-F5344CB8AC3E}">
        <p14:creationId xmlns:p14="http://schemas.microsoft.com/office/powerpoint/2010/main" val="2799342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877943B-525F-B60A-1187-BE34A6CA003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EAE3BDC-5751-A331-C4FE-542598F3B85D}"/>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4" name="Text 17">
            <a:extLst>
              <a:ext uri="{FF2B5EF4-FFF2-40B4-BE49-F238E27FC236}">
                <a16:creationId xmlns:a16="http://schemas.microsoft.com/office/drawing/2014/main" id="{69A098E0-17F6-8F40-6868-2FB33C5A03B3}"/>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HRSA “Area Health Resources Files” (2023 data, published 2025); Sheps Health Workforce NC “Health Professionals by County, 2023” (2023). </a:t>
            </a:r>
          </a:p>
        </p:txBody>
      </p:sp>
      <p:sp>
        <p:nvSpPr>
          <p:cNvPr id="8" name="Rectangle 7">
            <a:extLst>
              <a:ext uri="{FF2B5EF4-FFF2-40B4-BE49-F238E27FC236}">
                <a16:creationId xmlns:a16="http://schemas.microsoft.com/office/drawing/2014/main" id="{BA8AEE80-1E6C-5433-2E5D-38A2A52BE1E9}"/>
              </a:ext>
            </a:extLst>
          </p:cNvPr>
          <p:cNvSpPr/>
          <p:nvPr/>
        </p:nvSpPr>
        <p:spPr>
          <a:xfrm>
            <a:off x="8169349" y="5900928"/>
            <a:ext cx="838200"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33025A5-8309-AEB8-23EF-8DF514A90F66}"/>
              </a:ext>
            </a:extLst>
          </p:cNvPr>
          <p:cNvSpPr txBox="1"/>
          <p:nvPr/>
        </p:nvSpPr>
        <p:spPr>
          <a:xfrm>
            <a:off x="569191" y="1828800"/>
            <a:ext cx="10698480" cy="120032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is on par with national average in overall health care workforce per 100,000 residents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2">
            <a:extLst>
              <a:ext uri="{FF2B5EF4-FFF2-40B4-BE49-F238E27FC236}">
                <a16:creationId xmlns:a16="http://schemas.microsoft.com/office/drawing/2014/main" id="{7E6D9210-E325-9ADF-ADB9-36B7D52E5F76}"/>
              </a:ext>
            </a:extLst>
          </p:cNvPr>
          <p:cNvSpPr/>
          <p:nvPr/>
        </p:nvSpPr>
        <p:spPr>
          <a:xfrm>
            <a:off x="719328"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Health Care Workforce on Par Statewide, Scarce in Rural Communities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9C83553A-E1AD-239D-4611-B11956014994}"/>
              </a:ext>
            </a:extLst>
          </p:cNvPr>
          <p:cNvSpPr txBox="1"/>
          <p:nvPr/>
        </p:nvSpPr>
        <p:spPr>
          <a:xfrm>
            <a:off x="540491" y="4267200"/>
            <a:ext cx="5139319" cy="193899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But there is a sizeable rural-urban gap: rural communities in the state have 50% fewer doctors and 70% fewer psychologists per resident, compared to urban areas</a:t>
            </a:r>
          </a:p>
        </p:txBody>
      </p:sp>
      <p:sp>
        <p:nvSpPr>
          <p:cNvPr id="11" name="TextBox 10">
            <a:extLst>
              <a:ext uri="{FF2B5EF4-FFF2-40B4-BE49-F238E27FC236}">
                <a16:creationId xmlns:a16="http://schemas.microsoft.com/office/drawing/2014/main" id="{BCA491FF-56C2-4F50-484B-DE56500C52C1}"/>
              </a:ext>
            </a:extLst>
          </p:cNvPr>
          <p:cNvSpPr txBox="1"/>
          <p:nvPr/>
        </p:nvSpPr>
        <p:spPr>
          <a:xfrm>
            <a:off x="5679810" y="4068966"/>
            <a:ext cx="55591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Rural workforce per capita, relative to urban</a:t>
            </a:r>
          </a:p>
        </p:txBody>
      </p:sp>
      <p:graphicFrame>
        <p:nvGraphicFramePr>
          <p:cNvPr id="2" name="Chart 1">
            <a:extLst>
              <a:ext uri="{FF2B5EF4-FFF2-40B4-BE49-F238E27FC236}">
                <a16:creationId xmlns:a16="http://schemas.microsoft.com/office/drawing/2014/main" id="{CD34C376-B702-7B7E-FB4E-23CD44929529}"/>
              </a:ext>
            </a:extLst>
          </p:cNvPr>
          <p:cNvGraphicFramePr>
            <a:graphicFrameLocks/>
          </p:cNvGraphicFramePr>
          <p:nvPr/>
        </p:nvGraphicFramePr>
        <p:xfrm>
          <a:off x="5806440" y="4421345"/>
          <a:ext cx="5394960" cy="20116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hlinkClick r:id="rId4"/>
            <a:extLst>
              <a:ext uri="{FF2B5EF4-FFF2-40B4-BE49-F238E27FC236}">
                <a16:creationId xmlns:a16="http://schemas.microsoft.com/office/drawing/2014/main" id="{7DCBB255-429A-5C9F-96BE-0CCED6FECD8C}"/>
              </a:ext>
            </a:extLst>
          </p:cNvPr>
          <p:cNvSpPr/>
          <p:nvPr/>
        </p:nvSpPr>
        <p:spPr>
          <a:xfrm>
            <a:off x="990600" y="6452616"/>
            <a:ext cx="29718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5"/>
            <a:extLst>
              <a:ext uri="{FF2B5EF4-FFF2-40B4-BE49-F238E27FC236}">
                <a16:creationId xmlns:a16="http://schemas.microsoft.com/office/drawing/2014/main" id="{C9234E98-1DBF-7375-7DC0-446B96BC2F67}"/>
              </a:ext>
            </a:extLst>
          </p:cNvPr>
          <p:cNvSpPr/>
          <p:nvPr/>
        </p:nvSpPr>
        <p:spPr>
          <a:xfrm>
            <a:off x="4033340" y="6463933"/>
            <a:ext cx="3434259"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09139D1-ABE1-A85E-0611-38EEBEAA71F8}"/>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5" name="Table 14">
            <a:extLst>
              <a:ext uri="{FF2B5EF4-FFF2-40B4-BE49-F238E27FC236}">
                <a16:creationId xmlns:a16="http://schemas.microsoft.com/office/drawing/2014/main" id="{8286F295-B94B-97BB-5AE6-FD2212D9EE27}"/>
              </a:ext>
            </a:extLst>
          </p:cNvPr>
          <p:cNvGraphicFramePr>
            <a:graphicFrameLocks noGrp="1"/>
          </p:cNvGraphicFramePr>
          <p:nvPr/>
        </p:nvGraphicFramePr>
        <p:xfrm>
          <a:off x="1066800" y="2669457"/>
          <a:ext cx="10058400" cy="1292943"/>
        </p:xfrm>
        <a:graphic>
          <a:graphicData uri="http://schemas.openxmlformats.org/drawingml/2006/table">
            <a:tbl>
              <a:tblPr firstRow="1" bandRow="1">
                <a:tableStyleId>{9D7B26C5-4107-4FEC-AEDC-1716B250A1EF}</a:tableStyleId>
              </a:tblPr>
              <a:tblGrid>
                <a:gridCol w="1377132">
                  <a:extLst>
                    <a:ext uri="{9D8B030D-6E8A-4147-A177-3AD203B41FA5}">
                      <a16:colId xmlns:a16="http://schemas.microsoft.com/office/drawing/2014/main" val="3831149497"/>
                    </a:ext>
                  </a:extLst>
                </a:gridCol>
                <a:gridCol w="1632375">
                  <a:extLst>
                    <a:ext uri="{9D8B030D-6E8A-4147-A177-3AD203B41FA5}">
                      <a16:colId xmlns:a16="http://schemas.microsoft.com/office/drawing/2014/main" val="4074560378"/>
                    </a:ext>
                  </a:extLst>
                </a:gridCol>
                <a:gridCol w="2019693">
                  <a:extLst>
                    <a:ext uri="{9D8B030D-6E8A-4147-A177-3AD203B41FA5}">
                      <a16:colId xmlns:a16="http://schemas.microsoft.com/office/drawing/2014/main" val="1911992281"/>
                    </a:ext>
                  </a:extLst>
                </a:gridCol>
                <a:gridCol w="1676400">
                  <a:extLst>
                    <a:ext uri="{9D8B030D-6E8A-4147-A177-3AD203B41FA5}">
                      <a16:colId xmlns:a16="http://schemas.microsoft.com/office/drawing/2014/main" val="4062117190"/>
                    </a:ext>
                  </a:extLst>
                </a:gridCol>
                <a:gridCol w="1676400">
                  <a:extLst>
                    <a:ext uri="{9D8B030D-6E8A-4147-A177-3AD203B41FA5}">
                      <a16:colId xmlns:a16="http://schemas.microsoft.com/office/drawing/2014/main" val="702736311"/>
                    </a:ext>
                  </a:extLst>
                </a:gridCol>
                <a:gridCol w="1676400">
                  <a:extLst>
                    <a:ext uri="{9D8B030D-6E8A-4147-A177-3AD203B41FA5}">
                      <a16:colId xmlns:a16="http://schemas.microsoft.com/office/drawing/2014/main" val="2604464527"/>
                    </a:ext>
                  </a:extLst>
                </a:gridCol>
              </a:tblGrid>
              <a:tr h="430981">
                <a:tc>
                  <a:txBody>
                    <a:bodyPr/>
                    <a:lstStyle/>
                    <a:p>
                      <a:pPr algn="l" fontAlgn="b">
                        <a:buNone/>
                      </a:pPr>
                      <a:endParaRPr lang="en-US" sz="1800" b="1" i="0" u="none" strike="noStrike" dirty="0">
                        <a:solidFill>
                          <a:schemeClr val="bg1"/>
                        </a:solidFill>
                        <a:effectLst/>
                        <a:latin typeface="Calibri" panose="020F0502020204030204" pitchFamily="34" charset="0"/>
                      </a:endParaRP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Physicians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Registered Nurses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Dentists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Pharmacists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Psychologists</a:t>
                      </a:r>
                    </a:p>
                  </a:txBody>
                  <a:tcPr marL="6350" marR="6350" marT="6350" marB="0" anchor="ctr">
                    <a:solidFill>
                      <a:srgbClr val="3A4660"/>
                    </a:solidFill>
                  </a:tcPr>
                </a:tc>
                <a:extLst>
                  <a:ext uri="{0D108BD9-81ED-4DB2-BD59-A6C34878D82A}">
                    <a16:rowId xmlns:a16="http://schemas.microsoft.com/office/drawing/2014/main" val="1592933399"/>
                  </a:ext>
                </a:extLst>
              </a:tr>
              <a:tr h="430981">
                <a:tc>
                  <a:txBody>
                    <a:bodyPr/>
                    <a:lstStyle/>
                    <a:p>
                      <a:pPr algn="l" fontAlgn="b">
                        <a:buNone/>
                      </a:pPr>
                      <a:r>
                        <a:rPr lang="en-US" sz="1800" b="0" i="0" u="none" strike="noStrike">
                          <a:solidFill>
                            <a:srgbClr val="000000"/>
                          </a:solidFill>
                          <a:effectLst/>
                          <a:latin typeface="Calibri" panose="020F0502020204030204" pitchFamily="34" charset="0"/>
                        </a:rPr>
                        <a:t>North Carolina</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290.6</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1,062.7</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55.1</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107.6</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65.2</a:t>
                      </a:r>
                    </a:p>
                  </a:txBody>
                  <a:tcPr marL="6350" marR="6350" marT="6350" marB="0" anchor="ctr"/>
                </a:tc>
                <a:extLst>
                  <a:ext uri="{0D108BD9-81ED-4DB2-BD59-A6C34878D82A}">
                    <a16:rowId xmlns:a16="http://schemas.microsoft.com/office/drawing/2014/main" val="874372257"/>
                  </a:ext>
                </a:extLst>
              </a:tr>
              <a:tr h="430981">
                <a:tc>
                  <a:txBody>
                    <a:bodyPr/>
                    <a:lstStyle/>
                    <a:p>
                      <a:pPr algn="l" fontAlgn="b">
                        <a:buNone/>
                      </a:pPr>
                      <a:r>
                        <a:rPr lang="en-US" sz="1800" b="0" i="0" u="none" strike="noStrike">
                          <a:solidFill>
                            <a:srgbClr val="000000"/>
                          </a:solidFill>
                          <a:effectLst/>
                          <a:latin typeface="Calibri" panose="020F0502020204030204" pitchFamily="34" charset="0"/>
                        </a:rPr>
                        <a:t>U.S.  </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303.9</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1,052.5</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55.1</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108.5</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76.6</a:t>
                      </a:r>
                    </a:p>
                  </a:txBody>
                  <a:tcPr marL="6350" marR="6350" marT="6350" marB="0" anchor="ctr"/>
                </a:tc>
                <a:extLst>
                  <a:ext uri="{0D108BD9-81ED-4DB2-BD59-A6C34878D82A}">
                    <a16:rowId xmlns:a16="http://schemas.microsoft.com/office/drawing/2014/main" val="3919979967"/>
                  </a:ext>
                </a:extLst>
              </a:tr>
            </a:tbl>
          </a:graphicData>
        </a:graphic>
      </p:graphicFrame>
    </p:spTree>
    <p:extLst>
      <p:ext uri="{BB962C8B-B14F-4D97-AF65-F5344CB8AC3E}">
        <p14:creationId xmlns:p14="http://schemas.microsoft.com/office/powerpoint/2010/main" val="1713230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D011E7-C0FC-0FA9-B61C-7DB2D0FCC87C}"/>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5" name="Content Placeholder 4">
            <a:extLst>
              <a:ext uri="{FF2B5EF4-FFF2-40B4-BE49-F238E27FC236}">
                <a16:creationId xmlns:a16="http://schemas.microsoft.com/office/drawing/2014/main" id="{2FD18E2C-1B7B-324F-4D48-7DF1E57DB077}"/>
              </a:ext>
            </a:extLst>
          </p:cNvPr>
          <p:cNvSpPr>
            <a:spLocks noGrp="1"/>
          </p:cNvSpPr>
          <p:nvPr>
            <p:ph idx="1"/>
          </p:nvPr>
        </p:nvSpPr>
        <p:spPr>
          <a:xfrm>
            <a:off x="695220" y="1524000"/>
            <a:ext cx="10810980" cy="4505039"/>
          </a:xfrm>
        </p:spPr>
        <p:txBody>
          <a:bodyPr/>
          <a:lstStyle/>
          <a:p>
            <a:pPr>
              <a:buClr>
                <a:srgbClr val="000000"/>
              </a:buClr>
            </a:pPr>
            <a:r>
              <a:rPr lang="en-US" dirty="0">
                <a:solidFill>
                  <a:srgbClr val="000000"/>
                </a:solidFill>
              </a:rPr>
              <a:t>North Carolinians increasingly have no choice but to get care in hospital-owned facilities</a:t>
            </a:r>
          </a:p>
          <a:p>
            <a:pPr lvl="1">
              <a:buClr>
                <a:srgbClr val="000000"/>
              </a:buClr>
            </a:pPr>
            <a:r>
              <a:rPr lang="en-US" dirty="0">
                <a:solidFill>
                  <a:srgbClr val="000000"/>
                </a:solidFill>
              </a:rPr>
              <a:t>78% of physicians worked for hospital systems in 2023, up from 25% in 2012</a:t>
            </a:r>
          </a:p>
          <a:p>
            <a:pPr lvl="1">
              <a:buClr>
                <a:srgbClr val="000000"/>
              </a:buClr>
            </a:pPr>
            <a:r>
              <a:rPr lang="en-US" dirty="0">
                <a:solidFill>
                  <a:srgbClr val="000000"/>
                </a:solidFill>
              </a:rPr>
              <a:t>85% of cardiologists worked for hospital systems in 2019, up from 55% in 2009</a:t>
            </a:r>
          </a:p>
          <a:p>
            <a:pPr lvl="1">
              <a:buClr>
                <a:srgbClr val="000000"/>
              </a:buClr>
            </a:pPr>
            <a:r>
              <a:rPr lang="en-US" dirty="0">
                <a:solidFill>
                  <a:srgbClr val="000000"/>
                </a:solidFill>
              </a:rPr>
              <a:t>92% of oncologists worked for hospital systems in 2024, up from 55% in 2014</a:t>
            </a:r>
          </a:p>
          <a:p>
            <a:pPr lvl="1">
              <a:buClr>
                <a:srgbClr val="000000"/>
              </a:buClr>
            </a:pPr>
            <a:endParaRPr lang="en-US" dirty="0">
              <a:solidFill>
                <a:srgbClr val="000000"/>
              </a:solidFill>
            </a:endParaRPr>
          </a:p>
          <a:p>
            <a:pPr>
              <a:buClr>
                <a:srgbClr val="000000"/>
              </a:buClr>
            </a:pPr>
            <a:r>
              <a:rPr lang="en-US" dirty="0">
                <a:solidFill>
                  <a:srgbClr val="000000"/>
                </a:solidFill>
              </a:rPr>
              <a:t>When physician practices were acquired by hospitals, prices increased by 14.1% on average (Dranove et al., 2018) </a:t>
            </a:r>
          </a:p>
          <a:p>
            <a:pPr>
              <a:buClr>
                <a:srgbClr val="000000"/>
              </a:buClr>
            </a:pPr>
            <a:endParaRPr lang="en-US" dirty="0">
              <a:solidFill>
                <a:srgbClr val="000000"/>
              </a:solidFill>
            </a:endParaRPr>
          </a:p>
          <a:p>
            <a:pPr>
              <a:buClr>
                <a:srgbClr val="000000"/>
              </a:buClr>
            </a:pPr>
            <a:r>
              <a:rPr lang="en-US" dirty="0">
                <a:solidFill>
                  <a:srgbClr val="000000"/>
                </a:solidFill>
              </a:rPr>
              <a:t>Hospitals commonly charge facility fees, which raise prices of care for patients </a:t>
            </a:r>
          </a:p>
          <a:p>
            <a:pPr lvl="1">
              <a:buClr>
                <a:srgbClr val="000000"/>
              </a:buClr>
            </a:pPr>
            <a:r>
              <a:rPr lang="en-US" dirty="0">
                <a:solidFill>
                  <a:srgbClr val="000000"/>
                </a:solidFill>
              </a:rPr>
              <a:t>71% of chemotherapy-visit bills in North Carolina include a facility fee</a:t>
            </a:r>
          </a:p>
          <a:p>
            <a:pPr lvl="1">
              <a:buClr>
                <a:srgbClr val="000000"/>
              </a:buClr>
            </a:pPr>
            <a:r>
              <a:rPr lang="en-US" dirty="0">
                <a:solidFill>
                  <a:srgbClr val="000000"/>
                </a:solidFill>
              </a:rPr>
              <a:t>Nine states prohibit or limit hospitals charging facility fees for outpatient services (Washington, Texas, Mississippi, Indiana, Ohio, Maryland, New York, Connecticut, Maine)</a:t>
            </a:r>
          </a:p>
          <a:p>
            <a:pPr marL="457200" lvl="1" indent="0">
              <a:buClr>
                <a:srgbClr val="000000"/>
              </a:buClr>
              <a:buNone/>
            </a:pPr>
            <a:endParaRPr lang="en-US" sz="2400" dirty="0">
              <a:solidFill>
                <a:srgbClr val="000000"/>
              </a:solidFill>
            </a:endParaRPr>
          </a:p>
          <a:p>
            <a:pPr marL="0" indent="0">
              <a:buClr>
                <a:srgbClr val="000000"/>
              </a:buClr>
              <a:buNone/>
            </a:pPr>
            <a:r>
              <a:rPr lang="en-US" dirty="0">
                <a:solidFill>
                  <a:srgbClr val="000000"/>
                </a:solidFill>
              </a:rPr>
              <a:t> </a:t>
            </a:r>
          </a:p>
          <a:p>
            <a:pPr>
              <a:buClr>
                <a:srgbClr val="000000"/>
              </a:buClr>
            </a:pPr>
            <a:endParaRPr lang="en-US" dirty="0">
              <a:solidFill>
                <a:srgbClr val="000000"/>
              </a:solidFill>
            </a:endParaRPr>
          </a:p>
          <a:p>
            <a:pPr>
              <a:buClr>
                <a:srgbClr val="000000"/>
              </a:buClr>
            </a:pPr>
            <a:endParaRPr lang="en-US" sz="2000" dirty="0">
              <a:solidFill>
                <a:srgbClr val="000000"/>
              </a:solidFill>
            </a:endParaRPr>
          </a:p>
          <a:p>
            <a:pPr>
              <a:buClr>
                <a:srgbClr val="000000"/>
              </a:buClr>
            </a:pPr>
            <a:endParaRPr lang="en-US" sz="2000" dirty="0">
              <a:solidFill>
                <a:srgbClr val="000000"/>
              </a:solidFill>
            </a:endParaRPr>
          </a:p>
        </p:txBody>
      </p:sp>
      <p:sp>
        <p:nvSpPr>
          <p:cNvPr id="6" name="Text 17">
            <a:extLst>
              <a:ext uri="{FF2B5EF4-FFF2-40B4-BE49-F238E27FC236}">
                <a16:creationId xmlns:a16="http://schemas.microsoft.com/office/drawing/2014/main" id="{EEE3791A-1307-07E1-8D2C-C51DD0CB2BCE}"/>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NC Health News “When your doctor’s visit comes with a hospital fee — but no hospital” (2024); Georgetown University Center on Health Insurance Reforms “Prohibitions on Outpatient Facility Fee Billing in the Commercial Health Insurance Market” (2026); Dranove et al. “The effect of hospital acquisitions of physician practices on prices and spending.” (2018) </a:t>
            </a:r>
          </a:p>
        </p:txBody>
      </p:sp>
      <p:sp>
        <p:nvSpPr>
          <p:cNvPr id="11" name="Text 2">
            <a:extLst>
              <a:ext uri="{FF2B5EF4-FFF2-40B4-BE49-F238E27FC236}">
                <a16:creationId xmlns:a16="http://schemas.microsoft.com/office/drawing/2014/main" id="{7A1FB086-AC0F-E666-B071-A0669438DA1F}"/>
              </a:ext>
            </a:extLst>
          </p:cNvPr>
          <p:cNvSpPr/>
          <p:nvPr/>
        </p:nvSpPr>
        <p:spPr>
          <a:xfrm>
            <a:off x="722376"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n-ea"/>
                <a:cs typeface="Arial" panose="020B0604020202020204" pitchFamily="34" charset="0"/>
              </a:rPr>
              <a:t>Shifting of Care to Hospitals</a:t>
            </a:r>
          </a:p>
        </p:txBody>
      </p:sp>
      <p:sp>
        <p:nvSpPr>
          <p:cNvPr id="4" name="Rectangle 3">
            <a:hlinkClick r:id="rId2"/>
            <a:extLst>
              <a:ext uri="{FF2B5EF4-FFF2-40B4-BE49-F238E27FC236}">
                <a16:creationId xmlns:a16="http://schemas.microsoft.com/office/drawing/2014/main" id="{C8770C07-D2EF-6D6F-586F-A8BE6077689D}"/>
              </a:ext>
            </a:extLst>
          </p:cNvPr>
          <p:cNvSpPr/>
          <p:nvPr/>
        </p:nvSpPr>
        <p:spPr>
          <a:xfrm>
            <a:off x="990600" y="6452616"/>
            <a:ext cx="426720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3"/>
            <a:extLst>
              <a:ext uri="{FF2B5EF4-FFF2-40B4-BE49-F238E27FC236}">
                <a16:creationId xmlns:a16="http://schemas.microsoft.com/office/drawing/2014/main" id="{C9D0AEDB-71CB-14BE-7329-B6AE08BEA3C2}"/>
              </a:ext>
            </a:extLst>
          </p:cNvPr>
          <p:cNvSpPr/>
          <p:nvPr/>
        </p:nvSpPr>
        <p:spPr>
          <a:xfrm>
            <a:off x="5334000" y="6452616"/>
            <a:ext cx="563880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3"/>
            <a:extLst>
              <a:ext uri="{FF2B5EF4-FFF2-40B4-BE49-F238E27FC236}">
                <a16:creationId xmlns:a16="http://schemas.microsoft.com/office/drawing/2014/main" id="{C4DBE330-B1E1-51AB-66A9-2C353925D189}"/>
              </a:ext>
            </a:extLst>
          </p:cNvPr>
          <p:cNvSpPr/>
          <p:nvPr/>
        </p:nvSpPr>
        <p:spPr>
          <a:xfrm>
            <a:off x="547878" y="6566932"/>
            <a:ext cx="1509522"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hlinkClick r:id="rId4"/>
            <a:extLst>
              <a:ext uri="{FF2B5EF4-FFF2-40B4-BE49-F238E27FC236}">
                <a16:creationId xmlns:a16="http://schemas.microsoft.com/office/drawing/2014/main" id="{9820FCDF-5F4C-3FA1-5D13-14E25EBA39A7}"/>
              </a:ext>
            </a:extLst>
          </p:cNvPr>
          <p:cNvSpPr/>
          <p:nvPr/>
        </p:nvSpPr>
        <p:spPr>
          <a:xfrm>
            <a:off x="2076450" y="6599158"/>
            <a:ext cx="462915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9B41794-60D8-79EC-B669-C325005C42C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85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D3F690-EEB7-5DA0-C473-0BB83DB268F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602F46-C437-CE2B-E0B7-51EDA6BEA4D2}"/>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4" name="Text 17">
            <a:extLst>
              <a:ext uri="{FF2B5EF4-FFF2-40B4-BE49-F238E27FC236}">
                <a16:creationId xmlns:a16="http://schemas.microsoft.com/office/drawing/2014/main" id="{D7A7095C-E630-5DAA-13D0-2FE601EFAE89}"/>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Sheps Health Workforce NC “Is Access to Primary Care Clinicians Improving in North Carolina? A 2025 Update” (2026); Milbank "2026 Primary Care Scorecard Data Dashboard, Percentage of Adult Population in North Carolina Without a Usual Source of Care (BRFSS)" (2023).</a:t>
            </a:r>
          </a:p>
        </p:txBody>
      </p:sp>
      <p:sp>
        <p:nvSpPr>
          <p:cNvPr id="8" name="Rectangle 7">
            <a:extLst>
              <a:ext uri="{FF2B5EF4-FFF2-40B4-BE49-F238E27FC236}">
                <a16:creationId xmlns:a16="http://schemas.microsoft.com/office/drawing/2014/main" id="{C301E347-8421-E934-C700-B97A73CA7E30}"/>
              </a:ext>
            </a:extLst>
          </p:cNvPr>
          <p:cNvSpPr/>
          <p:nvPr/>
        </p:nvSpPr>
        <p:spPr>
          <a:xfrm>
            <a:off x="8169349" y="5900928"/>
            <a:ext cx="838200"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7E98B26-ED70-58E3-4778-E3DA450B5A25}"/>
              </a:ext>
            </a:extLst>
          </p:cNvPr>
          <p:cNvSpPr txBox="1"/>
          <p:nvPr/>
        </p:nvSpPr>
        <p:spPr>
          <a:xfrm>
            <a:off x="609601" y="1568166"/>
            <a:ext cx="10698480" cy="120032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21% of North Carolina adults lacked a usual source of care in 2023, compared to the national average of 17%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xmlns:cx4="http://schemas.microsoft.com/office/drawing/2016/5/10/chartex">
        <mc:Choice Requires="cx4">
          <p:graphicFrame>
            <p:nvGraphicFramePr>
              <p:cNvPr id="10" name="Chart 9">
                <a:extLst>
                  <a:ext uri="{FF2B5EF4-FFF2-40B4-BE49-F238E27FC236}">
                    <a16:creationId xmlns:a16="http://schemas.microsoft.com/office/drawing/2014/main" id="{F0865BE5-3142-5A3D-C711-60B80F4FFF71}"/>
                  </a:ext>
                </a:extLst>
              </p:cNvPr>
              <p:cNvGraphicFramePr/>
              <p:nvPr/>
            </p:nvGraphicFramePr>
            <p:xfrm>
              <a:off x="3200400" y="2895600"/>
              <a:ext cx="9601200" cy="3276599"/>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0" name="Chart 9">
                <a:extLst>
                  <a:ext uri="{FF2B5EF4-FFF2-40B4-BE49-F238E27FC236}">
                    <a16:creationId xmlns:a16="http://schemas.microsoft.com/office/drawing/2014/main" id="{F0865BE5-3142-5A3D-C711-60B80F4FFF71}"/>
                  </a:ext>
                </a:extLst>
              </p:cNvPr>
              <p:cNvPicPr>
                <a:picLocks noGrp="1" noRot="1" noChangeAspect="1" noMove="1" noResize="1" noEditPoints="1" noAdjustHandles="1" noChangeArrowheads="1" noChangeShapeType="1"/>
              </p:cNvPicPr>
              <p:nvPr/>
            </p:nvPicPr>
            <p:blipFill>
              <a:blip r:embed="rId4"/>
              <a:stretch>
                <a:fillRect/>
              </a:stretch>
            </p:blipFill>
            <p:spPr>
              <a:xfrm>
                <a:off x="3200400" y="2895600"/>
                <a:ext cx="9601200" cy="3276599"/>
              </a:xfrm>
              <a:prstGeom prst="rect">
                <a:avLst/>
              </a:prstGeom>
            </p:spPr>
          </p:pic>
        </mc:Fallback>
      </mc:AlternateContent>
      <p:sp>
        <p:nvSpPr>
          <p:cNvPr id="5" name="Text 2">
            <a:extLst>
              <a:ext uri="{FF2B5EF4-FFF2-40B4-BE49-F238E27FC236}">
                <a16:creationId xmlns:a16="http://schemas.microsoft.com/office/drawing/2014/main" id="{E06FA6F5-9682-5273-B095-6030DEC42F6F}"/>
              </a:ext>
            </a:extLst>
          </p:cNvPr>
          <p:cNvSpPr/>
          <p:nvPr/>
        </p:nvSpPr>
        <p:spPr>
          <a:xfrm>
            <a:off x="719328"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North Carolina Has a Primary Care Shortage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1E3F83E3-B67A-BA99-EC87-4B6C042BDCED}"/>
              </a:ext>
            </a:extLst>
          </p:cNvPr>
          <p:cNvSpPr txBox="1"/>
          <p:nvPr/>
        </p:nvSpPr>
        <p:spPr>
          <a:xfrm>
            <a:off x="609601" y="2949476"/>
            <a:ext cx="3733800" cy="230832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2025, more than one in five North Carolina counties fell below the federal benchmark of one primary care clinician per 1,500 residents</a:t>
            </a:r>
          </a:p>
        </p:txBody>
      </p:sp>
      <p:sp>
        <p:nvSpPr>
          <p:cNvPr id="9" name="Rectangle 8">
            <a:hlinkClick r:id="rId5"/>
            <a:extLst>
              <a:ext uri="{FF2B5EF4-FFF2-40B4-BE49-F238E27FC236}">
                <a16:creationId xmlns:a16="http://schemas.microsoft.com/office/drawing/2014/main" id="{6127662D-41EC-E687-4853-D20CA9B850D4}"/>
              </a:ext>
            </a:extLst>
          </p:cNvPr>
          <p:cNvSpPr/>
          <p:nvPr/>
        </p:nvSpPr>
        <p:spPr>
          <a:xfrm>
            <a:off x="990600" y="6452616"/>
            <a:ext cx="54102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6"/>
            <a:extLst>
              <a:ext uri="{FF2B5EF4-FFF2-40B4-BE49-F238E27FC236}">
                <a16:creationId xmlns:a16="http://schemas.microsoft.com/office/drawing/2014/main" id="{62020CBA-0BB6-C62C-3411-06E97444ACE3}"/>
              </a:ext>
            </a:extLst>
          </p:cNvPr>
          <p:cNvSpPr/>
          <p:nvPr/>
        </p:nvSpPr>
        <p:spPr>
          <a:xfrm>
            <a:off x="6476998" y="6463334"/>
            <a:ext cx="4724402"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6"/>
            <a:extLst>
              <a:ext uri="{FF2B5EF4-FFF2-40B4-BE49-F238E27FC236}">
                <a16:creationId xmlns:a16="http://schemas.microsoft.com/office/drawing/2014/main" id="{2440958B-2DFB-F959-CC3F-F7A163171F49}"/>
              </a:ext>
            </a:extLst>
          </p:cNvPr>
          <p:cNvSpPr/>
          <p:nvPr/>
        </p:nvSpPr>
        <p:spPr>
          <a:xfrm>
            <a:off x="553348" y="6597385"/>
            <a:ext cx="2266052"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1E59FF8-E439-77A3-509F-10EE7411B16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B79988-5AC6-9D8C-E906-D746E84FEC4A}"/>
              </a:ext>
            </a:extLst>
          </p:cNvPr>
          <p:cNvSpPr/>
          <p:nvPr/>
        </p:nvSpPr>
        <p:spPr>
          <a:xfrm>
            <a:off x="10903684" y="5726455"/>
            <a:ext cx="1295400" cy="487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52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807DFCA-7393-53E8-6E86-3BCC187E3EE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7F2080A-59B8-F97F-D533-624F42EDE02C}"/>
              </a:ext>
            </a:extLst>
          </p:cNvPr>
          <p:cNvSpPr txBox="1"/>
          <p:nvPr/>
        </p:nvSpPr>
        <p:spPr>
          <a:xfrm>
            <a:off x="594637" y="1382522"/>
            <a:ext cx="10005822" cy="486287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Primary care can provide significant cost savings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For adults with chronic diseases, those with a usual source of primary care lowered their odds of going to the emergency department by 11%, and of hospitalization by 20% (Milbank, 2026)</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On average, each additional in-person PC visit was associated with a total cost reduction of $721 (per patient per year). The first PC visit was associated with the largest savings, $3,976 on average (Gao et al., 2022)</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North Carolina’s HOP program, which provides non-medical preventive care, is found to reduce Medicaid costs by $164 per beneficiary per month</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Without access to primary care, patients may turn to expensive ED visits for routine care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has the 13th highest “potentially avoidable ER visits” among working age employees (Commonwealth Fund, 2023)</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195FD01B-4877-B0F4-B691-9A3BE8CFB0B4}"/>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EF9C982A-48FD-C53B-1EA8-FEFFC258A8BC}"/>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Lack of Primary Care Drives Up Costs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Text 17">
            <a:extLst>
              <a:ext uri="{FF2B5EF4-FFF2-40B4-BE49-F238E27FC236}">
                <a16:creationId xmlns:a16="http://schemas.microsoft.com/office/drawing/2014/main" id="{9F4852B9-8FE2-9725-E46F-D7ECCC9CC9B5}"/>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Gao et al. “The Effect of Primary Care Visits on Total Patient Care Cost: Evidence From the Veterans Health Administration.” (2022); Milbank “Investing in Primary Care: The Missing Strategy in America’s Fight Against Chronic Disease.” (2026); </a:t>
            </a: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Commonwealth Fund “Potentially Avoidable ED Visits Ages 18–64, per 1,000 Employer Coverage Enrollees” (2023)</a:t>
            </a: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 NC HOP “Healthy Opportunities Pilots” (2026),</a:t>
            </a:r>
          </a:p>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 </a:t>
            </a:r>
          </a:p>
        </p:txBody>
      </p:sp>
      <p:sp>
        <p:nvSpPr>
          <p:cNvPr id="5" name="Rectangle 4">
            <a:hlinkClick r:id="rId3"/>
            <a:extLst>
              <a:ext uri="{FF2B5EF4-FFF2-40B4-BE49-F238E27FC236}">
                <a16:creationId xmlns:a16="http://schemas.microsoft.com/office/drawing/2014/main" id="{B8EBF868-06DB-0AEC-6130-F065C015B104}"/>
              </a:ext>
            </a:extLst>
          </p:cNvPr>
          <p:cNvSpPr/>
          <p:nvPr/>
        </p:nvSpPr>
        <p:spPr>
          <a:xfrm>
            <a:off x="990600" y="6452616"/>
            <a:ext cx="594360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4"/>
            <a:extLst>
              <a:ext uri="{FF2B5EF4-FFF2-40B4-BE49-F238E27FC236}">
                <a16:creationId xmlns:a16="http://schemas.microsoft.com/office/drawing/2014/main" id="{004FA48A-11E9-DBB3-579B-BC8A4ED8FADD}"/>
              </a:ext>
            </a:extLst>
          </p:cNvPr>
          <p:cNvSpPr/>
          <p:nvPr/>
        </p:nvSpPr>
        <p:spPr>
          <a:xfrm>
            <a:off x="7011680" y="6452616"/>
            <a:ext cx="4135291"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4"/>
            <a:extLst>
              <a:ext uri="{FF2B5EF4-FFF2-40B4-BE49-F238E27FC236}">
                <a16:creationId xmlns:a16="http://schemas.microsoft.com/office/drawing/2014/main" id="{BA813551-D55C-C0A6-97F9-381F97FC4118}"/>
              </a:ext>
            </a:extLst>
          </p:cNvPr>
          <p:cNvSpPr/>
          <p:nvPr/>
        </p:nvSpPr>
        <p:spPr>
          <a:xfrm>
            <a:off x="566929" y="6599157"/>
            <a:ext cx="740228" cy="1223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5"/>
            <a:extLst>
              <a:ext uri="{FF2B5EF4-FFF2-40B4-BE49-F238E27FC236}">
                <a16:creationId xmlns:a16="http://schemas.microsoft.com/office/drawing/2014/main" id="{DFC2EF16-A9E0-C180-123D-E8677155D370}"/>
              </a:ext>
            </a:extLst>
          </p:cNvPr>
          <p:cNvSpPr/>
          <p:nvPr/>
        </p:nvSpPr>
        <p:spPr>
          <a:xfrm>
            <a:off x="1371600" y="6599157"/>
            <a:ext cx="5257800" cy="1294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6"/>
            <a:extLst>
              <a:ext uri="{FF2B5EF4-FFF2-40B4-BE49-F238E27FC236}">
                <a16:creationId xmlns:a16="http://schemas.microsoft.com/office/drawing/2014/main" id="{B747F33A-968C-B5DD-B8D2-E82597EF9B90}"/>
              </a:ext>
            </a:extLst>
          </p:cNvPr>
          <p:cNvSpPr/>
          <p:nvPr/>
        </p:nvSpPr>
        <p:spPr>
          <a:xfrm>
            <a:off x="6629401" y="6599157"/>
            <a:ext cx="2057400" cy="1005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57BEE6-7498-9ADB-E1BE-D416C50FA34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2016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41557C-7259-3A37-496B-1CD4B02A081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FF1CF6-7134-13D3-7D26-6454D3FEAE86}"/>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FF41584C-2716-9EF2-A5DF-22D1026DFAFE}"/>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Hospitals Operate in Concentrated Markets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A363066B-6C18-E011-395E-4FC8197CCBAB}"/>
              </a:ext>
            </a:extLst>
          </p:cNvPr>
          <p:cNvSpPr txBox="1"/>
          <p:nvPr/>
        </p:nvSpPr>
        <p:spPr>
          <a:xfrm>
            <a:off x="585978" y="1676400"/>
            <a:ext cx="4595622" cy="427809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is among the states with highly concentrated hospital markets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71.2% of North Carolina hospitals are in markets with Herfindahl-Hirschman Index (HHI) &gt;= 5,000, 12</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highest in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RAND notes that “most variation in prices is explained by hospital market power”</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59668DA-6310-B80C-4B93-F951CD9EBFBE}"/>
              </a:ext>
            </a:extLst>
          </p:cNvPr>
          <p:cNvPicPr>
            <a:picLocks noChangeAspect="1"/>
          </p:cNvPicPr>
          <p:nvPr/>
        </p:nvPicPr>
        <p:blipFill>
          <a:blip r:embed="rId3"/>
          <a:stretch>
            <a:fillRect/>
          </a:stretch>
        </p:blipFill>
        <p:spPr>
          <a:xfrm>
            <a:off x="5257800" y="1392147"/>
            <a:ext cx="6934200" cy="4419615"/>
          </a:xfrm>
          <a:prstGeom prst="rect">
            <a:avLst/>
          </a:prstGeom>
        </p:spPr>
      </p:pic>
      <p:sp>
        <p:nvSpPr>
          <p:cNvPr id="4" name="Text 17">
            <a:extLst>
              <a:ext uri="{FF2B5EF4-FFF2-40B4-BE49-F238E27FC236}">
                <a16:creationId xmlns:a16="http://schemas.microsoft.com/office/drawing/2014/main" id="{F088E747-BAE9-A435-6015-FA897FC498D1}"/>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Yale Healthcare Affordability Lab “A Ranking of All 50 States by Hospital Consolidation” (2025 data, published 2026); RAND "Prices Paid to Hospitals by Private Health Plans - Round 5.1 Results"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Rectangle 6">
            <a:hlinkClick r:id="rId4"/>
            <a:extLst>
              <a:ext uri="{FF2B5EF4-FFF2-40B4-BE49-F238E27FC236}">
                <a16:creationId xmlns:a16="http://schemas.microsoft.com/office/drawing/2014/main" id="{2C60EE4D-AD9B-8945-CCE3-CE76BD406894}"/>
              </a:ext>
            </a:extLst>
          </p:cNvPr>
          <p:cNvSpPr/>
          <p:nvPr/>
        </p:nvSpPr>
        <p:spPr>
          <a:xfrm>
            <a:off x="1066800" y="6452616"/>
            <a:ext cx="49530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2B8182DF-B701-55C4-A10D-968BCC4BEDE2}"/>
              </a:ext>
            </a:extLst>
          </p:cNvPr>
          <p:cNvSpPr/>
          <p:nvPr/>
        </p:nvSpPr>
        <p:spPr>
          <a:xfrm>
            <a:off x="6324600" y="6452616"/>
            <a:ext cx="3789807" cy="1085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A7A2BC3-C04C-EFDB-B9D2-F8443BEF1241}"/>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104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4954BCB-C540-823E-CED2-5C27B8A975B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F2A57C-57BA-3C3E-3132-3E74E52E4963}"/>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C76C973F-B4FD-45FA-3457-84D52DAD1C9A}"/>
              </a:ext>
            </a:extLst>
          </p:cNvPr>
          <p:cNvSpPr txBox="1"/>
          <p:nvPr/>
        </p:nvSpPr>
        <p:spPr>
          <a:xfrm>
            <a:off x="722376" y="1371600"/>
            <a:ext cx="10744200" cy="206210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insurance markets have had HHI above the U.S. DOJ’s “Highly Concentrated” threshold since 2013</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In 2024, BCBS North Carolina accounted for 85% of large group enrollment, the 6</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largest market share by a single insurer across all states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aphicFrame>
        <p:nvGraphicFramePr>
          <p:cNvPr id="4" name="Chart 3">
            <a:extLst>
              <a:ext uri="{FF2B5EF4-FFF2-40B4-BE49-F238E27FC236}">
                <a16:creationId xmlns:a16="http://schemas.microsoft.com/office/drawing/2014/main" id="{ACE5F53D-0902-DC89-941F-BF0EB257EA6D}"/>
              </a:ext>
            </a:extLst>
          </p:cNvPr>
          <p:cNvGraphicFramePr>
            <a:graphicFrameLocks noGrp="1"/>
          </p:cNvGraphicFramePr>
          <p:nvPr/>
        </p:nvGraphicFramePr>
        <p:xfrm>
          <a:off x="1371600" y="2971800"/>
          <a:ext cx="9144000" cy="3505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15">
            <a:extLst>
              <a:ext uri="{FF2B5EF4-FFF2-40B4-BE49-F238E27FC236}">
                <a16:creationId xmlns:a16="http://schemas.microsoft.com/office/drawing/2014/main" id="{2EC4451E-88C4-ECAD-8D26-51B5A36F3739}"/>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KFF "Market Share and Enrollment of Largest Three Insurers – Large Group Market" (2024); KFF "Individual Insurance Market Competition" (2013-2024); KFF "Small Group Insurance Market Competition" (2013-2024);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KFF "Large Group Insurance Market Competition" (2013-2024); DOJ "2023 Merger Guidelines" (2023).</a:t>
            </a:r>
          </a:p>
        </p:txBody>
      </p:sp>
      <p:sp>
        <p:nvSpPr>
          <p:cNvPr id="2" name="Title 3">
            <a:extLst>
              <a:ext uri="{FF2B5EF4-FFF2-40B4-BE49-F238E27FC236}">
                <a16:creationId xmlns:a16="http://schemas.microsoft.com/office/drawing/2014/main" id="{BAAEBA3E-D2CB-A664-D5FB-CBD5CB413405}"/>
              </a:ext>
            </a:extLst>
          </p:cNvPr>
          <p:cNvSpPr>
            <a:spLocks noGrp="1"/>
          </p:cNvSpPr>
          <p:nvPr>
            <p:ph type="title"/>
          </p:nvPr>
        </p:nvSpPr>
        <p:spPr>
          <a:xfrm>
            <a:off x="722376" y="630937"/>
            <a:ext cx="11444722" cy="512064"/>
          </a:xfrm>
        </p:spPr>
        <p:txBody>
          <a:bodyPr anchor="ctr">
            <a:noAutofit/>
          </a:bodyPr>
          <a:lstStyle/>
          <a:p>
            <a:r>
              <a:rPr lang="en-US" sz="4000" dirty="0">
                <a:latin typeface="Arial" panose="020B0604020202020204" pitchFamily="34" charset="0"/>
                <a:cs typeface="Arial" panose="020B0604020202020204" pitchFamily="34" charset="0"/>
              </a:rPr>
              <a:t>Large Insurers Dominate the Markets</a:t>
            </a:r>
          </a:p>
        </p:txBody>
      </p:sp>
      <p:sp>
        <p:nvSpPr>
          <p:cNvPr id="7" name="TextBox 6">
            <a:extLst>
              <a:ext uri="{FF2B5EF4-FFF2-40B4-BE49-F238E27FC236}">
                <a16:creationId xmlns:a16="http://schemas.microsoft.com/office/drawing/2014/main" id="{61A3B47B-3568-C571-AB23-EE14A60B11F9}"/>
              </a:ext>
            </a:extLst>
          </p:cNvPr>
          <p:cNvSpPr txBox="1"/>
          <p:nvPr/>
        </p:nvSpPr>
        <p:spPr>
          <a:xfrm>
            <a:off x="4038600" y="5562600"/>
            <a:ext cx="2667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DOJ “Highly Concentrated” Threshold</a:t>
            </a:r>
          </a:p>
        </p:txBody>
      </p:sp>
      <p:sp>
        <p:nvSpPr>
          <p:cNvPr id="9" name="Rectangle 8">
            <a:hlinkClick r:id="rId4"/>
            <a:extLst>
              <a:ext uri="{FF2B5EF4-FFF2-40B4-BE49-F238E27FC236}">
                <a16:creationId xmlns:a16="http://schemas.microsoft.com/office/drawing/2014/main" id="{414C5500-782A-AE21-666B-D9972B77A3B0}"/>
              </a:ext>
            </a:extLst>
          </p:cNvPr>
          <p:cNvSpPr/>
          <p:nvPr/>
        </p:nvSpPr>
        <p:spPr>
          <a:xfrm>
            <a:off x="990600" y="6452616"/>
            <a:ext cx="41148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5"/>
            <a:extLst>
              <a:ext uri="{FF2B5EF4-FFF2-40B4-BE49-F238E27FC236}">
                <a16:creationId xmlns:a16="http://schemas.microsoft.com/office/drawing/2014/main" id="{45A9A252-B2ED-B7AB-727C-73BD5D78261D}"/>
              </a:ext>
            </a:extLst>
          </p:cNvPr>
          <p:cNvSpPr/>
          <p:nvPr/>
        </p:nvSpPr>
        <p:spPr>
          <a:xfrm>
            <a:off x="566928" y="6568694"/>
            <a:ext cx="2785872"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D6DAB1F3-CAE8-C1BF-B85C-A105CCAC0D91}"/>
              </a:ext>
            </a:extLst>
          </p:cNvPr>
          <p:cNvSpPr/>
          <p:nvPr/>
        </p:nvSpPr>
        <p:spPr>
          <a:xfrm>
            <a:off x="8001000" y="6443726"/>
            <a:ext cx="28194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7"/>
            <a:extLst>
              <a:ext uri="{FF2B5EF4-FFF2-40B4-BE49-F238E27FC236}">
                <a16:creationId xmlns:a16="http://schemas.microsoft.com/office/drawing/2014/main" id="{9ADED514-4956-E6A9-1621-910F295727F3}"/>
              </a:ext>
            </a:extLst>
          </p:cNvPr>
          <p:cNvSpPr/>
          <p:nvPr/>
        </p:nvSpPr>
        <p:spPr>
          <a:xfrm>
            <a:off x="3505200" y="6568694"/>
            <a:ext cx="16764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8"/>
            <a:extLst>
              <a:ext uri="{FF2B5EF4-FFF2-40B4-BE49-F238E27FC236}">
                <a16:creationId xmlns:a16="http://schemas.microsoft.com/office/drawing/2014/main" id="{7DFA896B-928B-EFF5-EE91-1840320034EC}"/>
              </a:ext>
            </a:extLst>
          </p:cNvPr>
          <p:cNvSpPr/>
          <p:nvPr/>
        </p:nvSpPr>
        <p:spPr>
          <a:xfrm>
            <a:off x="5181600" y="6443726"/>
            <a:ext cx="26670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2301A28-6B49-9B95-6B2F-F36912E27DC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415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C449153-6E84-1E25-32A8-8E8341D46C6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F6E128-CE03-B207-87AC-83E5D54AB0D7}"/>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5CFA1EEB-1FD1-F69C-160E-0EEC91E65A18}"/>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Rising Prescription Drug Spending</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 15">
            <a:extLst>
              <a:ext uri="{FF2B5EF4-FFF2-40B4-BE49-F238E27FC236}">
                <a16:creationId xmlns:a16="http://schemas.microsoft.com/office/drawing/2014/main" id="{6A91DFDE-6BD0-3230-73BF-875B8138EBBB}"/>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CMS “NHE Fact Sheet“ (2024 data, published 2026); NCDHHS “State Fiscal Year 2025 Annual Report” (2025); NCDHHS “State Fiscal Year 2024 Annual Report” (2025); NC State Health Plan “Board of Trustees Meeting" (June 5, 2026).</a:t>
            </a:r>
          </a:p>
        </p:txBody>
      </p:sp>
      <p:sp>
        <p:nvSpPr>
          <p:cNvPr id="8" name="TextBox 7">
            <a:extLst>
              <a:ext uri="{FF2B5EF4-FFF2-40B4-BE49-F238E27FC236}">
                <a16:creationId xmlns:a16="http://schemas.microsoft.com/office/drawing/2014/main" id="{3722401D-65B5-5754-DE3C-930C99715483}"/>
              </a:ext>
            </a:extLst>
          </p:cNvPr>
          <p:cNvSpPr txBox="1"/>
          <p:nvPr/>
        </p:nvSpPr>
        <p:spPr>
          <a:xfrm>
            <a:off x="719328" y="1676400"/>
            <a:ext cx="10744200" cy="421653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Nationally, retail prescription drug spending is forecasted to be the fastest growing health expenditure category from 2025 to 2034</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Medicaid’s net pharmacy spending increased by 28.6% between SFY2025 and SFY2026.</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Cost inflation, particularly for pharmaceuticals, was identified as a driver of increased expenditures in SFY2025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The State Health Plan’s pharmacy expense rose 40% between Q1 2025 and Q1 2026</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Representing 42% of the increase in overall expenses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Pharmacy expenses projected to be 18.2% of total expenses in CY2026</a:t>
            </a:r>
          </a:p>
        </p:txBody>
      </p:sp>
      <p:sp>
        <p:nvSpPr>
          <p:cNvPr id="10" name="Rectangle 9">
            <a:hlinkClick r:id="rId3"/>
            <a:extLst>
              <a:ext uri="{FF2B5EF4-FFF2-40B4-BE49-F238E27FC236}">
                <a16:creationId xmlns:a16="http://schemas.microsoft.com/office/drawing/2014/main" id="{D3D6B730-8755-C17C-2E9F-28C4CAF1345D}"/>
              </a:ext>
            </a:extLst>
          </p:cNvPr>
          <p:cNvSpPr/>
          <p:nvPr/>
        </p:nvSpPr>
        <p:spPr>
          <a:xfrm>
            <a:off x="990600" y="6452616"/>
            <a:ext cx="2286000" cy="809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hlinkClick r:id="rId4"/>
            <a:extLst>
              <a:ext uri="{FF2B5EF4-FFF2-40B4-BE49-F238E27FC236}">
                <a16:creationId xmlns:a16="http://schemas.microsoft.com/office/drawing/2014/main" id="{F1A8761B-E197-10CD-B240-EBB423C2B97A}"/>
              </a:ext>
            </a:extLst>
          </p:cNvPr>
          <p:cNvSpPr/>
          <p:nvPr/>
        </p:nvSpPr>
        <p:spPr>
          <a:xfrm>
            <a:off x="3439886" y="6452616"/>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hlinkClick r:id="rId5"/>
            <a:extLst>
              <a:ext uri="{FF2B5EF4-FFF2-40B4-BE49-F238E27FC236}">
                <a16:creationId xmlns:a16="http://schemas.microsoft.com/office/drawing/2014/main" id="{1580CC00-B7C9-1025-B539-DE75176DEFCA}"/>
              </a:ext>
            </a:extLst>
          </p:cNvPr>
          <p:cNvSpPr/>
          <p:nvPr/>
        </p:nvSpPr>
        <p:spPr>
          <a:xfrm>
            <a:off x="8646622" y="6464462"/>
            <a:ext cx="2514600" cy="648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hlinkClick r:id="rId5"/>
            <a:extLst>
              <a:ext uri="{FF2B5EF4-FFF2-40B4-BE49-F238E27FC236}">
                <a16:creationId xmlns:a16="http://schemas.microsoft.com/office/drawing/2014/main" id="{C44FAD52-9B43-05BE-5C9D-61BA392B78F0}"/>
              </a:ext>
            </a:extLst>
          </p:cNvPr>
          <p:cNvSpPr/>
          <p:nvPr/>
        </p:nvSpPr>
        <p:spPr>
          <a:xfrm>
            <a:off x="566928" y="6584853"/>
            <a:ext cx="359664" cy="457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24831309-8957-2BA3-B3D7-B2C712A48D80}"/>
              </a:ext>
            </a:extLst>
          </p:cNvPr>
          <p:cNvSpPr/>
          <p:nvPr/>
        </p:nvSpPr>
        <p:spPr>
          <a:xfrm>
            <a:off x="6036128" y="643649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41A9A86-7B0B-FF61-36DC-F176EFD0F00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7017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98B30A-9BD6-363C-FBA3-F171CB12C09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DA8115-43F3-A95C-4C79-F3223076577E}"/>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BE7AF235-A83B-F4BC-D747-0217C989F8A5}"/>
              </a:ext>
            </a:extLst>
          </p:cNvPr>
          <p:cNvSpPr txBox="1"/>
          <p:nvPr/>
        </p:nvSpPr>
        <p:spPr>
          <a:xfrm>
            <a:off x="722376" y="1683127"/>
            <a:ext cx="10896600" cy="513986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Carolina’s employer-based health insurance features more PPO plans and fewer HMO plans, compared to the total U.S. market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Enrollees in plans sold through North Carolina’s ACA marketplace have access to 47% of local doctors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This is higher than the national average of 40%</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Narrow networks can lower health care costs (Gruber &amp; McKnight, 2016) and are supported by consumers when savings are shared transparently (Kaplan et al.,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5">
            <a:extLst>
              <a:ext uri="{FF2B5EF4-FFF2-40B4-BE49-F238E27FC236}">
                <a16:creationId xmlns:a16="http://schemas.microsoft.com/office/drawing/2014/main" id="{6C7A6D91-7313-AD54-A138-F452FE22F152}"/>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KFF “How Narrow or Broad Are ACA Marketplace Physician Networks?” (2024); U.S. Department of Labor "Health Insurance Coverage Bulletin" (2023 data, published 2025); Gruber &amp; McKnight "Controlling Health Care Costs through Limited Network Insurance Plans: Evidence from Massachusetts State Employees" (2016); Kaplan et al. "Employee preferences in health plan design: results from a national survey" (2026).</a:t>
            </a:r>
          </a:p>
        </p:txBody>
      </p:sp>
      <p:sp>
        <p:nvSpPr>
          <p:cNvPr id="2" name="Title 3">
            <a:extLst>
              <a:ext uri="{FF2B5EF4-FFF2-40B4-BE49-F238E27FC236}">
                <a16:creationId xmlns:a16="http://schemas.microsoft.com/office/drawing/2014/main" id="{5201D929-E391-C547-C47C-A110E21299EB}"/>
              </a:ext>
            </a:extLst>
          </p:cNvPr>
          <p:cNvSpPr>
            <a:spLocks noGrp="1"/>
          </p:cNvSpPr>
          <p:nvPr>
            <p:ph type="title"/>
          </p:nvPr>
        </p:nvSpPr>
        <p:spPr>
          <a:xfrm>
            <a:off x="722376" y="630936"/>
            <a:ext cx="11444722" cy="671191"/>
          </a:xfrm>
        </p:spPr>
        <p:txBody>
          <a:bodyPr anchor="ctr">
            <a:noAutofit/>
          </a:bodyPr>
          <a:lstStyle/>
          <a:p>
            <a:r>
              <a:rPr lang="en-US" sz="4000" dirty="0">
                <a:latin typeface="Arial" panose="020B0604020202020204" pitchFamily="34" charset="0"/>
                <a:cs typeface="Arial" panose="020B0604020202020204" pitchFamily="34" charset="0"/>
              </a:rPr>
              <a:t>North Carolina Has Broader Networks Than National Average</a:t>
            </a:r>
          </a:p>
        </p:txBody>
      </p:sp>
      <p:sp>
        <p:nvSpPr>
          <p:cNvPr id="7" name="Rectangle 6">
            <a:hlinkClick r:id="rId3"/>
            <a:extLst>
              <a:ext uri="{FF2B5EF4-FFF2-40B4-BE49-F238E27FC236}">
                <a16:creationId xmlns:a16="http://schemas.microsoft.com/office/drawing/2014/main" id="{9F97CDE6-5FFD-8DA9-651C-6E31EA930FA7}"/>
              </a:ext>
            </a:extLst>
          </p:cNvPr>
          <p:cNvSpPr/>
          <p:nvPr/>
        </p:nvSpPr>
        <p:spPr>
          <a:xfrm>
            <a:off x="990600" y="6452616"/>
            <a:ext cx="35052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4"/>
            <a:extLst>
              <a:ext uri="{FF2B5EF4-FFF2-40B4-BE49-F238E27FC236}">
                <a16:creationId xmlns:a16="http://schemas.microsoft.com/office/drawing/2014/main" id="{F4780268-D238-44E3-B1AD-0DB4FB6BBCE1}"/>
              </a:ext>
            </a:extLst>
          </p:cNvPr>
          <p:cNvSpPr/>
          <p:nvPr/>
        </p:nvSpPr>
        <p:spPr>
          <a:xfrm>
            <a:off x="4572000" y="6438328"/>
            <a:ext cx="41910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5"/>
            <a:extLst>
              <a:ext uri="{FF2B5EF4-FFF2-40B4-BE49-F238E27FC236}">
                <a16:creationId xmlns:a16="http://schemas.microsoft.com/office/drawing/2014/main" id="{A0564E34-7398-C652-982D-D7F602F9830D}"/>
              </a:ext>
            </a:extLst>
          </p:cNvPr>
          <p:cNvSpPr/>
          <p:nvPr/>
        </p:nvSpPr>
        <p:spPr>
          <a:xfrm>
            <a:off x="8835362" y="6452616"/>
            <a:ext cx="2311609"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5"/>
            <a:extLst>
              <a:ext uri="{FF2B5EF4-FFF2-40B4-BE49-F238E27FC236}">
                <a16:creationId xmlns:a16="http://schemas.microsoft.com/office/drawing/2014/main" id="{122316A1-50A6-5F26-32B9-315F48191AB4}"/>
              </a:ext>
            </a:extLst>
          </p:cNvPr>
          <p:cNvSpPr/>
          <p:nvPr/>
        </p:nvSpPr>
        <p:spPr>
          <a:xfrm>
            <a:off x="566613" y="6701983"/>
            <a:ext cx="881187" cy="746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5"/>
            <a:extLst>
              <a:ext uri="{FF2B5EF4-FFF2-40B4-BE49-F238E27FC236}">
                <a16:creationId xmlns:a16="http://schemas.microsoft.com/office/drawing/2014/main" id="{E916717D-7881-7AAE-6621-005A9A825E58}"/>
              </a:ext>
            </a:extLst>
          </p:cNvPr>
          <p:cNvSpPr/>
          <p:nvPr/>
        </p:nvSpPr>
        <p:spPr>
          <a:xfrm>
            <a:off x="566613" y="6711103"/>
            <a:ext cx="881187" cy="849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AB181C51-B2C3-FBE1-B08F-3A0C550488E6}"/>
              </a:ext>
            </a:extLst>
          </p:cNvPr>
          <p:cNvSpPr/>
          <p:nvPr/>
        </p:nvSpPr>
        <p:spPr>
          <a:xfrm>
            <a:off x="5079647" y="6583347"/>
            <a:ext cx="4369153" cy="945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5"/>
            <a:extLst>
              <a:ext uri="{FF2B5EF4-FFF2-40B4-BE49-F238E27FC236}">
                <a16:creationId xmlns:a16="http://schemas.microsoft.com/office/drawing/2014/main" id="{E315457F-1049-4312-B02A-D74483266E35}"/>
              </a:ext>
            </a:extLst>
          </p:cNvPr>
          <p:cNvSpPr/>
          <p:nvPr/>
        </p:nvSpPr>
        <p:spPr>
          <a:xfrm>
            <a:off x="566613" y="6559295"/>
            <a:ext cx="4462587" cy="1186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C2BF8C8-9040-32E0-54C8-D3D56BBF26F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5" name="Table 14">
            <a:extLst>
              <a:ext uri="{FF2B5EF4-FFF2-40B4-BE49-F238E27FC236}">
                <a16:creationId xmlns:a16="http://schemas.microsoft.com/office/drawing/2014/main" id="{A096C43A-7932-7DA1-E532-EA64CD7DCAAE}"/>
              </a:ext>
            </a:extLst>
          </p:cNvPr>
          <p:cNvGraphicFramePr>
            <a:graphicFrameLocks noGrp="1"/>
          </p:cNvGraphicFramePr>
          <p:nvPr/>
        </p:nvGraphicFramePr>
        <p:xfrm>
          <a:off x="3032760" y="2743200"/>
          <a:ext cx="6126480" cy="1005840"/>
        </p:xfrm>
        <a:graphic>
          <a:graphicData uri="http://schemas.openxmlformats.org/drawingml/2006/table">
            <a:tbl>
              <a:tblPr firstRow="1" bandRow="1">
                <a:tableStyleId>{9D7B26C5-4107-4FEC-AEDC-1716B250A1EF}</a:tableStyleId>
              </a:tblPr>
              <a:tblGrid>
                <a:gridCol w="1531620">
                  <a:extLst>
                    <a:ext uri="{9D8B030D-6E8A-4147-A177-3AD203B41FA5}">
                      <a16:colId xmlns:a16="http://schemas.microsoft.com/office/drawing/2014/main" val="3296596875"/>
                    </a:ext>
                  </a:extLst>
                </a:gridCol>
                <a:gridCol w="1531620">
                  <a:extLst>
                    <a:ext uri="{9D8B030D-6E8A-4147-A177-3AD203B41FA5}">
                      <a16:colId xmlns:a16="http://schemas.microsoft.com/office/drawing/2014/main" val="526480580"/>
                    </a:ext>
                  </a:extLst>
                </a:gridCol>
                <a:gridCol w="1531620">
                  <a:extLst>
                    <a:ext uri="{9D8B030D-6E8A-4147-A177-3AD203B41FA5}">
                      <a16:colId xmlns:a16="http://schemas.microsoft.com/office/drawing/2014/main" val="3045428596"/>
                    </a:ext>
                  </a:extLst>
                </a:gridCol>
                <a:gridCol w="1531620">
                  <a:extLst>
                    <a:ext uri="{9D8B030D-6E8A-4147-A177-3AD203B41FA5}">
                      <a16:colId xmlns:a16="http://schemas.microsoft.com/office/drawing/2014/main" val="1750792235"/>
                    </a:ext>
                  </a:extLst>
                </a:gridCol>
              </a:tblGrid>
              <a:tr h="335280">
                <a:tc>
                  <a:txBody>
                    <a:bodyPr/>
                    <a:lstStyle/>
                    <a:p>
                      <a:pPr algn="ctr" fontAlgn="b">
                        <a:buNone/>
                      </a:pPr>
                      <a:endParaRPr lang="en-US" sz="2000" b="0"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u="none" strike="noStrike" dirty="0">
                          <a:solidFill>
                            <a:schemeClr val="bg1"/>
                          </a:solidFill>
                          <a:effectLst/>
                          <a:latin typeface="+mj-lt"/>
                        </a:rPr>
                        <a:t>HMO</a:t>
                      </a:r>
                      <a:endParaRPr lang="en-US" sz="2000" b="0"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u="none" strike="noStrike" dirty="0">
                          <a:solidFill>
                            <a:schemeClr val="bg1"/>
                          </a:solidFill>
                          <a:effectLst/>
                          <a:latin typeface="+mj-lt"/>
                        </a:rPr>
                        <a:t>PPO</a:t>
                      </a:r>
                      <a:endParaRPr lang="en-US" sz="2000" b="0"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u="none" strike="noStrike" dirty="0">
                          <a:solidFill>
                            <a:schemeClr val="bg1"/>
                          </a:solidFill>
                          <a:effectLst/>
                          <a:latin typeface="+mj-lt"/>
                        </a:rPr>
                        <a:t>POS</a:t>
                      </a:r>
                      <a:endParaRPr lang="en-US" sz="2000" b="0" i="0" u="none" strike="noStrike" dirty="0">
                        <a:solidFill>
                          <a:schemeClr val="bg1"/>
                        </a:solidFill>
                        <a:effectLst/>
                        <a:latin typeface="+mj-lt"/>
                      </a:endParaRPr>
                    </a:p>
                  </a:txBody>
                  <a:tcPr marL="6350" marR="6350" marT="6350" marB="0" anchor="ctr">
                    <a:solidFill>
                      <a:srgbClr val="3A4660"/>
                    </a:solidFill>
                  </a:tcPr>
                </a:tc>
                <a:extLst>
                  <a:ext uri="{0D108BD9-81ED-4DB2-BD59-A6C34878D82A}">
                    <a16:rowId xmlns:a16="http://schemas.microsoft.com/office/drawing/2014/main" val="1524212560"/>
                  </a:ext>
                </a:extLst>
              </a:tr>
              <a:tr h="335280">
                <a:tc>
                  <a:txBody>
                    <a:bodyPr/>
                    <a:lstStyle/>
                    <a:p>
                      <a:pPr algn="l" fontAlgn="b">
                        <a:buNone/>
                      </a:pPr>
                      <a:r>
                        <a:rPr lang="en-US" sz="2000" u="none" strike="noStrike" dirty="0">
                          <a:solidFill>
                            <a:srgbClr val="000000"/>
                          </a:solidFill>
                          <a:effectLst/>
                          <a:latin typeface="+mj-lt"/>
                        </a:rPr>
                        <a:t>North Carolina</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10%</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48%</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13%</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2803030564"/>
                  </a:ext>
                </a:extLst>
              </a:tr>
              <a:tr h="335280">
                <a:tc>
                  <a:txBody>
                    <a:bodyPr/>
                    <a:lstStyle/>
                    <a:p>
                      <a:pPr algn="l" fontAlgn="b">
                        <a:buNone/>
                      </a:pPr>
                      <a:r>
                        <a:rPr lang="en-US" sz="2000" u="none" strike="noStrike" dirty="0">
                          <a:solidFill>
                            <a:srgbClr val="000000"/>
                          </a:solidFill>
                          <a:effectLst/>
                          <a:latin typeface="+mj-lt"/>
                        </a:rPr>
                        <a:t>U.S.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13%</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46%</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11%</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3772301809"/>
                  </a:ext>
                </a:extLst>
              </a:tr>
            </a:tbl>
          </a:graphicData>
        </a:graphic>
      </p:graphicFrame>
    </p:spTree>
    <p:extLst>
      <p:ext uri="{BB962C8B-B14F-4D97-AF65-F5344CB8AC3E}">
        <p14:creationId xmlns:p14="http://schemas.microsoft.com/office/powerpoint/2010/main" val="40773890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A3FB0EC-28F8-487D-BE65-1FD376B6148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CA8E53C-234E-5246-5D09-A0AA8E2CF131}"/>
              </a:ext>
            </a:extLst>
          </p:cNvPr>
          <p:cNvSpPr txBox="1"/>
          <p:nvPr/>
        </p:nvSpPr>
        <p:spPr>
          <a:xfrm>
            <a:off x="719328" y="1351811"/>
            <a:ext cx="8847858" cy="48320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High overall hospital prices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High outpatient &amp; professional prices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Price opacity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Shifting of care to hospitals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Primary care shortage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Hospital concentration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Insurer concentration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Prescription drug costs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Broad provider networks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Many others…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50270E1A-C14E-D684-D101-66136A811C24}"/>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ACD4C048-6B31-D06E-7ADA-87E095B94BAA}"/>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Summary of Health Care Cost “Drivers”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CBD13998-AFD0-E88C-8899-4B9503A525F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629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1E7A5-0FD7-9E13-D4A1-BE65730D60A2}"/>
              </a:ext>
            </a:extLst>
          </p:cNvPr>
          <p:cNvSpPr>
            <a:spLocks noGrp="1"/>
          </p:cNvSpPr>
          <p:nvPr>
            <p:ph type="title"/>
          </p:nvPr>
        </p:nvSpPr>
        <p:spPr/>
        <p:txBody>
          <a:bodyPr/>
          <a:lstStyle/>
          <a:p>
            <a:r>
              <a:rPr lang="en-US" b="1" dirty="0"/>
              <a:t>Ethics, Open Meetings, and Public Records Compliance</a:t>
            </a:r>
          </a:p>
        </p:txBody>
      </p:sp>
      <p:sp>
        <p:nvSpPr>
          <p:cNvPr id="4" name="TextBox 3">
            <a:extLst>
              <a:ext uri="{FF2B5EF4-FFF2-40B4-BE49-F238E27FC236}">
                <a16:creationId xmlns:a16="http://schemas.microsoft.com/office/drawing/2014/main" id="{C9DA896F-C496-700C-BFF5-8E69B7891187}"/>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South Moore</a:t>
            </a:r>
          </a:p>
        </p:txBody>
      </p:sp>
    </p:spTree>
    <p:extLst>
      <p:ext uri="{BB962C8B-B14F-4D97-AF65-F5344CB8AC3E}">
        <p14:creationId xmlns:p14="http://schemas.microsoft.com/office/powerpoint/2010/main" val="11915802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6ADAA5DC-997A-24B1-1F59-A458870EAD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D11BA6-ED3F-A731-A57F-193114029F90}"/>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What Can North Carolina Learn from Other States?</a:t>
            </a:r>
          </a:p>
        </p:txBody>
      </p:sp>
      <p:sp>
        <p:nvSpPr>
          <p:cNvPr id="4" name="Title 1">
            <a:extLst>
              <a:ext uri="{FF2B5EF4-FFF2-40B4-BE49-F238E27FC236}">
                <a16:creationId xmlns:a16="http://schemas.microsoft.com/office/drawing/2014/main" id="{ED693CFC-55FA-2549-1FD1-F69BBEE68DA8}"/>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5</a:t>
            </a:r>
          </a:p>
        </p:txBody>
      </p:sp>
      <p:sp>
        <p:nvSpPr>
          <p:cNvPr id="6" name="Rectangle 5">
            <a:extLst>
              <a:ext uri="{FF2B5EF4-FFF2-40B4-BE49-F238E27FC236}">
                <a16:creationId xmlns:a16="http://schemas.microsoft.com/office/drawing/2014/main" id="{EFBBA049-0BCB-CBC3-F06C-855ABBB72FD9}"/>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1287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D3DE491-CF34-7624-3350-0A0A0E5AA65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B71A797-3F21-E884-D61D-7F2AA159D5DA}"/>
              </a:ext>
            </a:extLst>
          </p:cNvPr>
          <p:cNvSpPr txBox="1"/>
          <p:nvPr/>
        </p:nvSpPr>
        <p:spPr>
          <a:xfrm>
            <a:off x="1792224" y="4065302"/>
            <a:ext cx="151790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2004-2011</a:t>
            </a:r>
          </a:p>
        </p:txBody>
      </p:sp>
      <p:sp>
        <p:nvSpPr>
          <p:cNvPr id="7" name="TextBox 6">
            <a:extLst>
              <a:ext uri="{FF2B5EF4-FFF2-40B4-BE49-F238E27FC236}">
                <a16:creationId xmlns:a16="http://schemas.microsoft.com/office/drawing/2014/main" id="{9F9E1978-653B-7D76-5854-ADED94E0AE25}"/>
              </a:ext>
            </a:extLst>
          </p:cNvPr>
          <p:cNvSpPr txBox="1"/>
          <p:nvPr/>
        </p:nvSpPr>
        <p:spPr>
          <a:xfrm>
            <a:off x="4956048" y="3631962"/>
            <a:ext cx="13624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2011-2018</a:t>
            </a:r>
          </a:p>
        </p:txBody>
      </p:sp>
      <p:sp>
        <p:nvSpPr>
          <p:cNvPr id="8" name="TextBox 7">
            <a:extLst>
              <a:ext uri="{FF2B5EF4-FFF2-40B4-BE49-F238E27FC236}">
                <a16:creationId xmlns:a16="http://schemas.microsoft.com/office/drawing/2014/main" id="{BE899588-3E35-9C04-3204-46F64F3D9A6B}"/>
              </a:ext>
            </a:extLst>
          </p:cNvPr>
          <p:cNvSpPr txBox="1"/>
          <p:nvPr/>
        </p:nvSpPr>
        <p:spPr>
          <a:xfrm>
            <a:off x="8129016" y="4065302"/>
            <a:ext cx="16459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2019-Present</a:t>
            </a:r>
          </a:p>
        </p:txBody>
      </p:sp>
      <p:sp>
        <p:nvSpPr>
          <p:cNvPr id="3" name="Slide Number Placeholder 2">
            <a:extLst>
              <a:ext uri="{FF2B5EF4-FFF2-40B4-BE49-F238E27FC236}">
                <a16:creationId xmlns:a16="http://schemas.microsoft.com/office/drawing/2014/main" id="{240E1948-9EE2-9F74-48E9-72C5D8E4273B}"/>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itle 3">
            <a:extLst>
              <a:ext uri="{FF2B5EF4-FFF2-40B4-BE49-F238E27FC236}">
                <a16:creationId xmlns:a16="http://schemas.microsoft.com/office/drawing/2014/main" id="{A746B9DE-D151-E12C-6621-A85635EA1F90}"/>
              </a:ext>
            </a:extLst>
          </p:cNvPr>
          <p:cNvSpPr txBox="1">
            <a:spLocks/>
          </p:cNvSpPr>
          <p:nvPr/>
        </p:nvSpPr>
        <p:spPr>
          <a:xfrm>
            <a:off x="722376" y="630937"/>
            <a:ext cx="11368520" cy="664464"/>
          </a:xfrm>
          <a:prstGeom prst="rect">
            <a:avLst/>
          </a:prstGeom>
        </p:spPr>
        <p:txBody>
          <a:bodyPr vert="horz" lIns="91440" tIns="45720" rIns="91440" bIns="0" rtlCol="0"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The Shifting Focus of State Initiatives</a:t>
            </a:r>
          </a:p>
        </p:txBody>
      </p:sp>
      <p:sp>
        <p:nvSpPr>
          <p:cNvPr id="9" name="Rectangle 8">
            <a:extLst>
              <a:ext uri="{FF2B5EF4-FFF2-40B4-BE49-F238E27FC236}">
                <a16:creationId xmlns:a16="http://schemas.microsoft.com/office/drawing/2014/main" id="{30E57FB9-08FA-1826-29B2-2F99B324FFAD}"/>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79335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6E9D74D-5FF1-834E-84B4-12372BAD01C2}"/>
              </a:ext>
            </a:extLst>
          </p:cNvPr>
          <p:cNvGraphicFramePr>
            <a:graphicFrameLocks noGrp="1"/>
          </p:cNvGraphicFramePr>
          <p:nvPr>
            <p:ph idx="1"/>
          </p:nvPr>
        </p:nvGraphicFramePr>
        <p:xfrm>
          <a:off x="216693" y="1508471"/>
          <a:ext cx="11758613" cy="5349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03AF630-8099-9B5F-47CC-9828A2F3042A}"/>
              </a:ext>
            </a:extLst>
          </p:cNvPr>
          <p:cNvSpPr txBox="1"/>
          <p:nvPr/>
        </p:nvSpPr>
        <p:spPr>
          <a:xfrm>
            <a:off x="316429" y="4228100"/>
            <a:ext cx="713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2019</a:t>
            </a:r>
          </a:p>
        </p:txBody>
      </p:sp>
      <p:sp>
        <p:nvSpPr>
          <p:cNvPr id="6" name="TextBox 5">
            <a:extLst>
              <a:ext uri="{FF2B5EF4-FFF2-40B4-BE49-F238E27FC236}">
                <a16:creationId xmlns:a16="http://schemas.microsoft.com/office/drawing/2014/main" id="{046324E6-6108-D106-AA78-3D74806898AF}"/>
              </a:ext>
            </a:extLst>
          </p:cNvPr>
          <p:cNvSpPr txBox="1"/>
          <p:nvPr/>
        </p:nvSpPr>
        <p:spPr>
          <a:xfrm>
            <a:off x="1664210" y="3692088"/>
            <a:ext cx="859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2020</a:t>
            </a:r>
          </a:p>
        </p:txBody>
      </p:sp>
      <p:sp>
        <p:nvSpPr>
          <p:cNvPr id="7" name="TextBox 6">
            <a:extLst>
              <a:ext uri="{FF2B5EF4-FFF2-40B4-BE49-F238E27FC236}">
                <a16:creationId xmlns:a16="http://schemas.microsoft.com/office/drawing/2014/main" id="{1B3521C5-218E-CF5E-2297-567D773254B0}"/>
              </a:ext>
            </a:extLst>
          </p:cNvPr>
          <p:cNvSpPr txBox="1"/>
          <p:nvPr/>
        </p:nvSpPr>
        <p:spPr>
          <a:xfrm>
            <a:off x="4584766" y="3688395"/>
            <a:ext cx="724277" cy="3730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2021</a:t>
            </a:r>
          </a:p>
        </p:txBody>
      </p:sp>
      <p:sp>
        <p:nvSpPr>
          <p:cNvPr id="8" name="TextBox 7">
            <a:extLst>
              <a:ext uri="{FF2B5EF4-FFF2-40B4-BE49-F238E27FC236}">
                <a16:creationId xmlns:a16="http://schemas.microsoft.com/office/drawing/2014/main" id="{904C9297-41A1-1772-5AAA-A393C1760784}"/>
              </a:ext>
            </a:extLst>
          </p:cNvPr>
          <p:cNvSpPr txBox="1"/>
          <p:nvPr/>
        </p:nvSpPr>
        <p:spPr>
          <a:xfrm>
            <a:off x="6095999" y="4285919"/>
            <a:ext cx="10820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2022</a:t>
            </a:r>
          </a:p>
        </p:txBody>
      </p:sp>
      <p:sp>
        <p:nvSpPr>
          <p:cNvPr id="9" name="TextBox 8">
            <a:extLst>
              <a:ext uri="{FF2B5EF4-FFF2-40B4-BE49-F238E27FC236}">
                <a16:creationId xmlns:a16="http://schemas.microsoft.com/office/drawing/2014/main" id="{9E695AD8-099C-C372-BBE5-5365585B16D7}"/>
              </a:ext>
            </a:extLst>
          </p:cNvPr>
          <p:cNvSpPr txBox="1"/>
          <p:nvPr/>
        </p:nvSpPr>
        <p:spPr>
          <a:xfrm>
            <a:off x="7555759" y="3688395"/>
            <a:ext cx="7242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2023</a:t>
            </a:r>
          </a:p>
        </p:txBody>
      </p:sp>
      <p:sp>
        <p:nvSpPr>
          <p:cNvPr id="10" name="Text 15">
            <a:extLst>
              <a:ext uri="{FF2B5EF4-FFF2-40B4-BE49-F238E27FC236}">
                <a16:creationId xmlns:a16="http://schemas.microsoft.com/office/drawing/2014/main" id="{8DD1F84E-64AF-FBC2-3508-B0FEAD4BD9A2}"/>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8FB846F4-5E3B-FCE0-F8B7-F9956BAC0366}"/>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3" name="Title 3">
            <a:extLst>
              <a:ext uri="{FF2B5EF4-FFF2-40B4-BE49-F238E27FC236}">
                <a16:creationId xmlns:a16="http://schemas.microsoft.com/office/drawing/2014/main" id="{FC4F5D39-7193-AE1D-99B5-3C0905475CAA}"/>
              </a:ext>
            </a:extLst>
          </p:cNvPr>
          <p:cNvSpPr txBox="1">
            <a:spLocks/>
          </p:cNvSpPr>
          <p:nvPr/>
        </p:nvSpPr>
        <p:spPr>
          <a:xfrm>
            <a:off x="673045" y="453910"/>
            <a:ext cx="11368520" cy="664464"/>
          </a:xfrm>
          <a:prstGeom prst="rect">
            <a:avLst/>
          </a:prstGeom>
        </p:spPr>
        <p:txBody>
          <a:bodyPr vert="horz" lIns="91440" tIns="45720" rIns="91440" bIns="0" rtlCol="0" anchor="t">
            <a:no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Recent State Initiatives on Cost and Affordability </a:t>
            </a:r>
          </a:p>
        </p:txBody>
      </p:sp>
      <p:sp>
        <p:nvSpPr>
          <p:cNvPr id="11" name="Rectangle 10">
            <a:extLst>
              <a:ext uri="{FF2B5EF4-FFF2-40B4-BE49-F238E27FC236}">
                <a16:creationId xmlns:a16="http://schemas.microsoft.com/office/drawing/2014/main" id="{35260967-10EA-FC9C-5328-C8E18EF7743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9397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B120FF-2E1A-C31D-ED8D-AEF71BF0FD4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4A4B353-3123-D172-C9F4-0967E88E620A}"/>
              </a:ext>
            </a:extLst>
          </p:cNvPr>
          <p:cNvSpPr txBox="1">
            <a:spLocks/>
          </p:cNvSpPr>
          <p:nvPr/>
        </p:nvSpPr>
        <p:spPr>
          <a:xfrm>
            <a:off x="876300" y="1130422"/>
            <a:ext cx="10439400" cy="50789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Set cost growth benchmarks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Calibri" panose="020F0502020204030204"/>
                <a:ea typeface="+mn-ea"/>
                <a:cs typeface="+mn-cs"/>
              </a:rPr>
              <a:t>Establish offices </a:t>
            </a: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to promote affordability, monitor progress and identify gaps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Build health care data infrastructure and improve price transparency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Enhance market oversight authorities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6" name="Slide Number Placeholder 2">
            <a:extLst>
              <a:ext uri="{FF2B5EF4-FFF2-40B4-BE49-F238E27FC236}">
                <a16:creationId xmlns:a16="http://schemas.microsoft.com/office/drawing/2014/main" id="{41FDF12E-939A-A6FC-EE85-BB8313319D97}"/>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2" name="Title 3">
            <a:extLst>
              <a:ext uri="{FF2B5EF4-FFF2-40B4-BE49-F238E27FC236}">
                <a16:creationId xmlns:a16="http://schemas.microsoft.com/office/drawing/2014/main" id="{770E20DC-F37A-EA90-7EDC-2B0817618714}"/>
              </a:ext>
            </a:extLst>
          </p:cNvPr>
          <p:cNvSpPr>
            <a:spLocks noGrp="1"/>
          </p:cNvSpPr>
          <p:nvPr>
            <p:ph type="title"/>
          </p:nvPr>
        </p:nvSpPr>
        <p:spPr>
          <a:xfrm>
            <a:off x="722376" y="630937"/>
            <a:ext cx="11444722" cy="664464"/>
          </a:xfrm>
        </p:spPr>
        <p:txBody>
          <a:bodyPr anchor="t">
            <a:normAutofit/>
          </a:bodyPr>
          <a:lstStyle/>
          <a:p>
            <a:r>
              <a:rPr lang="en-US" sz="4000" dirty="0">
                <a:latin typeface="Arial" panose="020B0604020202020204" pitchFamily="34" charset="0"/>
                <a:cs typeface="Arial" panose="020B0604020202020204" pitchFamily="34" charset="0"/>
              </a:rPr>
              <a:t>Common Themes in State Initiatives</a:t>
            </a:r>
          </a:p>
        </p:txBody>
      </p:sp>
      <p:sp>
        <p:nvSpPr>
          <p:cNvPr id="5" name="Rectangle 4">
            <a:extLst>
              <a:ext uri="{FF2B5EF4-FFF2-40B4-BE49-F238E27FC236}">
                <a16:creationId xmlns:a16="http://schemas.microsoft.com/office/drawing/2014/main" id="{A76657DA-4352-FC9D-F9F3-B1BA34BEA1C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91201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6980DC-E355-86A2-C209-E65029C1B68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F346EE4-CB48-646B-9544-6E78A2F17626}"/>
              </a:ext>
            </a:extLst>
          </p:cNvPr>
          <p:cNvSpPr txBox="1">
            <a:spLocks/>
          </p:cNvSpPr>
          <p:nvPr/>
        </p:nvSpPr>
        <p:spPr>
          <a:xfrm>
            <a:off x="795882" y="1150412"/>
            <a:ext cx="10439400" cy="507892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Set primary care spending targets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RI, OR, DE, CO, CA, CT, VA, OK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Enhance Medicaid reimbursement for primary care</a:t>
            </a:r>
          </a:p>
          <a:p>
            <a:pPr marL="6858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NM, MT, AK, ND, WY, MD, IN, VT, AZ, TN</a:t>
            </a:r>
          </a:p>
          <a:p>
            <a:pPr marL="6858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Support primary care provision in underserved areas through grants or loans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CO, RI, NY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1"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Expand and support the primary care workforce</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MN, CA, OH, MI, OR, MA, RI, VA, Washington D.C.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Text 15">
            <a:extLst>
              <a:ext uri="{FF2B5EF4-FFF2-40B4-BE49-F238E27FC236}">
                <a16:creationId xmlns:a16="http://schemas.microsoft.com/office/drawing/2014/main" id="{664A3FCF-0862-6138-E9AC-8A0A1C53D264}"/>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Georgetown Center on Health Insurance Reforms “States Increasingly Use Power Over Commercial Health Insurance to Boost Primary Care Investment” (2024); NASHP “Implementing High-Quality Primary Care: A Policy Menu for States” (2025); Milbank “Five States Leading Efforts to Increase Primary Care Spending” (2025).</a:t>
            </a:r>
          </a:p>
        </p:txBody>
      </p:sp>
      <p:sp>
        <p:nvSpPr>
          <p:cNvPr id="12" name="Slide Number Placeholder 2">
            <a:extLst>
              <a:ext uri="{FF2B5EF4-FFF2-40B4-BE49-F238E27FC236}">
                <a16:creationId xmlns:a16="http://schemas.microsoft.com/office/drawing/2014/main" id="{E86025E4-EFB4-20AA-9417-10CA14E9CFC2}"/>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F4AD3700-978B-6EFB-C3B4-7DDC47AB165C}"/>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Many States Prioritize Primary Care</a:t>
            </a:r>
          </a:p>
        </p:txBody>
      </p:sp>
      <p:sp>
        <p:nvSpPr>
          <p:cNvPr id="5" name="Rectangle 4">
            <a:hlinkClick r:id="rId2"/>
            <a:extLst>
              <a:ext uri="{FF2B5EF4-FFF2-40B4-BE49-F238E27FC236}">
                <a16:creationId xmlns:a16="http://schemas.microsoft.com/office/drawing/2014/main" id="{E2F30588-A352-B4F7-C6B7-5383E641A7C9}"/>
              </a:ext>
            </a:extLst>
          </p:cNvPr>
          <p:cNvSpPr/>
          <p:nvPr/>
        </p:nvSpPr>
        <p:spPr>
          <a:xfrm>
            <a:off x="990600" y="6452616"/>
            <a:ext cx="72390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hlinkClick r:id="rId3"/>
            <a:extLst>
              <a:ext uri="{FF2B5EF4-FFF2-40B4-BE49-F238E27FC236}">
                <a16:creationId xmlns:a16="http://schemas.microsoft.com/office/drawing/2014/main" id="{AF929DD1-9366-92C1-270D-A259851EF7E5}"/>
              </a:ext>
            </a:extLst>
          </p:cNvPr>
          <p:cNvSpPr/>
          <p:nvPr/>
        </p:nvSpPr>
        <p:spPr>
          <a:xfrm>
            <a:off x="8305800" y="6452616"/>
            <a:ext cx="2959608" cy="862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3"/>
            <a:extLst>
              <a:ext uri="{FF2B5EF4-FFF2-40B4-BE49-F238E27FC236}">
                <a16:creationId xmlns:a16="http://schemas.microsoft.com/office/drawing/2014/main" id="{52548ACE-613C-67F1-8D8B-F9BE9395A074}"/>
              </a:ext>
            </a:extLst>
          </p:cNvPr>
          <p:cNvSpPr/>
          <p:nvPr/>
        </p:nvSpPr>
        <p:spPr>
          <a:xfrm>
            <a:off x="550330" y="6568439"/>
            <a:ext cx="740227" cy="1005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3934D11F-9C30-A3FD-9DFC-CB1AF0499842}"/>
              </a:ext>
            </a:extLst>
          </p:cNvPr>
          <p:cNvSpPr/>
          <p:nvPr/>
        </p:nvSpPr>
        <p:spPr>
          <a:xfrm>
            <a:off x="1447800" y="6568438"/>
            <a:ext cx="3581400" cy="1005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F68F244E-8A3F-9A05-AD3B-094563C9F77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223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2007108" y="3655436"/>
            <a:ext cx="1310640" cy="292608"/>
          </a:xfrm>
          <a:prstGeom prst="roundRect">
            <a:avLst>
              <a:gd name="adj" fmla="val 18750"/>
            </a:avLst>
          </a:prstGeom>
          <a:solidFill>
            <a:srgbClr val="CFE0F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5" name="Shape 3"/>
          <p:cNvSpPr/>
          <p:nvPr/>
        </p:nvSpPr>
        <p:spPr>
          <a:xfrm>
            <a:off x="3390900" y="3655436"/>
            <a:ext cx="1310640" cy="292608"/>
          </a:xfrm>
          <a:prstGeom prst="roundRect">
            <a:avLst>
              <a:gd name="adj" fmla="val 18750"/>
            </a:avLst>
          </a:prstGeom>
          <a:solidFill>
            <a:srgbClr val="A9C2F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6" name="Shape 4"/>
          <p:cNvSpPr/>
          <p:nvPr/>
        </p:nvSpPr>
        <p:spPr>
          <a:xfrm>
            <a:off x="4774692" y="3655436"/>
            <a:ext cx="1310640" cy="292608"/>
          </a:xfrm>
          <a:prstGeom prst="roundRect">
            <a:avLst>
              <a:gd name="adj" fmla="val 18750"/>
            </a:avLst>
          </a:prstGeom>
          <a:solidFill>
            <a:srgbClr val="8AA6E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7" name="Shape 5"/>
          <p:cNvSpPr/>
          <p:nvPr/>
        </p:nvSpPr>
        <p:spPr>
          <a:xfrm>
            <a:off x="6158484" y="3655436"/>
            <a:ext cx="1310640" cy="292608"/>
          </a:xfrm>
          <a:prstGeom prst="roundRect">
            <a:avLst>
              <a:gd name="adj" fmla="val 18750"/>
            </a:avLst>
          </a:prstGeom>
          <a:solidFill>
            <a:srgbClr val="6D8AD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8" name="Shape 6"/>
          <p:cNvSpPr/>
          <p:nvPr/>
        </p:nvSpPr>
        <p:spPr>
          <a:xfrm>
            <a:off x="7542276" y="3655436"/>
            <a:ext cx="1310640" cy="292608"/>
          </a:xfrm>
          <a:prstGeom prst="roundRect">
            <a:avLst>
              <a:gd name="adj" fmla="val 18750"/>
            </a:avLst>
          </a:prstGeom>
          <a:solidFill>
            <a:srgbClr val="4C68B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9" name="Shape 7"/>
          <p:cNvSpPr/>
          <p:nvPr/>
        </p:nvSpPr>
        <p:spPr>
          <a:xfrm>
            <a:off x="8926068" y="3655436"/>
            <a:ext cx="1310640" cy="292608"/>
          </a:xfrm>
          <a:prstGeom prst="roundRect">
            <a:avLst>
              <a:gd name="adj" fmla="val 18750"/>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0" name="Text 8"/>
          <p:cNvSpPr/>
          <p:nvPr/>
        </p:nvSpPr>
        <p:spPr>
          <a:xfrm>
            <a:off x="498348" y="3426836"/>
            <a:ext cx="1463040" cy="7498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LESS</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INTERVENTION</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11" name="Text 9"/>
          <p:cNvSpPr/>
          <p:nvPr/>
        </p:nvSpPr>
        <p:spPr>
          <a:xfrm>
            <a:off x="10386928" y="3387211"/>
            <a:ext cx="1645920" cy="7498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MORE</a:t>
            </a:r>
            <a:endParaRPr kumimoji="0" lang="en-US" sz="1600" b="1"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INTERVENTION</a:t>
            </a:r>
            <a:endParaRPr kumimoji="0" lang="en-US" sz="1600" b="1" i="0" u="none" strike="noStrike" kern="1200" cap="none" spc="0" normalizeH="0" baseline="0" noProof="0" dirty="0">
              <a:ln>
                <a:noFill/>
              </a:ln>
              <a:solidFill>
                <a:srgbClr val="000000"/>
              </a:solidFill>
              <a:effectLst/>
              <a:uLnTx/>
              <a:uFillTx/>
              <a:latin typeface="Calibri (Body)"/>
              <a:ea typeface="+mn-ea"/>
              <a:cs typeface="+mn-cs"/>
            </a:endParaRPr>
          </a:p>
        </p:txBody>
      </p:sp>
      <p:sp>
        <p:nvSpPr>
          <p:cNvPr id="12" name="Shape 10"/>
          <p:cNvSpPr/>
          <p:nvPr/>
        </p:nvSpPr>
        <p:spPr>
          <a:xfrm flipV="1">
            <a:off x="2007108" y="4069965"/>
            <a:ext cx="8494234" cy="6095"/>
          </a:xfrm>
          <a:prstGeom prst="line">
            <a:avLst/>
          </a:prstGeom>
          <a:noFill/>
          <a:ln w="15875">
            <a:solidFill>
              <a:srgbClr val="AEB8D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3" name="Shape 11"/>
          <p:cNvSpPr/>
          <p:nvPr/>
        </p:nvSpPr>
        <p:spPr>
          <a:xfrm rot="5400000">
            <a:off x="10437669" y="4005263"/>
            <a:ext cx="137160" cy="137160"/>
          </a:xfrm>
          <a:prstGeom prst="triangle">
            <a:avLst/>
          </a:prstGeom>
          <a:solidFill>
            <a:srgbClr val="AEB8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4" name="Shape 12"/>
          <p:cNvSpPr/>
          <p:nvPr/>
        </p:nvSpPr>
        <p:spPr>
          <a:xfrm>
            <a:off x="1496568" y="1579748"/>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Text 13"/>
          <p:cNvSpPr/>
          <p:nvPr/>
        </p:nvSpPr>
        <p:spPr>
          <a:xfrm>
            <a:off x="1661160" y="1689476"/>
            <a:ext cx="2103120"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Health Care Data Infrastructure (APCD)</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25 states</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16" name="Shape 14"/>
          <p:cNvSpPr/>
          <p:nvPr/>
        </p:nvSpPr>
        <p:spPr>
          <a:xfrm>
            <a:off x="2662428" y="3317108"/>
            <a:ext cx="0" cy="338328"/>
          </a:xfrm>
          <a:prstGeom prst="line">
            <a:avLst/>
          </a:prstGeom>
          <a:noFill/>
          <a:ln w="22225">
            <a:solidFill>
              <a:srgbClr val="CFE0F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7" name="Shape 15"/>
          <p:cNvSpPr/>
          <p:nvPr/>
        </p:nvSpPr>
        <p:spPr>
          <a:xfrm>
            <a:off x="2621280" y="3614288"/>
            <a:ext cx="82296" cy="82296"/>
          </a:xfrm>
          <a:prstGeom prst="ellipse">
            <a:avLst/>
          </a:prstGeom>
          <a:solidFill>
            <a:srgbClr val="CFE0FB"/>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8" name="Shape 16"/>
          <p:cNvSpPr/>
          <p:nvPr/>
        </p:nvSpPr>
        <p:spPr>
          <a:xfrm>
            <a:off x="2880360" y="4258940"/>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9" name="Text 17"/>
          <p:cNvSpPr/>
          <p:nvPr/>
        </p:nvSpPr>
        <p:spPr>
          <a:xfrm>
            <a:off x="3044952" y="4368668"/>
            <a:ext cx="2002536"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Health Care Cost Commission</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17 states</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20" name="Shape 18"/>
          <p:cNvSpPr/>
          <p:nvPr/>
        </p:nvSpPr>
        <p:spPr>
          <a:xfrm>
            <a:off x="4046220" y="3948044"/>
            <a:ext cx="0" cy="310896"/>
          </a:xfrm>
          <a:prstGeom prst="line">
            <a:avLst/>
          </a:prstGeom>
          <a:noFill/>
          <a:ln w="22225">
            <a:solidFill>
              <a:srgbClr val="A9C2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1" name="Shape 19"/>
          <p:cNvSpPr/>
          <p:nvPr/>
        </p:nvSpPr>
        <p:spPr>
          <a:xfrm>
            <a:off x="4005072" y="3906896"/>
            <a:ext cx="82296" cy="82296"/>
          </a:xfrm>
          <a:prstGeom prst="ellipse">
            <a:avLst/>
          </a:prstGeom>
          <a:solidFill>
            <a:srgbClr val="A9C2F0"/>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2" name="Shape 20"/>
          <p:cNvSpPr/>
          <p:nvPr/>
        </p:nvSpPr>
        <p:spPr>
          <a:xfrm>
            <a:off x="4264152" y="1579748"/>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3" name="Text 21"/>
          <p:cNvSpPr/>
          <p:nvPr/>
        </p:nvSpPr>
        <p:spPr>
          <a:xfrm>
            <a:off x="4428744" y="1689476"/>
            <a:ext cx="2002536"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Cost Growth Targets</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CA, CT, DE, MA, NJ, OR, RI, WA</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24" name="Shape 22"/>
          <p:cNvSpPr/>
          <p:nvPr/>
        </p:nvSpPr>
        <p:spPr>
          <a:xfrm>
            <a:off x="5430012" y="3317108"/>
            <a:ext cx="0" cy="338328"/>
          </a:xfrm>
          <a:prstGeom prst="line">
            <a:avLst/>
          </a:prstGeom>
          <a:noFill/>
          <a:ln w="22225">
            <a:solidFill>
              <a:srgbClr val="8AA6E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5" name="Shape 23"/>
          <p:cNvSpPr/>
          <p:nvPr/>
        </p:nvSpPr>
        <p:spPr>
          <a:xfrm>
            <a:off x="5388864" y="3614288"/>
            <a:ext cx="82296" cy="82296"/>
          </a:xfrm>
          <a:prstGeom prst="ellipse">
            <a:avLst/>
          </a:prstGeom>
          <a:solidFill>
            <a:srgbClr val="8AA6E2"/>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6" name="Shape 24"/>
          <p:cNvSpPr/>
          <p:nvPr/>
        </p:nvSpPr>
        <p:spPr>
          <a:xfrm>
            <a:off x="5647944" y="4258940"/>
            <a:ext cx="2549652"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7" name="Text 25"/>
          <p:cNvSpPr/>
          <p:nvPr/>
        </p:nvSpPr>
        <p:spPr>
          <a:xfrm>
            <a:off x="5812536" y="4368668"/>
            <a:ext cx="2286000"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State Health Plan / Public Option Reference-Based Pricing</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CA, CO, MT, NV, NM, OK, OR, SC, WA, WV</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28" name="Shape 26"/>
          <p:cNvSpPr/>
          <p:nvPr/>
        </p:nvSpPr>
        <p:spPr>
          <a:xfrm>
            <a:off x="6813804" y="3948044"/>
            <a:ext cx="0" cy="310896"/>
          </a:xfrm>
          <a:prstGeom prst="line">
            <a:avLst/>
          </a:prstGeom>
          <a:noFill/>
          <a:ln w="22225">
            <a:solidFill>
              <a:srgbClr val="6D8AD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9" name="Shape 27"/>
          <p:cNvSpPr/>
          <p:nvPr/>
        </p:nvSpPr>
        <p:spPr>
          <a:xfrm>
            <a:off x="6772656" y="3906896"/>
            <a:ext cx="82296" cy="82296"/>
          </a:xfrm>
          <a:prstGeom prst="ellipse">
            <a:avLst/>
          </a:prstGeom>
          <a:solidFill>
            <a:srgbClr val="6D8AD1"/>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0" name="Shape 28"/>
          <p:cNvSpPr/>
          <p:nvPr/>
        </p:nvSpPr>
        <p:spPr>
          <a:xfrm>
            <a:off x="7031736" y="1579748"/>
            <a:ext cx="2375916"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1" name="Text 29"/>
          <p:cNvSpPr/>
          <p:nvPr/>
        </p:nvSpPr>
        <p:spPr>
          <a:xfrm>
            <a:off x="7196328" y="1686428"/>
            <a:ext cx="2167128"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Reference-Based Pricing for Commercial  Plans</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DE, IN, VT</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32" name="Shape 30"/>
          <p:cNvSpPr/>
          <p:nvPr/>
        </p:nvSpPr>
        <p:spPr>
          <a:xfrm>
            <a:off x="8197596" y="3317108"/>
            <a:ext cx="0" cy="338328"/>
          </a:xfrm>
          <a:prstGeom prst="line">
            <a:avLst/>
          </a:prstGeom>
          <a:noFill/>
          <a:ln w="22225">
            <a:solidFill>
              <a:srgbClr val="4C68B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3" name="Shape 31"/>
          <p:cNvSpPr/>
          <p:nvPr/>
        </p:nvSpPr>
        <p:spPr>
          <a:xfrm>
            <a:off x="8156448" y="3614288"/>
            <a:ext cx="82296" cy="82296"/>
          </a:xfrm>
          <a:prstGeom prst="ellipse">
            <a:avLst/>
          </a:prstGeom>
          <a:solidFill>
            <a:srgbClr val="4C68B8"/>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4" name="Shape 32"/>
          <p:cNvSpPr/>
          <p:nvPr/>
        </p:nvSpPr>
        <p:spPr>
          <a:xfrm>
            <a:off x="8415528" y="4258940"/>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5" name="Text 33"/>
          <p:cNvSpPr/>
          <p:nvPr/>
        </p:nvSpPr>
        <p:spPr>
          <a:xfrm>
            <a:off x="8580120" y="4368668"/>
            <a:ext cx="2103120"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Global Budgets / All-Payer Models (CMS AHEAD program)</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CT, HI, MD, RI, VT</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36" name="Shape 34"/>
          <p:cNvSpPr/>
          <p:nvPr/>
        </p:nvSpPr>
        <p:spPr>
          <a:xfrm>
            <a:off x="9581388" y="3948044"/>
            <a:ext cx="0" cy="310896"/>
          </a:xfrm>
          <a:prstGeom prst="line">
            <a:avLst/>
          </a:prstGeom>
          <a:noFill/>
          <a:ln w="22225">
            <a:solidFill>
              <a:srgbClr val="1E276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7" name="Shape 35"/>
          <p:cNvSpPr/>
          <p:nvPr/>
        </p:nvSpPr>
        <p:spPr>
          <a:xfrm>
            <a:off x="9540240" y="3906896"/>
            <a:ext cx="82296" cy="82296"/>
          </a:xfrm>
          <a:prstGeom prst="ellipse">
            <a:avLst/>
          </a:prstGeom>
          <a:solidFill>
            <a:srgbClr val="1E2761"/>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8" name="Text 36"/>
          <p:cNvSpPr/>
          <p:nvPr/>
        </p:nvSpPr>
        <p:spPr>
          <a:xfrm>
            <a:off x="457200" y="6492240"/>
            <a:ext cx="11125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ACPD Council “Interactive State Report Map”;  Milbank Memorial Fund “State Health Care Cost Commissions: Their Priorities and How States’ Political Leanings, Commercial Hospital Prices, and Medicaid Spending Predict Their Establishment” (2025); Bipartisan Policy Center “State Capsule Case Study: Cost Growth Targets.” (2026); United States of Care. “State Laws to Lower Costs Through Reference Based Pricing” (2026); Healthcare Dive. “CMS tweaks AHEAD all-payer model for states.” (2025)</a:t>
            </a:r>
            <a:endPar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mn-ea"/>
              <a:cs typeface="Arial" panose="020B0604020202020204" pitchFamily="34" charset="0"/>
            </a:endParaRPr>
          </a:p>
        </p:txBody>
      </p:sp>
      <p:sp>
        <p:nvSpPr>
          <p:cNvPr id="3" name="Title 3">
            <a:extLst>
              <a:ext uri="{FF2B5EF4-FFF2-40B4-BE49-F238E27FC236}">
                <a16:creationId xmlns:a16="http://schemas.microsoft.com/office/drawing/2014/main" id="{3DF7C51A-6C2D-AAE1-D46A-BB09CD46D412}"/>
              </a:ext>
            </a:extLst>
          </p:cNvPr>
          <p:cNvSpPr txBox="1">
            <a:spLocks/>
          </p:cNvSpPr>
          <p:nvPr/>
        </p:nvSpPr>
        <p:spPr>
          <a:xfrm>
            <a:off x="722376" y="630936"/>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State Actions Differ in Degree of Intervention</a:t>
            </a:r>
          </a:p>
        </p:txBody>
      </p:sp>
      <p:sp>
        <p:nvSpPr>
          <p:cNvPr id="40" name="Rectangle 39">
            <a:hlinkClick r:id="rId3"/>
            <a:extLst>
              <a:ext uri="{FF2B5EF4-FFF2-40B4-BE49-F238E27FC236}">
                <a16:creationId xmlns:a16="http://schemas.microsoft.com/office/drawing/2014/main" id="{DFDFD48D-C0C5-9727-124E-D730EAD45102}"/>
              </a:ext>
            </a:extLst>
          </p:cNvPr>
          <p:cNvSpPr/>
          <p:nvPr/>
        </p:nvSpPr>
        <p:spPr>
          <a:xfrm>
            <a:off x="913638" y="6470904"/>
            <a:ext cx="2013204" cy="88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2" name="Rectangle 41">
            <a:hlinkClick r:id="rId4"/>
            <a:extLst>
              <a:ext uri="{FF2B5EF4-FFF2-40B4-BE49-F238E27FC236}">
                <a16:creationId xmlns:a16="http://schemas.microsoft.com/office/drawing/2014/main" id="{692798EE-6CB1-9CF9-1B7F-C522A6BD99B3}"/>
              </a:ext>
            </a:extLst>
          </p:cNvPr>
          <p:cNvSpPr/>
          <p:nvPr/>
        </p:nvSpPr>
        <p:spPr>
          <a:xfrm>
            <a:off x="3003804" y="6479772"/>
            <a:ext cx="8212836" cy="894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4" name="Rectangle 43">
            <a:hlinkClick r:id="rId4"/>
            <a:extLst>
              <a:ext uri="{FF2B5EF4-FFF2-40B4-BE49-F238E27FC236}">
                <a16:creationId xmlns:a16="http://schemas.microsoft.com/office/drawing/2014/main" id="{07A9803A-7B7E-FAFF-E80A-6F959DB53F9E}"/>
              </a:ext>
            </a:extLst>
          </p:cNvPr>
          <p:cNvSpPr/>
          <p:nvPr/>
        </p:nvSpPr>
        <p:spPr>
          <a:xfrm>
            <a:off x="457200" y="6584409"/>
            <a:ext cx="998220" cy="88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6" name="Rectangle 45">
            <a:hlinkClick r:id="rId5"/>
            <a:extLst>
              <a:ext uri="{FF2B5EF4-FFF2-40B4-BE49-F238E27FC236}">
                <a16:creationId xmlns:a16="http://schemas.microsoft.com/office/drawing/2014/main" id="{ABDF9A02-EA06-E19B-F172-99A7D1AD3CEF}"/>
              </a:ext>
            </a:extLst>
          </p:cNvPr>
          <p:cNvSpPr/>
          <p:nvPr/>
        </p:nvSpPr>
        <p:spPr>
          <a:xfrm>
            <a:off x="1491614" y="6601586"/>
            <a:ext cx="3766185" cy="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8" name="Rectangle 47">
            <a:hlinkClick r:id="rId6"/>
            <a:extLst>
              <a:ext uri="{FF2B5EF4-FFF2-40B4-BE49-F238E27FC236}">
                <a16:creationId xmlns:a16="http://schemas.microsoft.com/office/drawing/2014/main" id="{E02081A3-7B4D-1ADB-7ABF-65695840EDDF}"/>
              </a:ext>
            </a:extLst>
          </p:cNvPr>
          <p:cNvSpPr/>
          <p:nvPr/>
        </p:nvSpPr>
        <p:spPr>
          <a:xfrm>
            <a:off x="5308283" y="6589585"/>
            <a:ext cx="4190809" cy="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0" name="Rectangle 49">
            <a:hlinkClick r:id="rId7"/>
            <a:extLst>
              <a:ext uri="{FF2B5EF4-FFF2-40B4-BE49-F238E27FC236}">
                <a16:creationId xmlns:a16="http://schemas.microsoft.com/office/drawing/2014/main" id="{71F15772-7295-57EE-1BDF-A77B29ED3475}"/>
              </a:ext>
            </a:extLst>
          </p:cNvPr>
          <p:cNvSpPr/>
          <p:nvPr/>
        </p:nvSpPr>
        <p:spPr>
          <a:xfrm>
            <a:off x="9581388" y="6589584"/>
            <a:ext cx="1894332" cy="79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2" name="Rectangle 51">
            <a:hlinkClick r:id="rId7"/>
            <a:extLst>
              <a:ext uri="{FF2B5EF4-FFF2-40B4-BE49-F238E27FC236}">
                <a16:creationId xmlns:a16="http://schemas.microsoft.com/office/drawing/2014/main" id="{78D7F2EC-C745-3536-1ACE-0CB20D9CBD16}"/>
              </a:ext>
            </a:extLst>
          </p:cNvPr>
          <p:cNvSpPr/>
          <p:nvPr/>
        </p:nvSpPr>
        <p:spPr>
          <a:xfrm>
            <a:off x="457200" y="6722659"/>
            <a:ext cx="1371600" cy="88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C96ADED9-5F77-2FAF-AADB-988A7DA3ADA7}"/>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Slide Number Placeholder 2">
            <a:extLst>
              <a:ext uri="{FF2B5EF4-FFF2-40B4-BE49-F238E27FC236}">
                <a16:creationId xmlns:a16="http://schemas.microsoft.com/office/drawing/2014/main" id="{AA1BEAD3-14BF-A38E-A43B-8445E8D99E7C}"/>
              </a:ext>
            </a:extLst>
          </p:cNvPr>
          <p:cNvSpPr txBox="1">
            <a:spLocks/>
          </p:cNvSpPr>
          <p:nvPr/>
        </p:nvSpPr>
        <p:spPr>
          <a:xfrm>
            <a:off x="11125200" y="6400800"/>
            <a:ext cx="7402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1F77927-2F69-D4BA-6170-03E6B862AC05}"/>
            </a:ext>
          </a:extLst>
        </p:cNvPr>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072A5409-D8E2-A4DC-334A-0B35B2700228}"/>
              </a:ext>
            </a:extLst>
          </p:cNvPr>
          <p:cNvSpPr txBox="1">
            <a:spLocks/>
          </p:cNvSpPr>
          <p:nvPr/>
        </p:nvSpPr>
        <p:spPr>
          <a:xfrm>
            <a:off x="11125200" y="6400800"/>
            <a:ext cx="7402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graphicFrame>
        <p:nvGraphicFramePr>
          <p:cNvPr id="2" name="Diagram 1">
            <a:extLst>
              <a:ext uri="{FF2B5EF4-FFF2-40B4-BE49-F238E27FC236}">
                <a16:creationId xmlns:a16="http://schemas.microsoft.com/office/drawing/2014/main" id="{2C32A425-4A39-6D14-B604-66296D37A124}"/>
              </a:ext>
            </a:extLst>
          </p:cNvPr>
          <p:cNvGraphicFramePr/>
          <p:nvPr/>
        </p:nvGraphicFramePr>
        <p:xfrm>
          <a:off x="850397" y="1217806"/>
          <a:ext cx="104648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D586A05-B5B2-EB2B-BEA9-8545240319BB}"/>
              </a:ext>
            </a:extLst>
          </p:cNvPr>
          <p:cNvSpPr txBox="1"/>
          <p:nvPr/>
        </p:nvSpPr>
        <p:spPr>
          <a:xfrm>
            <a:off x="850397" y="4038600"/>
            <a:ext cx="713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2019</a:t>
            </a:r>
          </a:p>
        </p:txBody>
      </p:sp>
      <p:sp>
        <p:nvSpPr>
          <p:cNvPr id="4" name="TextBox 3">
            <a:extLst>
              <a:ext uri="{FF2B5EF4-FFF2-40B4-BE49-F238E27FC236}">
                <a16:creationId xmlns:a16="http://schemas.microsoft.com/office/drawing/2014/main" id="{43A21F06-32A8-2BCA-0EC9-BFF48289CAE0}"/>
              </a:ext>
            </a:extLst>
          </p:cNvPr>
          <p:cNvSpPr txBox="1"/>
          <p:nvPr/>
        </p:nvSpPr>
        <p:spPr>
          <a:xfrm>
            <a:off x="2971800" y="3430509"/>
            <a:ext cx="713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2023</a:t>
            </a:r>
          </a:p>
        </p:txBody>
      </p:sp>
      <p:sp>
        <p:nvSpPr>
          <p:cNvPr id="6" name="TextBox 5">
            <a:extLst>
              <a:ext uri="{FF2B5EF4-FFF2-40B4-BE49-F238E27FC236}">
                <a16:creationId xmlns:a16="http://schemas.microsoft.com/office/drawing/2014/main" id="{D908CEC0-45A0-8576-E583-0701ADF8AC56}"/>
              </a:ext>
            </a:extLst>
          </p:cNvPr>
          <p:cNvSpPr txBox="1"/>
          <p:nvPr/>
        </p:nvSpPr>
        <p:spPr>
          <a:xfrm>
            <a:off x="4987433" y="4044636"/>
            <a:ext cx="10810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Jan. 2025</a:t>
            </a:r>
          </a:p>
        </p:txBody>
      </p:sp>
      <p:sp>
        <p:nvSpPr>
          <p:cNvPr id="7" name="TextBox 6">
            <a:extLst>
              <a:ext uri="{FF2B5EF4-FFF2-40B4-BE49-F238E27FC236}">
                <a16:creationId xmlns:a16="http://schemas.microsoft.com/office/drawing/2014/main" id="{D6F0EA73-2ACD-9869-305B-E36E486CB05A}"/>
              </a:ext>
            </a:extLst>
          </p:cNvPr>
          <p:cNvSpPr txBox="1"/>
          <p:nvPr/>
        </p:nvSpPr>
        <p:spPr>
          <a:xfrm>
            <a:off x="7010400" y="3417683"/>
            <a:ext cx="1270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Apr. 2025</a:t>
            </a:r>
          </a:p>
        </p:txBody>
      </p:sp>
      <p:sp>
        <p:nvSpPr>
          <p:cNvPr id="9" name="Title 3">
            <a:extLst>
              <a:ext uri="{FF2B5EF4-FFF2-40B4-BE49-F238E27FC236}">
                <a16:creationId xmlns:a16="http://schemas.microsoft.com/office/drawing/2014/main" id="{376C3674-DF24-5BCD-EE3D-934ECA24E525}"/>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Indiana’s Experience</a:t>
            </a:r>
          </a:p>
        </p:txBody>
      </p:sp>
      <p:sp>
        <p:nvSpPr>
          <p:cNvPr id="10" name="Rectangle 9">
            <a:extLst>
              <a:ext uri="{FF2B5EF4-FFF2-40B4-BE49-F238E27FC236}">
                <a16:creationId xmlns:a16="http://schemas.microsoft.com/office/drawing/2014/main" id="{093C6B7E-0E89-E569-D96F-50186179604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7849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F819D7A-6C6F-697E-367F-EF04629F2251}"/>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E4B8C0A5-5A06-E7B3-15EE-AC54BE30282A}"/>
              </a:ext>
            </a:extLst>
          </p:cNvPr>
          <p:cNvSpPr txBox="1">
            <a:spLocks/>
          </p:cNvSpPr>
          <p:nvPr/>
        </p:nvSpPr>
        <p:spPr>
          <a:xfrm>
            <a:off x="478970" y="1371600"/>
            <a:ext cx="11636830" cy="47548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Established in 2023 by act of legislature to “review and make recommendations” concerning health care costs, cost drivers, and affordability reforms</a:t>
            </a:r>
          </a:p>
          <a:p>
            <a:pPr marL="457200" marR="0" lvl="1"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Comprised of six members of the state legislature; met four times in Fall 2023</a:t>
            </a:r>
          </a:p>
          <a:p>
            <a:pPr marL="457200" marR="0" lvl="1"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(Note: major input from</a:t>
            </a:r>
            <a:r>
              <a:rPr kumimoji="0" lang="en-US" sz="2000" b="0" i="1"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 </a:t>
            </a:r>
            <a:r>
              <a:rPr kumimoji="0" lang="en-US" sz="2000" b="0" i="1"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Employers Forum of Indiana</a:t>
            </a:r>
            <a:r>
              <a:rPr kumimoji="0" lang="en-US" sz="2000" b="0" i="1"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 and the </a:t>
            </a:r>
            <a:r>
              <a:rPr kumimoji="0" lang="en-US" sz="2000" b="0" i="1"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Employer Price Transparency Project</a:t>
            </a: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a:t>
            </a: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Issued six-page report in November 2023 with recommendations: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Give employer ownership and control of health claims data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Permit employers to obtain third-party audits of health claims and provider payment data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Ban spread pricing by PBMs, TPAs, and Insurers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Require advance notice of merger &amp; acquisition to state legislature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Standardize prior authorization and enhance prior authorization transparency</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Require PBMs, TPAs, employee benefit consultants, and insurance brokers to act as fiduciaries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Require reporting of commercial physician reimbursement rates relative to a statewide benchmark</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FBF994D3-A01D-79A0-8DF6-8A1032642E31}"/>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48C2BFFE-B839-1607-BCA9-A8C9094B77DA}"/>
              </a:ext>
            </a:extLst>
          </p:cNvPr>
          <p:cNvSpPr txBox="1">
            <a:spLocks/>
          </p:cNvSpPr>
          <p:nvPr/>
        </p:nvSpPr>
        <p:spPr>
          <a:xfrm>
            <a:off x="381000" y="533399"/>
            <a:ext cx="11713029" cy="1066801"/>
          </a:xfrm>
          <a:prstGeom prst="rect">
            <a:avLst/>
          </a:prstGeom>
        </p:spPr>
        <p:txBody>
          <a:bodyPr anchor="t">
            <a:normAutofit lnSpcReduction="10000"/>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A Closer Look at Indiana’s Health Care Cost Oversight Task Force</a:t>
            </a:r>
          </a:p>
        </p:txBody>
      </p:sp>
      <p:sp>
        <p:nvSpPr>
          <p:cNvPr id="3" name="Text 15">
            <a:extLst>
              <a:ext uri="{FF2B5EF4-FFF2-40B4-BE49-F238E27FC236}">
                <a16:creationId xmlns:a16="http://schemas.microsoft.com/office/drawing/2014/main" id="{C0E76DFF-C730-9A4C-BFFD-9DDAA0FD0C60}"/>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KSM “New Indiana Healthcare Laws From the 2023 Legislative Session” (2023); Georgetown University Center on Health Insurance Reforms “Indiana’s Extraordinary Legislative Session Exemplifies How Incremental Efforts Can Improve Health Care Affordability” (2025)</a:t>
            </a:r>
          </a:p>
        </p:txBody>
      </p:sp>
      <p:sp>
        <p:nvSpPr>
          <p:cNvPr id="6" name="Rectangle 5">
            <a:hlinkClick r:id="rId3"/>
            <a:extLst>
              <a:ext uri="{FF2B5EF4-FFF2-40B4-BE49-F238E27FC236}">
                <a16:creationId xmlns:a16="http://schemas.microsoft.com/office/drawing/2014/main" id="{03EDE636-9AEE-5E59-2C6F-C1C9BA93D71C}"/>
              </a:ext>
            </a:extLst>
          </p:cNvPr>
          <p:cNvSpPr/>
          <p:nvPr/>
        </p:nvSpPr>
        <p:spPr>
          <a:xfrm>
            <a:off x="1066800" y="6450520"/>
            <a:ext cx="3505200"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4"/>
            <a:extLst>
              <a:ext uri="{FF2B5EF4-FFF2-40B4-BE49-F238E27FC236}">
                <a16:creationId xmlns:a16="http://schemas.microsoft.com/office/drawing/2014/main" id="{7627FDCC-0573-C9F9-0479-FED1FC52E0BC}"/>
              </a:ext>
            </a:extLst>
          </p:cNvPr>
          <p:cNvSpPr/>
          <p:nvPr/>
        </p:nvSpPr>
        <p:spPr>
          <a:xfrm>
            <a:off x="4648200" y="6437376"/>
            <a:ext cx="6400800"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2D65E0F3-EBA6-C469-4058-AE01E6D1F442}"/>
              </a:ext>
            </a:extLst>
          </p:cNvPr>
          <p:cNvSpPr/>
          <p:nvPr/>
        </p:nvSpPr>
        <p:spPr>
          <a:xfrm>
            <a:off x="566928" y="6578600"/>
            <a:ext cx="2100072"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095081C-EF1D-783F-9869-44EA2E2E597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66080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6AD5384-E34A-6267-0746-E8505479C0C8}"/>
            </a:ext>
          </a:extLst>
        </p:cNvPr>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A7B6A441-DEFA-89CF-FAC5-BCE4D1694E8D}"/>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01CE5B80-F3B1-6E08-D8DF-B78E064FC068}"/>
              </a:ext>
            </a:extLst>
          </p:cNvPr>
          <p:cNvSpPr txBox="1">
            <a:spLocks/>
          </p:cNvSpPr>
          <p:nvPr/>
        </p:nvSpPr>
        <p:spPr>
          <a:xfrm>
            <a:off x="228600" y="152399"/>
            <a:ext cx="11713029" cy="1066801"/>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From Recommendations to Actions </a:t>
            </a:r>
          </a:p>
        </p:txBody>
      </p:sp>
      <p:sp>
        <p:nvSpPr>
          <p:cNvPr id="3" name="Text 15">
            <a:extLst>
              <a:ext uri="{FF2B5EF4-FFF2-40B4-BE49-F238E27FC236}">
                <a16:creationId xmlns:a16="http://schemas.microsoft.com/office/drawing/2014/main" id="{5F2C2595-6225-B402-403F-469F0EFCF24F}"/>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Indiana General Assembly, IC 2-5-47 (HEA 1004-2023); Indiana Legislative Services Agency “Health Care Cost Oversight Task Force Final Report” (2023); Indiana General Assembly “House Bill 1259” (2024); State of Indiana Executive Department “EO 25-24” (2025); Georgetown University Center on Health Insurance Reforms “Indiana’s Extraordinary Legislative Session Exemplifies How Incremental Efforts Can Improve Health Care Affordability” (2025); Indiana General Assembly “Senate Bill 9” (2024); Indiana General Assembly “Senate Bill 480” (2025); State of Indiana Executive Department “EO 25-23” (2025).</a:t>
            </a:r>
          </a:p>
        </p:txBody>
      </p:sp>
      <p:graphicFrame>
        <p:nvGraphicFramePr>
          <p:cNvPr id="11" name="Table 10">
            <a:extLst>
              <a:ext uri="{FF2B5EF4-FFF2-40B4-BE49-F238E27FC236}">
                <a16:creationId xmlns:a16="http://schemas.microsoft.com/office/drawing/2014/main" id="{A8BEB481-367C-314E-CAF4-91C5EAA8F005}"/>
              </a:ext>
            </a:extLst>
          </p:cNvPr>
          <p:cNvGraphicFramePr>
            <a:graphicFrameLocks noGrp="1"/>
          </p:cNvGraphicFramePr>
          <p:nvPr/>
        </p:nvGraphicFramePr>
        <p:xfrm>
          <a:off x="304802" y="1052647"/>
          <a:ext cx="11673838" cy="5132606"/>
        </p:xfrm>
        <a:graphic>
          <a:graphicData uri="http://schemas.openxmlformats.org/drawingml/2006/table">
            <a:tbl>
              <a:tblPr/>
              <a:tblGrid>
                <a:gridCol w="2377440">
                  <a:extLst>
                    <a:ext uri="{9D8B030D-6E8A-4147-A177-3AD203B41FA5}">
                      <a16:colId xmlns:a16="http://schemas.microsoft.com/office/drawing/2014/main" val="182015135"/>
                    </a:ext>
                  </a:extLst>
                </a:gridCol>
                <a:gridCol w="3733800">
                  <a:extLst>
                    <a:ext uri="{9D8B030D-6E8A-4147-A177-3AD203B41FA5}">
                      <a16:colId xmlns:a16="http://schemas.microsoft.com/office/drawing/2014/main" val="2148469606"/>
                    </a:ext>
                  </a:extLst>
                </a:gridCol>
                <a:gridCol w="5562598">
                  <a:extLst>
                    <a:ext uri="{9D8B030D-6E8A-4147-A177-3AD203B41FA5}">
                      <a16:colId xmlns:a16="http://schemas.microsoft.com/office/drawing/2014/main" val="1219429793"/>
                    </a:ext>
                  </a:extLst>
                </a:gridCol>
              </a:tblGrid>
              <a:tr h="175063">
                <a:tc>
                  <a:txBody>
                    <a:bodyPr/>
                    <a:lstStyle/>
                    <a:p>
                      <a:pPr algn="ctr" rtl="0" fontAlgn="ctr">
                        <a:buNone/>
                      </a:pPr>
                      <a:r>
                        <a:rPr lang="en-US" sz="1400" b="1" i="0" u="none" strike="noStrike" dirty="0">
                          <a:solidFill>
                            <a:srgbClr val="000000"/>
                          </a:solidFill>
                          <a:effectLst/>
                          <a:latin typeface="Calibri" panose="020F0502020204030204" pitchFamily="34" charset="0"/>
                        </a:rPr>
                        <a:t>Task Force Recommendation</a:t>
                      </a:r>
                    </a:p>
                  </a:txBody>
                  <a:tcPr marL="3931" marR="3931" marT="3931" marB="0" anchor="ctr">
                    <a:lnL>
                      <a:noFill/>
                    </a:lnL>
                    <a:lnR>
                      <a:noFill/>
                    </a:lnR>
                    <a:lnT w="1270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n-US" sz="1400" b="1" i="0" u="none" strike="noStrike" dirty="0">
                          <a:solidFill>
                            <a:srgbClr val="000000"/>
                          </a:solidFill>
                          <a:effectLst/>
                          <a:latin typeface="Calibri" panose="020F0502020204030204" pitchFamily="34" charset="0"/>
                        </a:rPr>
                        <a:t>Executive or Agency Action</a:t>
                      </a:r>
                      <a:endParaRPr lang="en-US" sz="1100" b="1" i="0" u="none" strike="noStrike" dirty="0">
                        <a:solidFill>
                          <a:srgbClr val="000000"/>
                        </a:solidFill>
                        <a:effectLst/>
                        <a:latin typeface="Calibri" panose="020F0502020204030204" pitchFamily="34" charset="0"/>
                      </a:endParaRPr>
                    </a:p>
                  </a:txBody>
                  <a:tcPr marL="3931" marR="3931" marT="3931" marB="0" anchor="ctr">
                    <a:lnL>
                      <a:noFill/>
                    </a:lnL>
                    <a:lnR>
                      <a:noFill/>
                    </a:lnR>
                    <a:lnT w="1270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n-US" sz="1400" b="1" i="0" u="none" strike="noStrike" dirty="0">
                          <a:solidFill>
                            <a:srgbClr val="000000"/>
                          </a:solidFill>
                          <a:effectLst/>
                          <a:latin typeface="Calibri" panose="020F0502020204030204" pitchFamily="34" charset="0"/>
                        </a:rPr>
                        <a:t>Legislation Enacted</a:t>
                      </a:r>
                    </a:p>
                  </a:txBody>
                  <a:tcPr marL="3931" marR="3931" marT="3931" marB="0" anchor="ctr">
                    <a:lnL>
                      <a:noFill/>
                    </a:lnL>
                    <a:lnR>
                      <a:noFill/>
                    </a:lnR>
                    <a:lnT w="1270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6249031"/>
                  </a:ext>
                </a:extLst>
              </a:tr>
              <a:tr h="707386">
                <a:tc>
                  <a:txBody>
                    <a:bodyPr/>
                    <a:lstStyle/>
                    <a:p>
                      <a:pPr algn="l" rtl="0" fontAlgn="ctr">
                        <a:buNone/>
                      </a:pPr>
                      <a:r>
                        <a:rPr lang="en-US" sz="1200" b="0" i="0" u="none" strike="noStrike" dirty="0">
                          <a:solidFill>
                            <a:srgbClr val="000000"/>
                          </a:solidFill>
                          <a:effectLst/>
                          <a:latin typeface="Calibri" panose="020F0502020204030204" pitchFamily="34" charset="0"/>
                        </a:rPr>
                        <a:t>Give employers ownership and control of their health-plan claims data</a:t>
                      </a:r>
                    </a:p>
                  </a:txBody>
                  <a:tcPr marL="3931" marR="3931" marT="3931" marB="0" anchor="ctr">
                    <a:lnL>
                      <a:noFill/>
                    </a:lnL>
                    <a:lnR>
                      <a:noFill/>
                    </a:lnR>
                    <a:lnT w="6350" cap="flat" cmpd="sng" algn="ctr">
                      <a:solidFill>
                        <a:srgbClr val="000000"/>
                      </a:solidFill>
                      <a:prstDash val="solid"/>
                      <a:round/>
                      <a:headEnd type="none" w="med" len="med"/>
                      <a:tailEnd type="none" w="med" len="med"/>
                    </a:lnT>
                    <a:lnB>
                      <a:noFill/>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EO 25-24: </a:t>
                      </a:r>
                      <a:r>
                        <a:rPr lang="en-US" sz="1200" b="0" i="0" u="none" strike="noStrike" dirty="0">
                          <a:solidFill>
                            <a:srgbClr val="000000"/>
                          </a:solidFill>
                          <a:effectLst/>
                          <a:latin typeface="Calibri" panose="020F0502020204030204" pitchFamily="34" charset="0"/>
                        </a:rPr>
                        <a:t>audits Medicaid managed-care entities and State Employee Health Plan administrators using detailed claims and payment information.</a:t>
                      </a:r>
                    </a:p>
                  </a:txBody>
                  <a:tcPr marL="3931" marR="3931" marT="3931" marB="0" anchor="ctr">
                    <a:lnL>
                      <a:noFill/>
                    </a:lnL>
                    <a:lnR>
                      <a:noFill/>
                    </a:lnR>
                    <a:lnT w="6350" cap="flat" cmpd="sng" algn="ctr">
                      <a:solidFill>
                        <a:srgbClr val="000000"/>
                      </a:solidFill>
                      <a:prstDash val="solid"/>
                      <a:round/>
                      <a:headEnd type="none" w="med" len="med"/>
                      <a:tailEnd type="none" w="med" len="med"/>
                    </a:lnT>
                    <a:lnB>
                      <a:noFill/>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1259 (2024)</a:t>
                      </a:r>
                      <a:r>
                        <a:rPr lang="en-US" sz="1200" b="0" i="0" u="none" strike="noStrike" dirty="0">
                          <a:solidFill>
                            <a:srgbClr val="000000"/>
                          </a:solidFill>
                          <a:effectLst/>
                          <a:latin typeface="Calibri" panose="020F0502020204030204" pitchFamily="34" charset="0"/>
                        </a:rPr>
                        <a:t>: established employer/plan-sponsor rights to claims data. </a:t>
                      </a:r>
                    </a:p>
                    <a:p>
                      <a:pPr algn="l" rtl="0" fontAlgn="ctr">
                        <a:buNone/>
                      </a:pPr>
                      <a:r>
                        <a:rPr lang="en-US" sz="1200" b="1" i="0" u="none" strike="noStrike" dirty="0">
                          <a:solidFill>
                            <a:srgbClr val="000000"/>
                          </a:solidFill>
                          <a:effectLst/>
                          <a:latin typeface="Calibri" panose="020F0502020204030204" pitchFamily="34" charset="0"/>
                        </a:rPr>
                        <a:t>HEA 1003 and 1004 (2025): </a:t>
                      </a:r>
                      <a:r>
                        <a:rPr lang="en-US" sz="1200" b="0" i="0" u="none" strike="noStrike" dirty="0">
                          <a:solidFill>
                            <a:srgbClr val="000000"/>
                          </a:solidFill>
                          <a:effectLst/>
                          <a:latin typeface="Calibri" panose="020F0502020204030204" pitchFamily="34" charset="0"/>
                        </a:rPr>
                        <a:t>further restricted claims-data redaction and required TPAs to provide detailed claims and payment files upon request.</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w="6350" cap="flat" cmpd="sng" algn="ctr">
                      <a:solidFill>
                        <a:srgbClr val="000000"/>
                      </a:solidFill>
                      <a:prstDash val="solid"/>
                      <a:round/>
                      <a:headEnd type="none" w="med" len="med"/>
                      <a:tailEnd type="none" w="med" len="med"/>
                    </a:lnT>
                    <a:lnB>
                      <a:noFill/>
                    </a:lnB>
                    <a:solidFill>
                      <a:srgbClr val="E8E8E8"/>
                    </a:solidFill>
                  </a:tcPr>
                </a:tc>
                <a:extLst>
                  <a:ext uri="{0D108BD9-81ED-4DB2-BD59-A6C34878D82A}">
                    <a16:rowId xmlns:a16="http://schemas.microsoft.com/office/drawing/2014/main" val="3817942869"/>
                  </a:ext>
                </a:extLst>
              </a:tr>
              <a:tr h="175063">
                <a:tc rowSpan="2">
                  <a:txBody>
                    <a:bodyPr/>
                    <a:lstStyle/>
                    <a:p>
                      <a:pPr algn="l" rtl="0" fontAlgn="ctr">
                        <a:buNone/>
                      </a:pPr>
                      <a:r>
                        <a:rPr lang="en-US" sz="1200" b="0" i="0" u="none" strike="noStrike" dirty="0">
                          <a:solidFill>
                            <a:srgbClr val="000000"/>
                          </a:solidFill>
                          <a:effectLst/>
                          <a:latin typeface="Calibri" panose="020F0502020204030204" pitchFamily="34" charset="0"/>
                        </a:rPr>
                        <a:t>Allow employers to audit claims and provider payments without additional TPA, insurer, or PBM fees</a:t>
                      </a:r>
                    </a:p>
                  </a:txBody>
                  <a:tcPr marL="3931" marR="3931" marT="3931" marB="0" anchor="ctr">
                    <a:lnL>
                      <a:noFill/>
                    </a:lnL>
                    <a:lnR>
                      <a:noFill/>
                    </a:lnR>
                    <a:lnT>
                      <a:noFill/>
                    </a:lnT>
                    <a:lnB>
                      <a:noFill/>
                    </a:lnB>
                    <a:noFill/>
                  </a:tcPr>
                </a:tc>
                <a:tc rowSpan="2">
                  <a:txBody>
                    <a:bodyPr/>
                    <a:lstStyle/>
                    <a:p>
                      <a:pPr algn="l" rtl="0" fontAlgn="ctr">
                        <a:buNone/>
                      </a:pPr>
                      <a:r>
                        <a:rPr lang="en-US" sz="1200" b="1" i="0" u="none" strike="noStrike" dirty="0">
                          <a:solidFill>
                            <a:srgbClr val="000000"/>
                          </a:solidFill>
                          <a:effectLst/>
                          <a:latin typeface="Calibri" panose="020F0502020204030204" pitchFamily="34" charset="0"/>
                        </a:rPr>
                        <a:t>EO 25-24: </a:t>
                      </a:r>
                      <a:r>
                        <a:rPr lang="en-US" sz="1200" b="0" i="0" u="none" strike="noStrike" dirty="0">
                          <a:solidFill>
                            <a:srgbClr val="000000"/>
                          </a:solidFill>
                          <a:effectLst/>
                          <a:latin typeface="Calibri" panose="020F0502020204030204" pitchFamily="34" charset="0"/>
                        </a:rPr>
                        <a:t>audits Medicaid managed-care entities and State Employee Health Plan administrators using detailed claims and payment information.</a:t>
                      </a:r>
                    </a:p>
                  </a:txBody>
                  <a:tcPr marL="3931" marR="3931" marT="3931" marB="0" anchor="ctr">
                    <a:lnL>
                      <a:noFill/>
                    </a:lnL>
                    <a:lnR>
                      <a:noFill/>
                    </a:lnR>
                    <a:lnT>
                      <a:noFill/>
                    </a:lnT>
                    <a:lnB>
                      <a:noFill/>
                    </a:lnB>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1259 (2024)</a:t>
                      </a:r>
                      <a:r>
                        <a:rPr lang="en-US" sz="1200" b="0" i="0" u="none" strike="noStrike" dirty="0">
                          <a:solidFill>
                            <a:srgbClr val="000000"/>
                          </a:solidFill>
                          <a:effectLst/>
                          <a:latin typeface="Calibri" panose="020F0502020204030204" pitchFamily="34" charset="0"/>
                        </a:rPr>
                        <a:t>: established annual audit rights and limited fees.</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noFill/>
                  </a:tcPr>
                </a:tc>
                <a:extLst>
                  <a:ext uri="{0D108BD9-81ED-4DB2-BD59-A6C34878D82A}">
                    <a16:rowId xmlns:a16="http://schemas.microsoft.com/office/drawing/2014/main" val="4086843813"/>
                  </a:ext>
                </a:extLst>
              </a:tr>
              <a:tr h="520270">
                <a:tc vMerge="1">
                  <a:txBody>
                    <a:bodyPr/>
                    <a:lstStyle/>
                    <a:p>
                      <a:endParaRPr lang="en-US"/>
                    </a:p>
                  </a:txBody>
                  <a:tcPr/>
                </a:tc>
                <a:tc vMerge="1">
                  <a:txBody>
                    <a:bodyPr/>
                    <a:lstStyle/>
                    <a:p>
                      <a:endParaRPr lang="en-US"/>
                    </a:p>
                  </a:txBody>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1004 (2025):</a:t>
                      </a:r>
                      <a:r>
                        <a:rPr lang="en-US" sz="1200" b="0" i="0" u="none" strike="noStrike" dirty="0">
                          <a:solidFill>
                            <a:srgbClr val="000000"/>
                          </a:solidFill>
                          <a:effectLst/>
                          <a:latin typeface="Calibri" panose="020F0502020204030204" pitchFamily="34" charset="0"/>
                        </a:rPr>
                        <a:t> added claims-data and compensation disclosures.</a:t>
                      </a:r>
                    </a:p>
                  </a:txBody>
                  <a:tcPr marL="3931" marR="3931" marT="3931" marB="0" anchor="ctr">
                    <a:lnL>
                      <a:noFill/>
                    </a:lnL>
                    <a:lnR>
                      <a:noFill/>
                    </a:lnR>
                    <a:lnT>
                      <a:noFill/>
                    </a:lnT>
                    <a:lnB>
                      <a:noFill/>
                    </a:lnB>
                    <a:noFill/>
                  </a:tcPr>
                </a:tc>
                <a:extLst>
                  <a:ext uri="{0D108BD9-81ED-4DB2-BD59-A6C34878D82A}">
                    <a16:rowId xmlns:a16="http://schemas.microsoft.com/office/drawing/2014/main" val="515113312"/>
                  </a:ext>
                </a:extLst>
              </a:tr>
              <a:tr h="282954">
                <a:tc rowSpan="3">
                  <a:txBody>
                    <a:bodyPr/>
                    <a:lstStyle/>
                    <a:p>
                      <a:pPr algn="l" rtl="0" fontAlgn="ctr">
                        <a:buNone/>
                      </a:pPr>
                      <a:r>
                        <a:rPr lang="en-US" sz="1200" b="0" i="0" u="none" strike="noStrike" dirty="0">
                          <a:solidFill>
                            <a:srgbClr val="000000"/>
                          </a:solidFill>
                          <a:effectLst/>
                          <a:latin typeface="Calibri" panose="020F0502020204030204" pitchFamily="34" charset="0"/>
                        </a:rPr>
                        <a:t>Require advance notice and review of significant health-care mergers and acquisitions</a:t>
                      </a:r>
                    </a:p>
                  </a:txBody>
                  <a:tcPr marL="3931" marR="3931" marT="3931" marB="0" anchor="ctr">
                    <a:lnL>
                      <a:noFill/>
                    </a:lnL>
                    <a:lnR>
                      <a:noFill/>
                    </a:lnR>
                    <a:lnT>
                      <a:noFill/>
                    </a:lnT>
                    <a:lnB>
                      <a:noFill/>
                    </a:lnB>
                    <a:solidFill>
                      <a:srgbClr val="E8E8E8"/>
                    </a:solidFill>
                  </a:tcPr>
                </a:tc>
                <a:tc rowSpan="3">
                  <a:txBody>
                    <a:bodyPr/>
                    <a:lstStyle/>
                    <a:p>
                      <a:pPr algn="l" rtl="0" fontAlgn="ctr">
                        <a:buNone/>
                      </a:pPr>
                      <a:r>
                        <a:rPr lang="en-US" sz="1200" b="0" i="0" u="none" strike="noStrike" dirty="0">
                          <a:solidFill>
                            <a:srgbClr val="000000"/>
                          </a:solidFill>
                          <a:effectLst/>
                          <a:latin typeface="Calibri" panose="020F0502020204030204" pitchFamily="34" charset="0"/>
                        </a:rPr>
                        <a:t>The Attorney General received authority to analyze proposed transactions, issue investigative demands, and evaluate potential competition concerns.</a:t>
                      </a:r>
                    </a:p>
                  </a:txBody>
                  <a:tcPr marL="3931" marR="3931" marT="3931" marB="0" anchor="ctr">
                    <a:lnL>
                      <a:noFill/>
                    </a:lnL>
                    <a:lnR>
                      <a:noFill/>
                    </a:lnR>
                    <a:lnT>
                      <a:noFill/>
                    </a:lnT>
                    <a:lnB>
                      <a:noFill/>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SEA 9 (2024)</a:t>
                      </a:r>
                      <a:r>
                        <a:rPr lang="en-US" sz="1200" b="0" i="0" u="none" strike="noStrike" dirty="0">
                          <a:solidFill>
                            <a:srgbClr val="000000"/>
                          </a:solidFill>
                          <a:effectLst/>
                          <a:latin typeface="Calibri" panose="020F0502020204030204" pitchFamily="34" charset="0"/>
                        </a:rPr>
                        <a:t>: required 90 days notice to the Attorney General for qualifying transactions. </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solidFill>
                      <a:srgbClr val="E8E8E8"/>
                    </a:solidFill>
                  </a:tcPr>
                </a:tc>
                <a:extLst>
                  <a:ext uri="{0D108BD9-81ED-4DB2-BD59-A6C34878D82A}">
                    <a16:rowId xmlns:a16="http://schemas.microsoft.com/office/drawing/2014/main" val="2912874063"/>
                  </a:ext>
                </a:extLst>
              </a:tr>
              <a:tr h="345929">
                <a:tc vMerge="1">
                  <a:txBody>
                    <a:bodyPr/>
                    <a:lstStyle/>
                    <a:p>
                      <a:endParaRPr lang="en-US"/>
                    </a:p>
                  </a:txBody>
                  <a:tcPr/>
                </a:tc>
                <a:tc vMerge="1">
                  <a:txBody>
                    <a:bodyPr/>
                    <a:lstStyle/>
                    <a:p>
                      <a:endParaRPr lang="en-US"/>
                    </a:p>
                  </a:txBody>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1666 (2025): </a:t>
                      </a:r>
                      <a:r>
                        <a:rPr lang="en-US" sz="1200" b="0" i="0" u="none" strike="noStrike" dirty="0">
                          <a:solidFill>
                            <a:srgbClr val="000000"/>
                          </a:solidFill>
                          <a:effectLst/>
                          <a:latin typeface="Calibri" panose="020F0502020204030204" pitchFamily="34" charset="0"/>
                        </a:rPr>
                        <a:t>expanded ownership reporting and the Attorney General’s investigative authority.</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solidFill>
                      <a:srgbClr val="E8E8E8"/>
                    </a:solidFill>
                  </a:tcPr>
                </a:tc>
                <a:extLst>
                  <a:ext uri="{0D108BD9-81ED-4DB2-BD59-A6C34878D82A}">
                    <a16:rowId xmlns:a16="http://schemas.microsoft.com/office/drawing/2014/main" val="1628548362"/>
                  </a:ext>
                </a:extLst>
              </a:tr>
              <a:tr h="175063">
                <a:tc vMerge="1">
                  <a:txBody>
                    <a:bodyPr/>
                    <a:lstStyle/>
                    <a:p>
                      <a:endParaRPr lang="en-US"/>
                    </a:p>
                  </a:txBody>
                  <a:tcPr/>
                </a:tc>
                <a:tc vMerge="1">
                  <a:txBody>
                    <a:bodyPr/>
                    <a:lstStyle/>
                    <a:p>
                      <a:endParaRPr lang="en-US"/>
                    </a:p>
                  </a:txBody>
                  <a:tcPr/>
                </a:tc>
                <a:tc>
                  <a:txBody>
                    <a:bodyPr/>
                    <a:lstStyle/>
                    <a:p>
                      <a:pPr algn="l" rtl="0" fontAlgn="ctr">
                        <a:buNone/>
                      </a:pPr>
                      <a:r>
                        <a:rPr lang="en-US" sz="1200" b="1" i="0" u="none" strike="noStrike" dirty="0">
                          <a:solidFill>
                            <a:srgbClr val="000000"/>
                          </a:solidFill>
                          <a:effectLst/>
                          <a:latin typeface="Calibri" panose="020F0502020204030204" pitchFamily="34" charset="0"/>
                        </a:rPr>
                        <a:t>SEA 119 (2025):</a:t>
                      </a:r>
                      <a:r>
                        <a:rPr lang="en-US" sz="1200" b="0" i="0" u="none" strike="noStrike" dirty="0">
                          <a:solidFill>
                            <a:srgbClr val="000000"/>
                          </a:solidFill>
                          <a:effectLst/>
                          <a:latin typeface="Calibri" panose="020F0502020204030204" pitchFamily="34" charset="0"/>
                        </a:rPr>
                        <a:t> prohibited new certificates of public advantage.</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solidFill>
                      <a:srgbClr val="E8E8E8"/>
                    </a:solidFill>
                  </a:tcPr>
                </a:tc>
                <a:extLst>
                  <a:ext uri="{0D108BD9-81ED-4DB2-BD59-A6C34878D82A}">
                    <a16:rowId xmlns:a16="http://schemas.microsoft.com/office/drawing/2014/main" val="311496132"/>
                  </a:ext>
                </a:extLst>
              </a:tr>
              <a:tr h="565909">
                <a:tc>
                  <a:txBody>
                    <a:bodyPr/>
                    <a:lstStyle/>
                    <a:p>
                      <a:pPr algn="l" rtl="0" fontAlgn="ctr">
                        <a:buNone/>
                      </a:pPr>
                      <a:r>
                        <a:rPr lang="en-US" sz="1200" b="0" i="0" u="none" strike="noStrike" dirty="0">
                          <a:solidFill>
                            <a:srgbClr val="000000"/>
                          </a:solidFill>
                          <a:effectLst/>
                          <a:latin typeface="Calibri" panose="020F0502020204030204" pitchFamily="34" charset="0"/>
                        </a:rPr>
                        <a:t>Improve prior-authorization transparency, standardization, response times, and accountability</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0" i="0" u="none" strike="noStrike" dirty="0">
                          <a:solidFill>
                            <a:srgbClr val="000000"/>
                          </a:solidFill>
                          <a:effectLst/>
                          <a:latin typeface="Calibri" panose="020F0502020204030204" pitchFamily="34" charset="0"/>
                        </a:rPr>
                        <a:t>Implementation and enforcement principally fall to the Indiana Department of Insurance and affected state programs.</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SB 480 / Public Law 144 (2025)</a:t>
                      </a:r>
                      <a:r>
                        <a:rPr lang="en-US" sz="1200" b="0" i="0" u="none" strike="noStrike" dirty="0">
                          <a:solidFill>
                            <a:srgbClr val="000000"/>
                          </a:solidFill>
                          <a:effectLst/>
                          <a:latin typeface="Calibri" panose="020F0502020204030204" pitchFamily="34" charset="0"/>
                        </a:rPr>
                        <a:t>: established prior-authorization requirements, expedited-review timelines, medical-necessity standards and specialty-matched review. It also limited prior authorization for certain initial therapy services.</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1505007"/>
                  </a:ext>
                </a:extLst>
              </a:tr>
              <a:tr h="565909">
                <a:tc rowSpan="2">
                  <a:txBody>
                    <a:bodyPr/>
                    <a:lstStyle/>
                    <a:p>
                      <a:pPr algn="l" rtl="0" fontAlgn="ctr">
                        <a:buNone/>
                      </a:pPr>
                      <a:r>
                        <a:rPr lang="en-US" sz="1200" b="0" i="0" u="none" strike="noStrike" dirty="0">
                          <a:solidFill>
                            <a:srgbClr val="000000"/>
                          </a:solidFill>
                          <a:effectLst/>
                          <a:latin typeface="Calibri" panose="020F0502020204030204" pitchFamily="34" charset="0"/>
                        </a:rPr>
                        <a:t>Prohibit PBM spread pricing</a:t>
                      </a:r>
                    </a:p>
                  </a:txBody>
                  <a:tcPr marL="3931" marR="3931" marT="3931"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EO 25-23</a:t>
                      </a:r>
                      <a:r>
                        <a:rPr lang="en-US" sz="1200" b="0" i="0" u="none" strike="noStrike" dirty="0">
                          <a:solidFill>
                            <a:srgbClr val="000000"/>
                          </a:solidFill>
                          <a:effectLst/>
                          <a:latin typeface="Calibri" panose="020F0502020204030204" pitchFamily="34" charset="0"/>
                        </a:rPr>
                        <a:t>: directed DOI to investigate harmful PBM practices and recommend legislative or regulatory prohibitions. </a:t>
                      </a:r>
                    </a:p>
                  </a:txBody>
                  <a:tcPr marL="3931" marR="3931" marT="3931"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E8E8E8"/>
                    </a:solidFill>
                  </a:tcPr>
                </a:tc>
                <a:tc rowSpan="2">
                  <a:txBody>
                    <a:bodyPr/>
                    <a:lstStyle/>
                    <a:p>
                      <a:pPr algn="l" rtl="0" fontAlgn="ctr">
                        <a:buNone/>
                      </a:pP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E8E8E8"/>
                    </a:solidFill>
                  </a:tcPr>
                </a:tc>
                <a:extLst>
                  <a:ext uri="{0D108BD9-81ED-4DB2-BD59-A6C34878D82A}">
                    <a16:rowId xmlns:a16="http://schemas.microsoft.com/office/drawing/2014/main" val="3693368348"/>
                  </a:ext>
                </a:extLst>
              </a:tr>
              <a:tr h="424432">
                <a:tc vMerge="1">
                  <a:txBody>
                    <a:bodyPr/>
                    <a:lstStyle/>
                    <a:p>
                      <a:endParaRPr lang="en-US"/>
                    </a:p>
                  </a:txBody>
                  <a:tcPr/>
                </a:tc>
                <a:tc>
                  <a:txBody>
                    <a:bodyPr/>
                    <a:lstStyle/>
                    <a:p>
                      <a:r>
                        <a:rPr lang="en-US" sz="1200" b="1" i="0" u="none" strike="noStrike" dirty="0">
                          <a:solidFill>
                            <a:srgbClr val="000000"/>
                          </a:solidFill>
                          <a:effectLst/>
                          <a:latin typeface="Calibri" panose="020F0502020204030204" pitchFamily="34" charset="0"/>
                        </a:rPr>
                        <a:t>EO 25-24:</a:t>
                      </a:r>
                      <a:r>
                        <a:rPr lang="en-US" sz="1200" b="0" i="0" u="none" strike="noStrike" dirty="0">
                          <a:solidFill>
                            <a:srgbClr val="000000"/>
                          </a:solidFill>
                          <a:effectLst/>
                          <a:latin typeface="Calibri" panose="020F0502020204030204" pitchFamily="34" charset="0"/>
                        </a:rPr>
                        <a:t> directed Medicaid to evaluate more cost-efficient PBM arrangements.</a:t>
                      </a:r>
                      <a:endParaRPr lang="en-US" sz="2800" dirty="0">
                        <a:solidFill>
                          <a:srgbClr val="000000"/>
                        </a:solidFill>
                      </a:endParaRPr>
                    </a:p>
                  </a:txBody>
                  <a:tcPr marL="3931" marR="3931" marT="3931" marB="0" anchor="ctr">
                    <a:lnL>
                      <a:noFill/>
                    </a:lnL>
                    <a:lnR>
                      <a:noFill/>
                    </a:lnR>
                    <a:lnT>
                      <a:noFill/>
                    </a:lnT>
                    <a:lnB>
                      <a:noFill/>
                    </a:lnB>
                    <a:lnTlToBr w="12700" cmpd="sng">
                      <a:noFill/>
                      <a:prstDash val="solid"/>
                    </a:lnTlToBr>
                    <a:lnBlToTr w="12700" cmpd="sng">
                      <a:noFill/>
                      <a:prstDash val="solid"/>
                    </a:lnBlToTr>
                    <a:solidFill>
                      <a:srgbClr val="E8E8E8"/>
                    </a:solidFill>
                  </a:tcPr>
                </a:tc>
                <a:tc vMerge="1">
                  <a:txBody>
                    <a:bodyPr/>
                    <a:lstStyle/>
                    <a:p>
                      <a:endParaRPr lang="en-US"/>
                    </a:p>
                  </a:txBody>
                  <a:tcPr/>
                </a:tc>
                <a:extLst>
                  <a:ext uri="{0D108BD9-81ED-4DB2-BD59-A6C34878D82A}">
                    <a16:rowId xmlns:a16="http://schemas.microsoft.com/office/drawing/2014/main" val="3301891491"/>
                  </a:ext>
                </a:extLst>
              </a:tr>
              <a:tr h="424432">
                <a:tc>
                  <a:txBody>
                    <a:bodyPr/>
                    <a:lstStyle/>
                    <a:p>
                      <a:pPr algn="l" rtl="0" fontAlgn="ctr">
                        <a:buNone/>
                      </a:pPr>
                      <a:r>
                        <a:rPr lang="en-US" sz="1200" b="0" i="0" u="none" strike="noStrike" dirty="0">
                          <a:solidFill>
                            <a:srgbClr val="000000"/>
                          </a:solidFill>
                          <a:effectLst/>
                          <a:latin typeface="Calibri" panose="020F0502020204030204" pitchFamily="34" charset="0"/>
                        </a:rPr>
                        <a:t>Impose fiduciary duties on PBMs, TPAs, benefit consultants and insurance brokers</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EO 25-24: </a:t>
                      </a:r>
                      <a:r>
                        <a:rPr lang="en-US" sz="1200" b="0" i="0" u="none" strike="noStrike" dirty="0">
                          <a:solidFill>
                            <a:srgbClr val="000000"/>
                          </a:solidFill>
                          <a:effectLst/>
                          <a:latin typeface="Calibri" panose="020F0502020204030204" pitchFamily="34" charset="0"/>
                        </a:rPr>
                        <a:t>ordered audits of state health-plan TPAs and development of contracting best practices.</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SEA 3 (2025)</a:t>
                      </a:r>
                      <a:r>
                        <a:rPr lang="en-US" sz="1200" b="0" i="0" u="none" strike="noStrike" dirty="0">
                          <a:solidFill>
                            <a:srgbClr val="000000"/>
                          </a:solidFill>
                          <a:effectLst/>
                          <a:latin typeface="Calibri" panose="020F0502020204030204" pitchFamily="34" charset="0"/>
                        </a:rPr>
                        <a:t>: required PBMs and TPAs to act as fiduciaries. </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70901"/>
                  </a:ext>
                </a:extLst>
              </a:tr>
              <a:tr h="516795">
                <a:tc>
                  <a:txBody>
                    <a:bodyPr/>
                    <a:lstStyle/>
                    <a:p>
                      <a:pPr algn="l" rtl="0" fontAlgn="ctr">
                        <a:buNone/>
                      </a:pPr>
                      <a:r>
                        <a:rPr lang="en-US" sz="1200" b="0" i="0" u="none" strike="noStrike" dirty="0">
                          <a:solidFill>
                            <a:srgbClr val="000000"/>
                          </a:solidFill>
                          <a:effectLst/>
                          <a:latin typeface="Calibri" panose="020F0502020204030204" pitchFamily="34" charset="0"/>
                        </a:rPr>
                        <a:t>Develop a statewide comparison of commercial physician reimbursement against a benchmark</a:t>
                      </a:r>
                    </a:p>
                  </a:txBody>
                  <a:tcPr marL="3931" marR="3931" marT="3931" marB="0" anchor="ctr">
                    <a:lnL>
                      <a:noFill/>
                    </a:lnL>
                    <a:lnR>
                      <a:noFill/>
                    </a:lnR>
                    <a:lnT w="6350" cap="flat" cmpd="sng" algn="ctr">
                      <a:no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8E8E8"/>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The Office of Management and Budget was directed to calculate average commercial hospital prices.</a:t>
                      </a:r>
                    </a:p>
                  </a:txBody>
                  <a:tcPr marL="3931" marR="3931" marT="3931" marB="0" anchor="ctr">
                    <a:lnL>
                      <a:noFill/>
                    </a:lnL>
                    <a:lnR>
                      <a:noFill/>
                    </a:lnR>
                    <a:lnT w="6350" cap="flat" cmpd="sng" algn="ctr">
                      <a:no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1004 (2025)</a:t>
                      </a:r>
                      <a:r>
                        <a:rPr lang="en-US" sz="1200" b="0" i="0" u="none" strike="noStrike" dirty="0">
                          <a:solidFill>
                            <a:srgbClr val="000000"/>
                          </a:solidFill>
                          <a:effectLst/>
                          <a:latin typeface="Calibri" panose="020F0502020204030204" pitchFamily="34" charset="0"/>
                        </a:rPr>
                        <a:t>: established benchmarking and price limits focused primarily on hospital inpatient and outpatient prices.</a:t>
                      </a:r>
                    </a:p>
                  </a:txBody>
                  <a:tcPr marL="3931" marR="3931" marT="3931" marB="0" anchor="ctr">
                    <a:lnL>
                      <a:noFill/>
                    </a:lnL>
                    <a:lnR>
                      <a:noFill/>
                    </a:lnR>
                    <a:lnT w="6350" cap="flat" cmpd="sng" algn="ctr">
                      <a:no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8E8E8"/>
                    </a:solidFill>
                  </a:tcPr>
                </a:tc>
                <a:extLst>
                  <a:ext uri="{0D108BD9-81ED-4DB2-BD59-A6C34878D82A}">
                    <a16:rowId xmlns:a16="http://schemas.microsoft.com/office/drawing/2014/main" val="1924991883"/>
                  </a:ext>
                </a:extLst>
              </a:tr>
            </a:tbl>
          </a:graphicData>
        </a:graphic>
      </p:graphicFrame>
      <p:sp>
        <p:nvSpPr>
          <p:cNvPr id="14" name="Rectangle 13">
            <a:hlinkClick r:id="rId2"/>
            <a:extLst>
              <a:ext uri="{FF2B5EF4-FFF2-40B4-BE49-F238E27FC236}">
                <a16:creationId xmlns:a16="http://schemas.microsoft.com/office/drawing/2014/main" id="{3A3AE86B-6BC1-7A11-A662-CAEAE35A0E9F}"/>
              </a:ext>
            </a:extLst>
          </p:cNvPr>
          <p:cNvSpPr/>
          <p:nvPr/>
        </p:nvSpPr>
        <p:spPr>
          <a:xfrm>
            <a:off x="1066800" y="6450520"/>
            <a:ext cx="2438400"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3"/>
            <a:extLst>
              <a:ext uri="{FF2B5EF4-FFF2-40B4-BE49-F238E27FC236}">
                <a16:creationId xmlns:a16="http://schemas.microsoft.com/office/drawing/2014/main" id="{29A939BC-0DAD-EBB0-2A6F-1D65F199B000}"/>
              </a:ext>
            </a:extLst>
          </p:cNvPr>
          <p:cNvSpPr/>
          <p:nvPr/>
        </p:nvSpPr>
        <p:spPr>
          <a:xfrm>
            <a:off x="3581260" y="6450520"/>
            <a:ext cx="4419739" cy="88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4"/>
            <a:extLst>
              <a:ext uri="{FF2B5EF4-FFF2-40B4-BE49-F238E27FC236}">
                <a16:creationId xmlns:a16="http://schemas.microsoft.com/office/drawing/2014/main" id="{E3BC950B-E62D-BD0D-EBE7-2F332497FFA9}"/>
              </a:ext>
            </a:extLst>
          </p:cNvPr>
          <p:cNvSpPr/>
          <p:nvPr/>
        </p:nvSpPr>
        <p:spPr>
          <a:xfrm>
            <a:off x="8077059" y="6491685"/>
            <a:ext cx="2286141" cy="480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Rectangle 19">
            <a:hlinkClick r:id="rId5"/>
            <a:extLst>
              <a:ext uri="{FF2B5EF4-FFF2-40B4-BE49-F238E27FC236}">
                <a16:creationId xmlns:a16="http://schemas.microsoft.com/office/drawing/2014/main" id="{745962FD-1D23-B6C1-A324-DA75B31773A0}"/>
              </a:ext>
            </a:extLst>
          </p:cNvPr>
          <p:cNvSpPr/>
          <p:nvPr/>
        </p:nvSpPr>
        <p:spPr>
          <a:xfrm>
            <a:off x="10437625" y="6450520"/>
            <a:ext cx="740228" cy="8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Rectangle 21">
            <a:hlinkClick r:id="rId5"/>
            <a:extLst>
              <a:ext uri="{FF2B5EF4-FFF2-40B4-BE49-F238E27FC236}">
                <a16:creationId xmlns:a16="http://schemas.microsoft.com/office/drawing/2014/main" id="{561C5854-F417-EA56-6E55-71C8763CC806}"/>
              </a:ext>
            </a:extLst>
          </p:cNvPr>
          <p:cNvSpPr/>
          <p:nvPr/>
        </p:nvSpPr>
        <p:spPr>
          <a:xfrm>
            <a:off x="556478" y="6589221"/>
            <a:ext cx="1881922" cy="457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hlinkClick r:id="rId6"/>
            <a:extLst>
              <a:ext uri="{FF2B5EF4-FFF2-40B4-BE49-F238E27FC236}">
                <a16:creationId xmlns:a16="http://schemas.microsoft.com/office/drawing/2014/main" id="{75662D87-9FE1-3D8B-814A-6DEE2C0A619F}"/>
              </a:ext>
            </a:extLst>
          </p:cNvPr>
          <p:cNvSpPr/>
          <p:nvPr/>
        </p:nvSpPr>
        <p:spPr>
          <a:xfrm>
            <a:off x="2514600" y="6579813"/>
            <a:ext cx="8458199" cy="8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25">
            <a:hlinkClick r:id="rId7"/>
            <a:extLst>
              <a:ext uri="{FF2B5EF4-FFF2-40B4-BE49-F238E27FC236}">
                <a16:creationId xmlns:a16="http://schemas.microsoft.com/office/drawing/2014/main" id="{0818661B-3476-1286-73A5-E694D7620E9F}"/>
              </a:ext>
            </a:extLst>
          </p:cNvPr>
          <p:cNvSpPr/>
          <p:nvPr/>
        </p:nvSpPr>
        <p:spPr>
          <a:xfrm>
            <a:off x="596778" y="6684431"/>
            <a:ext cx="2146422" cy="833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8" name="Rectangle 27">
            <a:hlinkClick r:id="rId8"/>
            <a:extLst>
              <a:ext uri="{FF2B5EF4-FFF2-40B4-BE49-F238E27FC236}">
                <a16:creationId xmlns:a16="http://schemas.microsoft.com/office/drawing/2014/main" id="{18E69B88-3420-79E5-05AA-84C4F2BF6DD4}"/>
              </a:ext>
            </a:extLst>
          </p:cNvPr>
          <p:cNvSpPr/>
          <p:nvPr/>
        </p:nvSpPr>
        <p:spPr>
          <a:xfrm>
            <a:off x="2809972" y="6718513"/>
            <a:ext cx="2295428" cy="492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 name="Rectangle 29">
            <a:hlinkClick r:id="rId9"/>
            <a:extLst>
              <a:ext uri="{FF2B5EF4-FFF2-40B4-BE49-F238E27FC236}">
                <a16:creationId xmlns:a16="http://schemas.microsoft.com/office/drawing/2014/main" id="{F448C701-EA38-B11A-61CB-A90780CB59EB}"/>
              </a:ext>
            </a:extLst>
          </p:cNvPr>
          <p:cNvSpPr/>
          <p:nvPr/>
        </p:nvSpPr>
        <p:spPr>
          <a:xfrm>
            <a:off x="5208308" y="6701472"/>
            <a:ext cx="2564092" cy="457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37E0AED-3AED-F5FB-7912-4FE90086A38E}"/>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906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3E1227-AC40-FCE6-7C64-78F3C5D5183A}"/>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B5EF2A79-6CD2-B1B5-17DE-0D6552635F11}"/>
              </a:ext>
            </a:extLst>
          </p:cNvPr>
          <p:cNvSpPr txBox="1">
            <a:spLocks/>
          </p:cNvSpPr>
          <p:nvPr/>
        </p:nvSpPr>
        <p:spPr>
          <a:xfrm>
            <a:off x="381000" y="1469136"/>
            <a:ext cx="11179628" cy="47548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state legislature passed six bills to contain health care costs: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HEA 1004: Mandating reference-based price ceiling with penalties for non-compliance</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HEA 1003: Codifying into state law the federal hospital price transparency rule</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HEA 1666: Requiring financial and ownership reporting by providers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SEA 3: Requiring third party administrators and pharmacy benefit managers to act as fiduciaries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SEA 119: Banning certificates of public advantage</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SEA 475: Banning non-compete agreements between physicians and hospitals</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Plus two Executive Orders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EO 25-21: Penalizes providers and payers that do not comply with transparency requirements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EO 25-22: Denies tax exemptions to hospitals that provide less charity care than amount received in state tax breaks</a:t>
            </a:r>
          </a:p>
        </p:txBody>
      </p:sp>
      <p:sp>
        <p:nvSpPr>
          <p:cNvPr id="4" name="Slide Number Placeholder 2">
            <a:extLst>
              <a:ext uri="{FF2B5EF4-FFF2-40B4-BE49-F238E27FC236}">
                <a16:creationId xmlns:a16="http://schemas.microsoft.com/office/drawing/2014/main" id="{297C0871-CA05-A8AA-6EBB-6B5BC11A5F00}"/>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6C46F6EE-D578-9A1D-D425-12D1768A32E9}"/>
              </a:ext>
            </a:extLst>
          </p:cNvPr>
          <p:cNvSpPr txBox="1">
            <a:spLocks/>
          </p:cNvSpPr>
          <p:nvPr/>
        </p:nvSpPr>
        <p:spPr>
          <a:xfrm>
            <a:off x="381000" y="533399"/>
            <a:ext cx="11713029" cy="1066801"/>
          </a:xfrm>
          <a:prstGeom prst="rect">
            <a:avLst/>
          </a:prstGeom>
        </p:spPr>
        <p:txBody>
          <a:bodyPr anchor="t">
            <a:normAutofit lnSpcReduction="10000"/>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Indiana’s “Extraordinary Legislative Session” in 2025</a:t>
            </a:r>
          </a:p>
        </p:txBody>
      </p:sp>
      <p:sp>
        <p:nvSpPr>
          <p:cNvPr id="3" name="Text 15">
            <a:extLst>
              <a:ext uri="{FF2B5EF4-FFF2-40B4-BE49-F238E27FC236}">
                <a16:creationId xmlns:a16="http://schemas.microsoft.com/office/drawing/2014/main" id="{84737588-28FA-E63E-CE50-2FBB84370F5F}"/>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KSM “New Indiana Healthcare Laws From the 2023 Legislative Session” (2023); Georgetown University Center on Health Insurance Reforms “Indiana’s Extraordinary Legislative Session Exemplifies How Incremental Efforts Can Improve Health Care Affordability” (2025)</a:t>
            </a:r>
          </a:p>
        </p:txBody>
      </p:sp>
      <p:sp>
        <p:nvSpPr>
          <p:cNvPr id="6" name="Rectangle 5">
            <a:hlinkClick r:id="rId3"/>
            <a:extLst>
              <a:ext uri="{FF2B5EF4-FFF2-40B4-BE49-F238E27FC236}">
                <a16:creationId xmlns:a16="http://schemas.microsoft.com/office/drawing/2014/main" id="{B672B7A0-75A6-6CF7-4B46-89013608E5A5}"/>
              </a:ext>
            </a:extLst>
          </p:cNvPr>
          <p:cNvSpPr/>
          <p:nvPr/>
        </p:nvSpPr>
        <p:spPr>
          <a:xfrm>
            <a:off x="1066800" y="6450520"/>
            <a:ext cx="3505200"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4"/>
            <a:extLst>
              <a:ext uri="{FF2B5EF4-FFF2-40B4-BE49-F238E27FC236}">
                <a16:creationId xmlns:a16="http://schemas.microsoft.com/office/drawing/2014/main" id="{DCF0B4AE-0ED0-6570-5531-7FB9F53FEA93}"/>
              </a:ext>
            </a:extLst>
          </p:cNvPr>
          <p:cNvSpPr/>
          <p:nvPr/>
        </p:nvSpPr>
        <p:spPr>
          <a:xfrm>
            <a:off x="4648200" y="6437376"/>
            <a:ext cx="6400800"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0B8AC46C-6B32-E330-A378-B68DB174B3C7}"/>
              </a:ext>
            </a:extLst>
          </p:cNvPr>
          <p:cNvSpPr/>
          <p:nvPr/>
        </p:nvSpPr>
        <p:spPr>
          <a:xfrm>
            <a:off x="566928" y="6578600"/>
            <a:ext cx="2100072"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01F0723-7A62-088E-D50A-2B3EACBAB49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046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29D9EE-148D-C518-B013-C316945C7706}"/>
              </a:ext>
            </a:extLst>
          </p:cNvPr>
          <p:cNvSpPr>
            <a:spLocks noGrp="1"/>
          </p:cNvSpPr>
          <p:nvPr>
            <p:ph type="title"/>
          </p:nvPr>
        </p:nvSpPr>
        <p:spPr>
          <a:xfrm>
            <a:off x="630000" y="622800"/>
            <a:ext cx="10933350" cy="553998"/>
          </a:xfrm>
        </p:spPr>
        <p:txBody>
          <a:bodyPr/>
          <a:lstStyle/>
          <a:p>
            <a:r>
              <a:rPr lang="en-US" sz="4000" b="1" dirty="0">
                <a:solidFill>
                  <a:schemeClr val="tx1"/>
                </a:solidFill>
                <a:latin typeface="Arial" panose="020B0604020202020204" pitchFamily="34" charset="0"/>
                <a:cs typeface="Arial" panose="020B0604020202020204" pitchFamily="34" charset="0"/>
              </a:rPr>
              <a:t>Conflict of Interest</a:t>
            </a:r>
          </a:p>
        </p:txBody>
      </p:sp>
      <p:sp>
        <p:nvSpPr>
          <p:cNvPr id="5" name="TextBox 4">
            <a:extLst>
              <a:ext uri="{FF2B5EF4-FFF2-40B4-BE49-F238E27FC236}">
                <a16:creationId xmlns:a16="http://schemas.microsoft.com/office/drawing/2014/main" id="{1609F59E-4010-5079-48EB-B17AA87417B6}"/>
              </a:ext>
            </a:extLst>
          </p:cNvPr>
          <p:cNvSpPr txBox="1"/>
          <p:nvPr/>
        </p:nvSpPr>
        <p:spPr>
          <a:xfrm>
            <a:off x="630000" y="1172161"/>
            <a:ext cx="10933350" cy="4154984"/>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400" dirty="0">
                <a:solidFill>
                  <a:schemeClr val="tx1"/>
                </a:solidFill>
              </a:rPr>
              <a:t>In accordance with the State Government Ethics Act, it is the duty of every commission member to avoid both conflicts of interest and the appearance of conflicts of interest. </a:t>
            </a:r>
          </a:p>
          <a:p>
            <a:endParaRPr lang="en-US" sz="2400" dirty="0">
              <a:solidFill>
                <a:schemeClr val="tx1"/>
              </a:solidFill>
            </a:endParaRPr>
          </a:p>
          <a:p>
            <a:r>
              <a:rPr lang="en-US" sz="2400" dirty="0">
                <a:solidFill>
                  <a:schemeClr val="tx1"/>
                </a:solidFill>
              </a:rPr>
              <a:t>If any member has any known conflict of interest or is aware of facts that might create the appearance of such conflict with respect to any matters coming before the commission today, please identify the conflict or facts that might create the appearance of conflict to ensure that any inappropriate participation in that matter be avoided.</a:t>
            </a:r>
          </a:p>
          <a:p>
            <a:endParaRPr lang="en-US" sz="2400" dirty="0">
              <a:solidFill>
                <a:schemeClr val="tx1"/>
              </a:solidFill>
            </a:endParaRPr>
          </a:p>
          <a:p>
            <a:r>
              <a:rPr lang="en-US" sz="2400" dirty="0">
                <a:solidFill>
                  <a:schemeClr val="tx1"/>
                </a:solidFill>
              </a:rPr>
              <a:t>If at any time, any new matter raises a conflict during the meeting, please be sure to identify it at that time.</a:t>
            </a:r>
          </a:p>
        </p:txBody>
      </p:sp>
    </p:spTree>
    <p:extLst>
      <p:ext uri="{BB962C8B-B14F-4D97-AF65-F5344CB8AC3E}">
        <p14:creationId xmlns:p14="http://schemas.microsoft.com/office/powerpoint/2010/main" val="7821362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546C085B-C03F-2948-C5CE-8214D3861270}"/>
              </a:ext>
            </a:extLst>
          </p:cNvPr>
          <p:cNvSpPr txBox="1">
            <a:spLocks/>
          </p:cNvSpPr>
          <p:nvPr/>
        </p:nvSpPr>
        <p:spPr>
          <a:xfrm>
            <a:off x="722376" y="1474932"/>
            <a:ext cx="10439400" cy="4876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Department of Health </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Collect hospital ownership information, examine hospitals in 340B program to ensure eligibility, nonprofit hospital reporting and compliance monitoring</a:t>
            </a:r>
          </a:p>
          <a:p>
            <a:pPr marL="457200" marR="0" lvl="1" indent="0" algn="l" defTabSz="914400" rtl="0" eaLnBrk="1" fontAlgn="auto" latinLnBrk="0" hangingPunct="1">
              <a:lnSpc>
                <a:spcPct val="8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Department of Insurance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Collect ownership information from insurers, TPAs, and PBMs, review surprise billing protections and harmful practices of PBMs, encourage effective use of prior authorization through partnerships, collect commercial pricing data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Attorney General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Investigate market concentration of health care entities, Medicaid Fraud Unit to include provider fraud and duplicate billing in investigations</a:t>
            </a:r>
          </a:p>
        </p:txBody>
      </p:sp>
      <p:sp>
        <p:nvSpPr>
          <p:cNvPr id="4" name="Slide Number Placeholder 2">
            <a:extLst>
              <a:ext uri="{FF2B5EF4-FFF2-40B4-BE49-F238E27FC236}">
                <a16:creationId xmlns:a16="http://schemas.microsoft.com/office/drawing/2014/main" id="{B1E37DDD-A0DE-D8B3-F484-0D177E765493}"/>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A2EA848E-2B47-DA69-68B6-DE83E4BE1A29}"/>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New Indiana Agency Authorities</a:t>
            </a:r>
          </a:p>
        </p:txBody>
      </p:sp>
      <p:sp>
        <p:nvSpPr>
          <p:cNvPr id="3" name="Rectangle 2">
            <a:extLst>
              <a:ext uri="{FF2B5EF4-FFF2-40B4-BE49-F238E27FC236}">
                <a16:creationId xmlns:a16="http://schemas.microsoft.com/office/drawing/2014/main" id="{266DCC84-D066-584C-FFF3-DD43F3EB29C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4164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CAD5325-C595-591A-A7FE-DA4A4B363B09}"/>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5D4BE504-53C4-7FCF-64C4-5445BC7A6481}"/>
              </a:ext>
            </a:extLst>
          </p:cNvPr>
          <p:cNvSpPr txBox="1">
            <a:spLocks/>
          </p:cNvSpPr>
          <p:nvPr/>
        </p:nvSpPr>
        <p:spPr>
          <a:xfrm>
            <a:off x="593756" y="1219200"/>
            <a:ext cx="10439400" cy="4876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B7BAEF5C-2ACF-963E-04BD-BCCC771CE1FD}"/>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B1F9306-EC94-2A36-9850-76DE367C5155}"/>
              </a:ext>
            </a:extLst>
          </p:cNvPr>
          <p:cNvSpPr txBox="1"/>
          <p:nvPr/>
        </p:nvSpPr>
        <p:spPr>
          <a:xfrm>
            <a:off x="785819" y="1524000"/>
            <a:ext cx="10055274" cy="3531736"/>
          </a:xfrm>
          <a:prstGeom prst="rect">
            <a:avLst/>
          </a:prstGeom>
          <a:noFill/>
        </p:spPr>
        <p:txBody>
          <a:bodyPr wrap="square">
            <a:spAutoFit/>
          </a:body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Body)"/>
                <a:ea typeface="+mn-ea"/>
                <a:cs typeface="+mn-cs"/>
              </a:rPr>
              <a:t>Family and Social Services Administration (Indiana Medicaid)</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Develop prescription drug affordability strategies and quality and transparency metrics, audit Medicaid managed care entities</a:t>
            </a:r>
          </a:p>
          <a:p>
            <a:pPr marL="457200" marR="0" lvl="1" indent="0" algn="l" defTabSz="914400" rtl="0" eaLnBrk="1" fontAlgn="auto" latinLnBrk="0" hangingPunct="1">
              <a:lnSpc>
                <a:spcPct val="80000"/>
              </a:lnSpc>
              <a:spcBef>
                <a:spcPts val="50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Body)"/>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Body)"/>
                <a:ea typeface="+mn-ea"/>
                <a:cs typeface="+mn-cs"/>
              </a:rPr>
              <a:t>Office of Management and Budget </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Develop a methodology and conduct a study to determine average commercial inpatient hospital prices and outpatient hospital prices </a:t>
            </a:r>
          </a:p>
          <a:p>
            <a:pPr marL="457200" marR="0" lvl="1" indent="0" algn="l" defTabSz="914400" rtl="0" eaLnBrk="1" fontAlgn="auto" latinLnBrk="0" hangingPunct="1">
              <a:lnSpc>
                <a:spcPct val="80000"/>
              </a:lnSpc>
              <a:spcBef>
                <a:spcPts val="50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Body)"/>
              <a:ea typeface="+mn-ea"/>
              <a:cs typeface="+mn-cs"/>
            </a:endParaRPr>
          </a:p>
          <a:p>
            <a:pPr marL="228600" marR="0" lvl="1"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Body)"/>
                <a:ea typeface="+mn-ea"/>
                <a:cs typeface="+mn-cs"/>
              </a:rPr>
              <a:t>Indiana State Personnel Department </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Conduct a comprehensive audit of third-party administrators for the State Employee Health Plan and use the results to develop best practices</a:t>
            </a:r>
          </a:p>
        </p:txBody>
      </p:sp>
      <p:sp>
        <p:nvSpPr>
          <p:cNvPr id="9" name="Title 3">
            <a:extLst>
              <a:ext uri="{FF2B5EF4-FFF2-40B4-BE49-F238E27FC236}">
                <a16:creationId xmlns:a16="http://schemas.microsoft.com/office/drawing/2014/main" id="{04936383-0874-9ADE-3F3C-B33C85159F62}"/>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New Indiana Agency Authorities, cont.</a:t>
            </a:r>
          </a:p>
        </p:txBody>
      </p:sp>
      <p:sp>
        <p:nvSpPr>
          <p:cNvPr id="3" name="Rectangle 2">
            <a:extLst>
              <a:ext uri="{FF2B5EF4-FFF2-40B4-BE49-F238E27FC236}">
                <a16:creationId xmlns:a16="http://schemas.microsoft.com/office/drawing/2014/main" id="{8AD6CD84-1240-B471-35F0-26353C00371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5945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A5009-B926-2F49-C35F-78AB082C71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78D37-16CD-1C47-869D-AAB3783D5A6F}"/>
              </a:ext>
            </a:extLst>
          </p:cNvPr>
          <p:cNvSpPr>
            <a:spLocks noGrp="1"/>
          </p:cNvSpPr>
          <p:nvPr>
            <p:ph type="title"/>
          </p:nvPr>
        </p:nvSpPr>
        <p:spPr/>
        <p:txBody>
          <a:bodyPr/>
          <a:lstStyle/>
          <a:p>
            <a:r>
              <a:rPr lang="en-US" b="1" dirty="0"/>
              <a:t>Break</a:t>
            </a:r>
          </a:p>
        </p:txBody>
      </p:sp>
      <p:sp>
        <p:nvSpPr>
          <p:cNvPr id="4" name="TextBox 3">
            <a:extLst>
              <a:ext uri="{FF2B5EF4-FFF2-40B4-BE49-F238E27FC236}">
                <a16:creationId xmlns:a16="http://schemas.microsoft.com/office/drawing/2014/main" id="{1CEB1590-18C3-96D2-A191-F3A40EAE6934}"/>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000" i="1" dirty="0">
              <a:solidFill>
                <a:schemeClr val="tx2"/>
              </a:solidFill>
            </a:endParaRPr>
          </a:p>
        </p:txBody>
      </p:sp>
    </p:spTree>
    <p:extLst>
      <p:ext uri="{BB962C8B-B14F-4D97-AF65-F5344CB8AC3E}">
        <p14:creationId xmlns:p14="http://schemas.microsoft.com/office/powerpoint/2010/main" val="40838570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08838-DD80-E1CA-8B35-2B08DC28BC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273427-E349-BD1B-65D2-7FF20F6E570A}"/>
              </a:ext>
            </a:extLst>
          </p:cNvPr>
          <p:cNvSpPr>
            <a:spLocks noGrp="1"/>
          </p:cNvSpPr>
          <p:nvPr>
            <p:ph type="title"/>
          </p:nvPr>
        </p:nvSpPr>
        <p:spPr/>
        <p:txBody>
          <a:bodyPr/>
          <a:lstStyle/>
          <a:p>
            <a:r>
              <a:rPr lang="en-US" b="1" dirty="0"/>
              <a:t>Discussion</a:t>
            </a:r>
          </a:p>
        </p:txBody>
      </p:sp>
      <p:sp>
        <p:nvSpPr>
          <p:cNvPr id="4" name="TextBox 3">
            <a:extLst>
              <a:ext uri="{FF2B5EF4-FFF2-40B4-BE49-F238E27FC236}">
                <a16:creationId xmlns:a16="http://schemas.microsoft.com/office/drawing/2014/main" id="{5CF7E8AD-9A93-F08C-50D0-834E204CACD4}"/>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Barak Richman</a:t>
            </a:r>
          </a:p>
        </p:txBody>
      </p:sp>
    </p:spTree>
    <p:extLst>
      <p:ext uri="{BB962C8B-B14F-4D97-AF65-F5344CB8AC3E}">
        <p14:creationId xmlns:p14="http://schemas.microsoft.com/office/powerpoint/2010/main" val="42885294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A6A2C22-7122-13BC-A15A-81EA4F3FC5FB}"/>
            </a:ext>
          </a:extLst>
        </p:cNvPr>
        <p:cNvGrpSpPr/>
        <p:nvPr/>
      </p:nvGrpSpPr>
      <p:grpSpPr>
        <a:xfrm>
          <a:off x="0" y="0"/>
          <a:ext cx="0" cy="0"/>
          <a:chOff x="0" y="0"/>
          <a:chExt cx="0" cy="0"/>
        </a:xfrm>
      </p:grpSpPr>
      <p:sp>
        <p:nvSpPr>
          <p:cNvPr id="12" name="Slide Number Placeholder 2">
            <a:extLst>
              <a:ext uri="{FF2B5EF4-FFF2-40B4-BE49-F238E27FC236}">
                <a16:creationId xmlns:a16="http://schemas.microsoft.com/office/drawing/2014/main" id="{B2909AFD-436C-B644-E6F7-C7560EB2D185}"/>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4" name="Title 3">
            <a:extLst>
              <a:ext uri="{FF2B5EF4-FFF2-40B4-BE49-F238E27FC236}">
                <a16:creationId xmlns:a16="http://schemas.microsoft.com/office/drawing/2014/main" id="{1232653A-B9DA-718D-E3B7-482DB8EFB2E3}"/>
              </a:ext>
            </a:extLst>
          </p:cNvPr>
          <p:cNvSpPr txBox="1">
            <a:spLocks/>
          </p:cNvSpPr>
          <p:nvPr/>
        </p:nvSpPr>
        <p:spPr>
          <a:xfrm>
            <a:off x="722376" y="630936"/>
            <a:ext cx="11393424" cy="1147969"/>
          </a:xfrm>
          <a:prstGeom prst="rect">
            <a:avLst/>
          </a:prstGeom>
        </p:spPr>
        <p:txBody>
          <a:bodyPr vert="horz" lIns="91440" tIns="45720" rIns="91440" bIns="0" rtlCol="0" anchor="ctr">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Next Steps, Next Questions</a:t>
            </a:r>
          </a:p>
        </p:txBody>
      </p:sp>
      <p:sp>
        <p:nvSpPr>
          <p:cNvPr id="4" name="TextBox 3">
            <a:extLst>
              <a:ext uri="{FF2B5EF4-FFF2-40B4-BE49-F238E27FC236}">
                <a16:creationId xmlns:a16="http://schemas.microsoft.com/office/drawing/2014/main" id="{781CA6AE-3596-4C9F-0733-7F41255BE3AB}"/>
              </a:ext>
            </a:extLst>
          </p:cNvPr>
          <p:cNvSpPr txBox="1"/>
          <p:nvPr/>
        </p:nvSpPr>
        <p:spPr>
          <a:xfrm>
            <a:off x="914400" y="1981200"/>
            <a:ext cx="9701022" cy="2677656"/>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Which topics deserve priority for our next two meetings?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data do we need to refine our assessments?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How can we drive consensus and common cause?  </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57237529-96A7-25FC-0160-0E28DCA1160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487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29795-9CCF-C764-86BC-F5EA79BDE33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8721972-5564-50DA-29EA-EAA1C5524E75}"/>
              </a:ext>
            </a:extLst>
          </p:cNvPr>
          <p:cNvSpPr>
            <a:spLocks noGrp="1"/>
          </p:cNvSpPr>
          <p:nvPr>
            <p:ph type="title"/>
          </p:nvPr>
        </p:nvSpPr>
        <p:spPr/>
        <p:txBody>
          <a:bodyPr/>
          <a:lstStyle/>
          <a:p>
            <a:r>
              <a:rPr lang="en-US" b="1" dirty="0"/>
              <a:t>Adjournment</a:t>
            </a:r>
          </a:p>
        </p:txBody>
      </p:sp>
      <p:sp>
        <p:nvSpPr>
          <p:cNvPr id="4" name="TextBox 3">
            <a:extLst>
              <a:ext uri="{FF2B5EF4-FFF2-40B4-BE49-F238E27FC236}">
                <a16:creationId xmlns:a16="http://schemas.microsoft.com/office/drawing/2014/main" id="{AC865926-0992-597F-40CF-DE5CD1F1E5BD}"/>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Sec. Dev </a:t>
            </a:r>
            <a:r>
              <a:rPr lang="en-US" sz="3000" i="1" dirty="0" err="1">
                <a:solidFill>
                  <a:schemeClr val="tx2"/>
                </a:solidFill>
              </a:rPr>
              <a:t>Sangvai</a:t>
            </a:r>
            <a:r>
              <a:rPr lang="en-US" sz="3000" i="1" dirty="0">
                <a:solidFill>
                  <a:schemeClr val="tx2"/>
                </a:solidFill>
              </a:rPr>
              <a:t> </a:t>
            </a:r>
          </a:p>
        </p:txBody>
      </p:sp>
    </p:spTree>
    <p:extLst>
      <p:ext uri="{BB962C8B-B14F-4D97-AF65-F5344CB8AC3E}">
        <p14:creationId xmlns:p14="http://schemas.microsoft.com/office/powerpoint/2010/main" val="2357449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7EFD6-AB2E-6D95-9744-C86088BCBB65}"/>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F508DE8A-DFB2-815B-6555-2AEBCE9AAC3D}"/>
              </a:ext>
            </a:extLst>
          </p:cNvPr>
          <p:cNvSpPr>
            <a:spLocks noGrp="1"/>
          </p:cNvSpPr>
          <p:nvPr>
            <p:ph type="ftr" sz="quarter" idx="10"/>
          </p:nvPr>
        </p:nvSpPr>
        <p:spPr/>
        <p:txBody>
          <a:bodyPr/>
          <a:lstStyle/>
          <a:p>
            <a:r>
              <a:rPr lang="en-US" noProof="0"/>
              <a:t>Privileged and Confidential</a:t>
            </a:r>
            <a:endParaRPr lang="en-US" noProof="0" dirty="0"/>
          </a:p>
        </p:txBody>
      </p:sp>
      <p:sp>
        <p:nvSpPr>
          <p:cNvPr id="4" name="Slide Number Placeholder 3">
            <a:extLst>
              <a:ext uri="{FF2B5EF4-FFF2-40B4-BE49-F238E27FC236}">
                <a16:creationId xmlns:a16="http://schemas.microsoft.com/office/drawing/2014/main" id="{FE409F79-BA64-B53C-7592-8B9A558C8636}"/>
              </a:ext>
            </a:extLst>
          </p:cNvPr>
          <p:cNvSpPr>
            <a:spLocks noGrp="1"/>
          </p:cNvSpPr>
          <p:nvPr>
            <p:ph type="sldNum" sz="quarter" idx="11"/>
          </p:nvPr>
        </p:nvSpPr>
        <p:spPr/>
        <p:txBody>
          <a:bodyPr/>
          <a:lstStyle/>
          <a:p>
            <a:fld id="{8699F50C-BE38-4BD0-BA84-9B090E1F2B9B}" type="slidenum">
              <a:rPr lang="en-US" noProof="0" smtClean="0"/>
              <a:pPr/>
              <a:t>65</a:t>
            </a:fld>
            <a:endParaRPr lang="en-US" noProof="0" dirty="0"/>
          </a:p>
        </p:txBody>
      </p:sp>
      <p:sp>
        <p:nvSpPr>
          <p:cNvPr id="5" name="Rectangle 4">
            <a:extLst>
              <a:ext uri="{FF2B5EF4-FFF2-40B4-BE49-F238E27FC236}">
                <a16:creationId xmlns:a16="http://schemas.microsoft.com/office/drawing/2014/main" id="{5224593E-1D43-A2ED-8BE1-E4F6FAA9F3A6}"/>
              </a:ext>
            </a:extLst>
          </p:cNvPr>
          <p:cNvSpPr/>
          <p:nvPr/>
        </p:nvSpPr>
        <p:spPr>
          <a:xfrm>
            <a:off x="0" y="2921000"/>
            <a:ext cx="12192000" cy="1016000"/>
          </a:xfrm>
          <a:prstGeom prst="rect">
            <a:avLst/>
          </a:prstGeom>
          <a:solidFill>
            <a:srgbClr val="BFBFB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635000" rtlCol="0" anchor="ctr"/>
          <a:lstStyle/>
          <a:p>
            <a:r>
              <a:rPr lang="en-US" b="1"/>
              <a:t>Appendix</a:t>
            </a:r>
          </a:p>
        </p:txBody>
      </p:sp>
    </p:spTree>
    <p:custDataLst>
      <p:tags r:id="rId1"/>
    </p:custDataLst>
    <p:extLst>
      <p:ext uri="{BB962C8B-B14F-4D97-AF65-F5344CB8AC3E}">
        <p14:creationId xmlns:p14="http://schemas.microsoft.com/office/powerpoint/2010/main" val="32255691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EBCADB-1085-4240-BA60-CDDF19881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B77F59-608C-1368-EE25-4BDD3A69B556}"/>
              </a:ext>
            </a:extLst>
          </p:cNvPr>
          <p:cNvSpPr>
            <a:spLocks noGrp="1"/>
          </p:cNvSpPr>
          <p:nvPr>
            <p:ph type="title"/>
          </p:nvPr>
        </p:nvSpPr>
        <p:spPr>
          <a:xfrm>
            <a:off x="564139" y="2133600"/>
            <a:ext cx="11063722" cy="705372"/>
          </a:xfrm>
        </p:spPr>
        <p:txBody>
          <a:bodyPr>
            <a:normAutofit/>
          </a:bodyPr>
          <a:lstStyle/>
          <a:p>
            <a:pPr algn="ctr"/>
            <a:r>
              <a:rPr lang="en-US" dirty="0">
                <a:latin typeface="Arial" panose="020B0604020202020204" pitchFamily="34" charset="0"/>
                <a:cs typeface="Arial" panose="020B0604020202020204" pitchFamily="34" charset="0"/>
              </a:rPr>
              <a:t>Extra Background Slides</a:t>
            </a:r>
          </a:p>
        </p:txBody>
      </p:sp>
      <p:sp>
        <p:nvSpPr>
          <p:cNvPr id="5" name="Subtitle 2">
            <a:extLst>
              <a:ext uri="{FF2B5EF4-FFF2-40B4-BE49-F238E27FC236}">
                <a16:creationId xmlns:a16="http://schemas.microsoft.com/office/drawing/2014/main" id="{D8949088-94BE-763A-1241-5CC1B38A4EB8}"/>
              </a:ext>
            </a:extLst>
          </p:cNvPr>
          <p:cNvSpPr txBox="1">
            <a:spLocks/>
          </p:cNvSpPr>
          <p:nvPr/>
        </p:nvSpPr>
        <p:spPr>
          <a:xfrm>
            <a:off x="593756" y="1219200"/>
            <a:ext cx="10439400" cy="4876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9D77D382-9A49-CD24-494C-D8ECB6FF3F64}"/>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829889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A7BE599-2AF8-982A-0C77-ACAF80C8798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918950-33BC-84D2-332F-3491B0B7F6D8}"/>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67</a:t>
            </a:fld>
            <a:endParaRPr lang="en-US" noProof="0" dirty="0">
              <a:latin typeface="Arial" panose="020B0604020202020204" pitchFamily="34" charset="0"/>
              <a:cs typeface="Arial" panose="020B0604020202020204" pitchFamily="34" charset="0"/>
            </a:endParaRPr>
          </a:p>
        </p:txBody>
      </p:sp>
      <p:sp>
        <p:nvSpPr>
          <p:cNvPr id="5" name="Text 15">
            <a:extLst>
              <a:ext uri="{FF2B5EF4-FFF2-40B4-BE49-F238E27FC236}">
                <a16:creationId xmlns:a16="http://schemas.microsoft.com/office/drawing/2014/main" id="{EB7E8CE8-37A1-2818-73C4-9F9D923DECD9}"/>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2" name="Title 3">
            <a:extLst>
              <a:ext uri="{FF2B5EF4-FFF2-40B4-BE49-F238E27FC236}">
                <a16:creationId xmlns:a16="http://schemas.microsoft.com/office/drawing/2014/main" id="{BA997DD7-2582-8C3A-FF73-29FD15455A27}"/>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Access and Affordability</a:t>
            </a:r>
          </a:p>
        </p:txBody>
      </p:sp>
      <p:sp>
        <p:nvSpPr>
          <p:cNvPr id="4" name="Rectangle 3">
            <a:extLst>
              <a:ext uri="{FF2B5EF4-FFF2-40B4-BE49-F238E27FC236}">
                <a16:creationId xmlns:a16="http://schemas.microsoft.com/office/drawing/2014/main" id="{89C15C0E-211A-2D6D-68A7-F7AA0233B654}"/>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Table 5">
            <a:extLst>
              <a:ext uri="{FF2B5EF4-FFF2-40B4-BE49-F238E27FC236}">
                <a16:creationId xmlns:a16="http://schemas.microsoft.com/office/drawing/2014/main" id="{8BDAE469-894E-8C05-908E-E578FC12099A}"/>
              </a:ext>
            </a:extLst>
          </p:cNvPr>
          <p:cNvGraphicFramePr>
            <a:graphicFrameLocks noGrp="1"/>
          </p:cNvGraphicFramePr>
          <p:nvPr/>
        </p:nvGraphicFramePr>
        <p:xfrm>
          <a:off x="566928" y="2055408"/>
          <a:ext cx="10515600" cy="3211536"/>
        </p:xfrm>
        <a:graphic>
          <a:graphicData uri="http://schemas.openxmlformats.org/drawingml/2006/table">
            <a:tbl>
              <a:tblPr firstRow="1" bandRow="1">
                <a:tableStyleId>{9D7B26C5-4107-4FEC-AEDC-1716B250A1EF}</a:tableStyleId>
              </a:tblPr>
              <a:tblGrid>
                <a:gridCol w="3458957">
                  <a:extLst>
                    <a:ext uri="{9D8B030D-6E8A-4147-A177-3AD203B41FA5}">
                      <a16:colId xmlns:a16="http://schemas.microsoft.com/office/drawing/2014/main" val="3592605381"/>
                    </a:ext>
                  </a:extLst>
                </a:gridCol>
                <a:gridCol w="1091329">
                  <a:extLst>
                    <a:ext uri="{9D8B030D-6E8A-4147-A177-3AD203B41FA5}">
                      <a16:colId xmlns:a16="http://schemas.microsoft.com/office/drawing/2014/main" val="2750031599"/>
                    </a:ext>
                  </a:extLst>
                </a:gridCol>
                <a:gridCol w="5965314">
                  <a:extLst>
                    <a:ext uri="{9D8B030D-6E8A-4147-A177-3AD203B41FA5}">
                      <a16:colId xmlns:a16="http://schemas.microsoft.com/office/drawing/2014/main" val="1819358201"/>
                    </a:ext>
                  </a:extLst>
                </a:gridCol>
              </a:tblGrid>
              <a:tr h="171098">
                <a:tc>
                  <a:txBody>
                    <a:bodyPr/>
                    <a:lstStyle/>
                    <a:p>
                      <a:pPr algn="ctr" fontAlgn="t">
                        <a:buNone/>
                      </a:pPr>
                      <a:r>
                        <a:rPr lang="en-US" sz="1600" u="none" strike="noStrike" dirty="0">
                          <a:solidFill>
                            <a:srgbClr val="000000"/>
                          </a:solidFill>
                          <a:effectLst/>
                        </a:rPr>
                        <a:t>Indicator</a:t>
                      </a:r>
                      <a:endParaRPr lang="en-US" sz="16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600" u="none" strike="noStrike" dirty="0">
                          <a:solidFill>
                            <a:srgbClr val="000000"/>
                          </a:solidFill>
                          <a:effectLst/>
                        </a:rPr>
                        <a:t>Current Year</a:t>
                      </a:r>
                      <a:endParaRPr lang="en-US" sz="16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600" u="none" strike="noStrike" dirty="0">
                          <a:solidFill>
                            <a:srgbClr val="000000"/>
                          </a:solidFill>
                          <a:effectLst/>
                        </a:rPr>
                        <a:t>Database</a:t>
                      </a:r>
                      <a:endParaRPr lang="en-US" sz="1600" b="1" i="0" u="none" strike="noStrike" dirty="0">
                        <a:solidFill>
                          <a:srgbClr val="000000"/>
                        </a:solidFill>
                        <a:effectLst/>
                        <a:latin typeface="Calibri" panose="020F0502020204030204" pitchFamily="34" charset="0"/>
                      </a:endParaRPr>
                    </a:p>
                  </a:txBody>
                  <a:tcPr marL="4624" marR="4624" marT="4624" marB="0"/>
                </a:tc>
                <a:extLst>
                  <a:ext uri="{0D108BD9-81ED-4DB2-BD59-A6C34878D82A}">
                    <a16:rowId xmlns:a16="http://schemas.microsoft.com/office/drawing/2014/main" val="2343644634"/>
                  </a:ext>
                </a:extLst>
              </a:tr>
              <a:tr h="171098">
                <a:tc>
                  <a:txBody>
                    <a:bodyPr/>
                    <a:lstStyle/>
                    <a:p>
                      <a:pPr algn="l" fontAlgn="t">
                        <a:buNone/>
                      </a:pPr>
                      <a:r>
                        <a:rPr lang="en-US" sz="1600" u="none" strike="noStrike" dirty="0">
                          <a:solidFill>
                            <a:srgbClr val="000000"/>
                          </a:solidFill>
                          <a:effectLst/>
                        </a:rPr>
                        <a:t>Uninsured adults</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American Community Survey, Public Use Microdata Sample (ACS PUMS)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939464391"/>
                  </a:ext>
                </a:extLst>
              </a:tr>
              <a:tr h="171098">
                <a:tc>
                  <a:txBody>
                    <a:bodyPr/>
                    <a:lstStyle/>
                    <a:p>
                      <a:pPr algn="l" fontAlgn="t">
                        <a:buNone/>
                      </a:pPr>
                      <a:r>
                        <a:rPr lang="en-US" sz="1600" u="none" strike="noStrike" dirty="0">
                          <a:solidFill>
                            <a:srgbClr val="000000"/>
                          </a:solidFill>
                          <a:effectLst/>
                        </a:rPr>
                        <a:t>Uninsured children</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American Community Survey, Public Use Microdata Sample (ACS PUMS)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260101038"/>
                  </a:ext>
                </a:extLst>
              </a:tr>
              <a:tr h="171098">
                <a:tc>
                  <a:txBody>
                    <a:bodyPr/>
                    <a:lstStyle/>
                    <a:p>
                      <a:pPr algn="l" fontAlgn="t">
                        <a:buNone/>
                      </a:pPr>
                      <a:r>
                        <a:rPr lang="en-US" sz="1600" u="none" strike="noStrike" dirty="0">
                          <a:solidFill>
                            <a:srgbClr val="000000"/>
                          </a:solidFill>
                          <a:effectLst/>
                        </a:rPr>
                        <a:t>Adults who went without care because of cost</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Behavioral Risk Factor Surveillance System (BRFSS)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04024462"/>
                  </a:ext>
                </a:extLst>
              </a:tr>
              <a:tr h="171098">
                <a:tc>
                  <a:txBody>
                    <a:bodyPr/>
                    <a:lstStyle/>
                    <a:p>
                      <a:pPr algn="l" fontAlgn="t">
                        <a:buNone/>
                      </a:pPr>
                      <a:r>
                        <a:rPr lang="en-US" sz="1600" u="none" strike="noStrike" dirty="0">
                          <a:solidFill>
                            <a:srgbClr val="000000"/>
                          </a:solidFill>
                          <a:effectLst/>
                        </a:rPr>
                        <a:t>Adults without a usual source of care</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Behavioral Risk Factor Surveillance System (BRFSS)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279099047"/>
                  </a:ext>
                </a:extLst>
              </a:tr>
              <a:tr h="171098">
                <a:tc>
                  <a:txBody>
                    <a:bodyPr/>
                    <a:lstStyle/>
                    <a:p>
                      <a:pPr algn="l" fontAlgn="t">
                        <a:buNone/>
                      </a:pPr>
                      <a:r>
                        <a:rPr lang="en-US" sz="1600" u="none" strike="noStrike" dirty="0">
                          <a:solidFill>
                            <a:srgbClr val="000000"/>
                          </a:solidFill>
                          <a:effectLst/>
                        </a:rPr>
                        <a:t>High out-of-pocket medical spending</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2022–23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Current Population Survey Annual Social and Economic Supplement (CPS ASEC)</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32834934"/>
                  </a:ext>
                </a:extLst>
              </a:tr>
              <a:tr h="171098">
                <a:tc>
                  <a:txBody>
                    <a:bodyPr/>
                    <a:lstStyle/>
                    <a:p>
                      <a:pPr algn="l" fontAlgn="t">
                        <a:buNone/>
                      </a:pPr>
                      <a:r>
                        <a:rPr lang="en-US" sz="1600" u="none" strike="noStrike" dirty="0">
                          <a:solidFill>
                            <a:srgbClr val="000000"/>
                          </a:solidFill>
                          <a:effectLst/>
                        </a:rPr>
                        <a:t>Employee total potential out-of-pocket medical costs as a share of state median income</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Medical Expenditure Panel Survey Insurance Component (MEPS-IC)</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038617288"/>
                  </a:ext>
                </a:extLst>
              </a:tr>
              <a:tr h="171098">
                <a:tc>
                  <a:txBody>
                    <a:bodyPr/>
                    <a:lstStyle/>
                    <a:p>
                      <a:pPr algn="l" fontAlgn="t">
                        <a:buNone/>
                      </a:pPr>
                      <a:r>
                        <a:rPr lang="en-US" sz="1600" u="none" strike="noStrike" dirty="0">
                          <a:solidFill>
                            <a:srgbClr val="000000"/>
                          </a:solidFill>
                          <a:effectLst/>
                        </a:rPr>
                        <a:t>People with medical debt in collections</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Urban Institute: Debt in America dashboard</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551464031"/>
                  </a:ext>
                </a:extLst>
              </a:tr>
              <a:tr h="171098">
                <a:tc>
                  <a:txBody>
                    <a:bodyPr/>
                    <a:lstStyle/>
                    <a:p>
                      <a:pPr algn="l" fontAlgn="t">
                        <a:buNone/>
                      </a:pPr>
                      <a:r>
                        <a:rPr lang="en-US" sz="1600" u="none" strike="noStrike" dirty="0">
                          <a:solidFill>
                            <a:srgbClr val="000000"/>
                          </a:solidFill>
                          <a:effectLst/>
                        </a:rPr>
                        <a:t>Adults without a dental visit</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2022</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Behavioral Risk Factor Surveillance System (BRFSS)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430401457"/>
                  </a:ext>
                </a:extLst>
              </a:tr>
            </a:tbl>
          </a:graphicData>
        </a:graphic>
      </p:graphicFrame>
      <p:sp>
        <p:nvSpPr>
          <p:cNvPr id="8" name="Rectangle 7">
            <a:hlinkClick r:id="rId3"/>
            <a:extLst>
              <a:ext uri="{FF2B5EF4-FFF2-40B4-BE49-F238E27FC236}">
                <a16:creationId xmlns:a16="http://schemas.microsoft.com/office/drawing/2014/main" id="{64C920E5-A478-2586-32A6-06AF5D027E45}"/>
              </a:ext>
            </a:extLst>
          </p:cNvPr>
          <p:cNvSpPr/>
          <p:nvPr/>
        </p:nvSpPr>
        <p:spPr>
          <a:xfrm>
            <a:off x="990600" y="6444920"/>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CBD95D2-C1E8-82C1-3F04-C8929152C56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2272534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ACC8435-A581-A21D-EF6C-3327C6566C6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EF6FE9-FBA4-4C34-3E89-FAE749F06694}"/>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68</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D8D4D5EC-7F80-2420-34EB-D4DD934434F0}"/>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Prevention and Treatment</a:t>
            </a:r>
          </a:p>
        </p:txBody>
      </p:sp>
      <p:sp>
        <p:nvSpPr>
          <p:cNvPr id="4" name="Rectangle 3">
            <a:extLst>
              <a:ext uri="{FF2B5EF4-FFF2-40B4-BE49-F238E27FC236}">
                <a16:creationId xmlns:a16="http://schemas.microsoft.com/office/drawing/2014/main" id="{77DB23CC-D534-7547-2664-18446955FF53}"/>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760BAE5E-F8C7-EB65-6576-791565AD8458}"/>
              </a:ext>
            </a:extLst>
          </p:cNvPr>
          <p:cNvGraphicFramePr>
            <a:graphicFrameLocks noGrp="1"/>
          </p:cNvGraphicFramePr>
          <p:nvPr/>
        </p:nvGraphicFramePr>
        <p:xfrm>
          <a:off x="526038" y="1780684"/>
          <a:ext cx="11338560" cy="4636724"/>
        </p:xfrm>
        <a:graphic>
          <a:graphicData uri="http://schemas.openxmlformats.org/drawingml/2006/table">
            <a:tbl>
              <a:tblPr firstRow="1" bandRow="1">
                <a:tableStyleId>{9D7B26C5-4107-4FEC-AEDC-1716B250A1EF}</a:tableStyleId>
              </a:tblPr>
              <a:tblGrid>
                <a:gridCol w="3729658">
                  <a:extLst>
                    <a:ext uri="{9D8B030D-6E8A-4147-A177-3AD203B41FA5}">
                      <a16:colId xmlns:a16="http://schemas.microsoft.com/office/drawing/2014/main" val="2675338895"/>
                    </a:ext>
                  </a:extLst>
                </a:gridCol>
                <a:gridCol w="1176738">
                  <a:extLst>
                    <a:ext uri="{9D8B030D-6E8A-4147-A177-3AD203B41FA5}">
                      <a16:colId xmlns:a16="http://schemas.microsoft.com/office/drawing/2014/main" val="3001722130"/>
                    </a:ext>
                  </a:extLst>
                </a:gridCol>
                <a:gridCol w="6432164">
                  <a:extLst>
                    <a:ext uri="{9D8B030D-6E8A-4147-A177-3AD203B41FA5}">
                      <a16:colId xmlns:a16="http://schemas.microsoft.com/office/drawing/2014/main" val="3237889638"/>
                    </a:ext>
                  </a:extLst>
                </a:gridCol>
              </a:tblGrid>
              <a:tr h="214226">
                <a:tc>
                  <a:txBody>
                    <a:bodyPr/>
                    <a:lstStyle/>
                    <a:p>
                      <a:pPr algn="ctr" fontAlgn="t">
                        <a:buNone/>
                      </a:pPr>
                      <a:r>
                        <a:rPr lang="en-US" sz="1200" u="none" strike="noStrike" dirty="0">
                          <a:solidFill>
                            <a:srgbClr val="000000"/>
                          </a:solidFill>
                          <a:effectLst/>
                        </a:rPr>
                        <a:t>Indicator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Current Year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Database</a:t>
                      </a:r>
                      <a:endParaRPr lang="en-US" sz="1200" b="1" i="0" u="none" strike="noStrike" dirty="0">
                        <a:solidFill>
                          <a:srgbClr val="000000"/>
                        </a:solidFill>
                        <a:effectLst/>
                        <a:latin typeface="Calibri" panose="020F0502020204030204" pitchFamily="34" charset="0"/>
                      </a:endParaRPr>
                    </a:p>
                  </a:txBody>
                  <a:tcPr marL="4624" marR="4624" marT="4624" marB="0"/>
                </a:tc>
                <a:extLst>
                  <a:ext uri="{0D108BD9-81ED-4DB2-BD59-A6C34878D82A}">
                    <a16:rowId xmlns:a16="http://schemas.microsoft.com/office/drawing/2014/main" val="2707671460"/>
                  </a:ext>
                </a:extLst>
              </a:tr>
              <a:tr h="214226">
                <a:tc>
                  <a:txBody>
                    <a:bodyPr/>
                    <a:lstStyle/>
                    <a:p>
                      <a:pPr algn="l" fontAlgn="ctr">
                        <a:buNone/>
                      </a:pPr>
                      <a:r>
                        <a:rPr lang="en-US" sz="1200" u="none" strike="noStrike" dirty="0">
                          <a:solidFill>
                            <a:srgbClr val="000000"/>
                          </a:solidFill>
                          <a:effectLst/>
                        </a:rPr>
                        <a:t>Adults with all recommended cancer screenings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2022</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Behavioral Risk Factor Surveillance System (BRFSS)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711209073"/>
                  </a:ext>
                </a:extLst>
              </a:tr>
              <a:tr h="214226">
                <a:tc>
                  <a:txBody>
                    <a:bodyPr/>
                    <a:lstStyle/>
                    <a:p>
                      <a:pPr algn="l" fontAlgn="t">
                        <a:buNone/>
                      </a:pPr>
                      <a:r>
                        <a:rPr lang="en-US" sz="1200" u="none" strike="noStrike" dirty="0">
                          <a:solidFill>
                            <a:srgbClr val="000000"/>
                          </a:solidFill>
                          <a:effectLst/>
                        </a:rPr>
                        <a:t>Adults with age-appropriate vaccines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Behavioral Risk Factor Surveillance System (BRFSS)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4732109"/>
                  </a:ext>
                </a:extLst>
              </a:tr>
              <a:tr h="214226">
                <a:tc>
                  <a:txBody>
                    <a:bodyPr/>
                    <a:lstStyle/>
                    <a:p>
                      <a:pPr algn="l" fontAlgn="t">
                        <a:buNone/>
                      </a:pPr>
                      <a:r>
                        <a:rPr lang="en-US" sz="1200" u="none" strike="noStrike" dirty="0">
                          <a:solidFill>
                            <a:srgbClr val="000000"/>
                          </a:solidFill>
                          <a:effectLst/>
                        </a:rPr>
                        <a:t>Adults with up-to-date COVID-19 vaccination</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Weekly Cumulative COVID-19 Vaccinations and Intent, by Selected Demographics and Jurisdictions (CDC)</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056424324"/>
                  </a:ext>
                </a:extLst>
              </a:tr>
              <a:tr h="214226">
                <a:tc>
                  <a:txBody>
                    <a:bodyPr/>
                    <a:lstStyle/>
                    <a:p>
                      <a:pPr algn="l" fontAlgn="b">
                        <a:buNone/>
                      </a:pPr>
                      <a:r>
                        <a:rPr lang="en-US" sz="1200" u="none" strike="noStrike" dirty="0">
                          <a:solidFill>
                            <a:srgbClr val="000000"/>
                          </a:solidFill>
                          <a:effectLst/>
                        </a:rPr>
                        <a:t>Diabetic adults without an annual hemoglobin A1c test</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719136369"/>
                  </a:ext>
                </a:extLst>
              </a:tr>
              <a:tr h="214226">
                <a:tc>
                  <a:txBody>
                    <a:bodyPr/>
                    <a:lstStyle/>
                    <a:p>
                      <a:pPr algn="l" fontAlgn="t">
                        <a:buNone/>
                      </a:pPr>
                      <a:r>
                        <a:rPr lang="en-US" sz="1200" u="none" strike="noStrike" dirty="0">
                          <a:solidFill>
                            <a:srgbClr val="000000"/>
                          </a:solidFill>
                          <a:effectLst/>
                        </a:rPr>
                        <a:t>Children without all recommended vaccines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Immunization Survey (NIS)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19250017"/>
                  </a:ext>
                </a:extLst>
              </a:tr>
              <a:tr h="214226">
                <a:tc>
                  <a:txBody>
                    <a:bodyPr/>
                    <a:lstStyle/>
                    <a:p>
                      <a:pPr algn="l" fontAlgn="t">
                        <a:buNone/>
                      </a:pPr>
                      <a:r>
                        <a:rPr lang="en-US" sz="1200" u="none" strike="noStrike" dirty="0">
                          <a:solidFill>
                            <a:srgbClr val="000000"/>
                          </a:solidFill>
                          <a:effectLst/>
                        </a:rPr>
                        <a:t>Children with a medical home</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2022-23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of Children’s Health (NSCH)</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36385516"/>
                  </a:ext>
                </a:extLst>
              </a:tr>
              <a:tr h="214226">
                <a:tc>
                  <a:txBody>
                    <a:bodyPr/>
                    <a:lstStyle/>
                    <a:p>
                      <a:pPr algn="l" fontAlgn="b">
                        <a:buNone/>
                      </a:pPr>
                      <a:r>
                        <a:rPr lang="en-US" sz="1200" u="none" strike="noStrike" dirty="0">
                          <a:solidFill>
                            <a:srgbClr val="000000"/>
                          </a:solidFill>
                          <a:effectLst/>
                        </a:rPr>
                        <a:t>Children without a medical and dental preventive care visit</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2022-23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of Children’s Health (NSCH)</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22314121"/>
                  </a:ext>
                </a:extLst>
              </a:tr>
              <a:tr h="214226">
                <a:tc>
                  <a:txBody>
                    <a:bodyPr/>
                    <a:lstStyle/>
                    <a:p>
                      <a:pPr algn="l" fontAlgn="t">
                        <a:buNone/>
                      </a:pPr>
                      <a:r>
                        <a:rPr lang="en-US" sz="1200" u="none" strike="noStrike" dirty="0">
                          <a:solidFill>
                            <a:srgbClr val="000000"/>
                          </a:solidFill>
                          <a:effectLst/>
                        </a:rPr>
                        <a:t>Children who did not receive needed mental health care</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2022-23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of Children’s Health (NSCH)</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821057681"/>
                  </a:ext>
                </a:extLst>
              </a:tr>
              <a:tr h="423907">
                <a:tc>
                  <a:txBody>
                    <a:bodyPr/>
                    <a:lstStyle/>
                    <a:p>
                      <a:pPr algn="l" fontAlgn="b">
                        <a:buNone/>
                      </a:pPr>
                      <a:r>
                        <a:rPr lang="en-US" sz="1200" u="none" strike="noStrike" dirty="0">
                          <a:solidFill>
                            <a:srgbClr val="000000"/>
                          </a:solidFill>
                          <a:effectLst/>
                        </a:rPr>
                        <a:t>Adults with substance use disorder who did not receive treatment</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2022</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on Drug Use and Health (NSDUH), via State of Mental Health in America</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373244005"/>
                  </a:ext>
                </a:extLst>
              </a:tr>
              <a:tr h="423907">
                <a:tc>
                  <a:txBody>
                    <a:bodyPr/>
                    <a:lstStyle/>
                    <a:p>
                      <a:pPr algn="l" fontAlgn="ctr">
                        <a:buNone/>
                      </a:pPr>
                      <a:r>
                        <a:rPr lang="en-US" sz="1200" u="none" strike="noStrike" dirty="0">
                          <a:solidFill>
                            <a:srgbClr val="000000"/>
                          </a:solidFill>
                          <a:effectLst/>
                        </a:rPr>
                        <a:t>Youth with depression who did not receive mental health services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ctr">
                        <a:buNone/>
                      </a:pPr>
                      <a:r>
                        <a:rPr lang="en-US" sz="1200" u="none" strike="noStrike" dirty="0">
                          <a:solidFill>
                            <a:srgbClr val="000000"/>
                          </a:solidFill>
                          <a:effectLst/>
                        </a:rPr>
                        <a:t>2021-22</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on Drug Use and Health (NSDUH), via State of Mental Health in America</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916659379"/>
                  </a:ext>
                </a:extLst>
              </a:tr>
              <a:tr h="423907">
                <a:tc>
                  <a:txBody>
                    <a:bodyPr/>
                    <a:lstStyle/>
                    <a:p>
                      <a:pPr algn="l" fontAlgn="b">
                        <a:buNone/>
                      </a:pPr>
                      <a:r>
                        <a:rPr lang="en-US" sz="1200" u="none" strike="noStrike" dirty="0">
                          <a:solidFill>
                            <a:srgbClr val="000000"/>
                          </a:solidFill>
                          <a:effectLst/>
                        </a:rPr>
                        <a:t>Hospitals with better-than-average patient experience ratings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Hospital Consumer Assessment of Healthcare Providers and Systems (HCAHPS), via CMS Hospital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35637605"/>
                  </a:ext>
                </a:extLst>
              </a:tr>
              <a:tr h="214226">
                <a:tc>
                  <a:txBody>
                    <a:bodyPr/>
                    <a:lstStyle/>
                    <a:p>
                      <a:pPr algn="l" fontAlgn="b">
                        <a:buNone/>
                      </a:pPr>
                      <a:r>
                        <a:rPr lang="en-US" sz="1200" u="none" strike="noStrike" dirty="0">
                          <a:solidFill>
                            <a:srgbClr val="000000"/>
                          </a:solidFill>
                          <a:effectLst/>
                        </a:rPr>
                        <a:t>Hospital 30-day mortality</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07/2020 -06/2023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Hospital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908887360"/>
                  </a:ext>
                </a:extLst>
              </a:tr>
              <a:tr h="214226">
                <a:tc>
                  <a:txBody>
                    <a:bodyPr/>
                    <a:lstStyle/>
                    <a:p>
                      <a:pPr algn="l" fontAlgn="t">
                        <a:buNone/>
                      </a:pPr>
                      <a:r>
                        <a:rPr lang="en-US" sz="1200" u="none" strike="noStrike" dirty="0">
                          <a:solidFill>
                            <a:srgbClr val="000000"/>
                          </a:solidFill>
                          <a:effectLst/>
                        </a:rPr>
                        <a:t>Central line-associated blood stream infection (CLABSI)</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CDC Healthcare-Associated Infections (HAI) Progress Report</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14968169"/>
                  </a:ext>
                </a:extLst>
              </a:tr>
              <a:tr h="214226">
                <a:tc>
                  <a:txBody>
                    <a:bodyPr/>
                    <a:lstStyle/>
                    <a:p>
                      <a:pPr algn="l" fontAlgn="ctr">
                        <a:buNone/>
                      </a:pPr>
                      <a:r>
                        <a:rPr lang="en-US" sz="1200" u="none" strike="noStrike" dirty="0">
                          <a:solidFill>
                            <a:srgbClr val="000000"/>
                          </a:solidFill>
                          <a:effectLst/>
                        </a:rPr>
                        <a:t>Nursing home residents with an antipsychotic medication</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ctr">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Nursing Home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600532227"/>
                  </a:ext>
                </a:extLst>
              </a:tr>
              <a:tr h="214226">
                <a:tc>
                  <a:txBody>
                    <a:bodyPr/>
                    <a:lstStyle/>
                    <a:p>
                      <a:pPr algn="l" fontAlgn="t">
                        <a:buNone/>
                      </a:pPr>
                      <a:r>
                        <a:rPr lang="en-US" sz="1200" u="none" strike="noStrike" dirty="0">
                          <a:solidFill>
                            <a:srgbClr val="000000"/>
                          </a:solidFill>
                          <a:effectLst/>
                        </a:rPr>
                        <a:t>Home health patients with improved mobility</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Home Health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22770968"/>
                  </a:ext>
                </a:extLst>
              </a:tr>
              <a:tr h="423907">
                <a:tc>
                  <a:txBody>
                    <a:bodyPr/>
                    <a:lstStyle/>
                    <a:p>
                      <a:pPr algn="l" fontAlgn="b">
                        <a:buNone/>
                      </a:pPr>
                      <a:r>
                        <a:rPr lang="en-US" sz="1200" u="none" strike="noStrike" dirty="0">
                          <a:solidFill>
                            <a:srgbClr val="000000"/>
                          </a:solidFill>
                          <a:effectLst/>
                        </a:rPr>
                        <a:t>Home health patients who got better at taking their drugs correctly by mouth</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Home Health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43289631"/>
                  </a:ext>
                </a:extLst>
              </a:tr>
            </a:tbl>
          </a:graphicData>
        </a:graphic>
      </p:graphicFrame>
      <p:sp>
        <p:nvSpPr>
          <p:cNvPr id="7" name="Text 15">
            <a:extLst>
              <a:ext uri="{FF2B5EF4-FFF2-40B4-BE49-F238E27FC236}">
                <a16:creationId xmlns:a16="http://schemas.microsoft.com/office/drawing/2014/main" id="{037326AC-CF61-2BF1-DB5A-5A886DE183C4}"/>
              </a:ext>
            </a:extLst>
          </p:cNvPr>
          <p:cNvSpPr/>
          <p:nvPr/>
        </p:nvSpPr>
        <p:spPr>
          <a:xfrm>
            <a:off x="536601" y="6556883"/>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8" name="Rectangle 7">
            <a:hlinkClick r:id="rId3"/>
            <a:extLst>
              <a:ext uri="{FF2B5EF4-FFF2-40B4-BE49-F238E27FC236}">
                <a16:creationId xmlns:a16="http://schemas.microsoft.com/office/drawing/2014/main" id="{2C542B97-2CC0-D43E-58C8-0F3CE98D76D2}"/>
              </a:ext>
            </a:extLst>
          </p:cNvPr>
          <p:cNvSpPr/>
          <p:nvPr/>
        </p:nvSpPr>
        <p:spPr>
          <a:xfrm>
            <a:off x="956919" y="6559193"/>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30C2D78-5BB6-75AF-1D07-8EADA34A79C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3196407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17634-C633-C1BA-5B2C-029846D7E88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32124A-A180-297A-7F0F-9382EF88F8D0}"/>
              </a:ext>
            </a:extLst>
          </p:cNvPr>
          <p:cNvSpPr>
            <a:spLocks noGrp="1"/>
          </p:cNvSpPr>
          <p:nvPr>
            <p:ph type="title"/>
          </p:nvPr>
        </p:nvSpPr>
        <p:spPr>
          <a:xfrm>
            <a:off x="630000" y="622800"/>
            <a:ext cx="10933350" cy="553998"/>
          </a:xfrm>
        </p:spPr>
        <p:txBody>
          <a:bodyPr/>
          <a:lstStyle/>
          <a:p>
            <a:r>
              <a:rPr lang="en-US" sz="4000" b="1" dirty="0">
                <a:solidFill>
                  <a:schemeClr val="tx1"/>
                </a:solidFill>
                <a:latin typeface="Arial" panose="020B0604020202020204" pitchFamily="34" charset="0"/>
                <a:cs typeface="Arial" panose="020B0604020202020204" pitchFamily="34" charset="0"/>
              </a:rPr>
              <a:t>Public Records</a:t>
            </a:r>
          </a:p>
        </p:txBody>
      </p:sp>
      <p:sp>
        <p:nvSpPr>
          <p:cNvPr id="5" name="TextBox 4">
            <a:extLst>
              <a:ext uri="{FF2B5EF4-FFF2-40B4-BE49-F238E27FC236}">
                <a16:creationId xmlns:a16="http://schemas.microsoft.com/office/drawing/2014/main" id="{0E6E5C07-F0ED-CC01-DCF8-584E81651351}"/>
              </a:ext>
            </a:extLst>
          </p:cNvPr>
          <p:cNvSpPr txBox="1"/>
          <p:nvPr/>
        </p:nvSpPr>
        <p:spPr>
          <a:xfrm>
            <a:off x="630000" y="1324561"/>
            <a:ext cx="10933350" cy="477053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1900" dirty="0">
                <a:solidFill>
                  <a:schemeClr val="tx1"/>
                </a:solidFill>
              </a:rPr>
              <a:t>N.C. Gen. Stat. §132-1(b): “Public records and public information compiled by the </a:t>
            </a:r>
          </a:p>
          <a:p>
            <a:r>
              <a:rPr lang="en-US" sz="1900" dirty="0">
                <a:solidFill>
                  <a:schemeClr val="tx1"/>
                </a:solidFill>
              </a:rPr>
              <a:t>agencies of North Carolina Government or its subdivisions are the property of the </a:t>
            </a:r>
          </a:p>
          <a:p>
            <a:r>
              <a:rPr lang="en-US" sz="1900" dirty="0">
                <a:solidFill>
                  <a:schemeClr val="tx1"/>
                </a:solidFill>
              </a:rPr>
              <a:t>people.”</a:t>
            </a:r>
          </a:p>
          <a:p>
            <a:r>
              <a:rPr lang="en-US" sz="1900" dirty="0">
                <a:solidFill>
                  <a:schemeClr val="tx1"/>
                </a:solidFill>
              </a:rPr>
              <a:t>Providing access to government records in accordance with state law is an important part of the everyday duties of office holders, government employees, and appointed and elected members of government boards and commissions. </a:t>
            </a:r>
          </a:p>
          <a:p>
            <a:endParaRPr lang="en-US" sz="1900" dirty="0">
              <a:solidFill>
                <a:schemeClr val="tx1"/>
              </a:solidFill>
            </a:endParaRPr>
          </a:p>
          <a:p>
            <a:r>
              <a:rPr lang="en-US" sz="1900" dirty="0">
                <a:solidFill>
                  <a:schemeClr val="tx1"/>
                </a:solidFill>
              </a:rPr>
              <a:t>The Public Records Act defines public records broadly: </a:t>
            </a:r>
          </a:p>
          <a:p>
            <a:pPr marL="342900" indent="-342900">
              <a:buFont typeface="Arial" panose="020B0604020202020204" pitchFamily="34" charset="0"/>
              <a:buChar char="•"/>
            </a:pPr>
            <a:r>
              <a:rPr lang="en-US" sz="1900" dirty="0">
                <a:solidFill>
                  <a:schemeClr val="tx1"/>
                </a:solidFill>
              </a:rPr>
              <a:t>Public records are any type of document “made or received pursuant to law or ordinance in connection with the transaction of public business by any agency of North Carolina government or its subdivisions.” </a:t>
            </a:r>
          </a:p>
          <a:p>
            <a:pPr marL="342900" indent="-342900">
              <a:buFont typeface="Arial" panose="020B0604020202020204" pitchFamily="34" charset="0"/>
              <a:buChar char="•"/>
            </a:pPr>
            <a:r>
              <a:rPr lang="en-US" sz="1900" dirty="0">
                <a:solidFill>
                  <a:schemeClr val="tx1"/>
                </a:solidFill>
              </a:rPr>
              <a:t>Records created or received in the transaction of public business by cabinet agencies, their appointed leadership, employees, commissions and committee members, or contractors are covered by the Act. </a:t>
            </a:r>
          </a:p>
          <a:p>
            <a:pPr marL="342900" indent="-342900">
              <a:buFont typeface="Arial" panose="020B0604020202020204" pitchFamily="34" charset="0"/>
              <a:buChar char="•"/>
            </a:pPr>
            <a:r>
              <a:rPr lang="en-US" sz="1900" dirty="0">
                <a:solidFill>
                  <a:schemeClr val="tx1"/>
                </a:solidFill>
              </a:rPr>
              <a:t>Records related to public business that are created or transmitted through non-governmental accounts may nevertheless be public records. </a:t>
            </a:r>
          </a:p>
          <a:p>
            <a:pPr marL="800100" lvl="1" indent="-342900">
              <a:buFont typeface="Arial" panose="020B0604020202020204" pitchFamily="34" charset="0"/>
              <a:buChar char="•"/>
            </a:pPr>
            <a:r>
              <a:rPr lang="en-US" sz="1900" dirty="0">
                <a:solidFill>
                  <a:schemeClr val="tx1"/>
                </a:solidFill>
              </a:rPr>
              <a:t>Thus, public business conducted using text messages from a commission member’s personal mobile phone or emails from a personal email account may be public records</a:t>
            </a:r>
          </a:p>
        </p:txBody>
      </p:sp>
    </p:spTree>
    <p:extLst>
      <p:ext uri="{BB962C8B-B14F-4D97-AF65-F5344CB8AC3E}">
        <p14:creationId xmlns:p14="http://schemas.microsoft.com/office/powerpoint/2010/main" val="381290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9431D65-C2D0-D660-1782-56E7E160C14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517E6C-7DED-DF86-2AA9-FFD0E5C05986}"/>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69</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0DF71C98-01C8-9280-6B20-E1F30176663B}"/>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Avoidable Use and Cost </a:t>
            </a:r>
          </a:p>
        </p:txBody>
      </p:sp>
      <p:sp>
        <p:nvSpPr>
          <p:cNvPr id="4" name="Rectangle 3">
            <a:extLst>
              <a:ext uri="{FF2B5EF4-FFF2-40B4-BE49-F238E27FC236}">
                <a16:creationId xmlns:a16="http://schemas.microsoft.com/office/drawing/2014/main" id="{EC2EB7A8-2D6D-BA72-EAF9-10A1F8E6D295}"/>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Table 5">
            <a:extLst>
              <a:ext uri="{FF2B5EF4-FFF2-40B4-BE49-F238E27FC236}">
                <a16:creationId xmlns:a16="http://schemas.microsoft.com/office/drawing/2014/main" id="{CBFC7657-2E64-0D92-B36D-E8BFDD5B71C5}"/>
              </a:ext>
            </a:extLst>
          </p:cNvPr>
          <p:cNvGraphicFramePr>
            <a:graphicFrameLocks noGrp="1"/>
          </p:cNvGraphicFramePr>
          <p:nvPr/>
        </p:nvGraphicFramePr>
        <p:xfrm>
          <a:off x="526039" y="1905000"/>
          <a:ext cx="10620932" cy="2803312"/>
        </p:xfrm>
        <a:graphic>
          <a:graphicData uri="http://schemas.openxmlformats.org/drawingml/2006/table">
            <a:tbl>
              <a:tblPr firstRow="1" bandRow="1">
                <a:tableStyleId>{9D7B26C5-4107-4FEC-AEDC-1716B250A1EF}</a:tableStyleId>
              </a:tblPr>
              <a:tblGrid>
                <a:gridCol w="3664961">
                  <a:extLst>
                    <a:ext uri="{9D8B030D-6E8A-4147-A177-3AD203B41FA5}">
                      <a16:colId xmlns:a16="http://schemas.microsoft.com/office/drawing/2014/main" val="3542696730"/>
                    </a:ext>
                  </a:extLst>
                </a:gridCol>
                <a:gridCol w="1143000">
                  <a:extLst>
                    <a:ext uri="{9D8B030D-6E8A-4147-A177-3AD203B41FA5}">
                      <a16:colId xmlns:a16="http://schemas.microsoft.com/office/drawing/2014/main" val="4102359977"/>
                    </a:ext>
                  </a:extLst>
                </a:gridCol>
                <a:gridCol w="5812971">
                  <a:extLst>
                    <a:ext uri="{9D8B030D-6E8A-4147-A177-3AD203B41FA5}">
                      <a16:colId xmlns:a16="http://schemas.microsoft.com/office/drawing/2014/main" val="772703012"/>
                    </a:ext>
                  </a:extLst>
                </a:gridCol>
              </a:tblGrid>
              <a:tr h="171251">
                <a:tc>
                  <a:txBody>
                    <a:bodyPr/>
                    <a:lstStyle/>
                    <a:p>
                      <a:pPr algn="ctr" fontAlgn="t">
                        <a:buNone/>
                      </a:pPr>
                      <a:r>
                        <a:rPr lang="en-US" sz="1200" u="none" strike="noStrike" dirty="0">
                          <a:solidFill>
                            <a:srgbClr val="000000"/>
                          </a:solidFill>
                          <a:effectLst/>
                        </a:rPr>
                        <a:t>Indicator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Current Year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Database</a:t>
                      </a:r>
                      <a:endParaRPr lang="en-US" sz="1200" b="1" i="0" u="none" strike="noStrike" dirty="0">
                        <a:solidFill>
                          <a:srgbClr val="000000"/>
                        </a:solidFill>
                        <a:effectLst/>
                        <a:latin typeface="Calibri" panose="020F0502020204030204" pitchFamily="34" charset="0"/>
                      </a:endParaRPr>
                    </a:p>
                  </a:txBody>
                  <a:tcPr marL="4624" marR="4624" marT="4624" marB="0"/>
                </a:tc>
                <a:extLst>
                  <a:ext uri="{0D108BD9-81ED-4DB2-BD59-A6C34878D82A}">
                    <a16:rowId xmlns:a16="http://schemas.microsoft.com/office/drawing/2014/main" val="172795903"/>
                  </a:ext>
                </a:extLst>
              </a:tr>
              <a:tr h="338279">
                <a:tc>
                  <a:txBody>
                    <a:bodyPr/>
                    <a:lstStyle/>
                    <a:p>
                      <a:pPr algn="l" fontAlgn="t">
                        <a:buNone/>
                      </a:pPr>
                      <a:r>
                        <a:rPr lang="en-US" sz="1200" u="none" strike="noStrike" dirty="0">
                          <a:solidFill>
                            <a:srgbClr val="000000"/>
                          </a:solidFill>
                          <a:effectLst/>
                        </a:rPr>
                        <a:t>Potentially avoidable emergency department visits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658205237"/>
                  </a:ext>
                </a:extLst>
              </a:tr>
              <a:tr h="338279">
                <a:tc>
                  <a:txBody>
                    <a:bodyPr/>
                    <a:lstStyle/>
                    <a:p>
                      <a:pPr algn="l" fontAlgn="b">
                        <a:buNone/>
                      </a:pPr>
                      <a:r>
                        <a:rPr lang="en-US" sz="1200" u="none" strike="noStrike" dirty="0">
                          <a:solidFill>
                            <a:srgbClr val="000000"/>
                          </a:solidFill>
                          <a:effectLst/>
                        </a:rPr>
                        <a:t>Potentially avoidable emergency department visits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Limited Data Set (LDS)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976774236"/>
                  </a:ext>
                </a:extLst>
              </a:tr>
              <a:tr h="171251">
                <a:tc>
                  <a:txBody>
                    <a:bodyPr/>
                    <a:lstStyle/>
                    <a:p>
                      <a:pPr algn="l" fontAlgn="t">
                        <a:buNone/>
                      </a:pPr>
                      <a:r>
                        <a:rPr lang="en-US" sz="1200" u="none" strike="noStrike" dirty="0">
                          <a:solidFill>
                            <a:srgbClr val="000000"/>
                          </a:solidFill>
                          <a:effectLst/>
                        </a:rPr>
                        <a:t>Preventable hospitalizations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75828170"/>
                  </a:ext>
                </a:extLst>
              </a:tr>
              <a:tr h="171251">
                <a:tc>
                  <a:txBody>
                    <a:bodyPr/>
                    <a:lstStyle/>
                    <a:p>
                      <a:pPr algn="l" fontAlgn="t">
                        <a:buNone/>
                      </a:pPr>
                      <a:r>
                        <a:rPr lang="en-US" sz="1200" u="none" strike="noStrike" dirty="0">
                          <a:solidFill>
                            <a:srgbClr val="000000"/>
                          </a:solidFill>
                          <a:effectLst/>
                        </a:rPr>
                        <a:t>Preventable hospitalizations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Chronic Conditions Data Warehouse (CCW), via CMS Geographic Variation Public Use File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675527915"/>
                  </a:ext>
                </a:extLst>
              </a:tr>
              <a:tr h="171251">
                <a:tc>
                  <a:txBody>
                    <a:bodyPr/>
                    <a:lstStyle/>
                    <a:p>
                      <a:pPr algn="l" fontAlgn="t">
                        <a:buNone/>
                      </a:pPr>
                      <a:r>
                        <a:rPr lang="en-US" sz="1200" u="none" strike="noStrike" dirty="0">
                          <a:solidFill>
                            <a:srgbClr val="000000"/>
                          </a:solidFill>
                          <a:effectLst/>
                        </a:rPr>
                        <a:t>Hospital 30-day readmission rate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176882032"/>
                  </a:ext>
                </a:extLst>
              </a:tr>
              <a:tr h="171251">
                <a:tc>
                  <a:txBody>
                    <a:bodyPr/>
                    <a:lstStyle/>
                    <a:p>
                      <a:pPr algn="l" fontAlgn="b">
                        <a:buNone/>
                      </a:pPr>
                      <a:r>
                        <a:rPr lang="en-US" sz="1200" u="none" strike="noStrike" dirty="0">
                          <a:solidFill>
                            <a:srgbClr val="000000"/>
                          </a:solidFill>
                          <a:effectLst/>
                        </a:rPr>
                        <a:t>Hospital 30-day readmission rate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Chronic Conditions Data Warehouse (CCW), via CMS Geographic Variation Public Use File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822286902"/>
                  </a:ext>
                </a:extLst>
              </a:tr>
              <a:tr h="171251">
                <a:tc>
                  <a:txBody>
                    <a:bodyPr/>
                    <a:lstStyle/>
                    <a:p>
                      <a:pPr algn="l" fontAlgn="ctr">
                        <a:buNone/>
                      </a:pPr>
                      <a:r>
                        <a:rPr lang="en-US" sz="1200" u="none" strike="noStrike" dirty="0">
                          <a:solidFill>
                            <a:srgbClr val="000000"/>
                          </a:solidFill>
                          <a:effectLst/>
                        </a:rPr>
                        <a:t>Skilled nursing facility patients with a hospital readmission</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ctr">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Nursing Home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298576126"/>
                  </a:ext>
                </a:extLst>
              </a:tr>
              <a:tr h="171251">
                <a:tc>
                  <a:txBody>
                    <a:bodyPr/>
                    <a:lstStyle/>
                    <a:p>
                      <a:pPr algn="l" fontAlgn="t">
                        <a:buNone/>
                      </a:pPr>
                      <a:r>
                        <a:rPr lang="en-US" sz="1200" u="none" strike="noStrike" dirty="0">
                          <a:solidFill>
                            <a:srgbClr val="000000"/>
                          </a:solidFill>
                          <a:effectLst/>
                        </a:rPr>
                        <a:t>Adults with inappropriate lower back imaging</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532775640"/>
                  </a:ext>
                </a:extLst>
              </a:tr>
              <a:tr h="171251">
                <a:tc>
                  <a:txBody>
                    <a:bodyPr/>
                    <a:lstStyle/>
                    <a:p>
                      <a:pPr algn="l" fontAlgn="t">
                        <a:buNone/>
                      </a:pPr>
                      <a:r>
                        <a:rPr lang="en-US" sz="1200" u="none" strike="noStrike" dirty="0">
                          <a:solidFill>
                            <a:srgbClr val="000000"/>
                          </a:solidFill>
                          <a:effectLst/>
                        </a:rPr>
                        <a:t>Employer-sponsored insurance spending per enrollee</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149559429"/>
                  </a:ext>
                </a:extLst>
              </a:tr>
              <a:tr h="171251">
                <a:tc>
                  <a:txBody>
                    <a:bodyPr/>
                    <a:lstStyle/>
                    <a:p>
                      <a:pPr algn="l" fontAlgn="t">
                        <a:buNone/>
                      </a:pPr>
                      <a:r>
                        <a:rPr lang="en-US" sz="1200" u="none" strike="noStrike" dirty="0">
                          <a:solidFill>
                            <a:srgbClr val="000000"/>
                          </a:solidFill>
                          <a:effectLst/>
                        </a:rPr>
                        <a:t>Medicare spending per beneficiary</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Chronic Conditions Data Warehouse (CCW), via CMS Geographic Variation Public Use File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19582"/>
                  </a:ext>
                </a:extLst>
              </a:tr>
              <a:tr h="171251">
                <a:tc>
                  <a:txBody>
                    <a:bodyPr/>
                    <a:lstStyle/>
                    <a:p>
                      <a:pPr algn="l" fontAlgn="t">
                        <a:buNone/>
                      </a:pPr>
                      <a:r>
                        <a:rPr lang="en-US" sz="1200" u="none" strike="noStrike" dirty="0">
                          <a:solidFill>
                            <a:srgbClr val="000000"/>
                          </a:solidFill>
                          <a:effectLst/>
                        </a:rPr>
                        <a:t>Primary care spending as share of total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99771159"/>
                  </a:ext>
                </a:extLst>
              </a:tr>
              <a:tr h="171251">
                <a:tc>
                  <a:txBody>
                    <a:bodyPr/>
                    <a:lstStyle/>
                    <a:p>
                      <a:pPr algn="l" fontAlgn="t">
                        <a:buNone/>
                      </a:pPr>
                      <a:r>
                        <a:rPr lang="en-US" sz="1200" u="none" strike="noStrike" dirty="0">
                          <a:solidFill>
                            <a:srgbClr val="000000"/>
                          </a:solidFill>
                          <a:effectLst/>
                        </a:rPr>
                        <a:t>Primary care spending as share of total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Limited Data Set (LDS)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175778830"/>
                  </a:ext>
                </a:extLst>
              </a:tr>
            </a:tbl>
          </a:graphicData>
        </a:graphic>
      </p:graphicFrame>
      <p:sp>
        <p:nvSpPr>
          <p:cNvPr id="8" name="Text 15">
            <a:extLst>
              <a:ext uri="{FF2B5EF4-FFF2-40B4-BE49-F238E27FC236}">
                <a16:creationId xmlns:a16="http://schemas.microsoft.com/office/drawing/2014/main" id="{A7D58E36-EAE7-7E70-D269-F674577A5751}"/>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7" name="Rectangle 6">
            <a:hlinkClick r:id="rId3"/>
            <a:extLst>
              <a:ext uri="{FF2B5EF4-FFF2-40B4-BE49-F238E27FC236}">
                <a16:creationId xmlns:a16="http://schemas.microsoft.com/office/drawing/2014/main" id="{40CFA5BA-003D-5339-27DD-49CA25C50AAA}"/>
              </a:ext>
            </a:extLst>
          </p:cNvPr>
          <p:cNvSpPr/>
          <p:nvPr/>
        </p:nvSpPr>
        <p:spPr>
          <a:xfrm>
            <a:off x="926592" y="6437376"/>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17507B2-B858-2774-A353-DCFFE911BE1D}"/>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10735071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F4A89E-217B-2551-FF7C-9B9442B6951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B85D1C-6F43-CA90-042E-11A46D99EE14}"/>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70</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78D0986C-D28C-470A-092E-F81830B4D2ED}"/>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Healthy Lives</a:t>
            </a:r>
          </a:p>
        </p:txBody>
      </p:sp>
      <p:sp>
        <p:nvSpPr>
          <p:cNvPr id="4" name="Rectangle 3">
            <a:extLst>
              <a:ext uri="{FF2B5EF4-FFF2-40B4-BE49-F238E27FC236}">
                <a16:creationId xmlns:a16="http://schemas.microsoft.com/office/drawing/2014/main" id="{6275686B-F9AD-783F-232B-2F3AB37311B0}"/>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7ADFC5FF-C380-BD2E-A114-05A8686A9106}"/>
              </a:ext>
            </a:extLst>
          </p:cNvPr>
          <p:cNvGraphicFramePr>
            <a:graphicFrameLocks noGrp="1"/>
          </p:cNvGraphicFramePr>
          <p:nvPr/>
        </p:nvGraphicFramePr>
        <p:xfrm>
          <a:off x="532074" y="1948808"/>
          <a:ext cx="10614897" cy="2843040"/>
        </p:xfrm>
        <a:graphic>
          <a:graphicData uri="http://schemas.openxmlformats.org/drawingml/2006/table">
            <a:tbl>
              <a:tblPr firstRow="1" bandRow="1">
                <a:tableStyleId>{9D7B26C5-4107-4FEC-AEDC-1716B250A1EF}</a:tableStyleId>
              </a:tblPr>
              <a:tblGrid>
                <a:gridCol w="3491620">
                  <a:extLst>
                    <a:ext uri="{9D8B030D-6E8A-4147-A177-3AD203B41FA5}">
                      <a16:colId xmlns:a16="http://schemas.microsoft.com/office/drawing/2014/main" val="1758262015"/>
                    </a:ext>
                  </a:extLst>
                </a:gridCol>
                <a:gridCol w="1101634">
                  <a:extLst>
                    <a:ext uri="{9D8B030D-6E8A-4147-A177-3AD203B41FA5}">
                      <a16:colId xmlns:a16="http://schemas.microsoft.com/office/drawing/2014/main" val="1201478296"/>
                    </a:ext>
                  </a:extLst>
                </a:gridCol>
                <a:gridCol w="6021643">
                  <a:extLst>
                    <a:ext uri="{9D8B030D-6E8A-4147-A177-3AD203B41FA5}">
                      <a16:colId xmlns:a16="http://schemas.microsoft.com/office/drawing/2014/main" val="164714498"/>
                    </a:ext>
                  </a:extLst>
                </a:gridCol>
              </a:tblGrid>
              <a:tr h="171098">
                <a:tc>
                  <a:txBody>
                    <a:bodyPr/>
                    <a:lstStyle/>
                    <a:p>
                      <a:pPr algn="ctr" fontAlgn="t">
                        <a:buNone/>
                      </a:pPr>
                      <a:r>
                        <a:rPr lang="en-US" sz="1400" u="none" strike="noStrike" dirty="0">
                          <a:solidFill>
                            <a:schemeClr val="tx1">
                              <a:lumMod val="50000"/>
                            </a:schemeClr>
                          </a:solidFill>
                          <a:effectLst/>
                        </a:rPr>
                        <a:t>Indicator</a:t>
                      </a:r>
                      <a:endParaRPr lang="en-US" sz="1400" b="1"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400" u="none" strike="noStrike" dirty="0">
                          <a:solidFill>
                            <a:schemeClr val="tx1">
                              <a:lumMod val="50000"/>
                            </a:schemeClr>
                          </a:solidFill>
                          <a:effectLst/>
                        </a:rPr>
                        <a:t>Current Year</a:t>
                      </a:r>
                      <a:endParaRPr lang="en-US" sz="1400" b="1"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400" u="none" strike="noStrike" dirty="0">
                          <a:solidFill>
                            <a:schemeClr val="tx1">
                              <a:lumMod val="50000"/>
                            </a:schemeClr>
                          </a:solidFill>
                          <a:effectLst/>
                        </a:rPr>
                        <a:t>Database</a:t>
                      </a:r>
                      <a:endParaRPr lang="en-US" sz="1400" b="1"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022743332"/>
                  </a:ext>
                </a:extLst>
              </a:tr>
              <a:tr h="171098">
                <a:tc>
                  <a:txBody>
                    <a:bodyPr/>
                    <a:lstStyle/>
                    <a:p>
                      <a:pPr algn="l" fontAlgn="t">
                        <a:buNone/>
                      </a:pPr>
                      <a:r>
                        <a:rPr lang="en-US" sz="1200" u="none" strike="noStrike" dirty="0">
                          <a:solidFill>
                            <a:schemeClr val="tx1">
                              <a:lumMod val="50000"/>
                            </a:schemeClr>
                          </a:solidFill>
                          <a:effectLst/>
                        </a:rPr>
                        <a:t>Premature deaths from treatable causes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Restricted Use Mortality Microdata</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818509180"/>
                  </a:ext>
                </a:extLst>
              </a:tr>
              <a:tr h="171098">
                <a:tc>
                  <a:txBody>
                    <a:bodyPr/>
                    <a:lstStyle/>
                    <a:p>
                      <a:pPr algn="l" fontAlgn="t">
                        <a:buNone/>
                      </a:pPr>
                      <a:r>
                        <a:rPr lang="en-US" sz="1200" u="none" strike="noStrike" dirty="0">
                          <a:solidFill>
                            <a:schemeClr val="tx1">
                              <a:lumMod val="50000"/>
                            </a:schemeClr>
                          </a:solidFill>
                          <a:effectLst/>
                        </a:rPr>
                        <a:t>Premature deaths from preventable causes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Restricted Use Mortality Microdata</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095649282"/>
                  </a:ext>
                </a:extLst>
              </a:tr>
              <a:tr h="171098">
                <a:tc>
                  <a:txBody>
                    <a:bodyPr/>
                    <a:lstStyle/>
                    <a:p>
                      <a:pPr algn="l" fontAlgn="t">
                        <a:buNone/>
                      </a:pPr>
                      <a:r>
                        <a:rPr lang="en-US" sz="1200" u="none" strike="noStrike" dirty="0">
                          <a:solidFill>
                            <a:schemeClr val="tx1">
                              <a:lumMod val="50000"/>
                            </a:schemeClr>
                          </a:solidFill>
                          <a:effectLst/>
                        </a:rPr>
                        <a:t>Infant mortality</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714528625"/>
                  </a:ext>
                </a:extLst>
              </a:tr>
              <a:tr h="171098">
                <a:tc>
                  <a:txBody>
                    <a:bodyPr/>
                    <a:lstStyle/>
                    <a:p>
                      <a:pPr algn="l" fontAlgn="t">
                        <a:buNone/>
                      </a:pPr>
                      <a:r>
                        <a:rPr lang="en-US" sz="1200" u="none" strike="noStrike" dirty="0">
                          <a:solidFill>
                            <a:schemeClr val="tx1">
                              <a:lumMod val="50000"/>
                            </a:schemeClr>
                          </a:solidFill>
                          <a:effectLst/>
                        </a:rPr>
                        <a:t>Drug overdose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809341002"/>
                  </a:ext>
                </a:extLst>
              </a:tr>
              <a:tr h="171098">
                <a:tc>
                  <a:txBody>
                    <a:bodyPr/>
                    <a:lstStyle/>
                    <a:p>
                      <a:pPr algn="l" fontAlgn="t">
                        <a:buNone/>
                      </a:pPr>
                      <a:r>
                        <a:rPr lang="en-US" sz="1200" u="none" strike="noStrike" dirty="0">
                          <a:solidFill>
                            <a:schemeClr val="tx1">
                              <a:lumMod val="50000"/>
                            </a:schemeClr>
                          </a:solidFill>
                          <a:effectLst/>
                        </a:rPr>
                        <a:t>Suicide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448449646"/>
                  </a:ext>
                </a:extLst>
              </a:tr>
              <a:tr h="171098">
                <a:tc>
                  <a:txBody>
                    <a:bodyPr/>
                    <a:lstStyle/>
                    <a:p>
                      <a:pPr algn="l" fontAlgn="t">
                        <a:buNone/>
                      </a:pPr>
                      <a:r>
                        <a:rPr lang="en-US" sz="1200" u="none" strike="noStrike" dirty="0">
                          <a:solidFill>
                            <a:schemeClr val="tx1">
                              <a:lumMod val="50000"/>
                            </a:schemeClr>
                          </a:solidFill>
                          <a:effectLst/>
                        </a:rPr>
                        <a:t>Alcohol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698308131"/>
                  </a:ext>
                </a:extLst>
              </a:tr>
              <a:tr h="171098">
                <a:tc>
                  <a:txBody>
                    <a:bodyPr/>
                    <a:lstStyle/>
                    <a:p>
                      <a:pPr algn="l" fontAlgn="t">
                        <a:buNone/>
                      </a:pPr>
                      <a:r>
                        <a:rPr lang="en-US" sz="1200" u="none" strike="noStrike" dirty="0">
                          <a:solidFill>
                            <a:schemeClr val="tx1">
                              <a:lumMod val="50000"/>
                            </a:schemeClr>
                          </a:solidFill>
                          <a:effectLst/>
                        </a:rPr>
                        <a:t>Firearm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518223183"/>
                  </a:ext>
                </a:extLst>
              </a:tr>
              <a:tr h="171098">
                <a:tc>
                  <a:txBody>
                    <a:bodyPr/>
                    <a:lstStyle/>
                    <a:p>
                      <a:pPr algn="l" fontAlgn="t">
                        <a:buNone/>
                      </a:pPr>
                      <a:r>
                        <a:rPr lang="en-US" sz="1200" u="none" strike="noStrike" dirty="0">
                          <a:solidFill>
                            <a:schemeClr val="tx1">
                              <a:lumMod val="50000"/>
                            </a:schemeClr>
                          </a:solidFill>
                          <a:effectLst/>
                        </a:rPr>
                        <a:t>Breast cancer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78157044"/>
                  </a:ext>
                </a:extLst>
              </a:tr>
              <a:tr h="171098">
                <a:tc>
                  <a:txBody>
                    <a:bodyPr/>
                    <a:lstStyle/>
                    <a:p>
                      <a:pPr algn="l" fontAlgn="t">
                        <a:buNone/>
                      </a:pPr>
                      <a:r>
                        <a:rPr lang="en-US" sz="1200" u="none" strike="noStrike" dirty="0">
                          <a:solidFill>
                            <a:schemeClr val="tx1">
                              <a:lumMod val="50000"/>
                            </a:schemeClr>
                          </a:solidFill>
                          <a:effectLst/>
                        </a:rPr>
                        <a:t>Colorectal cancer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46785346"/>
                  </a:ext>
                </a:extLst>
              </a:tr>
              <a:tr h="171098">
                <a:tc>
                  <a:txBody>
                    <a:bodyPr/>
                    <a:lstStyle/>
                    <a:p>
                      <a:pPr algn="l" fontAlgn="t">
                        <a:buNone/>
                      </a:pPr>
                      <a:r>
                        <a:rPr lang="en-US" sz="1200" u="none" strike="noStrike" dirty="0">
                          <a:solidFill>
                            <a:schemeClr val="tx1">
                              <a:lumMod val="50000"/>
                            </a:schemeClr>
                          </a:solidFill>
                          <a:effectLst/>
                        </a:rPr>
                        <a:t>Adults who report fair or poor health</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278950257"/>
                  </a:ext>
                </a:extLst>
              </a:tr>
              <a:tr h="171098">
                <a:tc>
                  <a:txBody>
                    <a:bodyPr/>
                    <a:lstStyle/>
                    <a:p>
                      <a:pPr algn="l" fontAlgn="t">
                        <a:buNone/>
                      </a:pPr>
                      <a:r>
                        <a:rPr lang="en-US" sz="1200" u="none" strike="noStrike" dirty="0">
                          <a:solidFill>
                            <a:schemeClr val="tx1">
                              <a:lumMod val="50000"/>
                            </a:schemeClr>
                          </a:solidFill>
                          <a:effectLst/>
                        </a:rPr>
                        <a:t>Adults who smoke</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967884209"/>
                  </a:ext>
                </a:extLst>
              </a:tr>
              <a:tr h="171098">
                <a:tc>
                  <a:txBody>
                    <a:bodyPr/>
                    <a:lstStyle/>
                    <a:p>
                      <a:pPr algn="l" fontAlgn="t">
                        <a:buNone/>
                      </a:pPr>
                      <a:r>
                        <a:rPr lang="en-US" sz="1200" u="none" strike="noStrike" dirty="0">
                          <a:solidFill>
                            <a:schemeClr val="tx1">
                              <a:lumMod val="50000"/>
                            </a:schemeClr>
                          </a:solidFill>
                          <a:effectLst/>
                        </a:rPr>
                        <a:t>Children who are overweight or obese</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National Survey of Children’s Health (NSCH)</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532757477"/>
                  </a:ext>
                </a:extLst>
              </a:tr>
              <a:tr h="171098">
                <a:tc>
                  <a:txBody>
                    <a:bodyPr/>
                    <a:lstStyle/>
                    <a:p>
                      <a:pPr algn="l" fontAlgn="t">
                        <a:buNone/>
                      </a:pPr>
                      <a:r>
                        <a:rPr lang="en-US" sz="1200" u="none" strike="noStrike" dirty="0">
                          <a:solidFill>
                            <a:schemeClr val="tx1">
                              <a:lumMod val="50000"/>
                            </a:schemeClr>
                          </a:solidFill>
                          <a:effectLst/>
                        </a:rPr>
                        <a:t>Adults who are obese</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694023509"/>
                  </a:ext>
                </a:extLst>
              </a:tr>
              <a:tr h="171098">
                <a:tc>
                  <a:txBody>
                    <a:bodyPr/>
                    <a:lstStyle/>
                    <a:p>
                      <a:pPr algn="l" fontAlgn="t">
                        <a:buNone/>
                      </a:pPr>
                      <a:r>
                        <a:rPr lang="en-US" sz="1200" u="none" strike="noStrike" dirty="0">
                          <a:solidFill>
                            <a:schemeClr val="tx1">
                              <a:lumMod val="50000"/>
                            </a:schemeClr>
                          </a:solidFill>
                          <a:effectLst/>
                        </a:rPr>
                        <a:t>Adults who have lost six or more teeth</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158460814"/>
                  </a:ext>
                </a:extLst>
              </a:tr>
            </a:tbl>
          </a:graphicData>
        </a:graphic>
      </p:graphicFrame>
      <p:sp>
        <p:nvSpPr>
          <p:cNvPr id="7" name="Text 15">
            <a:extLst>
              <a:ext uri="{FF2B5EF4-FFF2-40B4-BE49-F238E27FC236}">
                <a16:creationId xmlns:a16="http://schemas.microsoft.com/office/drawing/2014/main" id="{6458EDC4-3F1C-BD8E-D781-28C88ABEE520}"/>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8" name="Rectangle 7">
            <a:hlinkClick r:id="rId3"/>
            <a:extLst>
              <a:ext uri="{FF2B5EF4-FFF2-40B4-BE49-F238E27FC236}">
                <a16:creationId xmlns:a16="http://schemas.microsoft.com/office/drawing/2014/main" id="{2052F5BC-6C5B-44D3-B476-413947F28EE7}"/>
              </a:ext>
            </a:extLst>
          </p:cNvPr>
          <p:cNvSpPr/>
          <p:nvPr/>
        </p:nvSpPr>
        <p:spPr>
          <a:xfrm>
            <a:off x="990600" y="6430633"/>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A9CBE3-E71E-8B72-FCBD-043B720105E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8360216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595178-9848-0366-6AC0-64E7CA373B4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D13D9B8-F65B-5806-1319-DA2D1ED62A68}"/>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71</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1C0BF14E-7E2C-C50E-3C79-E51AD45BFDF9}"/>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Income Disparity</a:t>
            </a:r>
          </a:p>
        </p:txBody>
      </p:sp>
      <p:sp>
        <p:nvSpPr>
          <p:cNvPr id="4" name="Rectangle 3">
            <a:extLst>
              <a:ext uri="{FF2B5EF4-FFF2-40B4-BE49-F238E27FC236}">
                <a16:creationId xmlns:a16="http://schemas.microsoft.com/office/drawing/2014/main" id="{3E93FA02-0777-7615-499B-E9BC40E418C8}"/>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E79B3F29-4AD6-6B5A-3BCC-333D5126EA4C}"/>
              </a:ext>
            </a:extLst>
          </p:cNvPr>
          <p:cNvSpPr txBox="1"/>
          <p:nvPr/>
        </p:nvSpPr>
        <p:spPr>
          <a:xfrm>
            <a:off x="526039" y="1971541"/>
            <a:ext cx="10591800" cy="3554819"/>
          </a:xfrm>
          <a:prstGeom prst="rect">
            <a:avLst/>
          </a:prstGeom>
          <a:noFill/>
        </p:spPr>
        <p:txBody>
          <a:bodyPr wrap="square">
            <a:spAutoFit/>
          </a:bodyPr>
          <a:lstStyle/>
          <a:p>
            <a:pPr marL="0" marR="0" indent="0" algn="l">
              <a:spcBef>
                <a:spcPts val="1500"/>
              </a:spcBef>
              <a:buNone/>
            </a:pPr>
            <a:r>
              <a:rPr lang="en-US" sz="2000" b="0" i="0" dirty="0">
                <a:solidFill>
                  <a:srgbClr val="1A1A1A"/>
                </a:solidFill>
                <a:effectLst/>
                <a:latin typeface="+mj-lt"/>
              </a:rPr>
              <a:t>The </a:t>
            </a:r>
            <a:r>
              <a:rPr lang="en-US" sz="2000" b="0" i="1" dirty="0">
                <a:solidFill>
                  <a:srgbClr val="1A1A1A"/>
                </a:solidFill>
                <a:effectLst/>
                <a:latin typeface="+mj-lt"/>
              </a:rPr>
              <a:t>State Scorecard</a:t>
            </a:r>
            <a:r>
              <a:rPr lang="en-US" sz="2000" b="0" i="0" dirty="0">
                <a:solidFill>
                  <a:srgbClr val="1A1A1A"/>
                </a:solidFill>
                <a:effectLst/>
                <a:latin typeface="+mj-lt"/>
              </a:rPr>
              <a:t> reports on performance differences within states associated with individuals’ income level for 19 of the 50 indicators where data are available to support a population analysis by income; these indicators span the four dimensions (Access and Affordability, Prevention and Treatment, Avoidable Use and Cost, Health Lives). </a:t>
            </a:r>
          </a:p>
          <a:p>
            <a:pPr marL="0" marR="0" indent="0" algn="l">
              <a:spcBef>
                <a:spcPts val="1500"/>
              </a:spcBef>
              <a:buNone/>
            </a:pPr>
            <a:r>
              <a:rPr lang="en-US" sz="2000" b="0" i="0" dirty="0">
                <a:solidFill>
                  <a:srgbClr val="1A1A1A"/>
                </a:solidFill>
                <a:effectLst/>
                <a:latin typeface="+mj-lt"/>
              </a:rPr>
              <a:t>For most indicators, we measure the difference between rates for a state’s low-income population (generally under 200% of the federal poverty level) and higher-income population (generally more than 400% of the federal poverty level). For elderly adult indicators built from Medicare claims (e.g., potentially avoidable emergency department visits age 65 and older), we measure the difference between beneficiaries who are dually eligible for Medicaid and those who are not. </a:t>
            </a:r>
          </a:p>
          <a:p>
            <a:pPr marL="0" marR="0" indent="0" algn="l">
              <a:spcBef>
                <a:spcPts val="1500"/>
              </a:spcBef>
              <a:buNone/>
            </a:pPr>
            <a:r>
              <a:rPr lang="en-US" sz="2000" b="0" i="0" dirty="0">
                <a:solidFill>
                  <a:srgbClr val="1A1A1A"/>
                </a:solidFill>
                <a:effectLst/>
                <a:latin typeface="+mj-lt"/>
              </a:rPr>
              <a:t>States are ranked on the magnitude of the resulting disparities in performance.</a:t>
            </a:r>
          </a:p>
        </p:txBody>
      </p:sp>
      <p:sp>
        <p:nvSpPr>
          <p:cNvPr id="9" name="Text 15">
            <a:extLst>
              <a:ext uri="{FF2B5EF4-FFF2-40B4-BE49-F238E27FC236}">
                <a16:creationId xmlns:a16="http://schemas.microsoft.com/office/drawing/2014/main" id="{CC4B0014-6A14-DA07-1911-6EBD74D84130}"/>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(2025)</a:t>
            </a:r>
          </a:p>
        </p:txBody>
      </p:sp>
      <p:sp>
        <p:nvSpPr>
          <p:cNvPr id="6" name="Rectangle 5">
            <a:hlinkClick r:id="rId3"/>
            <a:extLst>
              <a:ext uri="{FF2B5EF4-FFF2-40B4-BE49-F238E27FC236}">
                <a16:creationId xmlns:a16="http://schemas.microsoft.com/office/drawing/2014/main" id="{B1D79FFA-C1B4-099D-A039-9C51A59A86FF}"/>
              </a:ext>
            </a:extLst>
          </p:cNvPr>
          <p:cNvSpPr/>
          <p:nvPr/>
        </p:nvSpPr>
        <p:spPr>
          <a:xfrm>
            <a:off x="990600" y="6456285"/>
            <a:ext cx="3733800" cy="9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0F48DA-BB8E-40B9-B75F-3D1E8F77457D}"/>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7000517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CE1B29B-7360-B257-B690-705CB81D9F4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142416-79EA-B2C4-281E-3C50BBEEF1A9}"/>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72</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BB1D303A-76A7-2F5E-2326-A2767EF2EFFA}"/>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Racial Health Equity</a:t>
            </a:r>
          </a:p>
        </p:txBody>
      </p:sp>
      <p:sp>
        <p:nvSpPr>
          <p:cNvPr id="4" name="Rectangle 3">
            <a:extLst>
              <a:ext uri="{FF2B5EF4-FFF2-40B4-BE49-F238E27FC236}">
                <a16:creationId xmlns:a16="http://schemas.microsoft.com/office/drawing/2014/main" id="{7D8077CE-6994-1313-CF8A-92A395792A35}"/>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D1EC4F98-F236-44D6-10EF-2A8515F49E8A}"/>
              </a:ext>
            </a:extLst>
          </p:cNvPr>
          <p:cNvSpPr txBox="1"/>
          <p:nvPr/>
        </p:nvSpPr>
        <p:spPr>
          <a:xfrm>
            <a:off x="526039" y="1981200"/>
            <a:ext cx="10591800" cy="3785652"/>
          </a:xfrm>
          <a:prstGeom prst="rect">
            <a:avLst/>
          </a:prstGeom>
          <a:noFill/>
        </p:spPr>
        <p:txBody>
          <a:bodyPr wrap="square">
            <a:spAutoFit/>
          </a:bodyPr>
          <a:lstStyle/>
          <a:p>
            <a:r>
              <a:rPr lang="en-US" sz="2000" dirty="0">
                <a:solidFill>
                  <a:srgbClr val="000000"/>
                </a:solidFill>
                <a:latin typeface="Calibri (Body)"/>
              </a:rPr>
              <a:t>The report aggregates data on 25 performance indicators (reflecting health outcomes, health care access, and health care quality), stratified by race and ethnicity for Black (non-Hispanic), white (non-Hispanic), Hispanic or Latino (any race), American Indian/Alaska Native (AIAN, non-Hispanic), and Asian American, Pacific Islander, and Native Hawaiian (AANHPI, non-Hispanic) populations.</a:t>
            </a:r>
          </a:p>
          <a:p>
            <a:endParaRPr lang="en-US" sz="2000" dirty="0">
              <a:solidFill>
                <a:srgbClr val="000000"/>
              </a:solidFill>
              <a:latin typeface="Calibri (Body)"/>
            </a:endParaRPr>
          </a:p>
          <a:p>
            <a:r>
              <a:rPr lang="en-US" sz="2000" dirty="0">
                <a:solidFill>
                  <a:srgbClr val="000000"/>
                </a:solidFill>
                <a:latin typeface="Calibri (Body)"/>
              </a:rPr>
              <a:t>Each population group in each state receives a percentile score from 1 (worst) to 100 (best) reflecting the state’s overall health system performance for that group relative to all other population groups in all states. </a:t>
            </a:r>
          </a:p>
          <a:p>
            <a:endParaRPr lang="en-US" sz="2000" dirty="0">
              <a:solidFill>
                <a:srgbClr val="000000"/>
              </a:solidFill>
              <a:latin typeface="Calibri (Body)"/>
            </a:endParaRPr>
          </a:p>
          <a:p>
            <a:r>
              <a:rPr lang="en-US" sz="2000" dirty="0">
                <a:solidFill>
                  <a:srgbClr val="000000"/>
                </a:solidFill>
                <a:latin typeface="Calibri (Body)"/>
              </a:rPr>
              <a:t>States were evaluated and ranked on their health system performance for each of the four groups (AIAN, AANHPI, Black, and Hispanic or Latino people) separately, and those scores were then combined for the state’s final overall composite score. </a:t>
            </a:r>
          </a:p>
        </p:txBody>
      </p:sp>
      <p:sp>
        <p:nvSpPr>
          <p:cNvPr id="6" name="Text 15">
            <a:extLst>
              <a:ext uri="{FF2B5EF4-FFF2-40B4-BE49-F238E27FC236}">
                <a16:creationId xmlns:a16="http://schemas.microsoft.com/office/drawing/2014/main" id="{F3546FE5-478C-0695-5E76-389A61EB576C}"/>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(2025)</a:t>
            </a:r>
          </a:p>
        </p:txBody>
      </p:sp>
      <p:sp>
        <p:nvSpPr>
          <p:cNvPr id="8" name="Rectangle 7">
            <a:hlinkClick r:id="rId3"/>
            <a:extLst>
              <a:ext uri="{FF2B5EF4-FFF2-40B4-BE49-F238E27FC236}">
                <a16:creationId xmlns:a16="http://schemas.microsoft.com/office/drawing/2014/main" id="{830CCF02-06E8-453F-23C7-E747D4CF6CE2}"/>
              </a:ext>
            </a:extLst>
          </p:cNvPr>
          <p:cNvSpPr/>
          <p:nvPr/>
        </p:nvSpPr>
        <p:spPr>
          <a:xfrm>
            <a:off x="990600" y="6456285"/>
            <a:ext cx="3733800" cy="9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B34E72D-7BB3-39AB-FD7A-FCA062E9611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6615700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8FDF2C6-7648-2C46-AB4A-CE9C17F37BF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EEB26C-24D7-D5B4-391F-515B4DF5FFC0}"/>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73</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5B0CD6B1-2ED1-0207-6536-FDEB880C129A}"/>
              </a:ext>
            </a:extLst>
          </p:cNvPr>
          <p:cNvSpPr>
            <a:spLocks noGrp="1"/>
          </p:cNvSpPr>
          <p:nvPr>
            <p:ph type="title"/>
          </p:nvPr>
        </p:nvSpPr>
        <p:spPr>
          <a:xfrm>
            <a:off x="722376" y="0"/>
            <a:ext cx="11444722" cy="1147969"/>
          </a:xfrm>
        </p:spPr>
        <p:txBody>
          <a:bodyPr>
            <a:normAutofit/>
          </a:bodyPr>
          <a:lstStyle/>
          <a:p>
            <a:r>
              <a:rPr lang="en-US" sz="4000" dirty="0">
                <a:latin typeface="Arial" panose="020B0604020202020204" pitchFamily="34" charset="0"/>
                <a:cs typeface="Arial" panose="020B0604020202020204" pitchFamily="34" charset="0"/>
              </a:rPr>
              <a:t>RAND Hospital Price: Glossary</a:t>
            </a:r>
          </a:p>
        </p:txBody>
      </p:sp>
      <p:sp>
        <p:nvSpPr>
          <p:cNvPr id="4" name="Rectangle 3">
            <a:extLst>
              <a:ext uri="{FF2B5EF4-FFF2-40B4-BE49-F238E27FC236}">
                <a16:creationId xmlns:a16="http://schemas.microsoft.com/office/drawing/2014/main" id="{B9A5E0FB-04C4-F8A9-24A4-70742BF4D773}"/>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900C3AF-7C01-178C-B54C-36CFF428BEC1}"/>
              </a:ext>
            </a:extLst>
          </p:cNvPr>
          <p:cNvSpPr txBox="1"/>
          <p:nvPr/>
        </p:nvSpPr>
        <p:spPr>
          <a:xfrm>
            <a:off x="526039" y="1371600"/>
            <a:ext cx="11208762" cy="4801314"/>
          </a:xfrm>
          <a:prstGeom prst="rect">
            <a:avLst/>
          </a:prstGeom>
          <a:noFill/>
        </p:spPr>
        <p:txBody>
          <a:bodyPr wrap="square">
            <a:spAutoFit/>
          </a:bodyPr>
          <a:lstStyle/>
          <a:p>
            <a:r>
              <a:rPr lang="en-US" dirty="0">
                <a:solidFill>
                  <a:srgbClr val="000000"/>
                </a:solidFill>
                <a:latin typeface="Calibri (Body)"/>
              </a:rPr>
              <a:t>Price as a Percent of Medicare: Percent of Medicare (referred to as “Relative Price” in the PT5 Study) is the average allowed amount paid by a commercial plan (including patient cost shares and weighted by claims volume) as a percent of what Medicare would have paid for the exact same service, at the same hospital, during the same time period. </a:t>
            </a:r>
          </a:p>
          <a:p>
            <a:endParaRPr lang="en-US" dirty="0">
              <a:solidFill>
                <a:srgbClr val="000000"/>
              </a:solidFill>
              <a:latin typeface="Calibri (Body)"/>
            </a:endParaRPr>
          </a:p>
          <a:p>
            <a:r>
              <a:rPr lang="en-US" dirty="0">
                <a:solidFill>
                  <a:srgbClr val="000000"/>
                </a:solidFill>
                <a:latin typeface="Calibri (Body)"/>
              </a:rPr>
              <a:t>Prices are displayed in the following ways:</a:t>
            </a:r>
            <a:endParaRPr lang="en-US" sz="2000" dirty="0">
              <a:solidFill>
                <a:srgbClr val="000000"/>
              </a:solidFill>
              <a:latin typeface="Calibri (Body)"/>
            </a:endParaRPr>
          </a:p>
          <a:p>
            <a:pPr marL="342900" indent="-342900">
              <a:buFont typeface="Arial" panose="020B0604020202020204" pitchFamily="34" charset="0"/>
              <a:buChar char="•"/>
            </a:pPr>
            <a:r>
              <a:rPr lang="en-US" dirty="0">
                <a:solidFill>
                  <a:srgbClr val="000000"/>
                </a:solidFill>
                <a:latin typeface="Calibri (Body)"/>
              </a:rPr>
              <a:t>Total Facility Plus Physician (</a:t>
            </a:r>
            <a:r>
              <a:rPr lang="en-US" b="1" dirty="0">
                <a:solidFill>
                  <a:srgbClr val="000000"/>
                </a:solidFill>
                <a:latin typeface="Calibri (Body)"/>
              </a:rPr>
              <a:t>Overall</a:t>
            </a:r>
            <a:r>
              <a:rPr lang="en-US" dirty="0">
                <a:solidFill>
                  <a:srgbClr val="000000"/>
                </a:solidFill>
                <a:latin typeface="Calibri (Body)"/>
              </a:rPr>
              <a:t>) - inpatient and outpatient facility services, including inpatient and outpatient physician/professional services.</a:t>
            </a:r>
          </a:p>
          <a:p>
            <a:pPr marL="800100" lvl="1" indent="-342900">
              <a:buFont typeface="Courier New" panose="02070309020205020404" pitchFamily="49" charset="0"/>
              <a:buChar char="o"/>
            </a:pPr>
            <a:r>
              <a:rPr lang="en-US" dirty="0">
                <a:solidFill>
                  <a:srgbClr val="000000"/>
                </a:solidFill>
                <a:latin typeface="Calibri (Body)"/>
              </a:rPr>
              <a:t>Inpatient Facility Plus Physician (</a:t>
            </a:r>
            <a:r>
              <a:rPr lang="en-US" b="1" dirty="0">
                <a:solidFill>
                  <a:srgbClr val="000000"/>
                </a:solidFill>
                <a:latin typeface="Calibri (Body)"/>
              </a:rPr>
              <a:t>Inpatient</a:t>
            </a:r>
            <a:r>
              <a:rPr lang="en-US" dirty="0">
                <a:solidFill>
                  <a:srgbClr val="000000"/>
                </a:solidFill>
                <a:latin typeface="Calibri (Body)"/>
              </a:rPr>
              <a:t>) - inpatient facility services, including inpatient physician/professional services.</a:t>
            </a:r>
          </a:p>
          <a:p>
            <a:pPr marL="800100" lvl="1" indent="-342900">
              <a:buFont typeface="Courier New" panose="02070309020205020404" pitchFamily="49" charset="0"/>
              <a:buChar char="o"/>
            </a:pPr>
            <a:r>
              <a:rPr lang="en-US" dirty="0">
                <a:solidFill>
                  <a:srgbClr val="000000"/>
                </a:solidFill>
                <a:latin typeface="Calibri (Body)"/>
              </a:rPr>
              <a:t>Outpatient Facility Plus Physician (</a:t>
            </a:r>
            <a:r>
              <a:rPr lang="en-US" b="1" dirty="0">
                <a:solidFill>
                  <a:srgbClr val="000000"/>
                </a:solidFill>
                <a:latin typeface="Calibri (Body)"/>
              </a:rPr>
              <a:t>Outpatient</a:t>
            </a:r>
            <a:r>
              <a:rPr lang="en-US" dirty="0">
                <a:solidFill>
                  <a:srgbClr val="000000"/>
                </a:solidFill>
                <a:latin typeface="Calibri (Body)"/>
              </a:rPr>
              <a:t>) - outpatient facility services, including outpatient physician/professional services.</a:t>
            </a:r>
          </a:p>
          <a:p>
            <a:pPr marL="342900" indent="-342900">
              <a:buFont typeface="Arial" panose="020B0604020202020204" pitchFamily="34" charset="0"/>
              <a:buChar char="•"/>
            </a:pPr>
            <a:r>
              <a:rPr lang="en-US" dirty="0">
                <a:solidFill>
                  <a:srgbClr val="000000"/>
                </a:solidFill>
                <a:latin typeface="Calibri (Body)"/>
              </a:rPr>
              <a:t>Total Physician (</a:t>
            </a:r>
            <a:r>
              <a:rPr lang="en-US" b="1" dirty="0">
                <a:solidFill>
                  <a:srgbClr val="000000"/>
                </a:solidFill>
                <a:latin typeface="Calibri (Body)"/>
              </a:rPr>
              <a:t>Physician</a:t>
            </a:r>
            <a:r>
              <a:rPr lang="en-US" dirty="0">
                <a:solidFill>
                  <a:srgbClr val="000000"/>
                </a:solidFill>
                <a:latin typeface="Calibri (Body)"/>
              </a:rPr>
              <a:t>) - inpatient and outpatient physician/professional services only.</a:t>
            </a:r>
          </a:p>
          <a:p>
            <a:pPr marL="800100" lvl="1" indent="-342900">
              <a:buFont typeface="Courier New" panose="02070309020205020404" pitchFamily="49" charset="0"/>
              <a:buChar char="o"/>
            </a:pPr>
            <a:r>
              <a:rPr lang="en-US" dirty="0">
                <a:solidFill>
                  <a:srgbClr val="000000"/>
                </a:solidFill>
                <a:latin typeface="Calibri (Body)"/>
              </a:rPr>
              <a:t>Inpatient Physician - inpatient physician/professional services only.</a:t>
            </a:r>
          </a:p>
          <a:p>
            <a:pPr marL="800100" lvl="1" indent="-342900">
              <a:buFont typeface="Courier New" panose="02070309020205020404" pitchFamily="49" charset="0"/>
              <a:buChar char="o"/>
            </a:pPr>
            <a:r>
              <a:rPr lang="en-US" dirty="0">
                <a:solidFill>
                  <a:srgbClr val="000000"/>
                </a:solidFill>
                <a:latin typeface="Calibri (Body)"/>
              </a:rPr>
              <a:t>Outpatient Physician - outpatient physician/professional services only.</a:t>
            </a:r>
          </a:p>
          <a:p>
            <a:pPr marL="342900" indent="-342900">
              <a:buFont typeface="Arial" panose="020B0604020202020204" pitchFamily="34" charset="0"/>
              <a:buChar char="•"/>
            </a:pPr>
            <a:r>
              <a:rPr lang="en-US" dirty="0">
                <a:solidFill>
                  <a:srgbClr val="000000"/>
                </a:solidFill>
                <a:latin typeface="Calibri (Body)"/>
              </a:rPr>
              <a:t>Total Facility - inpatient and outpatient facility services only.</a:t>
            </a:r>
          </a:p>
          <a:p>
            <a:pPr marL="800100" lvl="1" indent="-342900">
              <a:buFont typeface="Courier New" panose="02070309020205020404" pitchFamily="49" charset="0"/>
              <a:buChar char="o"/>
            </a:pPr>
            <a:r>
              <a:rPr lang="en-US" b="1" dirty="0">
                <a:solidFill>
                  <a:srgbClr val="000000"/>
                </a:solidFill>
                <a:latin typeface="Calibri (Body)"/>
              </a:rPr>
              <a:t>Inpatient Facility </a:t>
            </a:r>
            <a:r>
              <a:rPr lang="en-US" dirty="0">
                <a:solidFill>
                  <a:srgbClr val="000000"/>
                </a:solidFill>
                <a:latin typeface="Calibri (Body)"/>
              </a:rPr>
              <a:t>- inpatient facility services only.</a:t>
            </a:r>
          </a:p>
          <a:p>
            <a:pPr marL="800100" lvl="1" indent="-342900">
              <a:buFont typeface="Courier New" panose="02070309020205020404" pitchFamily="49" charset="0"/>
              <a:buChar char="o"/>
            </a:pPr>
            <a:r>
              <a:rPr lang="en-US" b="1" dirty="0">
                <a:solidFill>
                  <a:srgbClr val="000000"/>
                </a:solidFill>
                <a:latin typeface="Calibri (Body)"/>
              </a:rPr>
              <a:t>Outpatient Facility </a:t>
            </a:r>
            <a:r>
              <a:rPr lang="en-US" dirty="0">
                <a:solidFill>
                  <a:srgbClr val="000000"/>
                </a:solidFill>
                <a:latin typeface="Calibri (Body)"/>
              </a:rPr>
              <a:t>- outpatient facility services only.</a:t>
            </a:r>
            <a:endParaRPr lang="en-US" sz="2000" dirty="0">
              <a:solidFill>
                <a:srgbClr val="000000"/>
              </a:solidFill>
              <a:latin typeface="Calibri (Body)"/>
            </a:endParaRPr>
          </a:p>
        </p:txBody>
      </p:sp>
      <p:sp>
        <p:nvSpPr>
          <p:cNvPr id="6" name="Text 15">
            <a:extLst>
              <a:ext uri="{FF2B5EF4-FFF2-40B4-BE49-F238E27FC236}">
                <a16:creationId xmlns:a16="http://schemas.microsoft.com/office/drawing/2014/main" id="{2C189FD2-53DA-DDEF-23E2-3CDF90B0AEAD}"/>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Sage Transparency 2.0</a:t>
            </a:r>
          </a:p>
        </p:txBody>
      </p:sp>
      <p:sp>
        <p:nvSpPr>
          <p:cNvPr id="8" name="Rectangle 7">
            <a:hlinkClick r:id="rId3"/>
            <a:extLst>
              <a:ext uri="{FF2B5EF4-FFF2-40B4-BE49-F238E27FC236}">
                <a16:creationId xmlns:a16="http://schemas.microsoft.com/office/drawing/2014/main" id="{F7D307F7-4C8B-531E-0C42-4A2EDB27C272}"/>
              </a:ext>
            </a:extLst>
          </p:cNvPr>
          <p:cNvSpPr/>
          <p:nvPr/>
        </p:nvSpPr>
        <p:spPr>
          <a:xfrm>
            <a:off x="990600" y="6456285"/>
            <a:ext cx="990600" cy="746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3A534ED-2BDD-7267-8A1D-88280493B32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0894628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50517AB-66A2-CBE8-8960-C5B7F6469D5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E9A49A-086C-687A-25A9-53D00ABC25C6}"/>
              </a:ext>
            </a:extLst>
          </p:cNvPr>
          <p:cNvSpPr>
            <a:spLocks noGrp="1"/>
          </p:cNvSpPr>
          <p:nvPr>
            <p:ph type="sldNum" sz="quarter" idx="18"/>
          </p:nvPr>
        </p:nvSpPr>
        <p:spPr>
          <a:xfrm>
            <a:off x="11146971" y="6356350"/>
            <a:ext cx="7402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99F50C-BE38-4BD0-BA84-9B090E1F2B9B}" type="slidenum">
              <a:rPr lang="en-US" smtClean="0"/>
              <a:pPr/>
              <a:t>74</a:t>
            </a:fld>
            <a:endParaRPr lang="en-US" noProof="0" dirty="0">
              <a:latin typeface="Arial" panose="020B0604020202020204" pitchFamily="34" charset="0"/>
              <a:cs typeface="Arial" panose="020B0604020202020204" pitchFamily="34" charset="0"/>
            </a:endParaRPr>
          </a:p>
        </p:txBody>
      </p:sp>
      <p:sp>
        <p:nvSpPr>
          <p:cNvPr id="7" name="Text 17">
            <a:extLst>
              <a:ext uri="{FF2B5EF4-FFF2-40B4-BE49-F238E27FC236}">
                <a16:creationId xmlns:a16="http://schemas.microsoft.com/office/drawing/2014/main" id="{621B652D-B138-FB1F-686B-376E650E2AC3}"/>
              </a:ext>
            </a:extLst>
          </p:cNvPr>
          <p:cNvSpPr/>
          <p:nvPr/>
        </p:nvSpPr>
        <p:spPr>
          <a:xfrm>
            <a:off x="566928" y="6436055"/>
            <a:ext cx="10698480" cy="329184"/>
          </a:xfrm>
          <a:prstGeom prst="rect">
            <a:avLst/>
          </a:prstGeom>
          <a:noFill/>
          <a:ln/>
        </p:spPr>
        <p:txBody>
          <a:bodyPr wrap="square" lIns="0" tIns="0" rIns="0" bIns="0" rtlCol="0" anchor="t"/>
          <a:lstStyle/>
          <a:p>
            <a:r>
              <a:rPr lang="en-US" sz="800" i="1" dirty="0">
                <a:solidFill>
                  <a:srgbClr val="8FA3AB"/>
                </a:solidFill>
                <a:latin typeface="Arial" panose="020B0604020202020204" pitchFamily="34" charset="0"/>
                <a:ea typeface="Calibri" pitchFamily="34" charset="-122"/>
                <a:cs typeface="Arial" panose="020B0604020202020204" pitchFamily="34" charset="0"/>
              </a:rPr>
              <a:t>Sources: NCDHHS “State Fiscal Year 2025 Annual Report Tables” (2025); NCDHHS “State Fiscal Year 2025 Annual Report” (2025); NCDHHS “State Fiscal Year 2024 Annual Report” (2024)</a:t>
            </a:r>
            <a:endParaRPr lang="en-US" sz="800" dirty="0">
              <a:latin typeface="Arial" panose="020B0604020202020204" pitchFamily="34" charset="0"/>
              <a:cs typeface="Arial" panose="020B0604020202020204" pitchFamily="34" charset="0"/>
            </a:endParaRPr>
          </a:p>
        </p:txBody>
      </p:sp>
      <p:sp>
        <p:nvSpPr>
          <p:cNvPr id="4" name="Text 2">
            <a:extLst>
              <a:ext uri="{FF2B5EF4-FFF2-40B4-BE49-F238E27FC236}">
                <a16:creationId xmlns:a16="http://schemas.microsoft.com/office/drawing/2014/main" id="{E8063DA9-02F0-4458-AD83-71551213A983}"/>
              </a:ext>
            </a:extLst>
          </p:cNvPr>
          <p:cNvSpPr/>
          <p:nvPr/>
        </p:nvSpPr>
        <p:spPr>
          <a:xfrm>
            <a:off x="631710" y="393846"/>
            <a:ext cx="10885374" cy="658368"/>
          </a:xfrm>
          <a:prstGeom prst="rect">
            <a:avLst/>
          </a:prstGeom>
          <a:noFill/>
          <a:ln/>
        </p:spPr>
        <p:txBody>
          <a:bodyPr wrap="square" lIns="0" tIns="0" rIns="0" bIns="0" rtlCol="0" anchor="ctr"/>
          <a:lstStyle/>
          <a:p>
            <a:r>
              <a:rPr lang="en-US" sz="4000" b="1" dirty="0">
                <a:solidFill>
                  <a:srgbClr val="00194C"/>
                </a:solidFill>
                <a:latin typeface="Arial" panose="020B0604020202020204" pitchFamily="34" charset="0"/>
                <a:ea typeface="Calibri" pitchFamily="34" charset="-122"/>
                <a:cs typeface="Arial" panose="020B0604020202020204" pitchFamily="34" charset="0"/>
              </a:rPr>
              <a:t>Medicaid Spending per Beneficiary</a:t>
            </a:r>
            <a:endParaRPr lang="en-US" sz="4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38DF7E4-27BF-752C-EB8E-AD77C82F3D43}"/>
              </a:ext>
            </a:extLst>
          </p:cNvPr>
          <p:cNvSpPr txBox="1"/>
          <p:nvPr/>
        </p:nvSpPr>
        <p:spPr>
          <a:xfrm>
            <a:off x="566928" y="1219200"/>
            <a:ext cx="10998406" cy="2862322"/>
          </a:xfrm>
          <a:prstGeom prst="rect">
            <a:avLst/>
          </a:prstGeom>
          <a:noFill/>
        </p:spPr>
        <p:txBody>
          <a:bodyPr wrap="square">
            <a:spAutoFit/>
          </a:bodyPr>
          <a:lstStyle/>
          <a:p>
            <a:pPr marL="342900" indent="-342900">
              <a:buClr>
                <a:srgbClr val="000000"/>
              </a:buClr>
              <a:buFont typeface="Arial" panose="020B0604020202020204" pitchFamily="34" charset="0"/>
              <a:buChar char="•"/>
            </a:pPr>
            <a:endParaRPr lang="en-US" dirty="0">
              <a:solidFill>
                <a:schemeClr val="tx1">
                  <a:lumMod val="50000"/>
                </a:schemeClr>
              </a:solidFill>
            </a:endParaRPr>
          </a:p>
          <a:p>
            <a:pPr marL="285750" indent="-285750">
              <a:buClr>
                <a:srgbClr val="000000"/>
              </a:buClr>
              <a:buFont typeface="Arial" panose="020B0604020202020204" pitchFamily="34" charset="0"/>
              <a:buChar char="•"/>
            </a:pPr>
            <a:r>
              <a:rPr lang="en-US" dirty="0">
                <a:solidFill>
                  <a:schemeClr val="tx1">
                    <a:lumMod val="50000"/>
                  </a:schemeClr>
                </a:solidFill>
              </a:rPr>
              <a:t>Medicaid spending per beneficiary is calculated as the ratio of (</a:t>
            </a:r>
            <a:r>
              <a:rPr lang="en-US" dirty="0" err="1">
                <a:solidFill>
                  <a:schemeClr val="tx1">
                    <a:lumMod val="50000"/>
                  </a:schemeClr>
                </a:solidFill>
              </a:rPr>
              <a:t>i</a:t>
            </a:r>
            <a:r>
              <a:rPr lang="en-US" dirty="0">
                <a:solidFill>
                  <a:schemeClr val="tx1">
                    <a:lumMod val="50000"/>
                  </a:schemeClr>
                </a:solidFill>
              </a:rPr>
              <a:t>) “Program Expenditures”, net of “HASP Spending” and (ii) “Unduplicated Total”</a:t>
            </a:r>
          </a:p>
          <a:p>
            <a:pPr marL="285750" indent="-285750">
              <a:buClr>
                <a:srgbClr val="000000"/>
              </a:buClr>
              <a:buFont typeface="Arial" panose="020B0604020202020204" pitchFamily="34" charset="0"/>
              <a:buChar char="•"/>
            </a:pPr>
            <a:r>
              <a:rPr lang="en-US" dirty="0">
                <a:solidFill>
                  <a:schemeClr val="tx1">
                    <a:lumMod val="50000"/>
                  </a:schemeClr>
                </a:solidFill>
              </a:rPr>
              <a:t>Medicaid spending per beneficiary excluding expansion enrollees, is calculated as the ratio of (i) “Program Expenditures” net of “HASP Spending” and “Medicaid Expansion Spending”, and (ii) “Unduplicated Total” net of “Medicaid Expansion”</a:t>
            </a:r>
          </a:p>
          <a:p>
            <a:pPr marL="285750" indent="-285750">
              <a:buClr>
                <a:srgbClr val="000000"/>
              </a:buClr>
              <a:buFont typeface="Arial" panose="020B0604020202020204" pitchFamily="34" charset="0"/>
              <a:buChar char="•"/>
            </a:pPr>
            <a:r>
              <a:rPr lang="en-US" dirty="0">
                <a:solidFill>
                  <a:schemeClr val="tx1">
                    <a:lumMod val="50000"/>
                  </a:schemeClr>
                </a:solidFill>
              </a:rPr>
              <a:t>Data Sources: NCDHHS State Fiscal Year 2025 Annual Report Tables 5-6; NCDHHS State Fiscal Year 2025 Annual Report Exhibit 14; NCDHHS State Fiscal Year 2024 Annual Report p. 9; NCDHHS State Fiscal Year 2025 Annual Report p. 16</a:t>
            </a:r>
          </a:p>
          <a:p>
            <a:pPr marL="285750" indent="-285750">
              <a:buClr>
                <a:srgbClr val="000000"/>
              </a:buClr>
              <a:buFont typeface="Arial" panose="020B0604020202020204" pitchFamily="34" charset="0"/>
              <a:buChar char="•"/>
            </a:pPr>
            <a:endParaRPr lang="en-US" dirty="0">
              <a:solidFill>
                <a:schemeClr val="tx1">
                  <a:lumMod val="50000"/>
                </a:schemeClr>
              </a:solidFill>
            </a:endParaRPr>
          </a:p>
        </p:txBody>
      </p:sp>
      <p:sp>
        <p:nvSpPr>
          <p:cNvPr id="6" name="Rectangle 5">
            <a:extLst>
              <a:ext uri="{FF2B5EF4-FFF2-40B4-BE49-F238E27FC236}">
                <a16:creationId xmlns:a16="http://schemas.microsoft.com/office/drawing/2014/main" id="{F48651FA-A2C1-0F31-59B1-976028D270C9}"/>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graphicFrame>
        <p:nvGraphicFramePr>
          <p:cNvPr id="9" name="Table 8">
            <a:extLst>
              <a:ext uri="{FF2B5EF4-FFF2-40B4-BE49-F238E27FC236}">
                <a16:creationId xmlns:a16="http://schemas.microsoft.com/office/drawing/2014/main" id="{ED7E4905-DB42-43B6-C7DD-FB645C381727}"/>
              </a:ext>
            </a:extLst>
          </p:cNvPr>
          <p:cNvGraphicFramePr>
            <a:graphicFrameLocks noGrp="1"/>
          </p:cNvGraphicFramePr>
          <p:nvPr>
            <p:extLst>
              <p:ext uri="{D42A27DB-BD31-4B8C-83A1-F6EECF244321}">
                <p14:modId xmlns:p14="http://schemas.microsoft.com/office/powerpoint/2010/main" val="2818859912"/>
              </p:ext>
            </p:extLst>
          </p:nvPr>
        </p:nvGraphicFramePr>
        <p:xfrm>
          <a:off x="631710" y="4088348"/>
          <a:ext cx="10582274" cy="2000250"/>
        </p:xfrm>
        <a:graphic>
          <a:graphicData uri="http://schemas.openxmlformats.org/drawingml/2006/table">
            <a:tbl>
              <a:tblPr firstRow="1" bandRow="1">
                <a:tableStyleId>{9D7B26C5-4107-4FEC-AEDC-1716B250A1EF}</a:tableStyleId>
              </a:tblPr>
              <a:tblGrid>
                <a:gridCol w="1145666">
                  <a:extLst>
                    <a:ext uri="{9D8B030D-6E8A-4147-A177-3AD203B41FA5}">
                      <a16:colId xmlns:a16="http://schemas.microsoft.com/office/drawing/2014/main" val="595403984"/>
                    </a:ext>
                  </a:extLst>
                </a:gridCol>
                <a:gridCol w="1563396">
                  <a:extLst>
                    <a:ext uri="{9D8B030D-6E8A-4147-A177-3AD203B41FA5}">
                      <a16:colId xmlns:a16="http://schemas.microsoft.com/office/drawing/2014/main" val="2013713212"/>
                    </a:ext>
                  </a:extLst>
                </a:gridCol>
                <a:gridCol w="1236010">
                  <a:extLst>
                    <a:ext uri="{9D8B030D-6E8A-4147-A177-3AD203B41FA5}">
                      <a16:colId xmlns:a16="http://schemas.microsoft.com/office/drawing/2014/main" val="2451237978"/>
                    </a:ext>
                  </a:extLst>
                </a:gridCol>
                <a:gridCol w="1236010">
                  <a:extLst>
                    <a:ext uri="{9D8B030D-6E8A-4147-A177-3AD203B41FA5}">
                      <a16:colId xmlns:a16="http://schemas.microsoft.com/office/drawing/2014/main" val="3423812373"/>
                    </a:ext>
                  </a:extLst>
                </a:gridCol>
                <a:gridCol w="1388395">
                  <a:extLst>
                    <a:ext uri="{9D8B030D-6E8A-4147-A177-3AD203B41FA5}">
                      <a16:colId xmlns:a16="http://schemas.microsoft.com/office/drawing/2014/main" val="3218741684"/>
                    </a:ext>
                  </a:extLst>
                </a:gridCol>
                <a:gridCol w="1100557">
                  <a:extLst>
                    <a:ext uri="{9D8B030D-6E8A-4147-A177-3AD203B41FA5}">
                      <a16:colId xmlns:a16="http://schemas.microsoft.com/office/drawing/2014/main" val="2588511541"/>
                    </a:ext>
                  </a:extLst>
                </a:gridCol>
                <a:gridCol w="1405047">
                  <a:extLst>
                    <a:ext uri="{9D8B030D-6E8A-4147-A177-3AD203B41FA5}">
                      <a16:colId xmlns:a16="http://schemas.microsoft.com/office/drawing/2014/main" val="533091773"/>
                    </a:ext>
                  </a:extLst>
                </a:gridCol>
                <a:gridCol w="1507193">
                  <a:extLst>
                    <a:ext uri="{9D8B030D-6E8A-4147-A177-3AD203B41FA5}">
                      <a16:colId xmlns:a16="http://schemas.microsoft.com/office/drawing/2014/main" val="1775757080"/>
                    </a:ext>
                  </a:extLst>
                </a:gridCol>
              </a:tblGrid>
              <a:tr h="276362">
                <a:tc>
                  <a:txBody>
                    <a:bodyPr/>
                    <a:lstStyle/>
                    <a:p>
                      <a:pPr algn="ctr" fontAlgn="b">
                        <a:buNone/>
                      </a:pPr>
                      <a:r>
                        <a:rPr lang="en-US" sz="1050" kern="1200" dirty="0">
                          <a:solidFill>
                            <a:schemeClr val="tx1">
                              <a:lumMod val="50000"/>
                            </a:schemeClr>
                          </a:solidFill>
                          <a:latin typeface="+mn-lt"/>
                          <a:ea typeface="+mn-ea"/>
                          <a:cs typeface="+mn-cs"/>
                        </a:rPr>
                        <a:t>State Fiscal Year</a:t>
                      </a:r>
                    </a:p>
                  </a:txBody>
                  <a:tcPr marL="6350" marR="6350" marT="6350" marB="0" anchor="ctr"/>
                </a:tc>
                <a:tc>
                  <a:txBody>
                    <a:bodyPr/>
                    <a:lstStyle/>
                    <a:p>
                      <a:pPr algn="ctr" fontAlgn="b">
                        <a:buNone/>
                      </a:pPr>
                      <a:r>
                        <a:rPr lang="en-US" sz="1050" kern="1200" dirty="0">
                          <a:solidFill>
                            <a:schemeClr val="tx1">
                              <a:lumMod val="50000"/>
                            </a:schemeClr>
                          </a:solidFill>
                          <a:latin typeface="+mn-lt"/>
                          <a:ea typeface="+mn-ea"/>
                          <a:cs typeface="+mn-cs"/>
                        </a:rPr>
                        <a:t>Program Expenditures</a:t>
                      </a:r>
                    </a:p>
                  </a:txBody>
                  <a:tcPr marL="6350" marR="6350" marT="6350" marB="0" anchor="ctr"/>
                </a:tc>
                <a:tc>
                  <a:txBody>
                    <a:bodyPr/>
                    <a:lstStyle/>
                    <a:p>
                      <a:pPr algn="ctr" fontAlgn="b">
                        <a:buNone/>
                      </a:pPr>
                      <a:r>
                        <a:rPr lang="en-US" sz="1050" kern="1200" dirty="0">
                          <a:solidFill>
                            <a:schemeClr val="tx1">
                              <a:lumMod val="50000"/>
                            </a:schemeClr>
                          </a:solidFill>
                          <a:latin typeface="+mn-lt"/>
                          <a:ea typeface="+mn-ea"/>
                          <a:cs typeface="+mn-cs"/>
                        </a:rPr>
                        <a:t>HASP Spending</a:t>
                      </a:r>
                    </a:p>
                  </a:txBody>
                  <a:tcPr marL="6350" marR="6350" marT="6350" marB="0" anchor="ctr"/>
                </a:tc>
                <a:tc>
                  <a:txBody>
                    <a:bodyPr/>
                    <a:lstStyle/>
                    <a:p>
                      <a:pPr algn="ctr" fontAlgn="b">
                        <a:buNone/>
                      </a:pPr>
                      <a:r>
                        <a:rPr lang="en-US" sz="1050" kern="1200" dirty="0">
                          <a:solidFill>
                            <a:schemeClr val="tx1">
                              <a:lumMod val="50000"/>
                            </a:schemeClr>
                          </a:solidFill>
                          <a:latin typeface="+mn-lt"/>
                          <a:ea typeface="+mn-ea"/>
                          <a:cs typeface="+mn-cs"/>
                        </a:rPr>
                        <a:t>Unduplicated Total </a:t>
                      </a:r>
                    </a:p>
                  </a:txBody>
                  <a:tcPr marL="6350" marR="6350" marT="6350" marB="0" anchor="ctr"/>
                </a:tc>
                <a:tc>
                  <a:txBody>
                    <a:bodyPr/>
                    <a:lstStyle/>
                    <a:p>
                      <a:pPr algn="ctr" fontAlgn="b">
                        <a:buNone/>
                      </a:pPr>
                      <a:r>
                        <a:rPr lang="en-US" sz="1050" kern="1200" dirty="0">
                          <a:solidFill>
                            <a:schemeClr val="tx1">
                              <a:lumMod val="50000"/>
                            </a:schemeClr>
                          </a:solidFill>
                          <a:latin typeface="+mn-lt"/>
                          <a:ea typeface="+mn-ea"/>
                          <a:cs typeface="+mn-cs"/>
                        </a:rPr>
                        <a:t>Medicaid spending per beneficiary </a:t>
                      </a:r>
                    </a:p>
                  </a:txBody>
                  <a:tcPr marL="6350" marR="6350" marT="6350" marB="0" anchor="ctr"/>
                </a:tc>
                <a:tc>
                  <a:txBody>
                    <a:bodyPr/>
                    <a:lstStyle/>
                    <a:p>
                      <a:pPr algn="ctr" fontAlgn="b">
                        <a:buNone/>
                      </a:pPr>
                      <a:r>
                        <a:rPr lang="en-US" sz="1050" kern="1200" dirty="0">
                          <a:solidFill>
                            <a:schemeClr val="tx1">
                              <a:lumMod val="50000"/>
                            </a:schemeClr>
                          </a:solidFill>
                          <a:latin typeface="+mn-lt"/>
                          <a:ea typeface="+mn-ea"/>
                          <a:cs typeface="+mn-cs"/>
                        </a:rPr>
                        <a:t>Medicaid Expansion</a:t>
                      </a:r>
                    </a:p>
                  </a:txBody>
                  <a:tcPr marL="6350" marR="6350" marT="6350" marB="0" anchor="ctr"/>
                </a:tc>
                <a:tc>
                  <a:txBody>
                    <a:bodyPr/>
                    <a:lstStyle/>
                    <a:p>
                      <a:pPr algn="ctr" fontAlgn="b">
                        <a:buNone/>
                      </a:pPr>
                      <a:r>
                        <a:rPr lang="en-US" sz="1050" kern="1200" dirty="0">
                          <a:solidFill>
                            <a:schemeClr val="tx1">
                              <a:lumMod val="50000"/>
                            </a:schemeClr>
                          </a:solidFill>
                          <a:latin typeface="+mn-lt"/>
                          <a:ea typeface="+mn-ea"/>
                          <a:cs typeface="+mn-cs"/>
                        </a:rPr>
                        <a:t>Medicaid Expansion Spending</a:t>
                      </a:r>
                    </a:p>
                  </a:txBody>
                  <a:tcPr marL="6350" marR="6350" marT="6350" marB="0" anchor="ctr"/>
                </a:tc>
                <a:tc>
                  <a:txBody>
                    <a:bodyPr/>
                    <a:lstStyle/>
                    <a:p>
                      <a:pPr algn="ctr" fontAlgn="b">
                        <a:buNone/>
                      </a:pPr>
                      <a:r>
                        <a:rPr lang="en-US" sz="1050" kern="1200" dirty="0">
                          <a:solidFill>
                            <a:schemeClr val="tx1">
                              <a:lumMod val="50000"/>
                            </a:schemeClr>
                          </a:solidFill>
                          <a:latin typeface="+mn-lt"/>
                          <a:ea typeface="+mn-ea"/>
                          <a:cs typeface="+mn-cs"/>
                        </a:rPr>
                        <a:t>Spending per beneficiary Excluding Expansion Enrollees</a:t>
                      </a:r>
                    </a:p>
                  </a:txBody>
                  <a:tcPr marL="6350" marR="6350" marT="6350" marB="0" anchor="ctr"/>
                </a:tc>
                <a:extLst>
                  <a:ext uri="{0D108BD9-81ED-4DB2-BD59-A6C34878D82A}">
                    <a16:rowId xmlns:a16="http://schemas.microsoft.com/office/drawing/2014/main" val="1619110862"/>
                  </a:ext>
                </a:extLst>
              </a:tr>
              <a:tr h="124584">
                <a:tc>
                  <a:txBody>
                    <a:bodyPr/>
                    <a:lstStyle/>
                    <a:p>
                      <a:pPr algn="ctr" fontAlgn="b">
                        <a:buNone/>
                      </a:pPr>
                      <a:r>
                        <a:rPr lang="en-US" sz="1200" b="0" i="0" u="none" strike="noStrike" dirty="0">
                          <a:solidFill>
                            <a:srgbClr val="000000"/>
                          </a:solidFill>
                          <a:effectLst/>
                          <a:latin typeface="+mj-lt"/>
                        </a:rPr>
                        <a:t>2018</a:t>
                      </a:r>
                    </a:p>
                  </a:txBody>
                  <a:tcPr marL="6350" marR="6350" marT="6350" marB="0" anchor="b"/>
                </a:tc>
                <a:tc>
                  <a:txBody>
                    <a:bodyPr/>
                    <a:lstStyle/>
                    <a:p>
                      <a:pPr algn="ctr" fontAlgn="b">
                        <a:buNone/>
                      </a:pPr>
                      <a:r>
                        <a:rPr lang="en-US" sz="1200" u="none" strike="noStrike" dirty="0">
                          <a:solidFill>
                            <a:srgbClr val="000000"/>
                          </a:solidFill>
                          <a:effectLst/>
                          <a:latin typeface="Calibri (Body)"/>
                        </a:rPr>
                        <a:t>$14,085,702,859</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         2,422,622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$5,814</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2701358301"/>
                  </a:ext>
                </a:extLst>
              </a:tr>
              <a:tr h="124584">
                <a:tc>
                  <a:txBody>
                    <a:bodyPr/>
                    <a:lstStyle/>
                    <a:p>
                      <a:pPr algn="ctr" fontAlgn="b">
                        <a:buNone/>
                      </a:pPr>
                      <a:r>
                        <a:rPr lang="en-US" sz="1200" b="0" i="0" u="none" strike="noStrike" dirty="0">
                          <a:solidFill>
                            <a:srgbClr val="000000"/>
                          </a:solidFill>
                          <a:effectLst/>
                          <a:latin typeface="+mj-lt"/>
                        </a:rPr>
                        <a:t>2019</a:t>
                      </a:r>
                    </a:p>
                  </a:txBody>
                  <a:tcPr marL="6350" marR="6350" marT="6350" marB="0" anchor="b"/>
                </a:tc>
                <a:tc>
                  <a:txBody>
                    <a:bodyPr/>
                    <a:lstStyle/>
                    <a:p>
                      <a:pPr algn="ctr" fontAlgn="b">
                        <a:buNone/>
                      </a:pPr>
                      <a:r>
                        <a:rPr lang="en-US" sz="1200" u="none" strike="noStrike" dirty="0">
                          <a:solidFill>
                            <a:srgbClr val="000000"/>
                          </a:solidFill>
                          <a:effectLst/>
                          <a:latin typeface="Calibri (Body)"/>
                        </a:rPr>
                        <a:t>$14,508,538,798</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         2,456,593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$5,906</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2801897290"/>
                  </a:ext>
                </a:extLst>
              </a:tr>
              <a:tr h="124584">
                <a:tc>
                  <a:txBody>
                    <a:bodyPr/>
                    <a:lstStyle/>
                    <a:p>
                      <a:pPr algn="ctr" fontAlgn="b">
                        <a:buNone/>
                      </a:pPr>
                      <a:r>
                        <a:rPr lang="en-US" sz="1200" b="0" i="0" u="none" strike="noStrike" dirty="0">
                          <a:solidFill>
                            <a:srgbClr val="000000"/>
                          </a:solidFill>
                          <a:effectLst/>
                          <a:latin typeface="+mj-lt"/>
                        </a:rPr>
                        <a:t>2020</a:t>
                      </a:r>
                    </a:p>
                  </a:txBody>
                  <a:tcPr marL="6350" marR="6350" marT="6350" marB="0" anchor="b"/>
                </a:tc>
                <a:tc>
                  <a:txBody>
                    <a:bodyPr/>
                    <a:lstStyle/>
                    <a:p>
                      <a:pPr algn="ctr" fontAlgn="b">
                        <a:buNone/>
                      </a:pPr>
                      <a:r>
                        <a:rPr lang="en-US" sz="1200" u="none" strike="noStrike" dirty="0">
                          <a:solidFill>
                            <a:srgbClr val="000000"/>
                          </a:solidFill>
                          <a:effectLst/>
                          <a:latin typeface="Calibri (Body)"/>
                        </a:rPr>
                        <a:t>$16,482,420,355</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         2,474,044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$6,662</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101995330"/>
                  </a:ext>
                </a:extLst>
              </a:tr>
              <a:tr h="124584">
                <a:tc>
                  <a:txBody>
                    <a:bodyPr/>
                    <a:lstStyle/>
                    <a:p>
                      <a:pPr algn="ctr" fontAlgn="b">
                        <a:buNone/>
                      </a:pPr>
                      <a:r>
                        <a:rPr lang="en-US" sz="1200" b="0" i="0" u="none" strike="noStrike" dirty="0">
                          <a:solidFill>
                            <a:srgbClr val="000000"/>
                          </a:solidFill>
                          <a:effectLst/>
                          <a:latin typeface="+mj-lt"/>
                        </a:rPr>
                        <a:t>2021</a:t>
                      </a:r>
                    </a:p>
                  </a:txBody>
                  <a:tcPr marL="6350" marR="6350" marT="6350" marB="0" anchor="b"/>
                </a:tc>
                <a:tc>
                  <a:txBody>
                    <a:bodyPr/>
                    <a:lstStyle/>
                    <a:p>
                      <a:pPr algn="ctr" fontAlgn="b">
                        <a:buNone/>
                      </a:pPr>
                      <a:r>
                        <a:rPr lang="en-US" sz="1200" u="none" strike="noStrike" dirty="0">
                          <a:solidFill>
                            <a:srgbClr val="000000"/>
                          </a:solidFill>
                          <a:effectLst/>
                          <a:latin typeface="Calibri (Body)"/>
                        </a:rPr>
                        <a:t>$17,605,311,331</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         2,624,690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$6,708</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3919942688"/>
                  </a:ext>
                </a:extLst>
              </a:tr>
              <a:tr h="124584">
                <a:tc>
                  <a:txBody>
                    <a:bodyPr/>
                    <a:lstStyle/>
                    <a:p>
                      <a:pPr algn="ctr" fontAlgn="b">
                        <a:buNone/>
                      </a:pPr>
                      <a:r>
                        <a:rPr lang="en-US" sz="1200" b="0" i="0" u="none" strike="noStrike" dirty="0">
                          <a:solidFill>
                            <a:srgbClr val="000000"/>
                          </a:solidFill>
                          <a:effectLst/>
                          <a:latin typeface="+mj-lt"/>
                        </a:rPr>
                        <a:t>2022</a:t>
                      </a:r>
                    </a:p>
                  </a:txBody>
                  <a:tcPr marL="6350" marR="6350" marT="6350" marB="0" anchor="b"/>
                </a:tc>
                <a:tc>
                  <a:txBody>
                    <a:bodyPr/>
                    <a:lstStyle/>
                    <a:p>
                      <a:pPr algn="ctr" fontAlgn="b">
                        <a:buNone/>
                      </a:pPr>
                      <a:r>
                        <a:rPr lang="en-US" sz="1200" u="none" strike="noStrike" dirty="0">
                          <a:solidFill>
                            <a:srgbClr val="000000"/>
                          </a:solidFill>
                          <a:effectLst/>
                          <a:latin typeface="Calibri (Body)"/>
                        </a:rPr>
                        <a:t>$20,701,888,856</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         2,887,908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$7,168</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3727042251"/>
                  </a:ext>
                </a:extLst>
              </a:tr>
              <a:tr h="124584">
                <a:tc>
                  <a:txBody>
                    <a:bodyPr/>
                    <a:lstStyle/>
                    <a:p>
                      <a:pPr algn="ctr" fontAlgn="b">
                        <a:buNone/>
                      </a:pPr>
                      <a:r>
                        <a:rPr lang="en-US" sz="1200" b="0" i="0" u="none" strike="noStrike" dirty="0">
                          <a:solidFill>
                            <a:srgbClr val="000000"/>
                          </a:solidFill>
                          <a:effectLst/>
                          <a:latin typeface="+mj-lt"/>
                        </a:rPr>
                        <a:t>2023</a:t>
                      </a:r>
                    </a:p>
                  </a:txBody>
                  <a:tcPr marL="6350" marR="6350" marT="6350" marB="0" anchor="b"/>
                </a:tc>
                <a:tc>
                  <a:txBody>
                    <a:bodyPr/>
                    <a:lstStyle/>
                    <a:p>
                      <a:pPr algn="ctr" fontAlgn="b">
                        <a:buNone/>
                      </a:pPr>
                      <a:r>
                        <a:rPr lang="en-US" sz="1200" u="none" strike="noStrike" dirty="0">
                          <a:solidFill>
                            <a:srgbClr val="000000"/>
                          </a:solidFill>
                          <a:effectLst/>
                          <a:latin typeface="Calibri (Body)"/>
                        </a:rPr>
                        <a:t>$20,978,420,000</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         3,147,397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$6,665</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2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3724657480"/>
                  </a:ext>
                </a:extLst>
              </a:tr>
              <a:tr h="124584">
                <a:tc>
                  <a:txBody>
                    <a:bodyPr/>
                    <a:lstStyle/>
                    <a:p>
                      <a:pPr algn="ctr" fontAlgn="b">
                        <a:buNone/>
                      </a:pPr>
                      <a:r>
                        <a:rPr lang="en-US" sz="1200" b="0" i="0" u="none" strike="noStrike" dirty="0">
                          <a:solidFill>
                            <a:srgbClr val="000000"/>
                          </a:solidFill>
                          <a:effectLst/>
                          <a:latin typeface="+mj-lt"/>
                        </a:rPr>
                        <a:t>2024</a:t>
                      </a:r>
                    </a:p>
                  </a:txBody>
                  <a:tcPr marL="6350" marR="6350" marT="6350" marB="0" anchor="b"/>
                </a:tc>
                <a:tc>
                  <a:txBody>
                    <a:bodyPr/>
                    <a:lstStyle/>
                    <a:p>
                      <a:pPr algn="ctr" fontAlgn="b">
                        <a:buNone/>
                      </a:pPr>
                      <a:r>
                        <a:rPr lang="en-US" sz="1200" u="none" strike="noStrike" dirty="0">
                          <a:solidFill>
                            <a:srgbClr val="000000"/>
                          </a:solidFill>
                          <a:effectLst/>
                          <a:latin typeface="Calibri (Body)"/>
                        </a:rPr>
                        <a:t>$26,997,232,005</a:t>
                      </a:r>
                      <a:endParaRPr lang="en-US" sz="1200" b="0" i="0" u="none" strike="noStrike" dirty="0">
                        <a:solidFill>
                          <a:srgbClr val="000000"/>
                        </a:solidFill>
                        <a:effectLst/>
                        <a:latin typeface="Calibri (Body)"/>
                      </a:endParaRPr>
                    </a:p>
                  </a:txBody>
                  <a:tcPr marL="6350" marR="6350" marT="6350" marB="0" anchor="b"/>
                </a:tc>
                <a:tc>
                  <a:txBody>
                    <a:bodyPr/>
                    <a:lstStyle/>
                    <a:p>
                      <a:pPr algn="r" fontAlgn="b">
                        <a:buNone/>
                      </a:pPr>
                      <a:r>
                        <a:rPr lang="en-US" sz="1200" b="0" i="0" u="none" strike="noStrike" dirty="0">
                          <a:solidFill>
                            <a:srgbClr val="000000"/>
                          </a:solidFill>
                          <a:effectLst/>
                          <a:latin typeface="+mj-lt"/>
                        </a:rPr>
                        <a:t>$2,949,150,000</a:t>
                      </a:r>
                    </a:p>
                  </a:txBody>
                  <a:tcPr marL="6350" marR="6350" marT="6350" marB="0" anchor="b"/>
                </a:tc>
                <a:tc>
                  <a:txBody>
                    <a:bodyPr/>
                    <a:lstStyle/>
                    <a:p>
                      <a:pPr algn="ctr" fontAlgn="b">
                        <a:buNone/>
                      </a:pPr>
                      <a:r>
                        <a:rPr lang="en-US" sz="1200" u="none" strike="noStrike" dirty="0">
                          <a:solidFill>
                            <a:srgbClr val="000000"/>
                          </a:solidFill>
                          <a:effectLst/>
                          <a:latin typeface="Calibri (Body)"/>
                        </a:rPr>
                        <a:t>         3,362,482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$7,152</a:t>
                      </a:r>
                    </a:p>
                  </a:txBody>
                  <a:tcPr marL="6350" marR="6350" marT="6350" marB="0" anchor="b"/>
                </a:tc>
                <a:tc>
                  <a:txBody>
                    <a:bodyPr/>
                    <a:lstStyle/>
                    <a:p>
                      <a:pPr algn="ctr" fontAlgn="b">
                        <a:buNone/>
                      </a:pPr>
                      <a:r>
                        <a:rPr lang="en-US" sz="1200" u="none" strike="noStrike" dirty="0">
                          <a:solidFill>
                            <a:srgbClr val="000000"/>
                          </a:solidFill>
                          <a:effectLst/>
                          <a:latin typeface="Calibri (Body)"/>
                        </a:rPr>
                        <a:t>524,969</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$1,700,000,000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$7,876</a:t>
                      </a:r>
                    </a:p>
                  </a:txBody>
                  <a:tcPr marL="6350" marR="6350" marT="6350" marB="0" anchor="b"/>
                </a:tc>
                <a:extLst>
                  <a:ext uri="{0D108BD9-81ED-4DB2-BD59-A6C34878D82A}">
                    <a16:rowId xmlns:a16="http://schemas.microsoft.com/office/drawing/2014/main" val="1225028045"/>
                  </a:ext>
                </a:extLst>
              </a:tr>
              <a:tr h="124584">
                <a:tc>
                  <a:txBody>
                    <a:bodyPr/>
                    <a:lstStyle/>
                    <a:p>
                      <a:pPr algn="ctr" fontAlgn="b">
                        <a:buNone/>
                      </a:pPr>
                      <a:r>
                        <a:rPr lang="en-US" sz="1200" b="0" i="0" u="none" strike="noStrike" dirty="0">
                          <a:solidFill>
                            <a:srgbClr val="000000"/>
                          </a:solidFill>
                          <a:effectLst/>
                          <a:latin typeface="+mj-lt"/>
                        </a:rPr>
                        <a:t>2025</a:t>
                      </a:r>
                    </a:p>
                  </a:txBody>
                  <a:tcPr marL="6350" marR="6350" marT="6350" marB="0" anchor="b"/>
                </a:tc>
                <a:tc>
                  <a:txBody>
                    <a:bodyPr/>
                    <a:lstStyle/>
                    <a:p>
                      <a:pPr algn="ctr" fontAlgn="b">
                        <a:buNone/>
                      </a:pPr>
                      <a:r>
                        <a:rPr lang="en-US" sz="1200" u="none" strike="noStrike" dirty="0">
                          <a:solidFill>
                            <a:srgbClr val="000000"/>
                          </a:solidFill>
                          <a:effectLst/>
                          <a:latin typeface="Calibri (Body)"/>
                        </a:rPr>
                        <a:t>$35,083,417,338</a:t>
                      </a:r>
                      <a:endParaRPr lang="en-US" sz="1200" b="0" i="0" u="none" strike="noStrike" dirty="0">
                        <a:solidFill>
                          <a:srgbClr val="000000"/>
                        </a:solidFill>
                        <a:effectLst/>
                        <a:latin typeface="Calibri (Body)"/>
                      </a:endParaRPr>
                    </a:p>
                  </a:txBody>
                  <a:tcPr marL="6350" marR="6350" marT="6350" marB="0" anchor="b"/>
                </a:tc>
                <a:tc>
                  <a:txBody>
                    <a:bodyPr/>
                    <a:lstStyle/>
                    <a:p>
                      <a:pPr algn="r" fontAlgn="b">
                        <a:buNone/>
                      </a:pPr>
                      <a:r>
                        <a:rPr lang="en-US" sz="1200" b="0" i="0" u="none" strike="noStrike" dirty="0">
                          <a:solidFill>
                            <a:srgbClr val="000000"/>
                          </a:solidFill>
                          <a:effectLst/>
                          <a:latin typeface="+mj-lt"/>
                        </a:rPr>
                        <a:t>$6,595,520,000</a:t>
                      </a:r>
                    </a:p>
                  </a:txBody>
                  <a:tcPr marL="6350" marR="6350" marT="6350" marB="0" anchor="b"/>
                </a:tc>
                <a:tc>
                  <a:txBody>
                    <a:bodyPr/>
                    <a:lstStyle/>
                    <a:p>
                      <a:pPr algn="ctr" fontAlgn="b">
                        <a:buNone/>
                      </a:pPr>
                      <a:r>
                        <a:rPr lang="en-US" sz="1200" u="none" strike="noStrike" dirty="0">
                          <a:solidFill>
                            <a:srgbClr val="000000"/>
                          </a:solidFill>
                          <a:effectLst/>
                          <a:latin typeface="Calibri (Body)"/>
                        </a:rPr>
                        <a:t>         3,462,041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$8,229</a:t>
                      </a:r>
                    </a:p>
                  </a:txBody>
                  <a:tcPr marL="6350" marR="6350" marT="6350" marB="0" anchor="b"/>
                </a:tc>
                <a:tc>
                  <a:txBody>
                    <a:bodyPr/>
                    <a:lstStyle/>
                    <a:p>
                      <a:pPr algn="ctr" fontAlgn="b">
                        <a:buNone/>
                      </a:pPr>
                      <a:r>
                        <a:rPr lang="en-US" sz="1200" u="none" strike="noStrike" dirty="0">
                          <a:solidFill>
                            <a:srgbClr val="000000"/>
                          </a:solidFill>
                          <a:effectLst/>
                          <a:latin typeface="Calibri (Body)"/>
                        </a:rPr>
                        <a:t>770,033</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 $6,100,000,000 </a:t>
                      </a:r>
                      <a:endParaRPr lang="en-US" sz="12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200" u="none" strike="noStrike" dirty="0">
                          <a:solidFill>
                            <a:srgbClr val="000000"/>
                          </a:solidFill>
                          <a:effectLst/>
                          <a:latin typeface="Calibri (Body)"/>
                        </a:rPr>
                        <a:t>$8,316</a:t>
                      </a:r>
                    </a:p>
                  </a:txBody>
                  <a:tcPr marL="6350" marR="6350" marT="6350" marB="0" anchor="b"/>
                </a:tc>
                <a:extLst>
                  <a:ext uri="{0D108BD9-81ED-4DB2-BD59-A6C34878D82A}">
                    <a16:rowId xmlns:a16="http://schemas.microsoft.com/office/drawing/2014/main" val="2028444939"/>
                  </a:ext>
                </a:extLst>
              </a:tr>
            </a:tbl>
          </a:graphicData>
        </a:graphic>
      </p:graphicFrame>
      <p:sp>
        <p:nvSpPr>
          <p:cNvPr id="5" name="Rectangle 4">
            <a:hlinkClick r:id="rId3"/>
            <a:extLst>
              <a:ext uri="{FF2B5EF4-FFF2-40B4-BE49-F238E27FC236}">
                <a16:creationId xmlns:a16="http://schemas.microsoft.com/office/drawing/2014/main" id="{76D4BA13-B3A1-A4E8-6750-B13DA047BCF4}"/>
              </a:ext>
            </a:extLst>
          </p:cNvPr>
          <p:cNvSpPr/>
          <p:nvPr/>
        </p:nvSpPr>
        <p:spPr>
          <a:xfrm>
            <a:off x="6629400" y="6434255"/>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2EEC844B-4CFE-EFBB-5BEF-AB893835CB43}"/>
              </a:ext>
            </a:extLst>
          </p:cNvPr>
          <p:cNvSpPr/>
          <p:nvPr/>
        </p:nvSpPr>
        <p:spPr>
          <a:xfrm>
            <a:off x="4038409" y="6429229"/>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7" name="Rectangle 16">
            <a:hlinkClick r:id="rId5"/>
            <a:extLst>
              <a:ext uri="{FF2B5EF4-FFF2-40B4-BE49-F238E27FC236}">
                <a16:creationId xmlns:a16="http://schemas.microsoft.com/office/drawing/2014/main" id="{2D459650-BEBF-9D93-34AD-358B9A0A5E7E}"/>
              </a:ext>
            </a:extLst>
          </p:cNvPr>
          <p:cNvSpPr/>
          <p:nvPr/>
        </p:nvSpPr>
        <p:spPr>
          <a:xfrm>
            <a:off x="995077" y="6432880"/>
            <a:ext cx="2929128"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474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6207C-4F16-875F-AAD3-0D2F579F48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A191989-500A-25C7-1D36-88BE91A6D03C}"/>
              </a:ext>
            </a:extLst>
          </p:cNvPr>
          <p:cNvSpPr>
            <a:spLocks noGrp="1"/>
          </p:cNvSpPr>
          <p:nvPr>
            <p:ph type="title"/>
          </p:nvPr>
        </p:nvSpPr>
        <p:spPr>
          <a:xfrm>
            <a:off x="630000" y="622800"/>
            <a:ext cx="10933350" cy="553998"/>
          </a:xfrm>
        </p:spPr>
        <p:txBody>
          <a:bodyPr/>
          <a:lstStyle/>
          <a:p>
            <a:r>
              <a:rPr lang="en-US" sz="4000" b="1" dirty="0">
                <a:solidFill>
                  <a:schemeClr val="tx1"/>
                </a:solidFill>
                <a:latin typeface="Arial" panose="020B0604020202020204" pitchFamily="34" charset="0"/>
                <a:cs typeface="Arial" panose="020B0604020202020204" pitchFamily="34" charset="0"/>
              </a:rPr>
              <a:t>Notice of Open Meetings</a:t>
            </a:r>
          </a:p>
        </p:txBody>
      </p:sp>
      <p:sp>
        <p:nvSpPr>
          <p:cNvPr id="5" name="TextBox 4">
            <a:extLst>
              <a:ext uri="{FF2B5EF4-FFF2-40B4-BE49-F238E27FC236}">
                <a16:creationId xmlns:a16="http://schemas.microsoft.com/office/drawing/2014/main" id="{2DAF0414-7717-85A2-CC6F-9F7BDE41B114}"/>
              </a:ext>
            </a:extLst>
          </p:cNvPr>
          <p:cNvSpPr txBox="1"/>
          <p:nvPr/>
        </p:nvSpPr>
        <p:spPr>
          <a:xfrm>
            <a:off x="630000" y="1527761"/>
            <a:ext cx="10933350" cy="83099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400" dirty="0">
                <a:solidFill>
                  <a:schemeClr val="tx1"/>
                </a:solidFill>
              </a:rPr>
              <a:t>Pursuant to N.C. Gen. Stat. § 143-318.9, et seq., the Commission's meetings are open to the public. Commission meetings are also livestreamed.</a:t>
            </a:r>
          </a:p>
        </p:txBody>
      </p:sp>
      <p:sp>
        <p:nvSpPr>
          <p:cNvPr id="2" name="TextBox 1">
            <a:extLst>
              <a:ext uri="{FF2B5EF4-FFF2-40B4-BE49-F238E27FC236}">
                <a16:creationId xmlns:a16="http://schemas.microsoft.com/office/drawing/2014/main" id="{AD0D2C32-9059-BDEC-F565-CC9532531C2C}"/>
              </a:ext>
            </a:extLst>
          </p:cNvPr>
          <p:cNvSpPr txBox="1"/>
          <p:nvPr/>
        </p:nvSpPr>
        <p:spPr>
          <a:xfrm>
            <a:off x="630000" y="2953603"/>
            <a:ext cx="10933350" cy="461665"/>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400" dirty="0">
                <a:solidFill>
                  <a:schemeClr val="tx1"/>
                </a:solidFill>
              </a:rPr>
              <a:t>Meeting minutes, materials, and livestreams will be posted on the </a:t>
            </a:r>
            <a:r>
              <a:rPr lang="en-US" sz="2400" dirty="0">
                <a:solidFill>
                  <a:schemeClr val="tx1"/>
                </a:solidFill>
                <a:hlinkClick r:id="rId2"/>
              </a:rPr>
              <a:t>Governor’s Website</a:t>
            </a:r>
            <a:r>
              <a:rPr lang="en-US" sz="2400" dirty="0">
                <a:solidFill>
                  <a:schemeClr val="tx1"/>
                </a:solidFill>
              </a:rPr>
              <a:t>.</a:t>
            </a:r>
          </a:p>
        </p:txBody>
      </p:sp>
    </p:spTree>
    <p:extLst>
      <p:ext uri="{BB962C8B-B14F-4D97-AF65-F5344CB8AC3E}">
        <p14:creationId xmlns:p14="http://schemas.microsoft.com/office/powerpoint/2010/main" val="487969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2CA36-48F6-7D60-3053-6984A7E446F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14D58C-2D96-9A30-0A83-87DF32D9715C}"/>
              </a:ext>
            </a:extLst>
          </p:cNvPr>
          <p:cNvSpPr>
            <a:spLocks noGrp="1"/>
          </p:cNvSpPr>
          <p:nvPr>
            <p:ph type="title"/>
          </p:nvPr>
        </p:nvSpPr>
        <p:spPr/>
        <p:txBody>
          <a:bodyPr/>
          <a:lstStyle/>
          <a:p>
            <a:r>
              <a:rPr lang="en-US" b="1" dirty="0"/>
              <a:t>Commission Meetings and Logistics</a:t>
            </a:r>
          </a:p>
        </p:txBody>
      </p:sp>
      <p:sp>
        <p:nvSpPr>
          <p:cNvPr id="4" name="TextBox 3">
            <a:extLst>
              <a:ext uri="{FF2B5EF4-FFF2-40B4-BE49-F238E27FC236}">
                <a16:creationId xmlns:a16="http://schemas.microsoft.com/office/drawing/2014/main" id="{240CA7BD-3BAF-27A8-8684-6B37FF34B223}"/>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Sec. Dev </a:t>
            </a:r>
            <a:r>
              <a:rPr lang="en-US" sz="3000" i="1" dirty="0" err="1">
                <a:solidFill>
                  <a:schemeClr val="tx2"/>
                </a:solidFill>
              </a:rPr>
              <a:t>Sangvai</a:t>
            </a:r>
            <a:endParaRPr lang="en-US" sz="3000" i="1" dirty="0">
              <a:solidFill>
                <a:schemeClr val="tx2"/>
              </a:solidFill>
            </a:endParaRPr>
          </a:p>
        </p:txBody>
      </p:sp>
    </p:spTree>
    <p:extLst>
      <p:ext uri="{BB962C8B-B14F-4D97-AF65-F5344CB8AC3E}">
        <p14:creationId xmlns:p14="http://schemas.microsoft.com/office/powerpoint/2010/main" val="4288851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APPENDIX" val="TRU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eme1">
  <a:themeElements>
    <a:clrScheme name="JOSH STEIN Governor">
      <a:dk1>
        <a:srgbClr val="111111"/>
      </a:dk1>
      <a:lt1>
        <a:sysClr val="window" lastClr="FFFFFF"/>
      </a:lt1>
      <a:dk2>
        <a:srgbClr val="0063AB"/>
      </a:dk2>
      <a:lt2>
        <a:srgbClr val="F2F2F2"/>
      </a:lt2>
      <a:accent1>
        <a:srgbClr val="013154"/>
      </a:accent1>
      <a:accent2>
        <a:srgbClr val="004578"/>
      </a:accent2>
      <a:accent3>
        <a:srgbClr val="FFC000"/>
      </a:accent3>
      <a:accent4>
        <a:srgbClr val="D1E7F3"/>
      </a:accent4>
      <a:accent5>
        <a:srgbClr val="9A9A9A"/>
      </a:accent5>
      <a:accent6>
        <a:srgbClr val="E8111C"/>
      </a:accent6>
      <a:hlink>
        <a:srgbClr val="00B0F0"/>
      </a:hlink>
      <a:folHlink>
        <a:srgbClr val="00B0F0"/>
      </a:folHlink>
    </a:clrScheme>
    <a:fontScheme name="JOSH STEIN Governor">
      <a:majorFont>
        <a:latin typeface="Gotham"/>
        <a:ea typeface=""/>
        <a:cs typeface=""/>
      </a:majorFont>
      <a:minorFont>
        <a:latin typeface="Gotham"/>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9525" cap="rnd" cmpd="sng" algn="ctr">
          <a:solidFill>
            <a:schemeClr val="tx2"/>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accent5"/>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Theme1" id="{3576390A-CBC4-4DF1-B619-186D66CD8FC0}" vid="{3E87146C-084B-4C4C-8920-15FA7331F8C4}"/>
    </a:ext>
  </a:extLst>
</a:theme>
</file>

<file path=ppt/theme/theme2.xml><?xml version="1.0" encoding="utf-8"?>
<a:theme xmlns:a="http://schemas.openxmlformats.org/drawingml/2006/main" name="Office Theme">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951641_Hexagon presentation light_AAS_v4" id="{358289A0-A26B-433F-AD2B-1F8832C96153}" vid="{92CDC91D-95BF-4897-87D6-494563DF797D}"/>
    </a:ext>
  </a:extLst>
</a:theme>
</file>

<file path=ppt/theme/theme3.xml><?xml version="1.0" encoding="utf-8"?>
<a:theme xmlns:a="http://schemas.openxmlformats.org/drawingml/2006/main" name="1_Office Theme">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951641_Hexagon presentation light_AAS_v4" id="{358289A0-A26B-433F-AD2B-1F8832C96153}" vid="{92CDC91D-95BF-4897-87D6-494563DF797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Theme1</Template>
  <TotalTime>342</TotalTime>
  <Words>8720</Words>
  <PresentationFormat>Widescreen</PresentationFormat>
  <Paragraphs>1185</Paragraphs>
  <Slides>75</Slides>
  <Notes>42</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75</vt:i4>
      </vt:variant>
    </vt:vector>
  </HeadingPairs>
  <TitlesOfParts>
    <vt:vector size="87" baseType="lpstr">
      <vt:lpstr>Aptos</vt:lpstr>
      <vt:lpstr>Arial</vt:lpstr>
      <vt:lpstr>Calibri</vt:lpstr>
      <vt:lpstr>Calibri (Body)</vt:lpstr>
      <vt:lpstr>Courier New</vt:lpstr>
      <vt:lpstr>Gotham</vt:lpstr>
      <vt:lpstr>Times New Roman</vt:lpstr>
      <vt:lpstr>Trebuchet MS</vt:lpstr>
      <vt:lpstr>Theme1</vt:lpstr>
      <vt:lpstr>Office Theme</vt:lpstr>
      <vt:lpstr>1_Office Theme</vt:lpstr>
      <vt:lpstr>think-cell Slide</vt:lpstr>
      <vt:lpstr>PowerPoint Presentation</vt:lpstr>
      <vt:lpstr>Welcome &amp; Introductions</vt:lpstr>
      <vt:lpstr>PowerPoint Presentation</vt:lpstr>
      <vt:lpstr>PowerPoint Presentation</vt:lpstr>
      <vt:lpstr>Ethics, Open Meetings, and Public Records Compliance</vt:lpstr>
      <vt:lpstr>Conflict of Interest</vt:lpstr>
      <vt:lpstr>Public Records</vt:lpstr>
      <vt:lpstr>Notice of Open Meetings</vt:lpstr>
      <vt:lpstr>Commission Meetings and Logistics</vt:lpstr>
      <vt:lpstr>PowerPoint Presentation</vt:lpstr>
      <vt:lpstr>PowerPoint Presentation</vt:lpstr>
      <vt:lpstr>PowerPoint Presentation</vt:lpstr>
      <vt:lpstr>North Carolina Health Care Affordability Landscape</vt:lpstr>
      <vt:lpstr>PowerPoint Presentation</vt:lpstr>
      <vt:lpstr>PowerPoint Presentation</vt:lpstr>
      <vt:lpstr>Where Does North Carolina Stand Relative to Other States?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We Measure Health Care Affordability in North Carolina?</vt:lpstr>
      <vt:lpstr>PowerPoint Presentation</vt:lpstr>
      <vt:lpstr>PowerPoint Presentation</vt:lpstr>
      <vt:lpstr>PowerPoint Presentation</vt:lpstr>
      <vt:lpstr>PowerPoint Presentation</vt:lpstr>
      <vt:lpstr>PowerPoint Presentation</vt:lpstr>
      <vt:lpstr>PowerPoint Presentation</vt:lpstr>
      <vt:lpstr>What Happens When Health Care Is Unaffordable?</vt:lpstr>
      <vt:lpstr>PowerPoint Presentation</vt:lpstr>
      <vt:lpstr>PowerPoint Presentation</vt:lpstr>
      <vt:lpstr>PowerPoint Presentation</vt:lpstr>
      <vt:lpstr>PowerPoint Presentation</vt:lpstr>
      <vt:lpstr>What Drives the Cost of Health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Large Insurers Dominate the Markets</vt:lpstr>
      <vt:lpstr>PowerPoint Presentation</vt:lpstr>
      <vt:lpstr>North Carolina Has Broader Networks Than National Average</vt:lpstr>
      <vt:lpstr>PowerPoint Presentation</vt:lpstr>
      <vt:lpstr>What Can North Carolina Learn from Other States?</vt:lpstr>
      <vt:lpstr>PowerPoint Presentation</vt:lpstr>
      <vt:lpstr>PowerPoint Presentation</vt:lpstr>
      <vt:lpstr>Common Themes in State Initiatives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Break</vt:lpstr>
      <vt:lpstr>Discussion</vt:lpstr>
      <vt:lpstr>PowerPoint Presentation</vt:lpstr>
      <vt:lpstr>Adjournment</vt:lpstr>
      <vt:lpstr>PowerPoint Presentation</vt:lpstr>
      <vt:lpstr>Extra Background Slides</vt:lpstr>
      <vt:lpstr>Commonwealth Fund Scorecard: Access and Affordability</vt:lpstr>
      <vt:lpstr>Commonwealth Fund Scorecard: Prevention and Treatment</vt:lpstr>
      <vt:lpstr>Commonwealth Fund Scorecard: Avoidable Use and Cost </vt:lpstr>
      <vt:lpstr>Commonwealth Fund Scorecard: Healthy Lives</vt:lpstr>
      <vt:lpstr>Commonwealth Fund Scorecard: Income Disparity</vt:lpstr>
      <vt:lpstr>Commonwealth Fund Scorecard: Racial Health Equity</vt:lpstr>
      <vt:lpstr>RAND Hospital Price: Glossary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erms:created xsi:type="dcterms:W3CDTF">2026-07-20T14:37:09Z</dcterms:created>
  <dcterms:modified xsi:type="dcterms:W3CDTF">2026-07-29T19:12:15Z</dcterms:modified>
</cp:coreProperties>
</file>