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56" r:id="rId2"/>
    <p:sldMasterId id="2147483781" r:id="rId3"/>
    <p:sldMasterId id="2147483815" r:id="rId4"/>
    <p:sldMasterId id="2147483776" r:id="rId5"/>
    <p:sldMasterId id="2147483813" r:id="rId6"/>
  </p:sldMasterIdLst>
  <p:notesMasterIdLst>
    <p:notesMasterId r:id="rId25"/>
  </p:notesMasterIdLst>
  <p:handoutMasterIdLst>
    <p:handoutMasterId r:id="rId26"/>
  </p:handoutMasterIdLst>
  <p:sldIdLst>
    <p:sldId id="256" r:id="rId7"/>
    <p:sldId id="310" r:id="rId8"/>
    <p:sldId id="343" r:id="rId9"/>
    <p:sldId id="315" r:id="rId10"/>
    <p:sldId id="329" r:id="rId11"/>
    <p:sldId id="337" r:id="rId12"/>
    <p:sldId id="316" r:id="rId13"/>
    <p:sldId id="334" r:id="rId14"/>
    <p:sldId id="341" r:id="rId15"/>
    <p:sldId id="342" r:id="rId16"/>
    <p:sldId id="340" r:id="rId17"/>
    <p:sldId id="339" r:id="rId18"/>
    <p:sldId id="335" r:id="rId19"/>
    <p:sldId id="330" r:id="rId20"/>
    <p:sldId id="325" r:id="rId21"/>
    <p:sldId id="338" r:id="rId22"/>
    <p:sldId id="328" r:id="rId23"/>
    <p:sldId id="3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autoAdjust="0"/>
    <p:restoredTop sz="96247" autoAdjust="0"/>
  </p:normalViewPr>
  <p:slideViewPr>
    <p:cSldViewPr snapToGrid="0">
      <p:cViewPr varScale="1">
        <p:scale>
          <a:sx n="82" d="100"/>
          <a:sy n="82" d="100"/>
        </p:scale>
        <p:origin x="907" y="72"/>
      </p:cViewPr>
      <p:guideLst/>
    </p:cSldViewPr>
  </p:slideViewPr>
  <p:outlineViewPr>
    <p:cViewPr>
      <p:scale>
        <a:sx n="33" d="100"/>
        <a:sy n="33" d="100"/>
      </p:scale>
      <p:origin x="0" y="-6030"/>
    </p:cViewPr>
  </p:outlineViewPr>
  <p:notesTextViewPr>
    <p:cViewPr>
      <p:scale>
        <a:sx n="1" d="1"/>
        <a:sy n="1" d="1"/>
      </p:scale>
      <p:origin x="0" y="0"/>
    </p:cViewPr>
  </p:notesTextViewPr>
  <p:sorterViewPr>
    <p:cViewPr>
      <p:scale>
        <a:sx n="120" d="100"/>
        <a:sy n="120" d="100"/>
      </p:scale>
      <p:origin x="0" y="-864"/>
    </p:cViewPr>
  </p:sorterViewPr>
  <p:notesViewPr>
    <p:cSldViewPr snapToGrid="0">
      <p:cViewPr>
        <p:scale>
          <a:sx n="75" d="100"/>
          <a:sy n="75" d="100"/>
        </p:scale>
        <p:origin x="4008" y="2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BD92BBAD-C280-11A6-4A7F-2B24CC485ACE}"/>
              </a:ext>
            </a:extLst>
          </p:cNvPr>
          <p:cNvSpPr>
            <a:spLocks noGrp="1" noRot="1" noMove="1" noResize="1" noEditPoints="1" noAdjustHandles="1" noChangeArrowheads="1" noChangeShapeType="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2E59E-8DF2-460F-BD2C-47CE1CE1ED5B}" type="slidenum">
              <a:rPr lang="en-US" smtClean="0"/>
              <a:t>‹#›</a:t>
            </a:fld>
            <a:endParaRPr lang="en-US"/>
          </a:p>
        </p:txBody>
      </p:sp>
      <p:pic>
        <p:nvPicPr>
          <p:cNvPr id="7" name="NCDIT Logo" descr="N.C. Department of Information Technology Logo">
            <a:extLst>
              <a:ext uri="{FF2B5EF4-FFF2-40B4-BE49-F238E27FC236}">
                <a16:creationId xmlns:a16="http://schemas.microsoft.com/office/drawing/2014/main" id="{30AB16E2-1169-11CF-E28F-DFEEBC6A9D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76355" y="352314"/>
            <a:ext cx="2565070" cy="420471"/>
          </a:xfrm>
          <a:prstGeom prst="rect">
            <a:avLst/>
          </a:prstGeom>
        </p:spPr>
      </p:pic>
    </p:spTree>
    <p:extLst>
      <p:ext uri="{BB962C8B-B14F-4D97-AF65-F5344CB8AC3E}">
        <p14:creationId xmlns:p14="http://schemas.microsoft.com/office/powerpoint/2010/main" val="4176207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noRot="1" noMove="1" noResize="1" noEditPoints="1" noAdjustHandles="1" noChangeArrowheads="1" noChangeShapeType="1"/>
          </p:cNvSpPr>
          <p:nvPr>
            <p:ph type="sldNum" sz="quarter" idx="5"/>
          </p:nvPr>
        </p:nvSpPr>
        <p:spPr>
          <a:xfrm>
            <a:off x="3378200" y="8525449"/>
            <a:ext cx="2971800" cy="458787"/>
          </a:xfrm>
          <a:prstGeom prst="rect">
            <a:avLst/>
          </a:prstGeom>
        </p:spPr>
        <p:txBody>
          <a:bodyPr vert="horz" lIns="0" tIns="45720" rIns="0" bIns="45720" rtlCol="0" anchor="b"/>
          <a:lstStyle>
            <a:lvl1pPr algn="r">
              <a:defRPr sz="1200"/>
            </a:lvl1pPr>
          </a:lstStyle>
          <a:p>
            <a:fld id="{44BF3D15-DA4D-4AC0-85EE-660C754EC137}" type="slidenum">
              <a:rPr lang="en-US" smtClean="0"/>
              <a:t>‹#›</a:t>
            </a:fld>
            <a:endParaRPr lang="en-US"/>
          </a:p>
        </p:txBody>
      </p:sp>
      <p:sp>
        <p:nvSpPr>
          <p:cNvPr id="5" name="Notes Placeholder"/>
          <p:cNvSpPr>
            <a:spLocks noGrp="1" noRot="1" noMove="1" noResize="1" noEditPoints="1" noAdjustHandles="1" noChangeArrowheads="1" noChangeShapeType="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Image Placeholder">
            <a:extLst>
              <a:ext uri="{FF2B5EF4-FFF2-40B4-BE49-F238E27FC236}">
                <a16:creationId xmlns:a16="http://schemas.microsoft.com/office/drawing/2014/main" id="{EE046CD0-6CB0-450D-DF21-B485FD284971}"/>
              </a:ext>
            </a:extLst>
          </p:cNvPr>
          <p:cNvSpPr>
            <a:spLocks noGrp="1" noRot="1" noChangeAspect="1" noMove="1" noResize="1" noEditPoints="1" noAdjustHandles="1" noChangeArrowheads="1" noChangeShapeType="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pic>
        <p:nvPicPr>
          <p:cNvPr id="9" name="NCDIT Logo" descr="N.C. Department of Information Technology Logo">
            <a:extLst>
              <a:ext uri="{FF2B5EF4-FFF2-40B4-BE49-F238E27FC236}">
                <a16:creationId xmlns:a16="http://schemas.microsoft.com/office/drawing/2014/main" id="{569F1023-AC2C-F569-2DDD-6223765642EB}"/>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76355" y="352314"/>
            <a:ext cx="2565070" cy="420471"/>
          </a:xfrm>
          <a:prstGeom prst="rect">
            <a:avLst/>
          </a:prstGeom>
        </p:spPr>
      </p:pic>
    </p:spTree>
    <p:extLst>
      <p:ext uri="{BB962C8B-B14F-4D97-AF65-F5344CB8AC3E}">
        <p14:creationId xmlns:p14="http://schemas.microsoft.com/office/powerpoint/2010/main" val="23976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F3D15-DA4D-4AC0-85EE-660C754EC137}" type="slidenum">
              <a:rPr lang="en-US" smtClean="0"/>
              <a:t>1</a:t>
            </a:fld>
            <a:endParaRPr lang="en-US"/>
          </a:p>
        </p:txBody>
      </p:sp>
    </p:spTree>
    <p:extLst>
      <p:ext uri="{BB962C8B-B14F-4D97-AF65-F5344CB8AC3E}">
        <p14:creationId xmlns:p14="http://schemas.microsoft.com/office/powerpoint/2010/main" val="105051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DD45-14A8-BEC7-AD7C-25F3C47BA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77F17-A8BB-F324-F48E-1BD3E82D1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2EBCD-77DF-C170-3D42-F8FB128A76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6A8AE8-F6DA-4878-4C9A-E5D2C47D2406}"/>
              </a:ext>
            </a:extLst>
          </p:cNvPr>
          <p:cNvSpPr>
            <a:spLocks noGrp="1"/>
          </p:cNvSpPr>
          <p:nvPr>
            <p:ph type="sldNum" sz="quarter" idx="5"/>
          </p:nvPr>
        </p:nvSpPr>
        <p:spPr/>
        <p:txBody>
          <a:bodyPr/>
          <a:lstStyle/>
          <a:p>
            <a:fld id="{44BF3D15-DA4D-4AC0-85EE-660C754EC137}" type="slidenum">
              <a:rPr lang="en-US" smtClean="0"/>
              <a:t>16</a:t>
            </a:fld>
            <a:endParaRPr lang="en-US"/>
          </a:p>
        </p:txBody>
      </p:sp>
    </p:spTree>
    <p:extLst>
      <p:ext uri="{BB962C8B-B14F-4D97-AF65-F5344CB8AC3E}">
        <p14:creationId xmlns:p14="http://schemas.microsoft.com/office/powerpoint/2010/main" val="101066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18</a:t>
            </a:fld>
            <a:endParaRPr lang="en-US"/>
          </a:p>
        </p:txBody>
      </p:sp>
    </p:spTree>
    <p:extLst>
      <p:ext uri="{BB962C8B-B14F-4D97-AF65-F5344CB8AC3E}">
        <p14:creationId xmlns:p14="http://schemas.microsoft.com/office/powerpoint/2010/main" val="151912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F3D15-DA4D-4AC0-85EE-660C754EC137}" type="slidenum">
              <a:rPr lang="en-US" smtClean="0"/>
              <a:t>2</a:t>
            </a:fld>
            <a:endParaRPr lang="en-US"/>
          </a:p>
        </p:txBody>
      </p:sp>
    </p:spTree>
    <p:extLst>
      <p:ext uri="{BB962C8B-B14F-4D97-AF65-F5344CB8AC3E}">
        <p14:creationId xmlns:p14="http://schemas.microsoft.com/office/powerpoint/2010/main" val="294740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5A352-51AC-8FEF-20BD-D6B6DDEDA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71FE6-4D33-49D5-25AD-0EE20A32A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81C4C-C63F-884D-1479-7CBAA98CA1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5291CD-1F85-69E5-679F-3C3E9B9054A5}"/>
              </a:ext>
            </a:extLst>
          </p:cNvPr>
          <p:cNvSpPr>
            <a:spLocks noGrp="1"/>
          </p:cNvSpPr>
          <p:nvPr>
            <p:ph type="sldNum" sz="quarter" idx="5"/>
          </p:nvPr>
        </p:nvSpPr>
        <p:spPr/>
        <p:txBody>
          <a:bodyPr/>
          <a:lstStyle/>
          <a:p>
            <a:fld id="{44BF3D15-DA4D-4AC0-85EE-660C754EC137}" type="slidenum">
              <a:rPr lang="en-US" smtClean="0"/>
              <a:t>6</a:t>
            </a:fld>
            <a:endParaRPr lang="en-US"/>
          </a:p>
        </p:txBody>
      </p:sp>
    </p:spTree>
    <p:extLst>
      <p:ext uri="{BB962C8B-B14F-4D97-AF65-F5344CB8AC3E}">
        <p14:creationId xmlns:p14="http://schemas.microsoft.com/office/powerpoint/2010/main" val="225751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9</a:t>
            </a:fld>
            <a:endParaRPr lang="en-US"/>
          </a:p>
        </p:txBody>
      </p:sp>
    </p:spTree>
    <p:extLst>
      <p:ext uri="{BB962C8B-B14F-4D97-AF65-F5344CB8AC3E}">
        <p14:creationId xmlns:p14="http://schemas.microsoft.com/office/powerpoint/2010/main" val="160441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10</a:t>
            </a:fld>
            <a:endParaRPr lang="en-US"/>
          </a:p>
        </p:txBody>
      </p:sp>
    </p:spTree>
    <p:extLst>
      <p:ext uri="{BB962C8B-B14F-4D97-AF65-F5344CB8AC3E}">
        <p14:creationId xmlns:p14="http://schemas.microsoft.com/office/powerpoint/2010/main" val="158465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11</a:t>
            </a:fld>
            <a:endParaRPr lang="en-US"/>
          </a:p>
        </p:txBody>
      </p:sp>
    </p:spTree>
    <p:extLst>
      <p:ext uri="{BB962C8B-B14F-4D97-AF65-F5344CB8AC3E}">
        <p14:creationId xmlns:p14="http://schemas.microsoft.com/office/powerpoint/2010/main" val="50145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12</a:t>
            </a:fld>
            <a:endParaRPr lang="en-US"/>
          </a:p>
        </p:txBody>
      </p:sp>
    </p:spTree>
    <p:extLst>
      <p:ext uri="{BB962C8B-B14F-4D97-AF65-F5344CB8AC3E}">
        <p14:creationId xmlns:p14="http://schemas.microsoft.com/office/powerpoint/2010/main" val="68699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DD45-14A8-BEC7-AD7C-25F3C47BA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77F17-A8BB-F324-F48E-1BD3E82D1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2EBCD-77DF-C170-3D42-F8FB128A76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6A8AE8-F6DA-4878-4C9A-E5D2C47D2406}"/>
              </a:ext>
            </a:extLst>
          </p:cNvPr>
          <p:cNvSpPr>
            <a:spLocks noGrp="1"/>
          </p:cNvSpPr>
          <p:nvPr>
            <p:ph type="sldNum" sz="quarter" idx="5"/>
          </p:nvPr>
        </p:nvSpPr>
        <p:spPr/>
        <p:txBody>
          <a:bodyPr/>
          <a:lstStyle/>
          <a:p>
            <a:fld id="{44BF3D15-DA4D-4AC0-85EE-660C754EC137}" type="slidenum">
              <a:rPr lang="en-US" smtClean="0"/>
              <a:t>13</a:t>
            </a:fld>
            <a:endParaRPr lang="en-US"/>
          </a:p>
        </p:txBody>
      </p:sp>
    </p:spTree>
    <p:extLst>
      <p:ext uri="{BB962C8B-B14F-4D97-AF65-F5344CB8AC3E}">
        <p14:creationId xmlns:p14="http://schemas.microsoft.com/office/powerpoint/2010/main" val="160076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F3D15-DA4D-4AC0-85EE-660C754EC137}" type="slidenum">
              <a:rPr lang="en-US" smtClean="0"/>
              <a:t>15</a:t>
            </a:fld>
            <a:endParaRPr lang="en-US"/>
          </a:p>
        </p:txBody>
      </p:sp>
    </p:spTree>
    <p:extLst>
      <p:ext uri="{BB962C8B-B14F-4D97-AF65-F5344CB8AC3E}">
        <p14:creationId xmlns:p14="http://schemas.microsoft.com/office/powerpoint/2010/main" val="54393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55345" y="644886"/>
            <a:ext cx="7949184" cy="2612969"/>
          </a:xfrm>
          <a:prstGeom prst="rect">
            <a:avLst/>
          </a:prstGeom>
        </p:spPr>
        <p:txBody>
          <a:bodyPr anchor="b">
            <a:normAutofit/>
          </a:bodyPr>
          <a:lstStyle>
            <a:lvl1pPr algn="l">
              <a:defRPr sz="32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55345" y="3327470"/>
            <a:ext cx="7949184" cy="2515057"/>
          </a:xfrm>
          <a:prstGeom prst="rect">
            <a:avLst/>
          </a:prstGeom>
        </p:spPr>
        <p:txBody>
          <a:bodyPr>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3385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B2E810E-E32D-7257-7DB8-DBA22334042D}"/>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8" name="Content Placeholder">
            <a:extLst>
              <a:ext uri="{FF2B5EF4-FFF2-40B4-BE49-F238E27FC236}">
                <a16:creationId xmlns:a16="http://schemas.microsoft.com/office/drawing/2014/main" id="{460816FC-561A-4B36-80FE-3FFDAAA42A1B}"/>
              </a:ext>
            </a:extLst>
          </p:cNvPr>
          <p:cNvSpPr>
            <a:spLocks noGrp="1"/>
          </p:cNvSpPr>
          <p:nvPr>
            <p:ph idx="1"/>
          </p:nvPr>
        </p:nvSpPr>
        <p:spPr>
          <a:xfrm>
            <a:off x="838518" y="1243584"/>
            <a:ext cx="5074920" cy="4736592"/>
          </a:xfrm>
        </p:spPr>
        <p:txBody>
          <a:bodyPr>
            <a:noAutofit/>
          </a:bodyPr>
          <a:lstStyle>
            <a:lvl1pPr marL="225425" indent="-225425">
              <a:lnSpc>
                <a:spcPts val="3000"/>
              </a:lnSpc>
              <a:spcBef>
                <a:spcPts val="800"/>
              </a:spcBef>
              <a:spcAft>
                <a:spcPts val="800"/>
              </a:spcAft>
              <a:buFont typeface="Arial" panose="020B0604020202020204" pitchFamily="34" charset="0"/>
              <a:buChar char="•"/>
              <a:defRPr sz="2800"/>
            </a:lvl1pPr>
            <a:lvl2pPr>
              <a:lnSpc>
                <a:spcPts val="2600"/>
              </a:lnSpc>
              <a:spcBef>
                <a:spcPts val="800"/>
              </a:spcBef>
              <a:spcAft>
                <a:spcPts val="8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a:extLst>
              <a:ext uri="{FF2B5EF4-FFF2-40B4-BE49-F238E27FC236}">
                <a16:creationId xmlns:a16="http://schemas.microsoft.com/office/drawing/2014/main" id="{9C8D1CF6-FCA9-2239-642B-3BFAFC0D9D14}"/>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dirty="0"/>
          </a:p>
        </p:txBody>
      </p:sp>
    </p:spTree>
    <p:extLst>
      <p:ext uri="{BB962C8B-B14F-4D97-AF65-F5344CB8AC3E}">
        <p14:creationId xmlns:p14="http://schemas.microsoft.com/office/powerpoint/2010/main" val="331043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146DA132-664A-C2AD-7C4B-BB39E098A03F}"/>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4" name="Content Placeholder">
            <a:extLst>
              <a:ext uri="{FF2B5EF4-FFF2-40B4-BE49-F238E27FC236}">
                <a16:creationId xmlns:a16="http://schemas.microsoft.com/office/drawing/2014/main" id="{9136033F-46D1-983B-67AE-A73FE7159C5C}"/>
              </a:ext>
            </a:extLst>
          </p:cNvPr>
          <p:cNvSpPr>
            <a:spLocks noGrp="1"/>
          </p:cNvSpPr>
          <p:nvPr>
            <p:ph idx="1"/>
          </p:nvPr>
        </p:nvSpPr>
        <p:spPr>
          <a:xfrm>
            <a:off x="838200" y="1243584"/>
            <a:ext cx="5074920" cy="4736592"/>
          </a:xfrm>
        </p:spPr>
        <p:txBody>
          <a:bodyPr>
            <a:noAutofit/>
          </a:bodyPr>
          <a:lstStyle>
            <a:lvl1pPr marL="225425" indent="-225425">
              <a:lnSpc>
                <a:spcPts val="3000"/>
              </a:lnSpc>
              <a:spcBef>
                <a:spcPts val="600"/>
              </a:spcBef>
              <a:spcAft>
                <a:spcPts val="600"/>
              </a:spcAft>
              <a:buFont typeface="Arial" panose="020B0604020202020204" pitchFamily="34" charset="0"/>
              <a:buChar char="•"/>
              <a:defRPr sz="2800"/>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a:extLst>
              <a:ext uri="{FF2B5EF4-FFF2-40B4-BE49-F238E27FC236}">
                <a16:creationId xmlns:a16="http://schemas.microsoft.com/office/drawing/2014/main" id="{ED824702-C0C6-5BAB-81E4-68C9B7A92D5C}"/>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6287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1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0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646176" y="1389380"/>
            <a:ext cx="9144000" cy="2387600"/>
          </a:xfrm>
          <a:prstGeom prst="rect">
            <a:avLst/>
          </a:prstGeom>
        </p:spPr>
        <p:txBody>
          <a:bodyPr anchor="b">
            <a:noAutofit/>
          </a:bodyPr>
          <a:lstStyle>
            <a:lvl1pPr algn="l">
              <a:defRPr sz="32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646176"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Tree>
    <p:extLst>
      <p:ext uri="{BB962C8B-B14F-4D97-AF65-F5344CB8AC3E}">
        <p14:creationId xmlns:p14="http://schemas.microsoft.com/office/powerpoint/2010/main" val="34128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9CEC6BA-9CD8-8CEC-D620-B36C9F43B8B0}"/>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
        <p:nvSpPr>
          <p:cNvPr id="7" name="Section Subtitle">
            <a:extLst>
              <a:ext uri="{FF2B5EF4-FFF2-40B4-BE49-F238E27FC236}">
                <a16:creationId xmlns:a16="http://schemas.microsoft.com/office/drawing/2014/main" id="{7EF5374B-6720-4C46-E247-8CEAF193A304}"/>
              </a:ext>
            </a:extLst>
          </p:cNvPr>
          <p:cNvSpPr>
            <a:spLocks noGrp="1"/>
          </p:cNvSpPr>
          <p:nvPr>
            <p:ph type="subTitle" idx="1" hasCustomPrompt="1"/>
          </p:nvPr>
        </p:nvSpPr>
        <p:spPr>
          <a:xfrm>
            <a:off x="0" y="3156965"/>
            <a:ext cx="12192000" cy="1820037"/>
          </a:xfrm>
          <a:prstGeom prst="rect">
            <a:avLst/>
          </a:prstGeom>
        </p:spPr>
        <p:txBody>
          <a:bodyPr/>
          <a:lstStyle>
            <a:lvl1pPr marL="0" indent="0" algn="ctr">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br>
              <a:rPr lang="en-US" dirty="0"/>
            </a:br>
            <a:r>
              <a:rPr lang="en-US" dirty="0" err="1"/>
              <a:t>Presenter</a:t>
            </a:r>
            <a:r>
              <a:rPr lang="en-US" dirty="0"/>
              <a:t> Title</a:t>
            </a:r>
            <a:br>
              <a:rPr lang="en-US" dirty="0"/>
            </a:br>
            <a:r>
              <a:rPr lang="en-US" dirty="0"/>
              <a:t>Contact Information</a:t>
            </a:r>
          </a:p>
        </p:txBody>
      </p:sp>
    </p:spTree>
    <p:extLst>
      <p:ext uri="{BB962C8B-B14F-4D97-AF65-F5344CB8AC3E}">
        <p14:creationId xmlns:p14="http://schemas.microsoft.com/office/powerpoint/2010/main" val="233350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lvl1pPr>
              <a:lnSpc>
                <a:spcPts val="3000"/>
              </a:lnSpc>
              <a:spcBef>
                <a:spcPts val="600"/>
              </a:spcBef>
              <a:spcAft>
                <a:spcPts val="600"/>
              </a:spcAft>
              <a:defRPr/>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19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dirty="0"/>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lvl1pPr>
              <a:defRPr sz="2800"/>
            </a:lvl1pPr>
          </a:lstStyle>
          <a:p>
            <a:r>
              <a:rPr lang="en-US" dirty="0"/>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600"/>
              </a:spcBef>
              <a:buFont typeface="Arial" panose="020B0604020202020204" pitchFamily="34" charset="0"/>
              <a:buChar char="•"/>
              <a:defRPr sz="2800"/>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38162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3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94A549F-EB41-EBE2-00E8-02A83406662D}"/>
              </a:ext>
            </a:extLst>
          </p:cNvPr>
          <p:cNvSpPr>
            <a:spLocks noGrp="1"/>
          </p:cNvSpPr>
          <p:nvPr>
            <p:ph type="title" hasCustomPrompt="1"/>
          </p:nvPr>
        </p:nvSpPr>
        <p:spPr>
          <a:xfrm>
            <a:off x="838200" y="499237"/>
            <a:ext cx="10515600" cy="561467"/>
          </a:xfrm>
        </p:spPr>
        <p:txBody>
          <a:bodyPr/>
          <a:lstStyle>
            <a:lvl1pPr>
              <a:defRPr sz="2800"/>
            </a:lvl1pPr>
          </a:lstStyle>
          <a:p>
            <a:r>
              <a:rPr lang="en-US" dirty="0"/>
              <a:t>Click to Edit Slide Title</a:t>
            </a:r>
          </a:p>
        </p:txBody>
      </p:sp>
      <p:sp>
        <p:nvSpPr>
          <p:cNvPr id="5" name="Content Placeholder">
            <a:extLst>
              <a:ext uri="{FF2B5EF4-FFF2-40B4-BE49-F238E27FC236}">
                <a16:creationId xmlns:a16="http://schemas.microsoft.com/office/drawing/2014/main" id="{DA29FA3E-C510-9103-317F-C2A52E87F07B}"/>
              </a:ext>
            </a:extLst>
          </p:cNvPr>
          <p:cNvSpPr>
            <a:spLocks noGrp="1"/>
          </p:cNvSpPr>
          <p:nvPr>
            <p:ph idx="1"/>
          </p:nvPr>
        </p:nvSpPr>
        <p:spPr>
          <a:xfrm>
            <a:off x="838518" y="1243584"/>
            <a:ext cx="5074920" cy="4736592"/>
          </a:xfrm>
        </p:spPr>
        <p:txBody>
          <a:bodyPr>
            <a:noAutofit/>
          </a:bodyPr>
          <a:lstStyle>
            <a:lvl1pPr marL="225425" indent="-225425">
              <a:lnSpc>
                <a:spcPts val="2600"/>
              </a:lnSpc>
              <a:buFont typeface="Arial" panose="020B0604020202020204" pitchFamily="34" charset="0"/>
              <a:buChar char="•"/>
              <a:defRPr sz="2400"/>
            </a:lvl1pPr>
            <a:lvl3pPr>
              <a:spcBef>
                <a:spcPts val="800"/>
              </a:spcBef>
              <a:spcAft>
                <a:spcPts val="800"/>
              </a:spcAft>
              <a:defRPr/>
            </a:lvl3pPr>
            <a:lvl4pPr>
              <a:spcBef>
                <a:spcPts val="800"/>
              </a:spcBef>
              <a:spcAft>
                <a:spcPts val="800"/>
              </a:spcAft>
              <a:defRPr/>
            </a:lvl4pPr>
            <a:lvl5pPr>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a:extLst>
              <a:ext uri="{FF2B5EF4-FFF2-40B4-BE49-F238E27FC236}">
                <a16:creationId xmlns:a16="http://schemas.microsoft.com/office/drawing/2014/main" id="{26DD3FA7-9CFB-DDD7-8787-CFD40CD210E7}"/>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dirty="0"/>
          </a:p>
        </p:txBody>
      </p:sp>
    </p:spTree>
    <p:extLst>
      <p:ext uri="{BB962C8B-B14F-4D97-AF65-F5344CB8AC3E}">
        <p14:creationId xmlns:p14="http://schemas.microsoft.com/office/powerpoint/2010/main" val="268396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E5BD-2B29-8F63-B177-D412FB966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DBB6B-719D-1E16-FBC6-2F50E35C2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B7967-C950-32C0-1530-E0660FEFCAFB}"/>
              </a:ext>
            </a:extLst>
          </p:cNvPr>
          <p:cNvSpPr>
            <a:spLocks noGrp="1"/>
          </p:cNvSpPr>
          <p:nvPr>
            <p:ph type="dt" sz="half" idx="10"/>
          </p:nvPr>
        </p:nvSpPr>
        <p:spPr/>
        <p:txBody>
          <a:bodyPr/>
          <a:lstStyle/>
          <a:p>
            <a:fld id="{57959B03-87A6-4850-ADC2-90014E9E0366}" type="datetimeFigureOut">
              <a:rPr lang="en-US" smtClean="0"/>
              <a:t>10/17/2024</a:t>
            </a:fld>
            <a:endParaRPr lang="en-US"/>
          </a:p>
        </p:txBody>
      </p:sp>
      <p:sp>
        <p:nvSpPr>
          <p:cNvPr id="5" name="Footer Placeholder 4">
            <a:extLst>
              <a:ext uri="{FF2B5EF4-FFF2-40B4-BE49-F238E27FC236}">
                <a16:creationId xmlns:a16="http://schemas.microsoft.com/office/drawing/2014/main" id="{73F79D50-1B93-37E4-1B7A-EE320A080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55831-8C56-AC54-D037-35D02E510E1F}"/>
              </a:ext>
            </a:extLst>
          </p:cNvPr>
          <p:cNvSpPr>
            <a:spLocks noGrp="1"/>
          </p:cNvSpPr>
          <p:nvPr>
            <p:ph type="sldNum" sz="quarter" idx="12"/>
          </p:nvPr>
        </p:nvSpPr>
        <p:spPr/>
        <p:txBody>
          <a:bodyPr/>
          <a:lstStyle/>
          <a:p>
            <a:fld id="{06E24030-3EC0-4D8F-B9A7-892001AF571F}" type="slidenum">
              <a:rPr lang="en-US" smtClean="0"/>
              <a:t>‹#›</a:t>
            </a:fld>
            <a:endParaRPr lang="en-US"/>
          </a:p>
        </p:txBody>
      </p:sp>
    </p:spTree>
    <p:extLst>
      <p:ext uri="{BB962C8B-B14F-4D97-AF65-F5344CB8AC3E}">
        <p14:creationId xmlns:p14="http://schemas.microsoft.com/office/powerpoint/2010/main" val="183754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ts val="3000"/>
              </a:lnSpc>
              <a:spcAft>
                <a:spcPts val="600"/>
              </a:spcAft>
              <a:defRPr/>
            </a:lvl1pPr>
            <a:lvl2pPr>
              <a:lnSpc>
                <a:spcPts val="2600"/>
              </a:lnSpc>
              <a:spcAft>
                <a:spcPts val="600"/>
              </a:spcAft>
              <a:defRPr/>
            </a:lvl2pPr>
            <a:lvl3pPr>
              <a:lnSpc>
                <a:spcPts val="2200"/>
              </a:lnSpc>
              <a:spcAft>
                <a:spcPts val="600"/>
              </a:spcAft>
              <a:defRPr/>
            </a:lvl3pPr>
            <a:lvl4pPr>
              <a:lnSpc>
                <a:spcPts val="2000"/>
              </a:lnSpc>
              <a:spcAft>
                <a:spcPts val="600"/>
              </a:spcAft>
              <a:defRPr/>
            </a:lvl4pPr>
            <a:lvl5pPr>
              <a:lnSpc>
                <a:spcPts val="2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9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4B7E651-DEF9-91D5-65B1-782A6404DBD3}"/>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9" name="Text Placeholder 1">
            <a:extLst>
              <a:ext uri="{FF2B5EF4-FFF2-40B4-BE49-F238E27FC236}">
                <a16:creationId xmlns:a16="http://schemas.microsoft.com/office/drawing/2014/main" id="{33260D9E-FE41-BC92-B4A8-439A7B0DD025}"/>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ts val="3000"/>
              </a:lnSpc>
              <a:spcBef>
                <a:spcPts val="600"/>
              </a:spcBef>
              <a:spcAft>
                <a:spcPts val="600"/>
              </a:spcAft>
              <a:defRPr/>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933BD879-3291-5EA2-5D6E-456679E2F48F}"/>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ts val="3000"/>
              </a:lnSpc>
              <a:spcBef>
                <a:spcPts val="600"/>
              </a:spcBef>
              <a:spcAft>
                <a:spcPts val="600"/>
              </a:spcAft>
              <a:defRPr/>
            </a:lvl1pPr>
            <a:lvl2pPr>
              <a:lnSpc>
                <a:spcPts val="2600"/>
              </a:lnSpc>
              <a:spcBef>
                <a:spcPts val="600"/>
              </a:spcBef>
              <a:spcAft>
                <a:spcPts val="600"/>
              </a:spcAft>
              <a:defRPr/>
            </a:lvl2pPr>
            <a:lvl3pPr>
              <a:lnSpc>
                <a:spcPts val="2200"/>
              </a:lnSpc>
              <a:spcBef>
                <a:spcPts val="600"/>
              </a:spcBef>
              <a:spcAft>
                <a:spcPts val="600"/>
              </a:spcAft>
              <a:defRPr/>
            </a:lvl3pPr>
            <a:lvl4pPr>
              <a:lnSpc>
                <a:spcPts val="2000"/>
              </a:lnSpc>
              <a:spcBef>
                <a:spcPts val="600"/>
              </a:spcBef>
              <a:spcAft>
                <a:spcPts val="600"/>
              </a:spcAft>
              <a:defRPr/>
            </a:lvl4pPr>
            <a:lvl5pPr>
              <a:lnSpc>
                <a:spcPts val="2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2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26841"/>
      </p:ext>
    </p:extLst>
  </p:cSld>
  <p:clrMap bg1="dk1" tx1="lt1" bg2="dk2" tx2="lt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61121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662" r:id="rId3"/>
    <p:sldLayoutId id="2147483657" r:id="rId4"/>
    <p:sldLayoutId id="2147483816" r:id="rId5"/>
    <p:sldLayoutId id="214748381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600"/>
        </a:spcBef>
        <a:spcAft>
          <a:spcPts val="600"/>
        </a:spcAft>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ts val="2600"/>
        </a:lnSpc>
        <a:spcBef>
          <a:spcPts val="600"/>
        </a:spcBef>
        <a:spcAft>
          <a:spcPts val="600"/>
        </a:spcAft>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ts val="2200"/>
        </a:lnSpc>
        <a:spcBef>
          <a:spcPts val="60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ts val="2000"/>
        </a:lnSpc>
        <a:spcBef>
          <a:spcPts val="60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ts val="2000"/>
        </a:lnSpc>
        <a:spcBef>
          <a:spcPts val="600"/>
        </a:spcBef>
        <a:spcAft>
          <a:spcPts val="600"/>
        </a:spcAft>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0744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782" r:id="rId3"/>
    <p:sldLayoutId id="2147483784" r:id="rId4"/>
    <p:sldLayoutId id="214748378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ts val="26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ts val="22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2700"/>
      </p:ext>
    </p:extLst>
  </p:cSld>
  <p:clrMap bg1="lt1" tx1="dk1" bg2="lt2" tx2="dk2" accent1="accent1" accent2="accent2" accent3="accent3" accent4="accent4" accent5="accent5" accent6="accent6" hlink="hlink" folHlink="folHlink"/>
  <p:sldLayoutIdLst>
    <p:sldLayoutId id="214748364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077578"/>
      </p:ext>
    </p:extLst>
  </p:cSld>
  <p:clrMap bg1="lt1" tx1="dk1" bg2="lt2" tx2="dk2" accent1="accent1" accent2="accent2" accent3="accent3" accent4="accent4" accent5="accent5" accent6="accent6" hlink="hlink" folHlink="folHlink"/>
  <p:sldLayoutIdLst>
    <p:sldLayoutId id="21474837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666745" y="1687519"/>
            <a:ext cx="4882896" cy="807321"/>
          </a:xfrm>
          <a:prstGeom prst="rect">
            <a:avLst/>
          </a:prstGeom>
        </p:spPr>
      </p:pic>
    </p:spTree>
    <p:extLst>
      <p:ext uri="{BB962C8B-B14F-4D97-AF65-F5344CB8AC3E}">
        <p14:creationId xmlns:p14="http://schemas.microsoft.com/office/powerpoint/2010/main" val="1396338256"/>
      </p:ext>
    </p:extLst>
  </p:cSld>
  <p:clrMap bg1="lt1" tx1="dk1" bg2="lt2" tx2="dk2" accent1="accent1" accent2="accent2" accent3="accent3" accent4="accent4" accent5="accent5" accent6="accent6" hlink="hlink" folHlink="folHlink"/>
  <p:sldLayoutIdLst>
    <p:sldLayoutId id="214748381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gcc02.safelinks.protection.outlook.com/?url=https%3A%2F%2Fexperience.arcgis.com%2Fexperience%2F4c9561f7a1a7415d86201a785753e56f%2Fpage%2FPage%2F&amp;data=05%7C02%7Cemad.khatib%40nc.gov%7Ce389ee3fc6924f5f55bc08dc7f1b54ef%7C7a7681dcb9d0449a85c3ecc26cd7ed19%7C0%7C0%7C638525002566827647%7CUnknown%7CTWFpbGZsb3d8eyJWIjoiMC4wLjAwMDAiLCJQIjoiV2luMzIiLCJBTiI6Ik1haWwiLCJXVCI6Mn0%3D%7C0%7C%7C%7C&amp;sdata=q776yuDYSKnNxxUW9mlHJBEyrkyxaTaajSXi3Eb%2Bkxk%3D&amp;reserved=0" TargetMode="External"/><Relationship Id="rId2" Type="http://schemas.openxmlformats.org/officeDocument/2006/relationships/hyperlink" Target="https://gcc02.safelinks.protection.outlook.com/?url=https%3A%2F%2Fwww.ejhub.nc.gov%2F&amp;data=05%7C02%7Cemad.khatib%40nc.gov%7Ce389ee3fc6924f5f55bc08dc7f1b54ef%7C7a7681dcb9d0449a85c3ecc26cd7ed19%7C0%7C0%7C638525002566815130%7CUnknown%7CTWFpbGZsb3d8eyJWIjoiMC4wLjAwMDAiLCJQIjoiV2luMzIiLCJBTiI6Ik1haWwiLCJXVCI6Mn0%3D%7C0%7C%7C%7C&amp;sdata=vRDyEwz5E%2FEAFFsp91UM%2B1Z4QjWlN0Kt%2BgTvU%2BpCEP0%3D&amp;reserve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normAutofit/>
          </a:bodyPr>
          <a:lstStyle/>
          <a:p>
            <a:r>
              <a:rPr lang="en-US" dirty="0"/>
              <a:t>EJ EO292</a:t>
            </a:r>
            <a:br>
              <a:rPr lang="en-US" dirty="0"/>
            </a:br>
            <a:r>
              <a:rPr lang="en-US" dirty="0"/>
              <a:t>Mapping Tools &amp; Hub Project</a:t>
            </a:r>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Emad Khatib &amp; Matthew McLamb</a:t>
            </a:r>
            <a:br>
              <a:rPr lang="en-US" dirty="0"/>
            </a:br>
            <a:r>
              <a:rPr lang="en-US" dirty="0"/>
              <a:t>DIT – PMO &amp; Data Division</a:t>
            </a:r>
            <a:br>
              <a:rPr lang="en-US" dirty="0"/>
            </a:br>
            <a:br>
              <a:rPr lang="en-US" dirty="0"/>
            </a:br>
            <a:r>
              <a:rPr lang="en-US" dirty="0"/>
              <a:t>EJ Council Meeting</a:t>
            </a:r>
          </a:p>
          <a:p>
            <a:r>
              <a:rPr lang="en-US" dirty="0"/>
              <a:t>July 23, 2024</a:t>
            </a:r>
          </a:p>
        </p:txBody>
      </p:sp>
    </p:spTree>
    <p:extLst>
      <p:ext uri="{BB962C8B-B14F-4D97-AF65-F5344CB8AC3E}">
        <p14:creationId xmlns:p14="http://schemas.microsoft.com/office/powerpoint/2010/main" val="32139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a:xfrm>
            <a:off x="510398" y="421351"/>
            <a:ext cx="10515600" cy="561467"/>
          </a:xfrm>
        </p:spPr>
        <p:txBody>
          <a:bodyPr/>
          <a:lstStyle/>
          <a:p>
            <a:r>
              <a:rPr lang="en-US" dirty="0"/>
              <a:t>EJ Hub – Disclaimer Page Screenshot</a:t>
            </a:r>
          </a:p>
        </p:txBody>
      </p:sp>
      <p:pic>
        <p:nvPicPr>
          <p:cNvPr id="4" name="Picture 3">
            <a:extLst>
              <a:ext uri="{FF2B5EF4-FFF2-40B4-BE49-F238E27FC236}">
                <a16:creationId xmlns:a16="http://schemas.microsoft.com/office/drawing/2014/main" id="{974D8B68-E132-05E6-254C-2EA85ED6E14F}"/>
              </a:ext>
            </a:extLst>
          </p:cNvPr>
          <p:cNvPicPr>
            <a:picLocks noChangeAspect="1"/>
          </p:cNvPicPr>
          <p:nvPr/>
        </p:nvPicPr>
        <p:blipFill>
          <a:blip r:embed="rId3"/>
          <a:stretch>
            <a:fillRect/>
          </a:stretch>
        </p:blipFill>
        <p:spPr>
          <a:xfrm>
            <a:off x="473480" y="995817"/>
            <a:ext cx="11511485" cy="5125146"/>
          </a:xfrm>
          <a:prstGeom prst="rect">
            <a:avLst/>
          </a:prstGeom>
        </p:spPr>
      </p:pic>
    </p:spTree>
    <p:extLst>
      <p:ext uri="{BB962C8B-B14F-4D97-AF65-F5344CB8AC3E}">
        <p14:creationId xmlns:p14="http://schemas.microsoft.com/office/powerpoint/2010/main" val="25545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F01EE90-4893-532E-A680-3CF9FA2AED51}"/>
              </a:ext>
            </a:extLst>
          </p:cNvPr>
          <p:cNvSpPr>
            <a:spLocks noGrp="1"/>
          </p:cNvSpPr>
          <p:nvPr>
            <p:ph type="title"/>
          </p:nvPr>
        </p:nvSpPr>
        <p:spPr>
          <a:xfrm>
            <a:off x="526676" y="429975"/>
            <a:ext cx="10515600" cy="561467"/>
          </a:xfrm>
        </p:spPr>
        <p:txBody>
          <a:bodyPr/>
          <a:lstStyle/>
          <a:p>
            <a:r>
              <a:rPr lang="en-US" dirty="0"/>
              <a:t>EJ Hub – Grants Page Screenshot</a:t>
            </a:r>
          </a:p>
        </p:txBody>
      </p:sp>
      <p:pic>
        <p:nvPicPr>
          <p:cNvPr id="3" name="Picture 2">
            <a:extLst>
              <a:ext uri="{FF2B5EF4-FFF2-40B4-BE49-F238E27FC236}">
                <a16:creationId xmlns:a16="http://schemas.microsoft.com/office/drawing/2014/main" id="{6869B761-174D-7C08-2851-120EA0D6BFA8}"/>
              </a:ext>
            </a:extLst>
          </p:cNvPr>
          <p:cNvPicPr>
            <a:picLocks noChangeAspect="1"/>
          </p:cNvPicPr>
          <p:nvPr/>
        </p:nvPicPr>
        <p:blipFill>
          <a:blip r:embed="rId3"/>
          <a:stretch>
            <a:fillRect/>
          </a:stretch>
        </p:blipFill>
        <p:spPr>
          <a:xfrm>
            <a:off x="526676" y="911076"/>
            <a:ext cx="10703299" cy="5357486"/>
          </a:xfrm>
          <a:prstGeom prst="rect">
            <a:avLst/>
          </a:prstGeom>
        </p:spPr>
      </p:pic>
    </p:spTree>
    <p:extLst>
      <p:ext uri="{BB962C8B-B14F-4D97-AF65-F5344CB8AC3E}">
        <p14:creationId xmlns:p14="http://schemas.microsoft.com/office/powerpoint/2010/main" val="102208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2AC419-9EF3-83D0-C9C6-48DF8021D9AF}"/>
              </a:ext>
            </a:extLst>
          </p:cNvPr>
          <p:cNvSpPr>
            <a:spLocks noGrp="1"/>
          </p:cNvSpPr>
          <p:nvPr>
            <p:ph type="title"/>
          </p:nvPr>
        </p:nvSpPr>
        <p:spPr>
          <a:xfrm>
            <a:off x="734688" y="490359"/>
            <a:ext cx="10515600" cy="561467"/>
          </a:xfrm>
        </p:spPr>
        <p:txBody>
          <a:bodyPr/>
          <a:lstStyle/>
          <a:p>
            <a:r>
              <a:rPr lang="en-US" dirty="0"/>
              <a:t>EJ Hub – Contact Page Screenshot</a:t>
            </a:r>
          </a:p>
        </p:txBody>
      </p:sp>
      <p:pic>
        <p:nvPicPr>
          <p:cNvPr id="3" name="Picture 2">
            <a:extLst>
              <a:ext uri="{FF2B5EF4-FFF2-40B4-BE49-F238E27FC236}">
                <a16:creationId xmlns:a16="http://schemas.microsoft.com/office/drawing/2014/main" id="{2C926615-0E60-BBA3-781B-A89FB59DE6CA}"/>
              </a:ext>
            </a:extLst>
          </p:cNvPr>
          <p:cNvPicPr>
            <a:picLocks noChangeAspect="1"/>
          </p:cNvPicPr>
          <p:nvPr/>
        </p:nvPicPr>
        <p:blipFill>
          <a:blip r:embed="rId3"/>
          <a:stretch>
            <a:fillRect/>
          </a:stretch>
        </p:blipFill>
        <p:spPr>
          <a:xfrm>
            <a:off x="710888" y="1019306"/>
            <a:ext cx="11101551" cy="5079567"/>
          </a:xfrm>
          <a:prstGeom prst="rect">
            <a:avLst/>
          </a:prstGeom>
        </p:spPr>
      </p:pic>
    </p:spTree>
    <p:extLst>
      <p:ext uri="{BB962C8B-B14F-4D97-AF65-F5344CB8AC3E}">
        <p14:creationId xmlns:p14="http://schemas.microsoft.com/office/powerpoint/2010/main" val="342190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F4FEE-396B-8FCD-2499-914CE0ABAA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3EFA87-7F44-CA75-6E3F-F740E3A6B83C}"/>
              </a:ext>
            </a:extLst>
          </p:cNvPr>
          <p:cNvSpPr>
            <a:spLocks noGrp="1"/>
          </p:cNvSpPr>
          <p:nvPr>
            <p:ph type="title"/>
          </p:nvPr>
        </p:nvSpPr>
        <p:spPr>
          <a:xfrm>
            <a:off x="838200" y="499237"/>
            <a:ext cx="4605867" cy="561467"/>
          </a:xfrm>
        </p:spPr>
        <p:txBody>
          <a:bodyPr/>
          <a:lstStyle/>
          <a:p>
            <a:r>
              <a:rPr lang="en-US" dirty="0"/>
              <a:t>Agenda</a:t>
            </a:r>
          </a:p>
        </p:txBody>
      </p:sp>
      <p:sp>
        <p:nvSpPr>
          <p:cNvPr id="9" name="Text Placeholder 8">
            <a:extLst>
              <a:ext uri="{FF2B5EF4-FFF2-40B4-BE49-F238E27FC236}">
                <a16:creationId xmlns:a16="http://schemas.microsoft.com/office/drawing/2014/main" id="{24633D0B-3554-C076-4540-36A00CDA2264}"/>
              </a:ext>
            </a:extLst>
          </p:cNvPr>
          <p:cNvSpPr>
            <a:spLocks noGrp="1"/>
          </p:cNvSpPr>
          <p:nvPr>
            <p:ph idx="1"/>
          </p:nvPr>
        </p:nvSpPr>
        <p:spPr>
          <a:xfrm>
            <a:off x="907761" y="1204642"/>
            <a:ext cx="8398163" cy="3991373"/>
          </a:xfrm>
        </p:spPr>
        <p:txBody>
          <a:bodyPr/>
          <a:lstStyle/>
          <a:p>
            <a:pPr lvl="0"/>
            <a:r>
              <a:rPr lang="en-US" dirty="0"/>
              <a:t>Project Overview </a:t>
            </a:r>
          </a:p>
          <a:p>
            <a:pPr lvl="0"/>
            <a:r>
              <a:rPr lang="en-US" dirty="0"/>
              <a:t>Project Status, Accomplishments, and Work in Progress</a:t>
            </a:r>
          </a:p>
          <a:p>
            <a:pPr lvl="0"/>
            <a:r>
              <a:rPr lang="en-US" b="1" u="sng" dirty="0"/>
              <a:t>Next Steps</a:t>
            </a:r>
          </a:p>
        </p:txBody>
      </p:sp>
    </p:spTree>
    <p:extLst>
      <p:ext uri="{BB962C8B-B14F-4D97-AF65-F5344CB8AC3E}">
        <p14:creationId xmlns:p14="http://schemas.microsoft.com/office/powerpoint/2010/main" val="10206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A74465D8-D629-60D9-9661-AB87E6087493}"/>
              </a:ext>
            </a:extLst>
          </p:cNvPr>
          <p:cNvSpPr>
            <a:spLocks noGrp="1"/>
          </p:cNvSpPr>
          <p:nvPr>
            <p:ph type="body" sz="quarter" idx="10"/>
          </p:nvPr>
        </p:nvSpPr>
        <p:spPr>
          <a:xfrm>
            <a:off x="838199" y="1166749"/>
            <a:ext cx="10917026" cy="4376212"/>
          </a:xfrm>
        </p:spPr>
        <p:txBody>
          <a:bodyPr/>
          <a:lstStyle/>
          <a:p>
            <a:pPr>
              <a:lnSpc>
                <a:spcPts val="2000"/>
              </a:lnSpc>
            </a:pPr>
            <a:r>
              <a:rPr lang="en-US" sz="1400" dirty="0"/>
              <a:t>Approval Request – The project team requests approval from the Council on the MVP to move forward with finalizing the MVP development process.</a:t>
            </a:r>
          </a:p>
          <a:p>
            <a:pPr>
              <a:lnSpc>
                <a:spcPts val="2000"/>
              </a:lnSpc>
            </a:pPr>
            <a:r>
              <a:rPr lang="en-US" sz="1400" dirty="0"/>
              <a:t>Complete the outstanding items of the council feedback list</a:t>
            </a:r>
          </a:p>
          <a:p>
            <a:pPr>
              <a:lnSpc>
                <a:spcPts val="2000"/>
              </a:lnSpc>
              <a:spcBef>
                <a:spcPts val="0"/>
              </a:spcBef>
              <a:spcAft>
                <a:spcPts val="0"/>
              </a:spcAft>
            </a:pPr>
            <a:r>
              <a:rPr lang="en-US" sz="1400" dirty="0"/>
              <a:t>Subcommittee or the Council to provide the following:</a:t>
            </a:r>
          </a:p>
          <a:p>
            <a:pPr>
              <a:lnSpc>
                <a:spcPts val="2000"/>
              </a:lnSpc>
            </a:pPr>
            <a:endParaRPr lang="en-US" sz="1400" dirty="0"/>
          </a:p>
          <a:p>
            <a:pPr>
              <a:lnSpc>
                <a:spcPts val="2000"/>
              </a:lnSpc>
            </a:pPr>
            <a:endParaRPr lang="en-US" sz="1400" dirty="0"/>
          </a:p>
          <a:p>
            <a:pPr marL="0" indent="0">
              <a:lnSpc>
                <a:spcPts val="2000"/>
              </a:lnSpc>
              <a:buNone/>
            </a:pPr>
            <a:endParaRPr lang="en-US" sz="1400" dirty="0"/>
          </a:p>
          <a:p>
            <a:pPr marL="0" indent="0">
              <a:lnSpc>
                <a:spcPts val="2000"/>
              </a:lnSpc>
              <a:buNone/>
            </a:pPr>
            <a:endParaRPr lang="en-US" sz="1400" dirty="0"/>
          </a:p>
          <a:p>
            <a:pPr marL="0" indent="0">
              <a:lnSpc>
                <a:spcPts val="2000"/>
              </a:lnSpc>
              <a:buNone/>
            </a:pPr>
            <a:endParaRPr lang="en-US" sz="1400" dirty="0"/>
          </a:p>
          <a:p>
            <a:pPr>
              <a:lnSpc>
                <a:spcPts val="2000"/>
              </a:lnSpc>
            </a:pPr>
            <a:r>
              <a:rPr lang="en-US" sz="1400" dirty="0"/>
              <a:t>Begin the accessibility assessment process</a:t>
            </a:r>
          </a:p>
          <a:p>
            <a:pPr>
              <a:lnSpc>
                <a:spcPts val="2000"/>
              </a:lnSpc>
            </a:pPr>
            <a:r>
              <a:rPr lang="en-US" sz="1400" dirty="0"/>
              <a:t>Prepare MVP for roll out council approval</a:t>
            </a:r>
          </a:p>
          <a:p>
            <a:pPr marL="0" indent="0">
              <a:lnSpc>
                <a:spcPts val="2000"/>
              </a:lnSpc>
              <a:buNone/>
            </a:pPr>
            <a:endParaRPr lang="en-US" sz="1400" dirty="0"/>
          </a:p>
        </p:txBody>
      </p:sp>
      <p:graphicFrame>
        <p:nvGraphicFramePr>
          <p:cNvPr id="9" name="Table 8">
            <a:extLst>
              <a:ext uri="{FF2B5EF4-FFF2-40B4-BE49-F238E27FC236}">
                <a16:creationId xmlns:a16="http://schemas.microsoft.com/office/drawing/2014/main" id="{613AE9DE-4D01-C5CF-117D-E4D59BEB881E}"/>
              </a:ext>
            </a:extLst>
          </p:cNvPr>
          <p:cNvGraphicFramePr>
            <a:graphicFrameLocks noGrp="1"/>
          </p:cNvGraphicFramePr>
          <p:nvPr>
            <p:extLst>
              <p:ext uri="{D42A27DB-BD31-4B8C-83A1-F6EECF244321}">
                <p14:modId xmlns:p14="http://schemas.microsoft.com/office/powerpoint/2010/main" val="588411112"/>
              </p:ext>
            </p:extLst>
          </p:nvPr>
        </p:nvGraphicFramePr>
        <p:xfrm>
          <a:off x="1121790" y="2554740"/>
          <a:ext cx="10515600" cy="1798320"/>
        </p:xfrm>
        <a:graphic>
          <a:graphicData uri="http://schemas.openxmlformats.org/drawingml/2006/table">
            <a:tbl>
              <a:tblPr firstRow="1" bandRow="1">
                <a:tableStyleId>{073A0DAA-6AF3-43AB-8588-CEC1D06C72B9}</a:tableStyleId>
              </a:tblPr>
              <a:tblGrid>
                <a:gridCol w="6280161">
                  <a:extLst>
                    <a:ext uri="{9D8B030D-6E8A-4147-A177-3AD203B41FA5}">
                      <a16:colId xmlns:a16="http://schemas.microsoft.com/office/drawing/2014/main" val="834355209"/>
                    </a:ext>
                  </a:extLst>
                </a:gridCol>
                <a:gridCol w="4235439">
                  <a:extLst>
                    <a:ext uri="{9D8B030D-6E8A-4147-A177-3AD203B41FA5}">
                      <a16:colId xmlns:a16="http://schemas.microsoft.com/office/drawing/2014/main" val="566224457"/>
                    </a:ext>
                  </a:extLst>
                </a:gridCol>
              </a:tblGrid>
              <a:tr h="656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ptos Narrow" panose="020B0004020202020204" pitchFamily="34" charset="0"/>
                        </a:rPr>
                        <a:t>Create an intake form in the grants section to collect information from users on funding needs.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ptos Narrow" panose="020B0004020202020204" pitchFamily="34" charset="0"/>
                        </a:rPr>
                        <a:t>Need Council input - what information needs to be captured in the form and who should receive the responses?</a:t>
                      </a:r>
                    </a:p>
                  </a:txBody>
                  <a:tcPr/>
                </a:tc>
                <a:extLst>
                  <a:ext uri="{0D108BD9-81ED-4DB2-BD59-A6C34878D82A}">
                    <a16:rowId xmlns:a16="http://schemas.microsoft.com/office/drawing/2014/main" val="2195883818"/>
                  </a:ext>
                </a:extLst>
              </a:tr>
              <a:tr h="833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ptos Narrow" panose="020B0004020202020204" pitchFamily="34" charset="0"/>
                        </a:rPr>
                        <a:t>Add an introduction to the EJ Hub that describes its purpose and that reflects on how NC government agencies are implicated in environmental injustice. This will help them introduce the tool and its goals and help the agencies begin to make change.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ptos Narrow" panose="020B0004020202020204" pitchFamily="34" charset="0"/>
                        </a:rPr>
                        <a:t>We request that the Council provide text to support this request. We can then add to the Mapping Tool splash screen.</a:t>
                      </a:r>
                    </a:p>
                    <a:p>
                      <a:endParaRPr lang="en-US" dirty="0"/>
                    </a:p>
                  </a:txBody>
                  <a:tcPr/>
                </a:tc>
                <a:extLst>
                  <a:ext uri="{0D108BD9-81ED-4DB2-BD59-A6C34878D82A}">
                    <a16:rowId xmlns:a16="http://schemas.microsoft.com/office/drawing/2014/main" val="2628825890"/>
                  </a:ext>
                </a:extLst>
              </a:tr>
            </a:tbl>
          </a:graphicData>
        </a:graphic>
      </p:graphicFrame>
    </p:spTree>
    <p:extLst>
      <p:ext uri="{BB962C8B-B14F-4D97-AF65-F5344CB8AC3E}">
        <p14:creationId xmlns:p14="http://schemas.microsoft.com/office/powerpoint/2010/main" val="23402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normAutofit/>
          </a:bodyPr>
          <a:lstStyle/>
          <a:p>
            <a:r>
              <a:rPr lang="en-US" dirty="0"/>
              <a:t>EJ EO292</a:t>
            </a:r>
            <a:br>
              <a:rPr lang="en-US" dirty="0"/>
            </a:br>
            <a:r>
              <a:rPr lang="en-US" dirty="0"/>
              <a:t>Mapping Tools &amp; Hub Project</a:t>
            </a:r>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Emad Khatib &amp; David Giordano</a:t>
            </a:r>
            <a:br>
              <a:rPr lang="en-US" dirty="0"/>
            </a:br>
            <a:r>
              <a:rPr lang="en-US" dirty="0"/>
              <a:t>DIT – PMO &amp; Data Division</a:t>
            </a:r>
            <a:br>
              <a:rPr lang="en-US" dirty="0"/>
            </a:br>
            <a:br>
              <a:rPr lang="en-US" dirty="0"/>
            </a:br>
            <a:r>
              <a:rPr lang="en-US" dirty="0"/>
              <a:t>EJ Council Meeting</a:t>
            </a:r>
          </a:p>
          <a:p>
            <a:r>
              <a:rPr lang="en-US" dirty="0"/>
              <a:t>March 26, 2024</a:t>
            </a:r>
          </a:p>
        </p:txBody>
      </p:sp>
      <p:sp>
        <p:nvSpPr>
          <p:cNvPr id="2" name="Presentation Title">
            <a:extLst>
              <a:ext uri="{FF2B5EF4-FFF2-40B4-BE49-F238E27FC236}">
                <a16:creationId xmlns:a16="http://schemas.microsoft.com/office/drawing/2014/main" id="{302B4501-66CF-E9C9-42F2-9E7E976EF787}"/>
              </a:ext>
            </a:extLst>
          </p:cNvPr>
          <p:cNvSpPr txBox="1">
            <a:spLocks/>
          </p:cNvSpPr>
          <p:nvPr/>
        </p:nvSpPr>
        <p:spPr>
          <a:xfrm>
            <a:off x="0" y="513082"/>
            <a:ext cx="12192000" cy="1031514"/>
          </a:xfrm>
          <a:prstGeom prst="rect">
            <a:avLst/>
          </a:prstGeom>
        </p:spPr>
        <p:txBody>
          <a:bodyPr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dirty="0"/>
              <a:t>Questions?</a:t>
            </a:r>
          </a:p>
        </p:txBody>
      </p:sp>
    </p:spTree>
    <p:extLst>
      <p:ext uri="{BB962C8B-B14F-4D97-AF65-F5344CB8AC3E}">
        <p14:creationId xmlns:p14="http://schemas.microsoft.com/office/powerpoint/2010/main" val="402823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49F4FEE-396B-8FCD-2499-914CE0ABAA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3EFA87-7F44-CA75-6E3F-F740E3A6B83C}"/>
              </a:ext>
            </a:extLst>
          </p:cNvPr>
          <p:cNvSpPr>
            <a:spLocks noGrp="1"/>
          </p:cNvSpPr>
          <p:nvPr>
            <p:ph type="title"/>
          </p:nvPr>
        </p:nvSpPr>
        <p:spPr>
          <a:xfrm>
            <a:off x="838200" y="499237"/>
            <a:ext cx="6334760" cy="561467"/>
          </a:xfrm>
        </p:spPr>
        <p:txBody>
          <a:bodyPr/>
          <a:lstStyle/>
          <a:p>
            <a:r>
              <a:rPr lang="en-US" dirty="0"/>
              <a:t>Supporting Slides</a:t>
            </a:r>
          </a:p>
        </p:txBody>
      </p:sp>
    </p:spTree>
    <p:extLst>
      <p:ext uri="{BB962C8B-B14F-4D97-AF65-F5344CB8AC3E}">
        <p14:creationId xmlns:p14="http://schemas.microsoft.com/office/powerpoint/2010/main" val="2860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B63463-7EF7-AD9D-82B5-A7DE139E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B833-7C08-092D-6A01-75BCAAEF2005}"/>
              </a:ext>
            </a:extLst>
          </p:cNvPr>
          <p:cNvSpPr>
            <a:spLocks noGrp="1"/>
          </p:cNvSpPr>
          <p:nvPr>
            <p:ph type="title"/>
          </p:nvPr>
        </p:nvSpPr>
        <p:spPr>
          <a:xfrm>
            <a:off x="838200" y="435866"/>
            <a:ext cx="10515600" cy="561467"/>
          </a:xfrm>
        </p:spPr>
        <p:txBody>
          <a:bodyPr anchor="t">
            <a:normAutofit/>
          </a:bodyPr>
          <a:lstStyle/>
          <a:p>
            <a:r>
              <a:rPr lang="en-US" dirty="0"/>
              <a:t>Project Process</a:t>
            </a:r>
          </a:p>
        </p:txBody>
      </p:sp>
      <p:pic>
        <p:nvPicPr>
          <p:cNvPr id="7" name="Picture 6">
            <a:extLst>
              <a:ext uri="{FF2B5EF4-FFF2-40B4-BE49-F238E27FC236}">
                <a16:creationId xmlns:a16="http://schemas.microsoft.com/office/drawing/2014/main" id="{8876B6EF-66E4-242A-FD5A-72ACA38B8028}"/>
              </a:ext>
            </a:extLst>
          </p:cNvPr>
          <p:cNvPicPr>
            <a:picLocks noChangeAspect="1"/>
          </p:cNvPicPr>
          <p:nvPr/>
        </p:nvPicPr>
        <p:blipFill>
          <a:blip r:embed="rId2"/>
          <a:stretch>
            <a:fillRect/>
          </a:stretch>
        </p:blipFill>
        <p:spPr>
          <a:xfrm>
            <a:off x="933254" y="979953"/>
            <a:ext cx="9662474" cy="5502416"/>
          </a:xfrm>
          <a:prstGeom prst="rect">
            <a:avLst/>
          </a:prstGeom>
          <a:noFill/>
        </p:spPr>
      </p:pic>
    </p:spTree>
    <p:extLst>
      <p:ext uri="{BB962C8B-B14F-4D97-AF65-F5344CB8AC3E}">
        <p14:creationId xmlns:p14="http://schemas.microsoft.com/office/powerpoint/2010/main" val="378839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a:xfrm>
            <a:off x="838200" y="339433"/>
            <a:ext cx="10515600" cy="561467"/>
          </a:xfrm>
        </p:spPr>
        <p:txBody>
          <a:bodyPr anchor="t">
            <a:normAutofit/>
          </a:bodyPr>
          <a:lstStyle/>
          <a:p>
            <a:r>
              <a:rPr lang="en-US" dirty="0"/>
              <a:t>Process Flow – Public Participation</a:t>
            </a:r>
          </a:p>
        </p:txBody>
      </p:sp>
      <p:pic>
        <p:nvPicPr>
          <p:cNvPr id="5" name="Picture 4">
            <a:extLst>
              <a:ext uri="{FF2B5EF4-FFF2-40B4-BE49-F238E27FC236}">
                <a16:creationId xmlns:a16="http://schemas.microsoft.com/office/drawing/2014/main" id="{3015117F-EB7C-EA80-09FF-70C584634BC2}"/>
              </a:ext>
            </a:extLst>
          </p:cNvPr>
          <p:cNvPicPr>
            <a:picLocks noChangeAspect="1"/>
          </p:cNvPicPr>
          <p:nvPr/>
        </p:nvPicPr>
        <p:blipFill>
          <a:blip r:embed="rId3"/>
          <a:stretch>
            <a:fillRect/>
          </a:stretch>
        </p:blipFill>
        <p:spPr>
          <a:xfrm>
            <a:off x="947807" y="844352"/>
            <a:ext cx="8325536" cy="5529820"/>
          </a:xfrm>
          <a:prstGeom prst="rect">
            <a:avLst/>
          </a:prstGeom>
          <a:noFill/>
        </p:spPr>
      </p:pic>
    </p:spTree>
    <p:extLst>
      <p:ext uri="{BB962C8B-B14F-4D97-AF65-F5344CB8AC3E}">
        <p14:creationId xmlns:p14="http://schemas.microsoft.com/office/powerpoint/2010/main" val="24605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2A7024-8B7A-B658-730A-8EA679F1D037}"/>
              </a:ext>
            </a:extLst>
          </p:cNvPr>
          <p:cNvSpPr>
            <a:spLocks noGrp="1"/>
          </p:cNvSpPr>
          <p:nvPr>
            <p:ph type="title"/>
          </p:nvPr>
        </p:nvSpPr>
        <p:spPr>
          <a:xfrm>
            <a:off x="838200" y="499237"/>
            <a:ext cx="4605867" cy="561467"/>
          </a:xfrm>
        </p:spPr>
        <p:txBody>
          <a:bodyPr/>
          <a:lstStyle/>
          <a:p>
            <a:r>
              <a:rPr lang="en-US" dirty="0"/>
              <a:t>Agenda</a:t>
            </a:r>
          </a:p>
        </p:txBody>
      </p:sp>
      <p:sp>
        <p:nvSpPr>
          <p:cNvPr id="9" name="Text Placeholder 8">
            <a:extLst>
              <a:ext uri="{FF2B5EF4-FFF2-40B4-BE49-F238E27FC236}">
                <a16:creationId xmlns:a16="http://schemas.microsoft.com/office/drawing/2014/main" id="{2C37F53B-C8A1-BEBB-583F-17C98EF0F764}"/>
              </a:ext>
            </a:extLst>
          </p:cNvPr>
          <p:cNvSpPr>
            <a:spLocks noGrp="1"/>
          </p:cNvSpPr>
          <p:nvPr>
            <p:ph idx="1"/>
          </p:nvPr>
        </p:nvSpPr>
        <p:spPr>
          <a:xfrm>
            <a:off x="907761" y="1204642"/>
            <a:ext cx="9242079" cy="3991373"/>
          </a:xfrm>
        </p:spPr>
        <p:txBody>
          <a:bodyPr/>
          <a:lstStyle/>
          <a:p>
            <a:pPr lvl="0"/>
            <a:r>
              <a:rPr lang="en-US" b="1" u="sng" dirty="0"/>
              <a:t>Project Status, Accomplishments, and Work in Progress</a:t>
            </a:r>
          </a:p>
          <a:p>
            <a:r>
              <a:rPr lang="en-US" dirty="0"/>
              <a:t>Protype Demo</a:t>
            </a:r>
          </a:p>
          <a:p>
            <a:pPr lvl="0"/>
            <a:r>
              <a:rPr lang="en-US" dirty="0"/>
              <a:t>Next Steps</a:t>
            </a:r>
          </a:p>
        </p:txBody>
      </p:sp>
    </p:spTree>
    <p:extLst>
      <p:ext uri="{BB962C8B-B14F-4D97-AF65-F5344CB8AC3E}">
        <p14:creationId xmlns:p14="http://schemas.microsoft.com/office/powerpoint/2010/main" val="38788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AAE77-119C-02E0-2CD0-C9E51E7BB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ED452-3431-4422-3E42-15F87314B797}"/>
              </a:ext>
            </a:extLst>
          </p:cNvPr>
          <p:cNvSpPr>
            <a:spLocks noGrp="1"/>
          </p:cNvSpPr>
          <p:nvPr>
            <p:ph type="title"/>
          </p:nvPr>
        </p:nvSpPr>
        <p:spPr/>
        <p:txBody>
          <a:bodyPr/>
          <a:lstStyle/>
          <a:p>
            <a:r>
              <a:rPr lang="en-US" dirty="0"/>
              <a:t>Project Status</a:t>
            </a:r>
          </a:p>
        </p:txBody>
      </p:sp>
      <p:graphicFrame>
        <p:nvGraphicFramePr>
          <p:cNvPr id="3" name="Table 2">
            <a:extLst>
              <a:ext uri="{FF2B5EF4-FFF2-40B4-BE49-F238E27FC236}">
                <a16:creationId xmlns:a16="http://schemas.microsoft.com/office/drawing/2014/main" id="{8BEC5868-4145-98E9-2395-91F47E4888BC}"/>
              </a:ext>
            </a:extLst>
          </p:cNvPr>
          <p:cNvGraphicFramePr>
            <a:graphicFrameLocks noGrp="1"/>
          </p:cNvGraphicFramePr>
          <p:nvPr/>
        </p:nvGraphicFramePr>
        <p:xfrm>
          <a:off x="2668603" y="1107615"/>
          <a:ext cx="5502028" cy="3703047"/>
        </p:xfrm>
        <a:graphic>
          <a:graphicData uri="http://schemas.openxmlformats.org/drawingml/2006/table">
            <a:tbl>
              <a:tblPr firstRow="1" firstCol="1" bandRow="1">
                <a:tableStyleId>{073A0DAA-6AF3-43AB-8588-CEC1D06C72B9}</a:tableStyleId>
              </a:tblPr>
              <a:tblGrid>
                <a:gridCol w="2827851">
                  <a:extLst>
                    <a:ext uri="{9D8B030D-6E8A-4147-A177-3AD203B41FA5}">
                      <a16:colId xmlns:a16="http://schemas.microsoft.com/office/drawing/2014/main" val="2196572053"/>
                    </a:ext>
                  </a:extLst>
                </a:gridCol>
                <a:gridCol w="1283335">
                  <a:extLst>
                    <a:ext uri="{9D8B030D-6E8A-4147-A177-3AD203B41FA5}">
                      <a16:colId xmlns:a16="http://schemas.microsoft.com/office/drawing/2014/main" val="1058617697"/>
                    </a:ext>
                  </a:extLst>
                </a:gridCol>
                <a:gridCol w="1390842">
                  <a:extLst>
                    <a:ext uri="{9D8B030D-6E8A-4147-A177-3AD203B41FA5}">
                      <a16:colId xmlns:a16="http://schemas.microsoft.com/office/drawing/2014/main" val="3767173494"/>
                    </a:ext>
                  </a:extLst>
                </a:gridCol>
              </a:tblGrid>
              <a:tr h="245375">
                <a:tc>
                  <a:txBody>
                    <a:bodyPr/>
                    <a:lstStyle/>
                    <a:p>
                      <a:pPr marL="0" marR="0" algn="l">
                        <a:spcBef>
                          <a:spcPts val="300"/>
                        </a:spcBef>
                        <a:spcAft>
                          <a:spcPts val="300"/>
                        </a:spcAft>
                      </a:pPr>
                      <a:r>
                        <a:rPr lang="en-US" sz="1100" dirty="0">
                          <a:effectLst/>
                        </a:rPr>
                        <a:t>Overall Project Status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l">
                        <a:spcBef>
                          <a:spcPts val="300"/>
                        </a:spcBef>
                        <a:spcAft>
                          <a:spcPts val="300"/>
                        </a:spcAft>
                      </a:pPr>
                      <a:r>
                        <a:rPr lang="en-US" sz="1100" dirty="0">
                          <a:solidFill>
                            <a:srgbClr val="00B050"/>
                          </a:solidFill>
                          <a:effectLst/>
                        </a:rPr>
                        <a:t> </a:t>
                      </a:r>
                      <a:r>
                        <a:rPr lang="en-US" sz="1100" b="0" dirty="0">
                          <a:solidFill>
                            <a:schemeClr val="tx1"/>
                          </a:solidFill>
                          <a:effectLst/>
                        </a:rPr>
                        <a:t>Public participation &amp; feedback SC</a:t>
                      </a:r>
                      <a:endParaRPr lang="en-US" sz="11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FF00"/>
                    </a:solidFill>
                  </a:tcPr>
                </a:tc>
                <a:tc hMerge="1">
                  <a:txBody>
                    <a:bodyPr/>
                    <a:lstStyle/>
                    <a:p>
                      <a:endParaRPr lang="en-US"/>
                    </a:p>
                  </a:txBody>
                  <a:tcPr/>
                </a:tc>
                <a:extLst>
                  <a:ext uri="{0D108BD9-81ED-4DB2-BD59-A6C34878D82A}">
                    <a16:rowId xmlns:a16="http://schemas.microsoft.com/office/drawing/2014/main" val="3064343447"/>
                  </a:ext>
                </a:extLst>
              </a:tr>
              <a:tr h="245375">
                <a:tc>
                  <a:txBody>
                    <a:bodyPr/>
                    <a:lstStyle/>
                    <a:p>
                      <a:pPr marL="0" marR="0" algn="l">
                        <a:spcBef>
                          <a:spcPts val="300"/>
                        </a:spcBef>
                        <a:spcAft>
                          <a:spcPts val="300"/>
                        </a:spcAft>
                      </a:pPr>
                      <a:r>
                        <a:rPr lang="en-US" sz="1200" dirty="0">
                          <a:effectLst/>
                        </a:rPr>
                        <a:t>Area</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300"/>
                        </a:spcBef>
                        <a:spcAft>
                          <a:spcPts val="300"/>
                        </a:spcAft>
                      </a:pPr>
                      <a:r>
                        <a:rPr lang="en-US" sz="1200" dirty="0">
                          <a:effectLst/>
                        </a:rPr>
                        <a:t>Status – DIT</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300"/>
                        </a:spcBef>
                        <a:spcAft>
                          <a:spcPts val="300"/>
                        </a:spcAft>
                      </a:pPr>
                      <a:r>
                        <a:rPr lang="en-US" sz="1200" dirty="0">
                          <a:effectLst/>
                        </a:rPr>
                        <a:t>Status – Agencies</a:t>
                      </a:r>
                      <a:endParaRPr lang="en-US"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2669518"/>
                  </a:ext>
                </a:extLst>
              </a:tr>
              <a:tr h="245375">
                <a:tc>
                  <a:txBody>
                    <a:bodyPr/>
                    <a:lstStyle/>
                    <a:p>
                      <a:pPr marL="0" marR="0" algn="l">
                        <a:spcBef>
                          <a:spcPts val="300"/>
                        </a:spcBef>
                        <a:spcAft>
                          <a:spcPts val="300"/>
                        </a:spcAft>
                      </a:pPr>
                      <a:r>
                        <a:rPr lang="en-US" sz="1100" dirty="0">
                          <a:effectLst/>
                        </a:rPr>
                        <a:t>Project Management Office</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highlight>
                            <a:srgbClr val="00FF00"/>
                          </a:highlight>
                        </a:rPr>
                        <a:t> </a:t>
                      </a:r>
                      <a:endParaRPr lang="en-US" sz="1100" dirty="0">
                        <a:effectLst/>
                        <a:highlight>
                          <a:srgbClr val="00FF00"/>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4045889092"/>
                  </a:ext>
                </a:extLst>
              </a:tr>
              <a:tr h="245375">
                <a:tc>
                  <a:txBody>
                    <a:bodyPr/>
                    <a:lstStyle/>
                    <a:p>
                      <a:pPr marL="0" marR="0" algn="l">
                        <a:spcBef>
                          <a:spcPts val="300"/>
                        </a:spcBef>
                        <a:spcAft>
                          <a:spcPts val="0"/>
                        </a:spcAft>
                      </a:pPr>
                      <a:r>
                        <a:rPr lang="en-US" sz="1100" dirty="0">
                          <a:effectLst/>
                        </a:rPr>
                        <a:t>Deliverable - Scope Document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Complete 3/19/24</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latin typeface="Tahoma" panose="020B0604030504040204" pitchFamily="34" charset="0"/>
                          <a:ea typeface="Times New Roman" panose="02020603050405020304" pitchFamily="18" charset="0"/>
                          <a:cs typeface="Times New Roman" panose="02020603050405020304" pitchFamily="18" charset="0"/>
                        </a:rPr>
                        <a:t>Complete</a:t>
                      </a:r>
                    </a:p>
                  </a:txBody>
                  <a:tcPr marL="68580" marR="68580" marT="0" marB="0" anchor="ctr">
                    <a:solidFill>
                      <a:srgbClr val="00B050"/>
                    </a:solidFill>
                  </a:tcPr>
                </a:tc>
                <a:extLst>
                  <a:ext uri="{0D108BD9-81ED-4DB2-BD59-A6C34878D82A}">
                    <a16:rowId xmlns:a16="http://schemas.microsoft.com/office/drawing/2014/main" val="2764495601"/>
                  </a:ext>
                </a:extLst>
              </a:tr>
              <a:tr h="258020">
                <a:tc>
                  <a:txBody>
                    <a:bodyPr/>
                    <a:lstStyle/>
                    <a:p>
                      <a:pPr marL="0" marR="0" algn="l" defTabSz="914400" rtl="0" eaLnBrk="1" latinLnBrk="0" hangingPunct="1">
                        <a:spcBef>
                          <a:spcPts val="300"/>
                        </a:spcBef>
                        <a:spcAft>
                          <a:spcPts val="300"/>
                        </a:spcAft>
                      </a:pPr>
                      <a:r>
                        <a:rPr lang="en-US" sz="1100" b="1" kern="1200" dirty="0">
                          <a:solidFill>
                            <a:schemeClr val="lt1"/>
                          </a:solidFill>
                          <a:effectLst/>
                          <a:latin typeface="+mn-lt"/>
                          <a:ea typeface="+mn-ea"/>
                          <a:cs typeface="+mn-cs"/>
                        </a:rPr>
                        <a:t>Council Approval</a:t>
                      </a:r>
                    </a:p>
                  </a:txBody>
                  <a:tcPr marL="68580" marR="68580" marT="0" marB="0" anchor="ctr"/>
                </a:tc>
                <a:tc>
                  <a:txBody>
                    <a:bodyPr/>
                    <a:lstStyle/>
                    <a:p>
                      <a:pPr marL="0" marR="0" algn="l">
                        <a:lnSpc>
                          <a:spcPct val="107000"/>
                        </a:lnSpc>
                        <a:spcBef>
                          <a:spcPts val="300"/>
                        </a:spcBef>
                        <a:spcAft>
                          <a:spcPts val="300"/>
                        </a:spcAft>
                      </a:pPr>
                      <a:r>
                        <a:rPr lang="en-US" sz="1100" dirty="0">
                          <a:effectLst/>
                          <a:latin typeface="Tahoma" panose="020B0604030504040204" pitchFamily="34" charset="0"/>
                          <a:ea typeface="Times New Roman" panose="02020603050405020304" pitchFamily="18" charset="0"/>
                          <a:cs typeface="Times New Roman" panose="02020603050405020304" pitchFamily="18" charset="0"/>
                        </a:rPr>
                        <a:t>Complete 4/1/24</a:t>
                      </a:r>
                    </a:p>
                  </a:txBody>
                  <a:tcPr marL="68580" marR="68580" marT="0" marB="0" anchor="ctr">
                    <a:solidFill>
                      <a:srgbClr val="00B050"/>
                    </a:solidFill>
                  </a:tcPr>
                </a:tc>
                <a:tc>
                  <a:txBody>
                    <a:bodyPr/>
                    <a:lstStyle/>
                    <a:p>
                      <a:pPr marL="0" marR="0" algn="l">
                        <a:lnSpc>
                          <a:spcPct val="107000"/>
                        </a:lnSpc>
                        <a:spcBef>
                          <a:spcPts val="300"/>
                        </a:spcBef>
                        <a:spcAft>
                          <a:spcPts val="30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500805102"/>
                  </a:ext>
                </a:extLst>
              </a:tr>
              <a:tr h="258020">
                <a:tc>
                  <a:txBody>
                    <a:bodyPr/>
                    <a:lstStyle/>
                    <a:p>
                      <a:pPr marL="0" marR="0" algn="l" defTabSz="914400" rtl="0" eaLnBrk="1" latinLnBrk="0" hangingPunct="1">
                        <a:spcBef>
                          <a:spcPts val="300"/>
                        </a:spcBef>
                        <a:spcAft>
                          <a:spcPts val="300"/>
                        </a:spcAft>
                      </a:pPr>
                      <a:r>
                        <a:rPr lang="en-US" sz="1100" b="1" kern="1200" dirty="0">
                          <a:solidFill>
                            <a:schemeClr val="lt1"/>
                          </a:solidFill>
                          <a:effectLst/>
                          <a:latin typeface="+mn-lt"/>
                          <a:ea typeface="+mn-ea"/>
                          <a:cs typeface="+mn-cs"/>
                        </a:rPr>
                        <a:t>Design – Mapping Tool</a:t>
                      </a:r>
                    </a:p>
                  </a:txBody>
                  <a:tcPr marL="68580" marR="68580" marT="0" marB="0" anchor="ctr"/>
                </a:tc>
                <a:tc>
                  <a:txBody>
                    <a:bodyPr/>
                    <a:lstStyle/>
                    <a:p>
                      <a:pPr marL="0" marR="0" algn="l">
                        <a:lnSpc>
                          <a:spcPct val="107000"/>
                        </a:lnSpc>
                        <a:spcBef>
                          <a:spcPts val="300"/>
                        </a:spcBef>
                        <a:spcAft>
                          <a:spcPts val="30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814196524"/>
                  </a:ext>
                </a:extLst>
              </a:tr>
              <a:tr h="245375">
                <a:tc>
                  <a:txBody>
                    <a:bodyPr/>
                    <a:lstStyle/>
                    <a:p>
                      <a:pPr marL="0" marR="0" algn="l">
                        <a:spcBef>
                          <a:spcPts val="300"/>
                        </a:spcBef>
                        <a:spcAft>
                          <a:spcPts val="0"/>
                        </a:spcAft>
                      </a:pPr>
                      <a:r>
                        <a:rPr lang="en-US" sz="1100" dirty="0">
                          <a:effectLst/>
                        </a:rPr>
                        <a:t>Hub Website Development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In Progress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686777331"/>
                  </a:ext>
                </a:extLst>
              </a:tr>
              <a:tr h="245375">
                <a:tc>
                  <a:txBody>
                    <a:bodyPr/>
                    <a:lstStyle/>
                    <a:p>
                      <a:pPr marL="0" marR="0" algn="l" defTabSz="914400" rtl="0" eaLnBrk="1" latinLnBrk="0" hangingPunct="1">
                        <a:spcBef>
                          <a:spcPts val="300"/>
                        </a:spcBef>
                        <a:spcAft>
                          <a:spcPts val="0"/>
                        </a:spcAft>
                      </a:pPr>
                      <a:r>
                        <a:rPr lang="en-US" sz="1100" b="1" kern="1200" dirty="0">
                          <a:solidFill>
                            <a:schemeClr val="lt1"/>
                          </a:solidFill>
                          <a:effectLst/>
                          <a:latin typeface="+mn-lt"/>
                          <a:ea typeface="+mn-ea"/>
                          <a:cs typeface="+mn-cs"/>
                        </a:rPr>
                        <a:t>Council Approval – Design Prototype</a:t>
                      </a:r>
                    </a:p>
                  </a:txBody>
                  <a:tcPr marL="68580" marR="68580" marT="0" marB="0" anchor="ctr"/>
                </a:tc>
                <a:tc>
                  <a:txBody>
                    <a:bodyPr/>
                    <a:lstStyle/>
                    <a:p>
                      <a:pPr marL="0" marR="0" algn="l">
                        <a:lnSpc>
                          <a:spcPct val="107000"/>
                        </a:lnSpc>
                        <a:spcBef>
                          <a:spcPts val="300"/>
                        </a:spcBef>
                        <a:spcAft>
                          <a:spcPts val="300"/>
                        </a:spcAft>
                      </a:pPr>
                      <a:r>
                        <a:rPr lang="en-US" sz="1100" dirty="0">
                          <a:effectLst/>
                          <a:latin typeface="+mn-lt"/>
                          <a:ea typeface="Times New Roman" panose="02020603050405020304" pitchFamily="18" charset="0"/>
                          <a:cs typeface="Times New Roman" panose="02020603050405020304" pitchFamily="18" charset="0"/>
                        </a:rPr>
                        <a:t>6/3/24</a:t>
                      </a:r>
                    </a:p>
                  </a:txBody>
                  <a:tcPr marL="68580" marR="68580" marT="0" marB="0" anchor="ctr">
                    <a:solidFill>
                      <a:srgbClr val="00B050"/>
                    </a:solidFill>
                  </a:tcPr>
                </a:tc>
                <a:tc>
                  <a:txBody>
                    <a:bodyPr/>
                    <a:lstStyle/>
                    <a:p>
                      <a:pPr marL="0" marR="0" algn="l">
                        <a:lnSpc>
                          <a:spcPct val="107000"/>
                        </a:lnSpc>
                        <a:spcBef>
                          <a:spcPts val="300"/>
                        </a:spcBef>
                        <a:spcAft>
                          <a:spcPts val="30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35724149"/>
                  </a:ext>
                </a:extLst>
              </a:tr>
              <a:tr h="245375">
                <a:tc>
                  <a:txBody>
                    <a:bodyPr/>
                    <a:lstStyle/>
                    <a:p>
                      <a:pPr marL="0" marR="0" algn="l" defTabSz="914400" rtl="0" eaLnBrk="1" latinLnBrk="0" hangingPunct="1">
                        <a:spcBef>
                          <a:spcPts val="300"/>
                        </a:spcBef>
                        <a:spcAft>
                          <a:spcPts val="0"/>
                        </a:spcAft>
                      </a:pPr>
                      <a:r>
                        <a:rPr lang="en-US" sz="1100" b="1" kern="1200" dirty="0">
                          <a:solidFill>
                            <a:schemeClr val="lt1"/>
                          </a:solidFill>
                          <a:effectLst/>
                          <a:latin typeface="+mn-lt"/>
                          <a:ea typeface="+mn-ea"/>
                          <a:cs typeface="+mn-cs"/>
                        </a:rPr>
                        <a:t>Data Acquisition</a:t>
                      </a:r>
                    </a:p>
                  </a:txBody>
                  <a:tcPr marL="68580" marR="68580" marT="0" marB="0" anchor="ctr"/>
                </a:tc>
                <a:tc>
                  <a:txBody>
                    <a:bodyPr/>
                    <a:lstStyle/>
                    <a:p>
                      <a:pPr marL="0" marR="0" algn="l" defTabSz="914400" rtl="0" eaLnBrk="1" latinLnBrk="0" hangingPunct="1">
                        <a:lnSpc>
                          <a:spcPct val="107000"/>
                        </a:lnSpc>
                        <a:spcBef>
                          <a:spcPts val="300"/>
                        </a:spcBef>
                        <a:spcAft>
                          <a:spcPts val="0"/>
                        </a:spcAft>
                      </a:pPr>
                      <a:endParaRPr lang="en-US" sz="1100" b="0" kern="1200" dirty="0">
                        <a:solidFill>
                          <a:schemeClr val="tx1"/>
                        </a:solidFill>
                        <a:effectLst/>
                        <a:latin typeface="+mn-lt"/>
                        <a:ea typeface="+mn-ea"/>
                        <a:cs typeface="+mn-cs"/>
                      </a:endParaRPr>
                    </a:p>
                  </a:txBody>
                  <a:tcPr marL="68580" marR="68580" marT="0" marB="0" anchor="ctr">
                    <a:solidFill>
                      <a:srgbClr val="00B050"/>
                    </a:solidFill>
                  </a:tcPr>
                </a:tc>
                <a:tc>
                  <a:txBody>
                    <a:bodyPr/>
                    <a:lstStyle/>
                    <a:p>
                      <a:pPr marL="0" marR="0" algn="l" defTabSz="914400" rtl="0" eaLnBrk="1" latinLnBrk="0" hangingPunct="1">
                        <a:lnSpc>
                          <a:spcPct val="107000"/>
                        </a:lnSpc>
                        <a:spcBef>
                          <a:spcPts val="300"/>
                        </a:spcBef>
                        <a:spcAft>
                          <a:spcPts val="0"/>
                        </a:spcAft>
                      </a:pPr>
                      <a:endParaRPr lang="en-US" sz="1100" b="0" kern="1200" dirty="0">
                        <a:solidFill>
                          <a:schemeClr val="tx1"/>
                        </a:solidFill>
                        <a:effectLst/>
                        <a:latin typeface="+mn-lt"/>
                        <a:ea typeface="+mn-ea"/>
                        <a:cs typeface="+mn-cs"/>
                      </a:endParaRPr>
                    </a:p>
                  </a:txBody>
                  <a:tcPr marL="68580" marR="68580" marT="0" marB="0" anchor="ctr">
                    <a:solidFill>
                      <a:srgbClr val="00B050"/>
                    </a:solidFill>
                  </a:tcPr>
                </a:tc>
                <a:extLst>
                  <a:ext uri="{0D108BD9-81ED-4DB2-BD59-A6C34878D82A}">
                    <a16:rowId xmlns:a16="http://schemas.microsoft.com/office/drawing/2014/main" val="1669835106"/>
                  </a:ext>
                </a:extLst>
              </a:tr>
              <a:tr h="258618">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1100" dirty="0">
                          <a:effectLst/>
                        </a:rPr>
                        <a:t>Data Symbology*</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TBD</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TBD</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584315632"/>
                  </a:ext>
                </a:extLst>
              </a:tr>
              <a:tr h="0">
                <a:tc>
                  <a:txBody>
                    <a:bodyPr/>
                    <a:lstStyle/>
                    <a:p>
                      <a:pPr marL="0" marR="0" algn="l">
                        <a:spcBef>
                          <a:spcPts val="300"/>
                        </a:spcBef>
                        <a:spcAft>
                          <a:spcPts val="0"/>
                        </a:spcAft>
                      </a:pP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l">
                        <a:lnSpc>
                          <a:spcPct val="107000"/>
                        </a:lnSpc>
                        <a:spcBef>
                          <a:spcPts val="300"/>
                        </a:spcBef>
                        <a:spcAft>
                          <a:spcPts val="300"/>
                        </a:spcAft>
                      </a:pPr>
                      <a:r>
                        <a:rPr lang="en-US" sz="1100">
                          <a:effectLst/>
                        </a:rPr>
                        <a: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177815972"/>
                  </a:ext>
                </a:extLst>
              </a:tr>
              <a:tr h="265310">
                <a:tc>
                  <a:txBody>
                    <a:bodyPr/>
                    <a:lstStyle/>
                    <a:p>
                      <a:pPr marL="0" marR="0" algn="l">
                        <a:spcBef>
                          <a:spcPts val="300"/>
                        </a:spcBef>
                        <a:spcAft>
                          <a:spcPts val="300"/>
                        </a:spcAft>
                      </a:pPr>
                      <a:r>
                        <a:rPr lang="en-US" sz="1100" dirty="0">
                          <a:effectLst/>
                          <a:latin typeface="Tahoma" panose="020B0604030504040204" pitchFamily="34" charset="0"/>
                          <a:ea typeface="Times New Roman" panose="02020603050405020304" pitchFamily="18" charset="0"/>
                          <a:cs typeface="Times New Roman" panose="02020603050405020304" pitchFamily="18" charset="0"/>
                        </a:rPr>
                        <a:t>MVP Development</a:t>
                      </a:r>
                    </a:p>
                  </a:txBody>
                  <a:tcPr marL="68580" marR="68580" marT="0" marB="0" anchor="ctr"/>
                </a:tc>
                <a:tc>
                  <a:txBody>
                    <a:bodyPr/>
                    <a:lstStyle/>
                    <a:p>
                      <a:pPr marL="0" marR="0" algn="l">
                        <a:lnSpc>
                          <a:spcPct val="107000"/>
                        </a:lnSpc>
                        <a:spcBef>
                          <a:spcPts val="300"/>
                        </a:spcBef>
                        <a:spcAft>
                          <a:spcPts val="300"/>
                        </a:spcAft>
                      </a:pPr>
                      <a:r>
                        <a:rPr lang="en-US" sz="1100" dirty="0">
                          <a:effectLst/>
                        </a:rPr>
                        <a:t>In Progress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752522393"/>
                  </a:ext>
                </a:extLst>
              </a:tr>
              <a:tr h="249307">
                <a:tc>
                  <a:txBody>
                    <a:bodyPr/>
                    <a:lstStyle/>
                    <a:p>
                      <a:pPr marL="0" marR="0" algn="l">
                        <a:spcBef>
                          <a:spcPts val="300"/>
                        </a:spcBef>
                        <a:spcAft>
                          <a:spcPts val="300"/>
                        </a:spcAft>
                      </a:pPr>
                      <a:r>
                        <a:rPr lang="en-US" sz="1100" dirty="0">
                          <a:effectLst/>
                        </a:rPr>
                        <a:t>Council Approval – MVP Prototype</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02711930"/>
                  </a:ext>
                </a:extLst>
              </a:tr>
              <a:tr h="251674">
                <a:tc>
                  <a:txBody>
                    <a:bodyPr/>
                    <a:lstStyle/>
                    <a:p>
                      <a:pPr marL="0" marR="0" algn="l">
                        <a:spcBef>
                          <a:spcPts val="300"/>
                        </a:spcBef>
                        <a:spcAft>
                          <a:spcPts val="300"/>
                        </a:spcAft>
                      </a:pPr>
                      <a:r>
                        <a:rPr lang="en-US" sz="1100" dirty="0">
                          <a:effectLst/>
                        </a:rPr>
                        <a:t>MVP</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3937341521"/>
                  </a:ext>
                </a:extLst>
              </a:tr>
              <a:tr h="276833">
                <a:tc>
                  <a:txBody>
                    <a:bodyPr/>
                    <a:lstStyle/>
                    <a:p>
                      <a:pPr marL="0" marR="0" algn="l">
                        <a:spcBef>
                          <a:spcPts val="300"/>
                        </a:spcBef>
                        <a:spcAft>
                          <a:spcPts val="300"/>
                        </a:spcAft>
                      </a:pPr>
                      <a:r>
                        <a:rPr lang="en-US" sz="1100" dirty="0">
                          <a:effectLst/>
                        </a:rPr>
                        <a:t>Roll Out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L="0" marR="0" algn="l">
                        <a:lnSpc>
                          <a:spcPct val="107000"/>
                        </a:lnSpc>
                        <a:spcBef>
                          <a:spcPts val="300"/>
                        </a:spcBef>
                        <a:spcAft>
                          <a:spcPts val="300"/>
                        </a:spcAft>
                      </a:pPr>
                      <a:r>
                        <a:rPr lang="en-US" sz="11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1189231156"/>
                  </a:ext>
                </a:extLst>
              </a:tr>
            </a:tbl>
          </a:graphicData>
        </a:graphic>
      </p:graphicFrame>
      <p:sp>
        <p:nvSpPr>
          <p:cNvPr id="4" name="TextBox 3">
            <a:extLst>
              <a:ext uri="{FF2B5EF4-FFF2-40B4-BE49-F238E27FC236}">
                <a16:creationId xmlns:a16="http://schemas.microsoft.com/office/drawing/2014/main" id="{7008D2DB-D5F9-3D54-CDA7-A9C357162182}"/>
              </a:ext>
            </a:extLst>
          </p:cNvPr>
          <p:cNvSpPr txBox="1"/>
          <p:nvPr/>
        </p:nvSpPr>
        <p:spPr>
          <a:xfrm>
            <a:off x="2582878" y="4857573"/>
            <a:ext cx="7923579" cy="461665"/>
          </a:xfrm>
          <a:prstGeom prst="rect">
            <a:avLst/>
          </a:prstGeom>
          <a:noFill/>
        </p:spPr>
        <p:txBody>
          <a:bodyPr wrap="none" rtlCol="0">
            <a:spAutoFit/>
          </a:bodyPr>
          <a:lstStyle/>
          <a:p>
            <a:pPr marL="171450" indent="-171450">
              <a:buFont typeface="Arial" panose="020B0604020202020204" pitchFamily="34" charset="0"/>
              <a:buChar char="•"/>
            </a:pPr>
            <a:r>
              <a:rPr lang="en-US" sz="1200" dirty="0"/>
              <a:t>Based on the feedback from Subcommittee</a:t>
            </a:r>
          </a:p>
          <a:p>
            <a:pPr marL="171450" indent="-171450">
              <a:buFont typeface="Arial" panose="020B0604020202020204" pitchFamily="34" charset="0"/>
              <a:buChar char="•"/>
            </a:pPr>
            <a:r>
              <a:rPr lang="en-US" sz="1200" dirty="0"/>
              <a:t>DHHS –  data layer “Number of Extreme Heat Days per Year". We are looking to see if there is another source. </a:t>
            </a:r>
          </a:p>
        </p:txBody>
      </p:sp>
    </p:spTree>
    <p:extLst>
      <p:ext uri="{BB962C8B-B14F-4D97-AF65-F5344CB8AC3E}">
        <p14:creationId xmlns:p14="http://schemas.microsoft.com/office/powerpoint/2010/main" val="11140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p:txBody>
          <a:bodyPr/>
          <a:lstStyle/>
          <a:p>
            <a:r>
              <a:rPr lang="en-US" dirty="0"/>
              <a:t>Project Timeline</a:t>
            </a:r>
          </a:p>
        </p:txBody>
      </p:sp>
      <p:graphicFrame>
        <p:nvGraphicFramePr>
          <p:cNvPr id="3" name="Table 2">
            <a:extLst>
              <a:ext uri="{FF2B5EF4-FFF2-40B4-BE49-F238E27FC236}">
                <a16:creationId xmlns:a16="http://schemas.microsoft.com/office/drawing/2014/main" id="{78CA037A-8961-343F-E355-D34F4814F8AA}"/>
              </a:ext>
            </a:extLst>
          </p:cNvPr>
          <p:cNvGraphicFramePr>
            <a:graphicFrameLocks noGrp="1"/>
          </p:cNvGraphicFramePr>
          <p:nvPr>
            <p:extLst>
              <p:ext uri="{D42A27DB-BD31-4B8C-83A1-F6EECF244321}">
                <p14:modId xmlns:p14="http://schemas.microsoft.com/office/powerpoint/2010/main" val="964550162"/>
              </p:ext>
            </p:extLst>
          </p:nvPr>
        </p:nvGraphicFramePr>
        <p:xfrm>
          <a:off x="901142" y="1060704"/>
          <a:ext cx="9873250" cy="5055429"/>
        </p:xfrm>
        <a:graphic>
          <a:graphicData uri="http://schemas.openxmlformats.org/drawingml/2006/table">
            <a:tbl>
              <a:tblPr/>
              <a:tblGrid>
                <a:gridCol w="503573">
                  <a:extLst>
                    <a:ext uri="{9D8B030D-6E8A-4147-A177-3AD203B41FA5}">
                      <a16:colId xmlns:a16="http://schemas.microsoft.com/office/drawing/2014/main" val="102565530"/>
                    </a:ext>
                  </a:extLst>
                </a:gridCol>
                <a:gridCol w="3342867">
                  <a:extLst>
                    <a:ext uri="{9D8B030D-6E8A-4147-A177-3AD203B41FA5}">
                      <a16:colId xmlns:a16="http://schemas.microsoft.com/office/drawing/2014/main" val="2125055426"/>
                    </a:ext>
                  </a:extLst>
                </a:gridCol>
                <a:gridCol w="602681">
                  <a:extLst>
                    <a:ext uri="{9D8B030D-6E8A-4147-A177-3AD203B41FA5}">
                      <a16:colId xmlns:a16="http://schemas.microsoft.com/office/drawing/2014/main" val="513922637"/>
                    </a:ext>
                  </a:extLst>
                </a:gridCol>
                <a:gridCol w="602681">
                  <a:extLst>
                    <a:ext uri="{9D8B030D-6E8A-4147-A177-3AD203B41FA5}">
                      <a16:colId xmlns:a16="http://schemas.microsoft.com/office/drawing/2014/main" val="2230784358"/>
                    </a:ext>
                  </a:extLst>
                </a:gridCol>
                <a:gridCol w="602681">
                  <a:extLst>
                    <a:ext uri="{9D8B030D-6E8A-4147-A177-3AD203B41FA5}">
                      <a16:colId xmlns:a16="http://schemas.microsoft.com/office/drawing/2014/main" val="2729330584"/>
                    </a:ext>
                  </a:extLst>
                </a:gridCol>
                <a:gridCol w="602681">
                  <a:extLst>
                    <a:ext uri="{9D8B030D-6E8A-4147-A177-3AD203B41FA5}">
                      <a16:colId xmlns:a16="http://schemas.microsoft.com/office/drawing/2014/main" val="1562691239"/>
                    </a:ext>
                  </a:extLst>
                </a:gridCol>
                <a:gridCol w="602681">
                  <a:extLst>
                    <a:ext uri="{9D8B030D-6E8A-4147-A177-3AD203B41FA5}">
                      <a16:colId xmlns:a16="http://schemas.microsoft.com/office/drawing/2014/main" val="2629823598"/>
                    </a:ext>
                  </a:extLst>
                </a:gridCol>
                <a:gridCol w="602681">
                  <a:extLst>
                    <a:ext uri="{9D8B030D-6E8A-4147-A177-3AD203B41FA5}">
                      <a16:colId xmlns:a16="http://schemas.microsoft.com/office/drawing/2014/main" val="3667206104"/>
                    </a:ext>
                  </a:extLst>
                </a:gridCol>
                <a:gridCol w="602681">
                  <a:extLst>
                    <a:ext uri="{9D8B030D-6E8A-4147-A177-3AD203B41FA5}">
                      <a16:colId xmlns:a16="http://schemas.microsoft.com/office/drawing/2014/main" val="3514758823"/>
                    </a:ext>
                  </a:extLst>
                </a:gridCol>
                <a:gridCol w="602681">
                  <a:extLst>
                    <a:ext uri="{9D8B030D-6E8A-4147-A177-3AD203B41FA5}">
                      <a16:colId xmlns:a16="http://schemas.microsoft.com/office/drawing/2014/main" val="2856805683"/>
                    </a:ext>
                  </a:extLst>
                </a:gridCol>
                <a:gridCol w="602681">
                  <a:extLst>
                    <a:ext uri="{9D8B030D-6E8A-4147-A177-3AD203B41FA5}">
                      <a16:colId xmlns:a16="http://schemas.microsoft.com/office/drawing/2014/main" val="2777769018"/>
                    </a:ext>
                  </a:extLst>
                </a:gridCol>
                <a:gridCol w="602681">
                  <a:extLst>
                    <a:ext uri="{9D8B030D-6E8A-4147-A177-3AD203B41FA5}">
                      <a16:colId xmlns:a16="http://schemas.microsoft.com/office/drawing/2014/main" val="3336933622"/>
                    </a:ext>
                  </a:extLst>
                </a:gridCol>
              </a:tblGrid>
              <a:tr h="297379">
                <a:tc>
                  <a:txBody>
                    <a:bodyPr/>
                    <a:lstStyle/>
                    <a:p>
                      <a:pPr algn="ctr" fontAlgn="b"/>
                      <a:r>
                        <a:rPr lang="en-US" sz="800" b="1" i="0" u="none" strike="noStrike">
                          <a:solidFill>
                            <a:srgbClr val="000000"/>
                          </a:solidFill>
                          <a:effectLst/>
                          <a:latin typeface="Aptos Narrow" panose="020B0004020202020204" pitchFamily="34" charset="0"/>
                        </a:rPr>
                        <a:t>Phase</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Task</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2024</a:t>
                      </a:r>
                      <a:br>
                        <a:rPr lang="en-US" sz="800" b="1" i="0" u="none" strike="noStrike">
                          <a:solidFill>
                            <a:srgbClr val="000000"/>
                          </a:solidFill>
                          <a:effectLst/>
                          <a:latin typeface="Aptos Narrow" panose="020B0004020202020204" pitchFamily="34" charset="0"/>
                        </a:rPr>
                      </a:br>
                      <a:r>
                        <a:rPr lang="en-US" sz="800" b="1" i="0" u="none" strike="noStrike">
                          <a:solidFill>
                            <a:srgbClr val="000000"/>
                          </a:solidFill>
                          <a:effectLst/>
                          <a:latin typeface="Aptos Narrow" panose="020B0004020202020204" pitchFamily="34" charset="0"/>
                        </a:rPr>
                        <a:t>January</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Feb</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March</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April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May</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June</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July</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August</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September</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October</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8657038"/>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Coordinate data with Agency  (DEQ)</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815698"/>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Coordinate data with Agency  (DHHS)</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795696"/>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Coordinate data with Agency (DOT)</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997932"/>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Coordinate data with Agency  (NCORR)</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5902250"/>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Develop Data Assessment Document</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3962296"/>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Data Assessment</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471957"/>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Develop Requirements Document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2469107"/>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Develop a gap analysis, if observed/needed</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385429"/>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Present findings to project sponsors &amp; Council members</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512652"/>
                  </a:ext>
                </a:extLst>
              </a:tr>
              <a:tr h="148689">
                <a:tc>
                  <a:txBody>
                    <a:bodyPr/>
                    <a:lstStyle/>
                    <a:p>
                      <a:pPr algn="ctr" fontAlgn="b"/>
                      <a:r>
                        <a:rPr lang="en-US" sz="800" b="0" i="0" u="none" strike="noStrike">
                          <a:solidFill>
                            <a:srgbClr val="000000"/>
                          </a:solidFill>
                          <a:effectLst/>
                          <a:highlight>
                            <a:srgbClr val="B5E6A2"/>
                          </a:highlight>
                          <a:latin typeface="Aptos Narrow" panose="020B0004020202020204" pitchFamily="34" charset="0"/>
                        </a:rPr>
                        <a:t>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l" fontAlgn="b"/>
                      <a:r>
                        <a:rPr lang="en-US" sz="800" b="0" i="0" u="none" strike="noStrike">
                          <a:solidFill>
                            <a:srgbClr val="000000"/>
                          </a:solidFill>
                          <a:effectLst/>
                          <a:latin typeface="Aptos Narrow" panose="020B0004020202020204" pitchFamily="34" charset="0"/>
                        </a:rPr>
                        <a:t>Approval of requirements from Council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750876"/>
                  </a:ext>
                </a:extLst>
              </a:tr>
              <a:tr h="148689">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5839275"/>
                  </a:ext>
                </a:extLst>
              </a:tr>
              <a:tr h="29737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Identify all data sources and determine if data agreements are needed</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4831457"/>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Develop a design framework</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684473"/>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Coordinate design with agencies</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35507"/>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Develop prototype and discuss with agencies</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379799"/>
                  </a:ext>
                </a:extLst>
              </a:tr>
              <a:tr h="148689">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IIH</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ptos Narrow" panose="020B0004020202020204" pitchFamily="34" charset="0"/>
                        </a:rPr>
                        <a:t>Create Hub site instance</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9556992"/>
                  </a:ext>
                </a:extLst>
              </a:tr>
              <a:tr h="148689">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IIH</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Aptos Narrow" panose="020B0004020202020204" pitchFamily="34" charset="0"/>
                        </a:rPr>
                        <a:t>Prepare Site mockup for prototype demo</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026625"/>
                  </a:ext>
                </a:extLst>
              </a:tr>
              <a:tr h="148689">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IIH</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ptos Narrow" panose="020B0004020202020204" pitchFamily="34" charset="0"/>
                        </a:rPr>
                        <a:t>Prepare site content</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08168"/>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Present prototype progress to Council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E97132"/>
                          </a:highlight>
                          <a:latin typeface="Aptos Narrow" panose="020B0004020202020204" pitchFamily="34" charset="0"/>
                        </a:rPr>
                        <a:t>Done</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7132"/>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796342"/>
                  </a:ext>
                </a:extLst>
              </a:tr>
              <a:tr h="148689">
                <a:tc>
                  <a:txBody>
                    <a:bodyPr/>
                    <a:lstStyle/>
                    <a:p>
                      <a:pPr algn="ctr" fontAlgn="b"/>
                      <a:r>
                        <a:rPr lang="en-US" sz="800" b="0" i="0" u="none" strike="noStrike">
                          <a:solidFill>
                            <a:srgbClr val="000000"/>
                          </a:solidFill>
                          <a:effectLst/>
                          <a:highlight>
                            <a:srgbClr val="D0D0D0"/>
                          </a:highlight>
                          <a:latin typeface="Aptos Narrow" panose="020B0004020202020204" pitchFamily="34" charset="0"/>
                        </a:rPr>
                        <a:t>IIH</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l" fontAlgn="b"/>
                      <a:r>
                        <a:rPr lang="en-US" sz="800" b="0" i="0" u="none" strike="noStrike">
                          <a:solidFill>
                            <a:srgbClr val="000000"/>
                          </a:solidFill>
                          <a:effectLst/>
                          <a:latin typeface="Aptos Narrow" panose="020B0004020202020204" pitchFamily="34" charset="0"/>
                        </a:rPr>
                        <a:t>Complete hub site design and layout</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744209"/>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Finalize prototype  with agencies</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472779"/>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Protype Demo to council / subcommittee (if needed)</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00B05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693239"/>
                  </a:ext>
                </a:extLst>
              </a:tr>
              <a:tr h="148689">
                <a:tc>
                  <a:txBody>
                    <a:bodyPr/>
                    <a:lstStyle/>
                    <a:p>
                      <a:pPr algn="ctr" fontAlgn="b"/>
                      <a:r>
                        <a:rPr lang="en-US" sz="800" b="0" i="0" u="none" strike="noStrike">
                          <a:solidFill>
                            <a:srgbClr val="000000"/>
                          </a:solidFill>
                          <a:effectLst/>
                          <a:latin typeface="Aptos Narrow" panose="020B0004020202020204" pitchFamily="34" charset="0"/>
                        </a:rPr>
                        <a:t>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Approval - prototype from council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0000"/>
                          </a:highlight>
                          <a:latin typeface="Aptos Narrow" panose="020B0004020202020204" pitchFamily="34" charset="0"/>
                        </a:rPr>
                        <a:t>Done</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4173368"/>
                  </a:ext>
                </a:extLst>
              </a:tr>
              <a:tr h="148689">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highlight>
                            <a:srgbClr val="D9D9D9"/>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1542692"/>
                  </a:ext>
                </a:extLst>
              </a:tr>
              <a:tr h="148689">
                <a:tc>
                  <a:txBody>
                    <a:bodyPr/>
                    <a:lstStyle/>
                    <a:p>
                      <a:pPr algn="ctr" fontAlgn="b"/>
                      <a:r>
                        <a:rPr lang="en-US" sz="800" b="0" i="0" u="none" strike="noStrike">
                          <a:solidFill>
                            <a:srgbClr val="000000"/>
                          </a:solidFill>
                          <a:effectLst/>
                          <a:latin typeface="Aptos Narrow" panose="020B0004020202020204" pitchFamily="34" charset="0"/>
                        </a:rPr>
                        <a:t>III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MVP development (Mapping tool &amp; Hub site)</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209358"/>
                  </a:ext>
                </a:extLst>
              </a:tr>
              <a:tr h="148689">
                <a:tc>
                  <a:txBody>
                    <a:bodyPr/>
                    <a:lstStyle/>
                    <a:p>
                      <a:pPr algn="ctr" fontAlgn="b"/>
                      <a:r>
                        <a:rPr lang="en-US" sz="800" b="0" i="0" u="none" strike="noStrike">
                          <a:solidFill>
                            <a:srgbClr val="000000"/>
                          </a:solidFill>
                          <a:effectLst/>
                          <a:latin typeface="Aptos Narrow" panose="020B0004020202020204" pitchFamily="34" charset="0"/>
                        </a:rPr>
                        <a:t>III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Initial MVP presentation to Council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E97132"/>
                          </a:highlight>
                          <a:latin typeface="Aptos Narrow" panose="020B0004020202020204" pitchFamily="34" charset="0"/>
                        </a:rPr>
                        <a:t>7/23</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7132"/>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8628553"/>
                  </a:ext>
                </a:extLst>
              </a:tr>
              <a:tr h="297379">
                <a:tc>
                  <a:txBody>
                    <a:bodyPr/>
                    <a:lstStyle/>
                    <a:p>
                      <a:pPr algn="ctr" fontAlgn="b"/>
                      <a:r>
                        <a:rPr lang="en-US" sz="800" b="0" i="0" u="none" strike="noStrike">
                          <a:solidFill>
                            <a:srgbClr val="000000"/>
                          </a:solidFill>
                          <a:effectLst/>
                          <a:latin typeface="Aptos Narrow" panose="020B0004020202020204" pitchFamily="34" charset="0"/>
                        </a:rPr>
                        <a:t>III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Test MVP (agencies, some council members/subcommiittee, selected public participants, project team)</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highlight>
                            <a:srgbClr val="83CCEB"/>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9383928"/>
                  </a:ext>
                </a:extLst>
              </a:tr>
              <a:tr h="148689">
                <a:tc>
                  <a:txBody>
                    <a:bodyPr/>
                    <a:lstStyle/>
                    <a:p>
                      <a:pPr algn="ctr" fontAlgn="b"/>
                      <a:r>
                        <a:rPr lang="en-US" sz="800" b="0" i="0" u="none" strike="noStrike">
                          <a:solidFill>
                            <a:srgbClr val="000000"/>
                          </a:solidFill>
                          <a:effectLst/>
                          <a:latin typeface="Aptos Narrow" panose="020B0004020202020204" pitchFamily="34" charset="0"/>
                        </a:rPr>
                        <a:t>III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Demo MVP to council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E97132"/>
                          </a:highlight>
                          <a:latin typeface="Aptos Narrow" panose="020B0004020202020204" pitchFamily="34" charset="0"/>
                        </a:rPr>
                        <a:t>8/20</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7132"/>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90925"/>
                  </a:ext>
                </a:extLst>
              </a:tr>
              <a:tr h="148689">
                <a:tc>
                  <a:txBody>
                    <a:bodyPr/>
                    <a:lstStyle/>
                    <a:p>
                      <a:pPr algn="ctr" fontAlgn="b"/>
                      <a:r>
                        <a:rPr lang="en-US" sz="800" b="0" i="0" u="none" strike="noStrike">
                          <a:solidFill>
                            <a:srgbClr val="000000"/>
                          </a:solidFill>
                          <a:effectLst/>
                          <a:latin typeface="Aptos Narrow" panose="020B0004020202020204" pitchFamily="34" charset="0"/>
                        </a:rPr>
                        <a:t>III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Approval - MVP from council</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highlight>
                            <a:srgbClr val="FF000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6635" marR="6635" marT="663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5470972"/>
                  </a:ext>
                </a:extLst>
              </a:tr>
              <a:tr h="148689">
                <a:tc>
                  <a:txBody>
                    <a:bodyPr/>
                    <a:lstStyle/>
                    <a:p>
                      <a:pPr algn="ctr" fontAlgn="b"/>
                      <a:r>
                        <a:rPr lang="en-US" sz="800" b="0" i="0" u="none" strike="noStrike">
                          <a:solidFill>
                            <a:srgbClr val="000000"/>
                          </a:solidFill>
                          <a:effectLst/>
                          <a:latin typeface="Aptos Narrow" panose="020B0004020202020204" pitchFamily="34" charset="0"/>
                        </a:rPr>
                        <a:t>III</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Roll out MVP</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highlight>
                            <a:srgbClr val="FFFFFF"/>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highlight>
                            <a:srgbClr val="FF0000"/>
                          </a:highlight>
                          <a:latin typeface="Aptos Narrow" panose="020B0004020202020204" pitchFamily="34" charset="0"/>
                        </a:rPr>
                        <a:t> </a:t>
                      </a:r>
                    </a:p>
                  </a:txBody>
                  <a:tcPr marL="6635" marR="6635" marT="6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75415384"/>
                  </a:ext>
                </a:extLst>
              </a:tr>
            </a:tbl>
          </a:graphicData>
        </a:graphic>
      </p:graphicFrame>
    </p:spTree>
    <p:extLst>
      <p:ext uri="{BB962C8B-B14F-4D97-AF65-F5344CB8AC3E}">
        <p14:creationId xmlns:p14="http://schemas.microsoft.com/office/powerpoint/2010/main" val="4226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E926-C0E7-A49D-659F-AA209D18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65DFA-9099-6ED2-58FD-9C049CDE7D55}"/>
              </a:ext>
            </a:extLst>
          </p:cNvPr>
          <p:cNvSpPr>
            <a:spLocks noGrp="1"/>
          </p:cNvSpPr>
          <p:nvPr>
            <p:ph type="title"/>
          </p:nvPr>
        </p:nvSpPr>
        <p:spPr>
          <a:xfrm>
            <a:off x="838200" y="451612"/>
            <a:ext cx="10515600" cy="561467"/>
          </a:xfrm>
        </p:spPr>
        <p:txBody>
          <a:bodyPr/>
          <a:lstStyle/>
          <a:p>
            <a:r>
              <a:rPr lang="en-US" dirty="0"/>
              <a:t>Status</a:t>
            </a:r>
          </a:p>
        </p:txBody>
      </p:sp>
      <p:sp>
        <p:nvSpPr>
          <p:cNvPr id="3" name="Text Placeholder 2">
            <a:extLst>
              <a:ext uri="{FF2B5EF4-FFF2-40B4-BE49-F238E27FC236}">
                <a16:creationId xmlns:a16="http://schemas.microsoft.com/office/drawing/2014/main" id="{B92B49B1-B4A6-7FEF-4807-F6E5D7F723AF}"/>
              </a:ext>
            </a:extLst>
          </p:cNvPr>
          <p:cNvSpPr>
            <a:spLocks noGrp="1"/>
          </p:cNvSpPr>
          <p:nvPr>
            <p:ph type="body" sz="quarter" idx="10"/>
          </p:nvPr>
        </p:nvSpPr>
        <p:spPr>
          <a:xfrm>
            <a:off x="838200" y="955928"/>
            <a:ext cx="10425057" cy="5368672"/>
          </a:xfrm>
        </p:spPr>
        <p:txBody>
          <a:bodyPr/>
          <a:lstStyle/>
          <a:p>
            <a:pPr>
              <a:lnSpc>
                <a:spcPct val="100000"/>
              </a:lnSpc>
              <a:spcBef>
                <a:spcPts val="0"/>
              </a:spcBef>
              <a:spcAft>
                <a:spcPts val="0"/>
              </a:spcAft>
            </a:pPr>
            <a:r>
              <a:rPr lang="en-US" sz="1600" dirty="0"/>
              <a:t>Obtained council’s approval on the revised requirements document</a:t>
            </a:r>
          </a:p>
          <a:p>
            <a:pPr lvl="1">
              <a:lnSpc>
                <a:spcPct val="100000"/>
              </a:lnSpc>
              <a:spcBef>
                <a:spcPts val="0"/>
              </a:spcBef>
              <a:spcAft>
                <a:spcPts val="0"/>
              </a:spcAft>
            </a:pPr>
            <a:r>
              <a:rPr lang="en-US" sz="1200" dirty="0"/>
              <a:t>Prisons</a:t>
            </a:r>
          </a:p>
          <a:p>
            <a:pPr lvl="1">
              <a:lnSpc>
                <a:spcPct val="100000"/>
              </a:lnSpc>
              <a:spcBef>
                <a:spcPts val="0"/>
              </a:spcBef>
              <a:spcAft>
                <a:spcPts val="0"/>
              </a:spcAft>
            </a:pPr>
            <a:r>
              <a:rPr lang="en-US" sz="1200" dirty="0"/>
              <a:t>State Owned Lands</a:t>
            </a:r>
          </a:p>
          <a:p>
            <a:pPr lvl="1">
              <a:lnSpc>
                <a:spcPct val="100000"/>
              </a:lnSpc>
              <a:spcBef>
                <a:spcPts val="0"/>
              </a:spcBef>
              <a:spcAft>
                <a:spcPts val="0"/>
              </a:spcAft>
            </a:pPr>
            <a:r>
              <a:rPr lang="en-US" sz="1200" dirty="0"/>
              <a:t>State Tribal Boundaries</a:t>
            </a:r>
          </a:p>
          <a:p>
            <a:pPr lvl="1">
              <a:lnSpc>
                <a:spcPct val="100000"/>
              </a:lnSpc>
              <a:spcBef>
                <a:spcPts val="0"/>
              </a:spcBef>
              <a:spcAft>
                <a:spcPts val="0"/>
              </a:spcAft>
            </a:pPr>
            <a:r>
              <a:rPr lang="en-US" sz="1200" dirty="0"/>
              <a:t>CDC Environmental Justice Index</a:t>
            </a:r>
          </a:p>
          <a:p>
            <a:pPr lvl="1">
              <a:lnSpc>
                <a:spcPct val="100000"/>
              </a:lnSpc>
              <a:spcBef>
                <a:spcPts val="0"/>
              </a:spcBef>
              <a:spcAft>
                <a:spcPts val="0"/>
              </a:spcAft>
            </a:pPr>
            <a:r>
              <a:rPr lang="en-US" sz="1200" dirty="0"/>
              <a:t>EPA Environmental Quality Index</a:t>
            </a:r>
          </a:p>
          <a:p>
            <a:pPr>
              <a:lnSpc>
                <a:spcPct val="100000"/>
              </a:lnSpc>
              <a:spcBef>
                <a:spcPts val="0"/>
              </a:spcBef>
              <a:spcAft>
                <a:spcPts val="0"/>
              </a:spcAft>
            </a:pPr>
            <a:r>
              <a:rPr lang="en-US" sz="1600" dirty="0"/>
              <a:t>Changed the basemap to “Topographic” for improved legibility</a:t>
            </a:r>
          </a:p>
          <a:p>
            <a:pPr>
              <a:lnSpc>
                <a:spcPct val="100000"/>
              </a:lnSpc>
              <a:spcBef>
                <a:spcPts val="0"/>
              </a:spcBef>
              <a:spcAft>
                <a:spcPts val="0"/>
              </a:spcAft>
            </a:pPr>
            <a:r>
              <a:rPr lang="en-US" sz="1600" dirty="0"/>
              <a:t>Work continues on the 34 recommendations provided by the subcommittee</a:t>
            </a:r>
          </a:p>
          <a:p>
            <a:pPr>
              <a:lnSpc>
                <a:spcPct val="100000"/>
              </a:lnSpc>
              <a:spcBef>
                <a:spcPts val="0"/>
              </a:spcBef>
              <a:spcAft>
                <a:spcPts val="0"/>
              </a:spcAft>
            </a:pPr>
            <a:r>
              <a:rPr lang="en-US" sz="1600" dirty="0"/>
              <a:t>Hub Site content text has been created. </a:t>
            </a:r>
          </a:p>
          <a:p>
            <a:pPr>
              <a:lnSpc>
                <a:spcPct val="100000"/>
              </a:lnSpc>
              <a:spcBef>
                <a:spcPts val="0"/>
              </a:spcBef>
              <a:spcAft>
                <a:spcPts val="0"/>
              </a:spcAft>
            </a:pPr>
            <a:r>
              <a:rPr lang="en-US" sz="1600" dirty="0"/>
              <a:t>EJ Hub Site introduction text and Grants intake form are outstanding from the Subcommittee/Council.</a:t>
            </a:r>
          </a:p>
        </p:txBody>
      </p:sp>
      <p:graphicFrame>
        <p:nvGraphicFramePr>
          <p:cNvPr id="5" name="Table 4">
            <a:extLst>
              <a:ext uri="{FF2B5EF4-FFF2-40B4-BE49-F238E27FC236}">
                <a16:creationId xmlns:a16="http://schemas.microsoft.com/office/drawing/2014/main" id="{61364429-D5F9-663D-6070-6EB13ED79C68}"/>
              </a:ext>
            </a:extLst>
          </p:cNvPr>
          <p:cNvGraphicFramePr>
            <a:graphicFrameLocks noGrp="1"/>
          </p:cNvGraphicFramePr>
          <p:nvPr/>
        </p:nvGraphicFramePr>
        <p:xfrm>
          <a:off x="1004943" y="3253423"/>
          <a:ext cx="9534524" cy="1920240"/>
        </p:xfrm>
        <a:graphic>
          <a:graphicData uri="http://schemas.openxmlformats.org/drawingml/2006/table">
            <a:tbl>
              <a:tblPr firstRow="1" bandRow="1">
                <a:tableStyleId>{073A0DAA-6AF3-43AB-8588-CEC1D06C72B9}</a:tableStyleId>
              </a:tblPr>
              <a:tblGrid>
                <a:gridCol w="1685924">
                  <a:extLst>
                    <a:ext uri="{9D8B030D-6E8A-4147-A177-3AD203B41FA5}">
                      <a16:colId xmlns:a16="http://schemas.microsoft.com/office/drawing/2014/main" val="1698387702"/>
                    </a:ext>
                  </a:extLst>
                </a:gridCol>
                <a:gridCol w="781050">
                  <a:extLst>
                    <a:ext uri="{9D8B030D-6E8A-4147-A177-3AD203B41FA5}">
                      <a16:colId xmlns:a16="http://schemas.microsoft.com/office/drawing/2014/main" val="1071877051"/>
                    </a:ext>
                  </a:extLst>
                </a:gridCol>
                <a:gridCol w="876300">
                  <a:extLst>
                    <a:ext uri="{9D8B030D-6E8A-4147-A177-3AD203B41FA5}">
                      <a16:colId xmlns:a16="http://schemas.microsoft.com/office/drawing/2014/main" val="2057331425"/>
                    </a:ext>
                  </a:extLst>
                </a:gridCol>
                <a:gridCol w="847725">
                  <a:extLst>
                    <a:ext uri="{9D8B030D-6E8A-4147-A177-3AD203B41FA5}">
                      <a16:colId xmlns:a16="http://schemas.microsoft.com/office/drawing/2014/main" val="2601092262"/>
                    </a:ext>
                  </a:extLst>
                </a:gridCol>
                <a:gridCol w="1238250">
                  <a:extLst>
                    <a:ext uri="{9D8B030D-6E8A-4147-A177-3AD203B41FA5}">
                      <a16:colId xmlns:a16="http://schemas.microsoft.com/office/drawing/2014/main" val="4105089599"/>
                    </a:ext>
                  </a:extLst>
                </a:gridCol>
                <a:gridCol w="1533525">
                  <a:extLst>
                    <a:ext uri="{9D8B030D-6E8A-4147-A177-3AD203B41FA5}">
                      <a16:colId xmlns:a16="http://schemas.microsoft.com/office/drawing/2014/main" val="3165352047"/>
                    </a:ext>
                  </a:extLst>
                </a:gridCol>
                <a:gridCol w="1266825">
                  <a:extLst>
                    <a:ext uri="{9D8B030D-6E8A-4147-A177-3AD203B41FA5}">
                      <a16:colId xmlns:a16="http://schemas.microsoft.com/office/drawing/2014/main" val="731868509"/>
                    </a:ext>
                  </a:extLst>
                </a:gridCol>
                <a:gridCol w="1304925">
                  <a:extLst>
                    <a:ext uri="{9D8B030D-6E8A-4147-A177-3AD203B41FA5}">
                      <a16:colId xmlns:a16="http://schemas.microsoft.com/office/drawing/2014/main" val="2889588213"/>
                    </a:ext>
                  </a:extLst>
                </a:gridCol>
              </a:tblGrid>
              <a:tr h="493553">
                <a:tc>
                  <a:txBody>
                    <a:bodyPr/>
                    <a:lstStyle/>
                    <a:p>
                      <a:r>
                        <a:rPr lang="en-US" sz="1600" dirty="0"/>
                        <a:t>Rec. Period</a:t>
                      </a:r>
                    </a:p>
                  </a:txBody>
                  <a:tcPr/>
                </a:tc>
                <a:tc>
                  <a:txBody>
                    <a:bodyPr/>
                    <a:lstStyle/>
                    <a:p>
                      <a:r>
                        <a:rPr lang="en-US" sz="1600" dirty="0"/>
                        <a:t># of Items</a:t>
                      </a:r>
                    </a:p>
                  </a:txBody>
                  <a:tcPr/>
                </a:tc>
                <a:tc>
                  <a:txBody>
                    <a:bodyPr/>
                    <a:lstStyle/>
                    <a:p>
                      <a:r>
                        <a:rPr lang="en-US" sz="1600" dirty="0"/>
                        <a:t>Accept</a:t>
                      </a:r>
                    </a:p>
                  </a:txBody>
                  <a:tcPr/>
                </a:tc>
                <a:tc>
                  <a:txBody>
                    <a:bodyPr/>
                    <a:lstStyle/>
                    <a:p>
                      <a:r>
                        <a:rPr lang="en-US" sz="1600" dirty="0"/>
                        <a:t>Reject</a:t>
                      </a:r>
                    </a:p>
                  </a:txBody>
                  <a:tcPr/>
                </a:tc>
                <a:tc>
                  <a:txBody>
                    <a:bodyPr/>
                    <a:lstStyle/>
                    <a:p>
                      <a:r>
                        <a:rPr lang="en-US" sz="1600" dirty="0"/>
                        <a:t>Need (GO) Approval</a:t>
                      </a:r>
                    </a:p>
                  </a:txBody>
                  <a:tcPr/>
                </a:tc>
                <a:tc>
                  <a:txBody>
                    <a:bodyPr/>
                    <a:lstStyle/>
                    <a:p>
                      <a:r>
                        <a:rPr lang="en-US" sz="1600" dirty="0"/>
                        <a:t>Need Info from Council</a:t>
                      </a:r>
                    </a:p>
                  </a:txBody>
                  <a:tcPr/>
                </a:tc>
                <a:tc>
                  <a:txBody>
                    <a:bodyPr/>
                    <a:lstStyle/>
                    <a:p>
                      <a:r>
                        <a:rPr lang="en-US" sz="1600" dirty="0"/>
                        <a:t>Complete To-Date</a:t>
                      </a:r>
                    </a:p>
                  </a:txBody>
                  <a:tcPr/>
                </a:tc>
                <a:tc>
                  <a:txBody>
                    <a:bodyPr/>
                    <a:lstStyle/>
                    <a:p>
                      <a:r>
                        <a:rPr lang="en-US" sz="1600" dirty="0"/>
                        <a:t>In Progress</a:t>
                      </a:r>
                    </a:p>
                  </a:txBody>
                  <a:tcPr/>
                </a:tc>
                <a:extLst>
                  <a:ext uri="{0D108BD9-81ED-4DB2-BD59-A6C34878D82A}">
                    <a16:rowId xmlns:a16="http://schemas.microsoft.com/office/drawing/2014/main" val="655244152"/>
                  </a:ext>
                </a:extLst>
              </a:tr>
              <a:tr h="285741">
                <a:tc>
                  <a:txBody>
                    <a:bodyPr/>
                    <a:lstStyle/>
                    <a:p>
                      <a:r>
                        <a:rPr lang="en-US" sz="1600" dirty="0"/>
                        <a:t>For Prototype</a:t>
                      </a:r>
                    </a:p>
                  </a:txBody>
                  <a:tcPr/>
                </a:tc>
                <a:tc>
                  <a:txBody>
                    <a:bodyPr/>
                    <a:lstStyle/>
                    <a:p>
                      <a:r>
                        <a:rPr lang="en-US" sz="1600" dirty="0"/>
                        <a:t>23</a:t>
                      </a:r>
                    </a:p>
                  </a:txBody>
                  <a:tcPr/>
                </a:tc>
                <a:tc>
                  <a:txBody>
                    <a:bodyPr/>
                    <a:lstStyle/>
                    <a:p>
                      <a:r>
                        <a:rPr lang="en-US" sz="1600" dirty="0"/>
                        <a:t>22</a:t>
                      </a:r>
                    </a:p>
                  </a:txBody>
                  <a:tcPr/>
                </a:tc>
                <a:tc>
                  <a:txBody>
                    <a:bodyPr/>
                    <a:lstStyle/>
                    <a:p>
                      <a:r>
                        <a:rPr lang="en-US" sz="1600" dirty="0"/>
                        <a:t>1*</a:t>
                      </a:r>
                    </a:p>
                  </a:txBody>
                  <a:tcPr/>
                </a:tc>
                <a:tc>
                  <a:txBody>
                    <a:bodyPr/>
                    <a:lstStyle/>
                    <a:p>
                      <a:pPr marL="285750" indent="-285750">
                        <a:buFont typeface="Wingdings" panose="05000000000000000000" pitchFamily="2" charset="2"/>
                        <a:buChar char="ü"/>
                      </a:pPr>
                      <a:r>
                        <a:rPr lang="en-US" sz="1600" dirty="0"/>
                        <a:t>1***</a:t>
                      </a:r>
                    </a:p>
                  </a:txBody>
                  <a:tcPr/>
                </a:tc>
                <a:tc>
                  <a:txBody>
                    <a:bodyPr/>
                    <a:lstStyle/>
                    <a:p>
                      <a:endParaRPr lang="en-US" sz="1600" dirty="0"/>
                    </a:p>
                  </a:txBody>
                  <a:tcPr/>
                </a:tc>
                <a:tc>
                  <a:txBody>
                    <a:bodyPr/>
                    <a:lstStyle/>
                    <a:p>
                      <a:r>
                        <a:rPr lang="en-US" sz="1600" dirty="0"/>
                        <a:t>21</a:t>
                      </a:r>
                    </a:p>
                  </a:txBody>
                  <a:tcPr/>
                </a:tc>
                <a:tc>
                  <a:txBody>
                    <a:bodyPr/>
                    <a:lstStyle/>
                    <a:p>
                      <a:r>
                        <a:rPr lang="en-US" sz="1600" dirty="0"/>
                        <a:t>2</a:t>
                      </a:r>
                    </a:p>
                  </a:txBody>
                  <a:tcPr/>
                </a:tc>
                <a:extLst>
                  <a:ext uri="{0D108BD9-81ED-4DB2-BD59-A6C34878D82A}">
                    <a16:rowId xmlns:a16="http://schemas.microsoft.com/office/drawing/2014/main" val="1272418835"/>
                  </a:ext>
                </a:extLst>
              </a:tr>
              <a:tr h="285741">
                <a:tc>
                  <a:txBody>
                    <a:bodyPr/>
                    <a:lstStyle/>
                    <a:p>
                      <a:r>
                        <a:rPr lang="en-US" sz="1600" dirty="0"/>
                        <a:t>Grants</a:t>
                      </a:r>
                    </a:p>
                  </a:txBody>
                  <a:tcPr/>
                </a:tc>
                <a:tc>
                  <a:txBody>
                    <a:bodyPr/>
                    <a:lstStyle/>
                    <a:p>
                      <a:r>
                        <a:rPr lang="en-US" sz="1600" dirty="0"/>
                        <a:t>2</a:t>
                      </a:r>
                    </a:p>
                  </a:txBody>
                  <a:tcPr/>
                </a:tc>
                <a:tc>
                  <a:txBody>
                    <a:bodyPr/>
                    <a:lstStyle/>
                    <a:p>
                      <a:r>
                        <a:rPr lang="en-US" sz="1600" dirty="0"/>
                        <a:t>2</a:t>
                      </a:r>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a:t>2</a:t>
                      </a:r>
                    </a:p>
                  </a:txBody>
                  <a:tcPr/>
                </a:tc>
                <a:extLst>
                  <a:ext uri="{0D108BD9-81ED-4DB2-BD59-A6C34878D82A}">
                    <a16:rowId xmlns:a16="http://schemas.microsoft.com/office/drawing/2014/main" val="2185162372"/>
                  </a:ext>
                </a:extLst>
              </a:tr>
              <a:tr h="285741">
                <a:tc>
                  <a:txBody>
                    <a:bodyPr/>
                    <a:lstStyle/>
                    <a:p>
                      <a:r>
                        <a:rPr lang="en-US" sz="1600" dirty="0"/>
                        <a:t>By MVP</a:t>
                      </a:r>
                    </a:p>
                  </a:txBody>
                  <a:tcPr/>
                </a:tc>
                <a:tc>
                  <a:txBody>
                    <a:bodyPr/>
                    <a:lstStyle/>
                    <a:p>
                      <a:r>
                        <a:rPr lang="en-US" sz="1600" dirty="0"/>
                        <a:t>9</a:t>
                      </a:r>
                    </a:p>
                  </a:txBody>
                  <a:tcPr/>
                </a:tc>
                <a:tc>
                  <a:txBody>
                    <a:bodyPr/>
                    <a:lstStyle/>
                    <a:p>
                      <a:r>
                        <a:rPr lang="en-US" sz="1600" dirty="0"/>
                        <a:t>8</a:t>
                      </a:r>
                    </a:p>
                  </a:txBody>
                  <a:tcPr/>
                </a:tc>
                <a:tc>
                  <a:txBody>
                    <a:bodyPr/>
                    <a:lstStyle/>
                    <a:p>
                      <a:r>
                        <a:rPr lang="en-US" sz="1600" dirty="0"/>
                        <a:t>1**</a:t>
                      </a:r>
                    </a:p>
                  </a:txBody>
                  <a:tcPr/>
                </a:tc>
                <a:tc>
                  <a:txBody>
                    <a:bodyPr/>
                    <a:lstStyle/>
                    <a:p>
                      <a:endParaRPr lang="en-US" sz="1600" dirty="0"/>
                    </a:p>
                  </a:txBody>
                  <a:tcPr/>
                </a:tc>
                <a:tc>
                  <a:txBody>
                    <a:bodyPr/>
                    <a:lstStyle/>
                    <a:p>
                      <a:r>
                        <a:rPr lang="en-US" sz="1600" dirty="0"/>
                        <a:t>2****</a:t>
                      </a:r>
                    </a:p>
                  </a:txBody>
                  <a:tcPr/>
                </a:tc>
                <a:tc>
                  <a:txBody>
                    <a:bodyPr/>
                    <a:lstStyle/>
                    <a:p>
                      <a:r>
                        <a:rPr lang="en-US" sz="1600" dirty="0"/>
                        <a:t>2</a:t>
                      </a:r>
                    </a:p>
                  </a:txBody>
                  <a:tcPr/>
                </a:tc>
                <a:tc>
                  <a:txBody>
                    <a:bodyPr/>
                    <a:lstStyle/>
                    <a:p>
                      <a:r>
                        <a:rPr lang="en-US" sz="1600" dirty="0"/>
                        <a:t>6</a:t>
                      </a:r>
                    </a:p>
                  </a:txBody>
                  <a:tcPr/>
                </a:tc>
                <a:extLst>
                  <a:ext uri="{0D108BD9-81ED-4DB2-BD59-A6C34878D82A}">
                    <a16:rowId xmlns:a16="http://schemas.microsoft.com/office/drawing/2014/main" val="3120286328"/>
                  </a:ext>
                </a:extLst>
              </a:tr>
              <a:tr h="285741">
                <a:tc>
                  <a:txBody>
                    <a:bodyPr/>
                    <a:lstStyle/>
                    <a:p>
                      <a:r>
                        <a:rPr lang="en-US" sz="1600" dirty="0"/>
                        <a:t>Total</a:t>
                      </a:r>
                    </a:p>
                  </a:txBody>
                  <a:tcPr/>
                </a:tc>
                <a:tc>
                  <a:txBody>
                    <a:bodyPr/>
                    <a:lstStyle/>
                    <a:p>
                      <a:r>
                        <a:rPr lang="en-US" sz="1600" b="1" dirty="0"/>
                        <a:t>34</a:t>
                      </a:r>
                    </a:p>
                  </a:txBody>
                  <a:tcPr/>
                </a:tc>
                <a:tc>
                  <a:txBody>
                    <a:bodyPr/>
                    <a:lstStyle/>
                    <a:p>
                      <a:r>
                        <a:rPr lang="en-US" sz="1600" dirty="0"/>
                        <a:t>32</a:t>
                      </a:r>
                    </a:p>
                  </a:txBody>
                  <a:tcPr/>
                </a:tc>
                <a:tc>
                  <a:txBody>
                    <a:bodyPr/>
                    <a:lstStyle/>
                    <a:p>
                      <a:r>
                        <a:rPr lang="en-US" sz="1600" dirty="0"/>
                        <a:t>1</a:t>
                      </a:r>
                    </a:p>
                  </a:txBody>
                  <a:tcPr/>
                </a:tc>
                <a:tc>
                  <a:txBody>
                    <a:bodyPr/>
                    <a:lstStyle/>
                    <a:p>
                      <a:endParaRPr lang="en-US" sz="1600" dirty="0"/>
                    </a:p>
                  </a:txBody>
                  <a:tcPr/>
                </a:tc>
                <a:tc>
                  <a:txBody>
                    <a:bodyPr/>
                    <a:lstStyle/>
                    <a:p>
                      <a:r>
                        <a:rPr lang="en-US" sz="1600" b="0" dirty="0"/>
                        <a:t>1</a:t>
                      </a:r>
                    </a:p>
                  </a:txBody>
                  <a:tcPr/>
                </a:tc>
                <a:tc>
                  <a:txBody>
                    <a:bodyPr/>
                    <a:lstStyle/>
                    <a:p>
                      <a:r>
                        <a:rPr lang="en-US" sz="1600" b="1" dirty="0"/>
                        <a:t>23</a:t>
                      </a:r>
                    </a:p>
                  </a:txBody>
                  <a:tcPr/>
                </a:tc>
                <a:tc>
                  <a:txBody>
                    <a:bodyPr/>
                    <a:lstStyle/>
                    <a:p>
                      <a:r>
                        <a:rPr lang="en-US" sz="1600" dirty="0">
                          <a:solidFill>
                            <a:srgbClr val="FF0000"/>
                          </a:solidFill>
                        </a:rPr>
                        <a:t>10</a:t>
                      </a:r>
                    </a:p>
                  </a:txBody>
                  <a:tcPr/>
                </a:tc>
                <a:extLst>
                  <a:ext uri="{0D108BD9-81ED-4DB2-BD59-A6C34878D82A}">
                    <a16:rowId xmlns:a16="http://schemas.microsoft.com/office/drawing/2014/main" val="3976141016"/>
                  </a:ext>
                </a:extLst>
              </a:tr>
            </a:tbl>
          </a:graphicData>
        </a:graphic>
      </p:graphicFrame>
      <p:sp>
        <p:nvSpPr>
          <p:cNvPr id="6" name="TextBox 5">
            <a:extLst>
              <a:ext uri="{FF2B5EF4-FFF2-40B4-BE49-F238E27FC236}">
                <a16:creationId xmlns:a16="http://schemas.microsoft.com/office/drawing/2014/main" id="{E53B77E2-D247-156F-05D4-1468DE7752B0}"/>
              </a:ext>
            </a:extLst>
          </p:cNvPr>
          <p:cNvSpPr txBox="1"/>
          <p:nvPr/>
        </p:nvSpPr>
        <p:spPr>
          <a:xfrm>
            <a:off x="1004943" y="5272078"/>
            <a:ext cx="7982198" cy="954107"/>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 Turn on/off layers with one click is not available within the application – </a:t>
            </a:r>
            <a:r>
              <a:rPr lang="en-US" sz="1400" dirty="0">
                <a:solidFill>
                  <a:srgbClr val="FF0000"/>
                </a:solidFill>
              </a:rPr>
              <a:t>Enhancement</a:t>
            </a:r>
          </a:p>
          <a:p>
            <a:pPr marL="285750" indent="-285750">
              <a:buFont typeface="Wingdings" panose="05000000000000000000" pitchFamily="2" charset="2"/>
              <a:buChar char="v"/>
            </a:pPr>
            <a:r>
              <a:rPr lang="en-US" sz="1400" dirty="0"/>
              <a:t>** Unable to clip the NOAA data. </a:t>
            </a:r>
            <a:r>
              <a:rPr lang="en-US" sz="1400" dirty="0">
                <a:solidFill>
                  <a:srgbClr val="FF0000"/>
                </a:solidFill>
              </a:rPr>
              <a:t>Dropped</a:t>
            </a:r>
          </a:p>
          <a:p>
            <a:pPr marL="285750" indent="-285750">
              <a:buFont typeface="Wingdings" panose="05000000000000000000" pitchFamily="2" charset="2"/>
              <a:buChar char="v"/>
            </a:pPr>
            <a:r>
              <a:rPr lang="en-US" sz="1400" dirty="0"/>
              <a:t>*** Additional layers – </a:t>
            </a:r>
            <a:r>
              <a:rPr lang="en-US" sz="1400" dirty="0">
                <a:solidFill>
                  <a:srgbClr val="FF0000"/>
                </a:solidFill>
              </a:rPr>
              <a:t>Approved &amp; Added</a:t>
            </a:r>
            <a:endParaRPr lang="en-US" sz="1400" dirty="0"/>
          </a:p>
          <a:p>
            <a:pPr marL="285750" indent="-285750">
              <a:buFont typeface="Wingdings" panose="05000000000000000000" pitchFamily="2" charset="2"/>
              <a:buChar char="v"/>
            </a:pPr>
            <a:r>
              <a:rPr lang="en-US" sz="1400" dirty="0"/>
              <a:t>**** EJ Hub Site &amp; Mapping Tool Intro + Grant Intake Form Info. </a:t>
            </a:r>
            <a:r>
              <a:rPr lang="en-US" sz="1400" dirty="0">
                <a:solidFill>
                  <a:srgbClr val="FF0000"/>
                </a:solidFill>
              </a:rPr>
              <a:t>Council to provide text &amp; input</a:t>
            </a:r>
          </a:p>
        </p:txBody>
      </p:sp>
    </p:spTree>
    <p:extLst>
      <p:ext uri="{BB962C8B-B14F-4D97-AF65-F5344CB8AC3E}">
        <p14:creationId xmlns:p14="http://schemas.microsoft.com/office/powerpoint/2010/main" val="351581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1CB68-D180-4B05-3D5B-A0F4AF44DBE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24AF95B-10C2-C300-1A99-B7BD5C941FA7}"/>
              </a:ext>
            </a:extLst>
          </p:cNvPr>
          <p:cNvSpPr>
            <a:spLocks noGrp="1"/>
          </p:cNvSpPr>
          <p:nvPr>
            <p:ph type="title"/>
          </p:nvPr>
        </p:nvSpPr>
        <p:spPr>
          <a:xfrm>
            <a:off x="838200" y="499237"/>
            <a:ext cx="4605867" cy="561467"/>
          </a:xfrm>
        </p:spPr>
        <p:txBody>
          <a:bodyPr/>
          <a:lstStyle/>
          <a:p>
            <a:r>
              <a:rPr lang="en-US" dirty="0"/>
              <a:t>Agenda</a:t>
            </a:r>
          </a:p>
        </p:txBody>
      </p:sp>
      <p:sp>
        <p:nvSpPr>
          <p:cNvPr id="9" name="Text Placeholder 8">
            <a:extLst>
              <a:ext uri="{FF2B5EF4-FFF2-40B4-BE49-F238E27FC236}">
                <a16:creationId xmlns:a16="http://schemas.microsoft.com/office/drawing/2014/main" id="{34B5F38B-1FFA-EC67-91AD-E640E9AB42D0}"/>
              </a:ext>
            </a:extLst>
          </p:cNvPr>
          <p:cNvSpPr>
            <a:spLocks noGrp="1"/>
          </p:cNvSpPr>
          <p:nvPr>
            <p:ph idx="1"/>
          </p:nvPr>
        </p:nvSpPr>
        <p:spPr>
          <a:xfrm>
            <a:off x="907761" y="1204642"/>
            <a:ext cx="8398163" cy="3991373"/>
          </a:xfrm>
        </p:spPr>
        <p:txBody>
          <a:bodyPr/>
          <a:lstStyle/>
          <a:p>
            <a:pPr lvl="0"/>
            <a:r>
              <a:rPr lang="en-US" dirty="0"/>
              <a:t>Project Status, Accomplishments, and Work in Progress</a:t>
            </a:r>
          </a:p>
          <a:p>
            <a:r>
              <a:rPr lang="en-US" b="1" u="sng" dirty="0"/>
              <a:t>MVP Protype Demo</a:t>
            </a:r>
          </a:p>
          <a:p>
            <a:pPr lvl="0"/>
            <a:r>
              <a:rPr lang="en-US" dirty="0"/>
              <a:t>Next Steps</a:t>
            </a:r>
          </a:p>
        </p:txBody>
      </p:sp>
    </p:spTree>
    <p:extLst>
      <p:ext uri="{BB962C8B-B14F-4D97-AF65-F5344CB8AC3E}">
        <p14:creationId xmlns:p14="http://schemas.microsoft.com/office/powerpoint/2010/main" val="17252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DC0-103A-9D67-FC23-0E609E14FF9A}"/>
              </a:ext>
            </a:extLst>
          </p:cNvPr>
          <p:cNvSpPr>
            <a:spLocks noGrp="1"/>
          </p:cNvSpPr>
          <p:nvPr>
            <p:ph type="title"/>
          </p:nvPr>
        </p:nvSpPr>
        <p:spPr/>
        <p:txBody>
          <a:bodyPr/>
          <a:lstStyle/>
          <a:p>
            <a:r>
              <a:rPr lang="en-US" dirty="0"/>
              <a:t>MVP Protype Demo Overview</a:t>
            </a:r>
          </a:p>
        </p:txBody>
      </p:sp>
      <p:sp>
        <p:nvSpPr>
          <p:cNvPr id="3" name="Text Placeholder 2">
            <a:extLst>
              <a:ext uri="{FF2B5EF4-FFF2-40B4-BE49-F238E27FC236}">
                <a16:creationId xmlns:a16="http://schemas.microsoft.com/office/drawing/2014/main" id="{A74465D8-D629-60D9-9661-AB87E6087493}"/>
              </a:ext>
            </a:extLst>
          </p:cNvPr>
          <p:cNvSpPr>
            <a:spLocks noGrp="1"/>
          </p:cNvSpPr>
          <p:nvPr>
            <p:ph type="body" sz="quarter" idx="10"/>
          </p:nvPr>
        </p:nvSpPr>
        <p:spPr>
          <a:xfrm>
            <a:off x="838198" y="1097741"/>
            <a:ext cx="11262362" cy="5192014"/>
          </a:xfrm>
        </p:spPr>
        <p:txBody>
          <a:bodyPr/>
          <a:lstStyle/>
          <a:p>
            <a:pPr>
              <a:lnSpc>
                <a:spcPts val="2000"/>
              </a:lnSpc>
            </a:pPr>
            <a:r>
              <a:rPr lang="en-US" sz="1400" dirty="0"/>
              <a:t>The demo for the Hub and the mapping Tool will display data related to </a:t>
            </a:r>
          </a:p>
          <a:p>
            <a:pPr lvl="1">
              <a:lnSpc>
                <a:spcPts val="2000"/>
              </a:lnSpc>
            </a:pPr>
            <a:r>
              <a:rPr lang="en-US" sz="1400" dirty="0"/>
              <a:t>Climate stressors (flooding and sea level rise risk)</a:t>
            </a:r>
          </a:p>
          <a:p>
            <a:pPr lvl="1">
              <a:lnSpc>
                <a:spcPts val="2000"/>
              </a:lnSpc>
            </a:pPr>
            <a:r>
              <a:rPr lang="en-US" sz="1400" dirty="0"/>
              <a:t>Demographics </a:t>
            </a:r>
          </a:p>
          <a:p>
            <a:pPr lvl="1">
              <a:lnSpc>
                <a:spcPts val="2000"/>
              </a:lnSpc>
            </a:pPr>
            <a:r>
              <a:rPr lang="en-US" sz="1400" dirty="0"/>
              <a:t>Environmental (i.e. air quality permit sites, permitted facilities location…etc.) </a:t>
            </a:r>
          </a:p>
          <a:p>
            <a:pPr lvl="1">
              <a:lnSpc>
                <a:spcPts val="2000"/>
              </a:lnSpc>
            </a:pPr>
            <a:r>
              <a:rPr lang="en-US" sz="1400" dirty="0"/>
              <a:t>Geographic ( AIANA)</a:t>
            </a:r>
          </a:p>
          <a:p>
            <a:pPr lvl="1">
              <a:lnSpc>
                <a:spcPts val="2000"/>
              </a:lnSpc>
            </a:pPr>
            <a:r>
              <a:rPr lang="en-US" sz="1400" dirty="0"/>
              <a:t>Health data</a:t>
            </a:r>
          </a:p>
          <a:p>
            <a:pPr lvl="1">
              <a:lnSpc>
                <a:spcPts val="2000"/>
              </a:lnSpc>
            </a:pPr>
            <a:r>
              <a:rPr lang="en-US" sz="1400" dirty="0"/>
              <a:t>DOT (TDI)</a:t>
            </a:r>
          </a:p>
          <a:p>
            <a:pPr lvl="1">
              <a:lnSpc>
                <a:spcPts val="2000"/>
              </a:lnSpc>
            </a:pPr>
            <a:r>
              <a:rPr lang="en-US" sz="1400" dirty="0"/>
              <a:t>Sensitive receptors (prisons, state owned lands, broadband, schools, nursing homes, and affordable housing communities) </a:t>
            </a:r>
          </a:p>
          <a:p>
            <a:pPr>
              <a:lnSpc>
                <a:spcPts val="2000"/>
              </a:lnSpc>
            </a:pPr>
            <a:r>
              <a:rPr lang="en-US" sz="1400" dirty="0"/>
              <a:t>The Hub Website</a:t>
            </a:r>
          </a:p>
          <a:p>
            <a:pPr lvl="1">
              <a:lnSpc>
                <a:spcPts val="2000"/>
              </a:lnSpc>
            </a:pPr>
            <a:r>
              <a:rPr lang="en-US" sz="1400" dirty="0"/>
              <a:t>The Hub Website will host relevant grant information, including links to external resources</a:t>
            </a:r>
          </a:p>
          <a:p>
            <a:pPr lvl="1">
              <a:lnSpc>
                <a:spcPts val="2000"/>
              </a:lnSpc>
            </a:pPr>
            <a:r>
              <a:rPr lang="en-US" sz="1400" dirty="0"/>
              <a:t>The Hub Website will also link to the EJ Mapping Tool</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EJ Hub: </a:t>
            </a:r>
            <a:r>
              <a:rPr lang="en-US" sz="1800" u="sng" dirty="0">
                <a:solidFill>
                  <a:srgbClr val="00B0F0"/>
                </a:solidFill>
                <a:effectLst/>
                <a:latin typeface="Aptos" panose="020B00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https://www.ejhub.nc.gov/</a:t>
            </a:r>
            <a:endParaRPr lang="en-US" sz="1800" dirty="0">
              <a:solidFill>
                <a:srgbClr val="00B0F0"/>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EJ Mapping Tool: </a:t>
            </a:r>
            <a:r>
              <a:rPr lang="en-US" sz="1800" u="sng" dirty="0">
                <a:solidFill>
                  <a:srgbClr val="00B0F0"/>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https://experience.arcgis.com/experience/4c9561f7a1a7415d86201a785753e56f</a:t>
            </a:r>
            <a:r>
              <a:rPr lang="en-US" sz="1800" u="sng" dirty="0">
                <a:solidFill>
                  <a:srgbClr val="FFFFFF"/>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/page/Page/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lvl="1">
              <a:lnSpc>
                <a:spcPts val="2000"/>
              </a:lnSpc>
            </a:pPr>
            <a:endParaRPr lang="en-US" sz="1400" dirty="0"/>
          </a:p>
        </p:txBody>
      </p:sp>
    </p:spTree>
    <p:extLst>
      <p:ext uri="{BB962C8B-B14F-4D97-AF65-F5344CB8AC3E}">
        <p14:creationId xmlns:p14="http://schemas.microsoft.com/office/powerpoint/2010/main" val="52021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E926-C0E7-A49D-659F-AA209D18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65DFA-9099-6ED2-58FD-9C049CDE7D55}"/>
              </a:ext>
            </a:extLst>
          </p:cNvPr>
          <p:cNvSpPr>
            <a:spLocks noGrp="1"/>
          </p:cNvSpPr>
          <p:nvPr>
            <p:ph type="title"/>
          </p:nvPr>
        </p:nvSpPr>
        <p:spPr/>
        <p:txBody>
          <a:bodyPr/>
          <a:lstStyle/>
          <a:p>
            <a:r>
              <a:rPr lang="en-US" dirty="0"/>
              <a:t>MVP Prototype Demo – EJ Mapping Tool</a:t>
            </a:r>
          </a:p>
        </p:txBody>
      </p:sp>
      <p:graphicFrame>
        <p:nvGraphicFramePr>
          <p:cNvPr id="3" name="Table 2">
            <a:extLst>
              <a:ext uri="{FF2B5EF4-FFF2-40B4-BE49-F238E27FC236}">
                <a16:creationId xmlns:a16="http://schemas.microsoft.com/office/drawing/2014/main" id="{AEB28418-6836-5739-139F-FA20A751090A}"/>
              </a:ext>
            </a:extLst>
          </p:cNvPr>
          <p:cNvGraphicFramePr>
            <a:graphicFrameLocks noGrp="1"/>
          </p:cNvGraphicFramePr>
          <p:nvPr/>
        </p:nvGraphicFramePr>
        <p:xfrm>
          <a:off x="7696199" y="1098372"/>
          <a:ext cx="4333686" cy="4585274"/>
        </p:xfrm>
        <a:graphic>
          <a:graphicData uri="http://schemas.openxmlformats.org/drawingml/2006/table">
            <a:tbl>
              <a:tblPr firstRow="1" firstCol="1" bandRow="1">
                <a:tableStyleId>{073A0DAA-6AF3-43AB-8588-CEC1D06C72B9}</a:tableStyleId>
              </a:tblPr>
              <a:tblGrid>
                <a:gridCol w="1914378">
                  <a:extLst>
                    <a:ext uri="{9D8B030D-6E8A-4147-A177-3AD203B41FA5}">
                      <a16:colId xmlns:a16="http://schemas.microsoft.com/office/drawing/2014/main" val="3662031486"/>
                    </a:ext>
                  </a:extLst>
                </a:gridCol>
                <a:gridCol w="748026">
                  <a:extLst>
                    <a:ext uri="{9D8B030D-6E8A-4147-A177-3AD203B41FA5}">
                      <a16:colId xmlns:a16="http://schemas.microsoft.com/office/drawing/2014/main" val="1289429983"/>
                    </a:ext>
                  </a:extLst>
                </a:gridCol>
                <a:gridCol w="782970">
                  <a:extLst>
                    <a:ext uri="{9D8B030D-6E8A-4147-A177-3AD203B41FA5}">
                      <a16:colId xmlns:a16="http://schemas.microsoft.com/office/drawing/2014/main" val="3440274806"/>
                    </a:ext>
                  </a:extLst>
                </a:gridCol>
                <a:gridCol w="888312">
                  <a:extLst>
                    <a:ext uri="{9D8B030D-6E8A-4147-A177-3AD203B41FA5}">
                      <a16:colId xmlns:a16="http://schemas.microsoft.com/office/drawing/2014/main" val="385434867"/>
                    </a:ext>
                  </a:extLst>
                </a:gridCol>
              </a:tblGrid>
              <a:tr h="623690">
                <a:tc>
                  <a:txBody>
                    <a:bodyPr/>
                    <a:lstStyle/>
                    <a:p>
                      <a:pPr>
                        <a:lnSpc>
                          <a:spcPct val="107000"/>
                        </a:lnSpc>
                      </a:pPr>
                      <a:endParaRPr lang="en-US" sz="900" kern="100">
                        <a:effectLst/>
                        <a:latin typeface="Calibri" panose="020F0502020204030204" pitchFamily="34" charset="0"/>
                        <a:cs typeface="Times New Roman" panose="02020603050405020304" pitchFamily="18" charset="0"/>
                      </a:endParaRPr>
                    </a:p>
                  </a:txBody>
                  <a:tcPr marL="58991" marR="58991" marT="0" marB="0" anchor="b"/>
                </a:tc>
                <a:tc gridSpan="3">
                  <a:txBody>
                    <a:bodyPr/>
                    <a:lstStyle/>
                    <a:p>
                      <a:pPr marL="0" marR="0" algn="ctr">
                        <a:lnSpc>
                          <a:spcPct val="107000"/>
                        </a:lnSpc>
                        <a:spcBef>
                          <a:spcPts val="0"/>
                        </a:spcBef>
                        <a:spcAft>
                          <a:spcPts val="0"/>
                        </a:spcAft>
                      </a:pPr>
                      <a:r>
                        <a:rPr lang="en-US" sz="2000" kern="0" dirty="0">
                          <a:effectLst/>
                        </a:rPr>
                        <a:t>Agency Mapping Tools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7514589"/>
                  </a:ext>
                </a:extLst>
              </a:tr>
              <a:tr h="1032606">
                <a:tc>
                  <a:txBody>
                    <a:bodyPr/>
                    <a:lstStyle/>
                    <a:p>
                      <a:pPr marL="0" marR="0">
                        <a:lnSpc>
                          <a:spcPct val="107000"/>
                        </a:lnSpc>
                        <a:spcBef>
                          <a:spcPts val="0"/>
                        </a:spcBef>
                        <a:spcAft>
                          <a:spcPts val="0"/>
                        </a:spcAft>
                      </a:pPr>
                      <a:r>
                        <a:rPr lang="en-US" sz="900" kern="0" dirty="0">
                          <a:effectLst/>
                        </a:rPr>
                        <a:t>Data Element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DEQ's Environmental Justice Tool &amp; Community Mapping System</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DHHS Environmental Health Data Dashboard</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DOT's EJ and Transportation Disadvantage Index mapping tool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2504312283"/>
                  </a:ext>
                </a:extLst>
              </a:tr>
              <a:tr h="160624">
                <a:tc>
                  <a:txBody>
                    <a:bodyPr/>
                    <a:lstStyle/>
                    <a:p>
                      <a:pPr marL="0" marR="0">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306994763"/>
                  </a:ext>
                </a:extLst>
              </a:tr>
              <a:tr h="291169">
                <a:tc>
                  <a:txBody>
                    <a:bodyPr/>
                    <a:lstStyle/>
                    <a:p>
                      <a:pPr marL="0" marR="0">
                        <a:lnSpc>
                          <a:spcPct val="107000"/>
                        </a:lnSpc>
                        <a:spcBef>
                          <a:spcPts val="0"/>
                        </a:spcBef>
                        <a:spcAft>
                          <a:spcPts val="0"/>
                        </a:spcAft>
                      </a:pPr>
                      <a:r>
                        <a:rPr lang="en-US" sz="900" kern="0">
                          <a:effectLst/>
                        </a:rPr>
                        <a:t>Demographic Data on Census Block Level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X</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2168550517"/>
                  </a:ext>
                </a:extLst>
              </a:tr>
              <a:tr h="160624">
                <a:tc>
                  <a:txBody>
                    <a:bodyPr/>
                    <a:lstStyle/>
                    <a:p>
                      <a:pPr marL="0" marR="0">
                        <a:lnSpc>
                          <a:spcPct val="107000"/>
                        </a:lnSpc>
                        <a:spcBef>
                          <a:spcPts val="0"/>
                        </a:spcBef>
                        <a:spcAft>
                          <a:spcPts val="0"/>
                        </a:spcAft>
                      </a:pPr>
                      <a:r>
                        <a:rPr lang="en-US" sz="900" kern="0">
                          <a:effectLst/>
                        </a:rPr>
                        <a:t>Permitted Facility Locations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2040000358"/>
                  </a:ext>
                </a:extLst>
              </a:tr>
              <a:tr h="424618">
                <a:tc>
                  <a:txBody>
                    <a:bodyPr/>
                    <a:lstStyle/>
                    <a:p>
                      <a:pPr marL="0" marR="0">
                        <a:lnSpc>
                          <a:spcPct val="107000"/>
                        </a:lnSpc>
                        <a:spcBef>
                          <a:spcPts val="0"/>
                        </a:spcBef>
                        <a:spcAft>
                          <a:spcPts val="0"/>
                        </a:spcAft>
                      </a:pPr>
                      <a:r>
                        <a:rPr lang="en-US" sz="900" kern="0">
                          <a:effectLst/>
                        </a:rPr>
                        <a:t>Relevant Health Data on smallest geographic scale publicly available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X</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629582155"/>
                  </a:ext>
                </a:extLst>
              </a:tr>
              <a:tr h="160624">
                <a:tc>
                  <a:txBody>
                    <a:bodyPr/>
                    <a:lstStyle/>
                    <a:p>
                      <a:pPr marL="0" marR="0">
                        <a:lnSpc>
                          <a:spcPct val="107000"/>
                        </a:lnSpc>
                        <a:spcBef>
                          <a:spcPts val="0"/>
                        </a:spcBef>
                        <a:spcAft>
                          <a:spcPts val="0"/>
                        </a:spcAft>
                      </a:pPr>
                      <a:r>
                        <a:rPr lang="en-US" sz="900" kern="0">
                          <a:effectLst/>
                        </a:rPr>
                        <a:t>Ambient air quality data</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332982670"/>
                  </a:ext>
                </a:extLst>
              </a:tr>
              <a:tr h="394333">
                <a:tc>
                  <a:txBody>
                    <a:bodyPr/>
                    <a:lstStyle/>
                    <a:p>
                      <a:pPr marL="0" marR="0">
                        <a:lnSpc>
                          <a:spcPct val="107000"/>
                        </a:lnSpc>
                        <a:spcBef>
                          <a:spcPts val="0"/>
                        </a:spcBef>
                        <a:spcAft>
                          <a:spcPts val="0"/>
                        </a:spcAft>
                      </a:pPr>
                      <a:r>
                        <a:rPr lang="en-US" sz="900" kern="0">
                          <a:effectLst/>
                        </a:rPr>
                        <a:t>Climate stressors such as flooding and sea level rise risk</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dirty="0">
                          <a:effectLst/>
                        </a:rPr>
                        <a:t>X</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3372384080"/>
                  </a:ext>
                </a:extLst>
              </a:tr>
              <a:tr h="280670">
                <a:tc>
                  <a:txBody>
                    <a:bodyPr/>
                    <a:lstStyle/>
                    <a:p>
                      <a:pPr marL="0" marR="0">
                        <a:lnSpc>
                          <a:spcPct val="107000"/>
                        </a:lnSpc>
                        <a:spcBef>
                          <a:spcPts val="0"/>
                        </a:spcBef>
                        <a:spcAft>
                          <a:spcPts val="0"/>
                        </a:spcAft>
                      </a:pPr>
                      <a:r>
                        <a:rPr lang="en-US" sz="900" kern="0">
                          <a:effectLst/>
                        </a:rPr>
                        <a:t>Locations of sensitive receptors such as: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3621628263"/>
                  </a:ext>
                </a:extLst>
              </a:tr>
              <a:tr h="160624">
                <a:tc>
                  <a:txBody>
                    <a:bodyPr/>
                    <a:lstStyle/>
                    <a:p>
                      <a:pPr marL="0" marR="0" algn="r">
                        <a:lnSpc>
                          <a:spcPct val="107000"/>
                        </a:lnSpc>
                        <a:spcBef>
                          <a:spcPts val="0"/>
                        </a:spcBef>
                        <a:spcAft>
                          <a:spcPts val="0"/>
                        </a:spcAft>
                      </a:pPr>
                      <a:r>
                        <a:rPr lang="en-US" sz="900" kern="0">
                          <a:effectLst/>
                        </a:rPr>
                        <a:t>Schools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835879088"/>
                  </a:ext>
                </a:extLst>
              </a:tr>
              <a:tr h="160624">
                <a:tc>
                  <a:txBody>
                    <a:bodyPr/>
                    <a:lstStyle/>
                    <a:p>
                      <a:pPr marL="0" marR="0" algn="r">
                        <a:lnSpc>
                          <a:spcPct val="107000"/>
                        </a:lnSpc>
                        <a:spcBef>
                          <a:spcPts val="0"/>
                        </a:spcBef>
                        <a:spcAft>
                          <a:spcPts val="0"/>
                        </a:spcAft>
                      </a:pPr>
                      <a:r>
                        <a:rPr lang="en-US" sz="900" kern="0">
                          <a:effectLst/>
                        </a:rPr>
                        <a:t>Nursing Homes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r>
                        <a:rPr lang="en-US" sz="900" kern="0">
                          <a:effectLst/>
                        </a:rPr>
                        <a:t>X</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nchor="b"/>
                </a:tc>
                <a:extLst>
                  <a:ext uri="{0D108BD9-81ED-4DB2-BD59-A6C34878D82A}">
                    <a16:rowId xmlns:a16="http://schemas.microsoft.com/office/drawing/2014/main" val="1513841028"/>
                  </a:ext>
                </a:extLst>
              </a:tr>
              <a:tr h="221512">
                <a:tc>
                  <a:txBody>
                    <a:bodyPr/>
                    <a:lstStyle/>
                    <a:p>
                      <a:pPr marL="0" marR="0" algn="r">
                        <a:lnSpc>
                          <a:spcPct val="107000"/>
                        </a:lnSpc>
                        <a:spcBef>
                          <a:spcPts val="0"/>
                        </a:spcBef>
                        <a:spcAft>
                          <a:spcPts val="0"/>
                        </a:spcAft>
                      </a:pPr>
                      <a:r>
                        <a:rPr lang="en-US" sz="900" kern="0" dirty="0">
                          <a:effectLst/>
                        </a:rPr>
                        <a:t>Affordable Housing Communities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3582421847"/>
                  </a:ext>
                </a:extLst>
              </a:tr>
              <a:tr h="211539">
                <a:tc>
                  <a:txBody>
                    <a:bodyPr/>
                    <a:lstStyle/>
                    <a:p>
                      <a:pPr marL="0" marR="0" algn="r">
                        <a:lnSpc>
                          <a:spcPct val="107000"/>
                        </a:lnSpc>
                        <a:spcBef>
                          <a:spcPts val="0"/>
                        </a:spcBef>
                        <a:spcAft>
                          <a:spcPts val="0"/>
                        </a:spcAft>
                      </a:pPr>
                      <a:r>
                        <a:rPr lang="en-US" sz="900" kern="0">
                          <a:effectLst/>
                        </a:rPr>
                        <a:t>Grants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r>
                        <a:rPr lang="en-US" sz="9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2800564534"/>
                  </a:ext>
                </a:extLst>
              </a:tr>
              <a:tr h="211539">
                <a:tc>
                  <a:txBody>
                    <a:bodyPr/>
                    <a:lstStyle/>
                    <a:p>
                      <a:pPr marL="0" marR="0" algn="r">
                        <a:lnSpc>
                          <a:spcPct val="107000"/>
                        </a:lnSpc>
                        <a:spcBef>
                          <a:spcPts val="0"/>
                        </a:spcBef>
                        <a:spcAft>
                          <a:spcPts val="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Prisons &amp; State-Owned Properties</a:t>
                      </a: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tc>
                  <a:txBody>
                    <a:bodyPr/>
                    <a:lstStyle/>
                    <a:p>
                      <a:pPr marL="0" marR="0" algn="ctr">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991" marR="58991" marT="0" marB="0"/>
                </a:tc>
                <a:extLst>
                  <a:ext uri="{0D108BD9-81ED-4DB2-BD59-A6C34878D82A}">
                    <a16:rowId xmlns:a16="http://schemas.microsoft.com/office/drawing/2014/main" val="3695179283"/>
                  </a:ext>
                </a:extLst>
              </a:tr>
            </a:tbl>
          </a:graphicData>
        </a:graphic>
      </p:graphicFrame>
      <p:pic>
        <p:nvPicPr>
          <p:cNvPr id="5" name="Picture 4">
            <a:extLst>
              <a:ext uri="{FF2B5EF4-FFF2-40B4-BE49-F238E27FC236}">
                <a16:creationId xmlns:a16="http://schemas.microsoft.com/office/drawing/2014/main" id="{ED06CF52-05D6-43FF-2446-8ED79D6E8854}"/>
              </a:ext>
            </a:extLst>
          </p:cNvPr>
          <p:cNvPicPr>
            <a:picLocks noChangeAspect="1"/>
          </p:cNvPicPr>
          <p:nvPr/>
        </p:nvPicPr>
        <p:blipFill>
          <a:blip r:embed="rId2"/>
          <a:stretch>
            <a:fillRect/>
          </a:stretch>
        </p:blipFill>
        <p:spPr>
          <a:xfrm>
            <a:off x="95249" y="1098372"/>
            <a:ext cx="7527105" cy="3327141"/>
          </a:xfrm>
          <a:prstGeom prst="rect">
            <a:avLst/>
          </a:prstGeom>
        </p:spPr>
      </p:pic>
    </p:spTree>
    <p:extLst>
      <p:ext uri="{BB962C8B-B14F-4D97-AF65-F5344CB8AC3E}">
        <p14:creationId xmlns:p14="http://schemas.microsoft.com/office/powerpoint/2010/main" val="367065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16F529-BA06-7936-C690-3B44998A139F}"/>
              </a:ext>
            </a:extLst>
          </p:cNvPr>
          <p:cNvSpPr>
            <a:spLocks noGrp="1"/>
          </p:cNvSpPr>
          <p:nvPr>
            <p:ph type="title"/>
          </p:nvPr>
        </p:nvSpPr>
        <p:spPr>
          <a:xfrm>
            <a:off x="838200" y="471309"/>
            <a:ext cx="10515600" cy="561467"/>
          </a:xfrm>
        </p:spPr>
        <p:txBody>
          <a:bodyPr/>
          <a:lstStyle/>
          <a:p>
            <a:r>
              <a:rPr lang="en-US" dirty="0"/>
              <a:t>EJ Hub – Homepage Screenshot</a:t>
            </a:r>
          </a:p>
        </p:txBody>
      </p:sp>
      <p:pic>
        <p:nvPicPr>
          <p:cNvPr id="3" name="Picture 2">
            <a:extLst>
              <a:ext uri="{FF2B5EF4-FFF2-40B4-BE49-F238E27FC236}">
                <a16:creationId xmlns:a16="http://schemas.microsoft.com/office/drawing/2014/main" id="{48E3884F-89D4-94EC-E1E2-16C55AC26AC0}"/>
              </a:ext>
            </a:extLst>
          </p:cNvPr>
          <p:cNvPicPr>
            <a:picLocks noChangeAspect="1"/>
          </p:cNvPicPr>
          <p:nvPr/>
        </p:nvPicPr>
        <p:blipFill>
          <a:blip r:embed="rId3"/>
          <a:stretch>
            <a:fillRect/>
          </a:stretch>
        </p:blipFill>
        <p:spPr>
          <a:xfrm>
            <a:off x="617469" y="913235"/>
            <a:ext cx="11184006" cy="5297066"/>
          </a:xfrm>
          <a:prstGeom prst="rect">
            <a:avLst/>
          </a:prstGeom>
        </p:spPr>
      </p:pic>
    </p:spTree>
    <p:extLst>
      <p:ext uri="{BB962C8B-B14F-4D97-AF65-F5344CB8AC3E}">
        <p14:creationId xmlns:p14="http://schemas.microsoft.com/office/powerpoint/2010/main" val="361481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5803FBC4-8581-48D1-AD3E-A13A32F2DE75}"/>
    </a:ext>
  </a:extLst>
</a:theme>
</file>

<file path=ppt/theme/theme2.xml><?xml version="1.0" encoding="utf-8"?>
<a:theme xmlns:a="http://schemas.openxmlformats.org/drawingml/2006/main" name="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CC536A48-FF6A-43FF-99E4-37AD218FB9D1}"/>
    </a:ext>
  </a:extLst>
</a:theme>
</file>

<file path=ppt/theme/theme3.xml><?xml version="1.0" encoding="utf-8"?>
<a:theme xmlns:a="http://schemas.openxmlformats.org/drawingml/2006/main" name="Top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2F5FBB3A-3A7F-4744-A79D-3C0657372535}"/>
    </a:ext>
  </a:extLst>
</a:theme>
</file>

<file path=ppt/theme/theme4.xml><?xml version="1.0" encoding="utf-8"?>
<a:theme xmlns:a="http://schemas.openxmlformats.org/drawingml/2006/main" name="Blank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B0422184-F6AA-400D-B462-772D33DEF0A1}"/>
    </a:ext>
  </a:extLst>
</a:theme>
</file>

<file path=ppt/theme/theme5.xml><?xml version="1.0" encoding="utf-8"?>
<a:theme xmlns:a="http://schemas.openxmlformats.org/drawingml/2006/main" name="Section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75E0756A-2A90-4EA6-9F43-D22A169ADABE}"/>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EJ Mapping" id="{B500F07E-F2BA-497A-A7AC-F9A966E75C26}" vid="{FDD6C29A-E28E-4AE2-962E-B2E6EE9659C6}"/>
    </a:ext>
  </a:extLst>
</a:theme>
</file>

<file path=ppt/theme/theme7.xml><?xml version="1.0" encoding="utf-8"?>
<a:theme xmlns:a="http://schemas.openxmlformats.org/drawingml/2006/main" name="Office Theme">
  <a:themeElements>
    <a:clrScheme name="NCDIT">
      <a:dk1>
        <a:srgbClr val="000000"/>
      </a:dk1>
      <a:lt1>
        <a:sysClr val="window" lastClr="FFFFFF"/>
      </a:lt1>
      <a:dk2>
        <a:srgbClr val="0C2340"/>
      </a:dk2>
      <a:lt2>
        <a:srgbClr val="AFC4E0"/>
      </a:lt2>
      <a:accent1>
        <a:srgbClr val="0E3052"/>
      </a:accent1>
      <a:accent2>
        <a:srgbClr val="426DA9"/>
      </a:accent2>
      <a:accent3>
        <a:srgbClr val="D0D3D4"/>
      </a:accent3>
      <a:accent4>
        <a:srgbClr val="F4633A"/>
      </a:accent4>
      <a:accent5>
        <a:srgbClr val="9EA7CD"/>
      </a:accent5>
      <a:accent6>
        <a:srgbClr val="FFFFFF"/>
      </a:accent6>
      <a:hlink>
        <a:srgbClr val="426DA9"/>
      </a:hlink>
      <a:folHlink>
        <a:srgbClr val="F4633A"/>
      </a:folHlink>
    </a:clrScheme>
    <a:fontScheme name="NC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NCDIT">
      <a:dk1>
        <a:srgbClr val="000000"/>
      </a:dk1>
      <a:lt1>
        <a:sysClr val="window" lastClr="FFFFFF"/>
      </a:lt1>
      <a:dk2>
        <a:srgbClr val="0C2340"/>
      </a:dk2>
      <a:lt2>
        <a:srgbClr val="AFC4E0"/>
      </a:lt2>
      <a:accent1>
        <a:srgbClr val="0E3052"/>
      </a:accent1>
      <a:accent2>
        <a:srgbClr val="426DA9"/>
      </a:accent2>
      <a:accent3>
        <a:srgbClr val="D0D3D4"/>
      </a:accent3>
      <a:accent4>
        <a:srgbClr val="F4633A"/>
      </a:accent4>
      <a:accent5>
        <a:srgbClr val="9EA7CD"/>
      </a:accent5>
      <a:accent6>
        <a:srgbClr val="FFFFFF"/>
      </a:accent6>
      <a:hlink>
        <a:srgbClr val="426DA9"/>
      </a:hlink>
      <a:folHlink>
        <a:srgbClr val="F4633A"/>
      </a:folHlink>
    </a:clrScheme>
    <a:fontScheme name="NC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NCDIT EJ Mapping_GP</Template>
  <TotalTime>1497</TotalTime>
  <Words>1356</Words>
  <Application>Microsoft Office PowerPoint</Application>
  <PresentationFormat>Widescreen</PresentationFormat>
  <Paragraphs>569</Paragraphs>
  <Slides>18</Slides>
  <Notes>11</Notes>
  <HiddenSlides>3</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Aptos</vt:lpstr>
      <vt:lpstr>Aptos Narrow</vt:lpstr>
      <vt:lpstr>Arial</vt:lpstr>
      <vt:lpstr>Arial Black</vt:lpstr>
      <vt:lpstr>Calibri</vt:lpstr>
      <vt:lpstr>Tahoma</vt:lpstr>
      <vt:lpstr>Wingdings</vt:lpstr>
      <vt:lpstr>TItle Slide</vt:lpstr>
      <vt:lpstr>Bottom Swoop Design</vt:lpstr>
      <vt:lpstr>Top Swoop Design</vt:lpstr>
      <vt:lpstr>Blank Slide</vt:lpstr>
      <vt:lpstr>Section Title Slide</vt:lpstr>
      <vt:lpstr>Closing Slide</vt:lpstr>
      <vt:lpstr>EJ EO292 Mapping Tools &amp; Hub Project</vt:lpstr>
      <vt:lpstr>Agenda</vt:lpstr>
      <vt:lpstr>Project Status</vt:lpstr>
      <vt:lpstr>Project Timeline</vt:lpstr>
      <vt:lpstr>Status</vt:lpstr>
      <vt:lpstr>Agenda</vt:lpstr>
      <vt:lpstr>MVP Protype Demo Overview</vt:lpstr>
      <vt:lpstr>MVP Prototype Demo – EJ Mapping Tool</vt:lpstr>
      <vt:lpstr>EJ Hub – Homepage Screenshot</vt:lpstr>
      <vt:lpstr>EJ Hub – Disclaimer Page Screenshot</vt:lpstr>
      <vt:lpstr>EJ Hub – Grants Page Screenshot</vt:lpstr>
      <vt:lpstr>EJ Hub – Contact Page Screenshot</vt:lpstr>
      <vt:lpstr>Agenda</vt:lpstr>
      <vt:lpstr>Next Steps</vt:lpstr>
      <vt:lpstr>EJ EO292 Mapping Tools &amp; Hub Project</vt:lpstr>
      <vt:lpstr>Supporting Slides</vt:lpstr>
      <vt:lpstr>Project Process</vt:lpstr>
      <vt:lpstr>Process Flow – Public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EO292 Mapping Tools &amp; Hub Project</dc:title>
  <dc:creator>Khatib, Emad I</dc:creator>
  <cp:lastModifiedBy>Warren, Cathy D</cp:lastModifiedBy>
  <cp:revision>27</cp:revision>
  <dcterms:created xsi:type="dcterms:W3CDTF">2023-12-14T20:34:29Z</dcterms:created>
  <dcterms:modified xsi:type="dcterms:W3CDTF">2024-10-17T15:38:10Z</dcterms:modified>
</cp:coreProperties>
</file>