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56" r:id="rId2"/>
    <p:sldMasterId id="2147483781" r:id="rId3"/>
    <p:sldMasterId id="2147483815" r:id="rId4"/>
    <p:sldMasterId id="2147483776" r:id="rId5"/>
    <p:sldMasterId id="2147483813" r:id="rId6"/>
  </p:sldMasterIdLst>
  <p:notesMasterIdLst>
    <p:notesMasterId r:id="rId16"/>
  </p:notesMasterIdLst>
  <p:handoutMasterIdLst>
    <p:handoutMasterId r:id="rId17"/>
  </p:handoutMasterIdLst>
  <p:sldIdLst>
    <p:sldId id="256" r:id="rId7"/>
    <p:sldId id="310" r:id="rId8"/>
    <p:sldId id="313" r:id="rId9"/>
    <p:sldId id="258" r:id="rId10"/>
    <p:sldId id="334" r:id="rId11"/>
    <p:sldId id="332" r:id="rId12"/>
    <p:sldId id="331" r:id="rId13"/>
    <p:sldId id="336" r:id="rId14"/>
    <p:sldId id="33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09" autoAdjust="0"/>
    <p:restoredTop sz="95811" autoAdjust="0"/>
  </p:normalViewPr>
  <p:slideViewPr>
    <p:cSldViewPr snapToGrid="0">
      <p:cViewPr varScale="1">
        <p:scale>
          <a:sx n="78" d="100"/>
          <a:sy n="78" d="100"/>
        </p:scale>
        <p:origin x="1133" y="72"/>
      </p:cViewPr>
      <p:guideLst/>
    </p:cSldViewPr>
  </p:slideViewPr>
  <p:outlineViewPr>
    <p:cViewPr>
      <p:scale>
        <a:sx n="33" d="100"/>
        <a:sy n="33" d="100"/>
      </p:scale>
      <p:origin x="0" y="-6030"/>
    </p:cViewPr>
  </p:outlineViewPr>
  <p:notesTextViewPr>
    <p:cViewPr>
      <p:scale>
        <a:sx n="3" d="2"/>
        <a:sy n="3" d="2"/>
      </p:scale>
      <p:origin x="0" y="0"/>
    </p:cViewPr>
  </p:notesTextViewPr>
  <p:sorterViewPr>
    <p:cViewPr>
      <p:scale>
        <a:sx n="100" d="100"/>
        <a:sy n="100" d="100"/>
      </p:scale>
      <p:origin x="0" y="0"/>
    </p:cViewPr>
  </p:sorterViewPr>
  <p:notesViewPr>
    <p:cSldViewPr snapToGrid="0">
      <p:cViewPr>
        <p:scale>
          <a:sx n="75" d="100"/>
          <a:sy n="75" d="100"/>
        </p:scale>
        <p:origin x="4008" y="2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BD92BBAD-C280-11A6-4A7F-2B24CC485ACE}"/>
              </a:ext>
            </a:extLst>
          </p:cNvPr>
          <p:cNvSpPr>
            <a:spLocks noGrp="1" noRot="1" noMove="1" noResize="1" noEditPoints="1" noAdjustHandles="1" noChangeArrowheads="1" noChangeShapeType="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F2E59E-8DF2-460F-BD2C-47CE1CE1ED5B}" type="slidenum">
              <a:rPr lang="en-US" smtClean="0"/>
              <a:t>‹#›</a:t>
            </a:fld>
            <a:endParaRPr lang="en-US"/>
          </a:p>
        </p:txBody>
      </p:sp>
      <p:pic>
        <p:nvPicPr>
          <p:cNvPr id="7" name="NCDIT Logo" descr="N.C. Department of Information Technology Logo">
            <a:extLst>
              <a:ext uri="{FF2B5EF4-FFF2-40B4-BE49-F238E27FC236}">
                <a16:creationId xmlns:a16="http://schemas.microsoft.com/office/drawing/2014/main" id="{30AB16E2-1169-11CF-E28F-DFEEBC6A9D9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776355" y="352314"/>
            <a:ext cx="2565070" cy="420471"/>
          </a:xfrm>
          <a:prstGeom prst="rect">
            <a:avLst/>
          </a:prstGeom>
        </p:spPr>
      </p:pic>
    </p:spTree>
    <p:extLst>
      <p:ext uri="{BB962C8B-B14F-4D97-AF65-F5344CB8AC3E}">
        <p14:creationId xmlns:p14="http://schemas.microsoft.com/office/powerpoint/2010/main" val="4176207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p:cNvSpPr>
            <a:spLocks noGrp="1" noRot="1" noMove="1" noResize="1" noEditPoints="1" noAdjustHandles="1" noChangeArrowheads="1" noChangeShapeType="1"/>
          </p:cNvSpPr>
          <p:nvPr>
            <p:ph type="sldNum" sz="quarter" idx="5"/>
          </p:nvPr>
        </p:nvSpPr>
        <p:spPr>
          <a:xfrm>
            <a:off x="3378200" y="8525449"/>
            <a:ext cx="2971800" cy="458787"/>
          </a:xfrm>
          <a:prstGeom prst="rect">
            <a:avLst/>
          </a:prstGeom>
        </p:spPr>
        <p:txBody>
          <a:bodyPr vert="horz" lIns="0" tIns="45720" rIns="0" bIns="45720" rtlCol="0" anchor="b"/>
          <a:lstStyle>
            <a:lvl1pPr algn="r">
              <a:defRPr sz="1200"/>
            </a:lvl1pPr>
          </a:lstStyle>
          <a:p>
            <a:fld id="{44BF3D15-DA4D-4AC0-85EE-660C754EC137}" type="slidenum">
              <a:rPr lang="en-US" smtClean="0"/>
              <a:t>‹#›</a:t>
            </a:fld>
            <a:endParaRPr lang="en-US"/>
          </a:p>
        </p:txBody>
      </p:sp>
      <p:sp>
        <p:nvSpPr>
          <p:cNvPr id="5" name="Notes Placeholder"/>
          <p:cNvSpPr>
            <a:spLocks noGrp="1" noRot="1" noMove="1" noResize="1" noEditPoints="1" noAdjustHandles="1" noChangeArrowheads="1" noChangeShapeType="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Image Placeholder">
            <a:extLst>
              <a:ext uri="{FF2B5EF4-FFF2-40B4-BE49-F238E27FC236}">
                <a16:creationId xmlns:a16="http://schemas.microsoft.com/office/drawing/2014/main" id="{EE046CD0-6CB0-450D-DF21-B485FD284971}"/>
              </a:ext>
            </a:extLst>
          </p:cNvPr>
          <p:cNvSpPr>
            <a:spLocks noGrp="1" noRot="1" noChangeAspect="1" noMove="1" noResize="1" noEditPoints="1" noAdjustHandles="1" noChangeArrowheads="1" noChangeShapeType="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pic>
        <p:nvPicPr>
          <p:cNvPr id="9" name="NCDIT Logo" descr="N.C. Department of Information Technology Logo">
            <a:extLst>
              <a:ext uri="{FF2B5EF4-FFF2-40B4-BE49-F238E27FC236}">
                <a16:creationId xmlns:a16="http://schemas.microsoft.com/office/drawing/2014/main" id="{569F1023-AC2C-F569-2DDD-6223765642EB}"/>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776355" y="352314"/>
            <a:ext cx="2565070" cy="420471"/>
          </a:xfrm>
          <a:prstGeom prst="rect">
            <a:avLst/>
          </a:prstGeom>
        </p:spPr>
      </p:pic>
    </p:spTree>
    <p:extLst>
      <p:ext uri="{BB962C8B-B14F-4D97-AF65-F5344CB8AC3E}">
        <p14:creationId xmlns:p14="http://schemas.microsoft.com/office/powerpoint/2010/main" val="2397685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F3D15-DA4D-4AC0-85EE-660C754EC137}" type="slidenum">
              <a:rPr lang="en-US" smtClean="0"/>
              <a:t>1</a:t>
            </a:fld>
            <a:endParaRPr lang="en-US"/>
          </a:p>
        </p:txBody>
      </p:sp>
    </p:spTree>
    <p:extLst>
      <p:ext uri="{BB962C8B-B14F-4D97-AF65-F5344CB8AC3E}">
        <p14:creationId xmlns:p14="http://schemas.microsoft.com/office/powerpoint/2010/main" val="1050515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ts val="2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44BF3D15-DA4D-4AC0-85EE-660C754EC137}" type="slidenum">
              <a:rPr lang="en-US" smtClean="0"/>
              <a:t>2</a:t>
            </a:fld>
            <a:endParaRPr lang="en-US"/>
          </a:p>
        </p:txBody>
      </p:sp>
    </p:spTree>
    <p:extLst>
      <p:ext uri="{BB962C8B-B14F-4D97-AF65-F5344CB8AC3E}">
        <p14:creationId xmlns:p14="http://schemas.microsoft.com/office/powerpoint/2010/main" val="2947404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F3D15-DA4D-4AC0-85EE-660C754EC137}" type="slidenum">
              <a:rPr lang="en-US" smtClean="0"/>
              <a:t>3</a:t>
            </a:fld>
            <a:endParaRPr lang="en-US"/>
          </a:p>
        </p:txBody>
      </p:sp>
    </p:spTree>
    <p:extLst>
      <p:ext uri="{BB962C8B-B14F-4D97-AF65-F5344CB8AC3E}">
        <p14:creationId xmlns:p14="http://schemas.microsoft.com/office/powerpoint/2010/main" val="227375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participation – impact on the timeline and also slows the tech team to review, research, and map the list. </a:t>
            </a:r>
          </a:p>
          <a:p>
            <a:r>
              <a:rPr lang="en-US" dirty="0"/>
              <a:t>This will eventually impact the timeline as well.</a:t>
            </a:r>
          </a:p>
          <a:p>
            <a:r>
              <a:rPr lang="en-US" dirty="0"/>
              <a:t>I recommend we stay the EO original scope to launch n time and then get public feedback accordingly as it will be more valuable as enhancements. </a:t>
            </a:r>
          </a:p>
          <a:p>
            <a:r>
              <a:rPr lang="en-US" dirty="0"/>
              <a:t>Will discuss this at the end.</a:t>
            </a:r>
          </a:p>
        </p:txBody>
      </p:sp>
      <p:sp>
        <p:nvSpPr>
          <p:cNvPr id="4" name="Slide Number Placeholder 3"/>
          <p:cNvSpPr>
            <a:spLocks noGrp="1"/>
          </p:cNvSpPr>
          <p:nvPr>
            <p:ph type="sldNum" sz="quarter" idx="5"/>
          </p:nvPr>
        </p:nvSpPr>
        <p:spPr/>
        <p:txBody>
          <a:bodyPr/>
          <a:lstStyle/>
          <a:p>
            <a:fld id="{44BF3D15-DA4D-4AC0-85EE-660C754EC137}" type="slidenum">
              <a:rPr lang="en-US" smtClean="0"/>
              <a:t>4</a:t>
            </a:fld>
            <a:endParaRPr lang="en-US"/>
          </a:p>
        </p:txBody>
      </p:sp>
    </p:spTree>
    <p:extLst>
      <p:ext uri="{BB962C8B-B14F-4D97-AF65-F5344CB8AC3E}">
        <p14:creationId xmlns:p14="http://schemas.microsoft.com/office/powerpoint/2010/main" val="4062539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F3D15-DA4D-4AC0-85EE-660C754EC137}" type="slidenum">
              <a:rPr lang="en-US" smtClean="0"/>
              <a:t>6</a:t>
            </a:fld>
            <a:endParaRPr lang="en-US"/>
          </a:p>
        </p:txBody>
      </p:sp>
    </p:spTree>
    <p:extLst>
      <p:ext uri="{BB962C8B-B14F-4D97-AF65-F5344CB8AC3E}">
        <p14:creationId xmlns:p14="http://schemas.microsoft.com/office/powerpoint/2010/main" val="1519124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F3D15-DA4D-4AC0-85EE-660C754EC137}" type="slidenum">
              <a:rPr lang="en-US" smtClean="0"/>
              <a:t>8</a:t>
            </a:fld>
            <a:endParaRPr lang="en-US"/>
          </a:p>
        </p:txBody>
      </p:sp>
    </p:spTree>
    <p:extLst>
      <p:ext uri="{BB962C8B-B14F-4D97-AF65-F5344CB8AC3E}">
        <p14:creationId xmlns:p14="http://schemas.microsoft.com/office/powerpoint/2010/main" val="3380757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F3D15-DA4D-4AC0-85EE-660C754EC137}" type="slidenum">
              <a:rPr lang="en-US" smtClean="0"/>
              <a:t>9</a:t>
            </a:fld>
            <a:endParaRPr lang="en-US"/>
          </a:p>
        </p:txBody>
      </p:sp>
    </p:spTree>
    <p:extLst>
      <p:ext uri="{BB962C8B-B14F-4D97-AF65-F5344CB8AC3E}">
        <p14:creationId xmlns:p14="http://schemas.microsoft.com/office/powerpoint/2010/main" val="3129725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Presentation Title">
            <a:extLst>
              <a:ext uri="{FF2B5EF4-FFF2-40B4-BE49-F238E27FC236}">
                <a16:creationId xmlns:a16="http://schemas.microsoft.com/office/drawing/2014/main" id="{9B976787-2BE7-C144-D8CF-B021972A5372}"/>
              </a:ext>
            </a:extLst>
          </p:cNvPr>
          <p:cNvSpPr>
            <a:spLocks noGrp="1" noRot="1" noMove="1" noResize="1" noEditPoints="1" noAdjustHandles="1" noChangeArrowheads="1" noChangeShapeType="1"/>
          </p:cNvSpPr>
          <p:nvPr>
            <p:ph type="ctrTitle" hasCustomPrompt="1"/>
          </p:nvPr>
        </p:nvSpPr>
        <p:spPr>
          <a:xfrm>
            <a:off x="855345" y="644886"/>
            <a:ext cx="7949184" cy="2612969"/>
          </a:xfrm>
          <a:prstGeom prst="rect">
            <a:avLst/>
          </a:prstGeom>
        </p:spPr>
        <p:txBody>
          <a:bodyPr anchor="b">
            <a:normAutofit/>
          </a:bodyPr>
          <a:lstStyle>
            <a:lvl1pPr algn="l">
              <a:defRPr sz="3200"/>
            </a:lvl1pPr>
          </a:lstStyle>
          <a:p>
            <a:r>
              <a:rPr lang="en-US" dirty="0"/>
              <a:t>Title of Presentation</a:t>
            </a:r>
          </a:p>
        </p:txBody>
      </p:sp>
      <p:sp>
        <p:nvSpPr>
          <p:cNvPr id="3" name="Presenter Information">
            <a:extLst>
              <a:ext uri="{FF2B5EF4-FFF2-40B4-BE49-F238E27FC236}">
                <a16:creationId xmlns:a16="http://schemas.microsoft.com/office/drawing/2014/main" id="{A74736C8-50CA-C92A-4B98-8C94701A21A5}"/>
              </a:ext>
            </a:extLst>
          </p:cNvPr>
          <p:cNvSpPr>
            <a:spLocks noGrp="1" noRot="1" noMove="1" noResize="1" noEditPoints="1" noAdjustHandles="1" noChangeArrowheads="1" noChangeShapeType="1"/>
          </p:cNvSpPr>
          <p:nvPr>
            <p:ph type="subTitle" idx="1" hasCustomPrompt="1"/>
          </p:nvPr>
        </p:nvSpPr>
        <p:spPr>
          <a:xfrm>
            <a:off x="855345" y="3327470"/>
            <a:ext cx="7949184" cy="2515057"/>
          </a:xfrm>
          <a:prstGeom prst="rect">
            <a:avLst/>
          </a:prstGeom>
        </p:spPr>
        <p:txBody>
          <a:bodyPr>
            <a:norm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 Name</a:t>
            </a:r>
            <a:br>
              <a:rPr lang="en-US" dirty="0"/>
            </a:br>
            <a:r>
              <a:rPr lang="en-US" dirty="0"/>
              <a:t>Division or Program</a:t>
            </a:r>
            <a:br>
              <a:rPr lang="en-US" dirty="0"/>
            </a:br>
            <a:br>
              <a:rPr lang="en-US" dirty="0"/>
            </a:br>
            <a:r>
              <a:rPr lang="en-US" dirty="0"/>
              <a:t>Month XX, 20XX</a:t>
            </a:r>
          </a:p>
        </p:txBody>
      </p:sp>
    </p:spTree>
    <p:extLst>
      <p:ext uri="{BB962C8B-B14F-4D97-AF65-F5344CB8AC3E}">
        <p14:creationId xmlns:p14="http://schemas.microsoft.com/office/powerpoint/2010/main" val="333858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w/ Image">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7B2E810E-E32D-7257-7DB8-DBA22334042D}"/>
              </a:ext>
            </a:extLst>
          </p:cNvPr>
          <p:cNvSpPr>
            <a:spLocks noGrp="1"/>
          </p:cNvSpPr>
          <p:nvPr>
            <p:ph type="title" hasCustomPrompt="1"/>
          </p:nvPr>
        </p:nvSpPr>
        <p:spPr>
          <a:xfrm>
            <a:off x="838200" y="499237"/>
            <a:ext cx="10515600" cy="561467"/>
          </a:xfrm>
        </p:spPr>
        <p:txBody>
          <a:bodyPr/>
          <a:lstStyle/>
          <a:p>
            <a:r>
              <a:rPr lang="en-US" dirty="0"/>
              <a:t>Click to Edit Slide Title</a:t>
            </a:r>
          </a:p>
        </p:txBody>
      </p:sp>
      <p:sp>
        <p:nvSpPr>
          <p:cNvPr id="8" name="Content Placeholder">
            <a:extLst>
              <a:ext uri="{FF2B5EF4-FFF2-40B4-BE49-F238E27FC236}">
                <a16:creationId xmlns:a16="http://schemas.microsoft.com/office/drawing/2014/main" id="{460816FC-561A-4B36-80FE-3FFDAAA42A1B}"/>
              </a:ext>
            </a:extLst>
          </p:cNvPr>
          <p:cNvSpPr>
            <a:spLocks noGrp="1"/>
          </p:cNvSpPr>
          <p:nvPr>
            <p:ph idx="1"/>
          </p:nvPr>
        </p:nvSpPr>
        <p:spPr>
          <a:xfrm>
            <a:off x="838518" y="1243584"/>
            <a:ext cx="5074920" cy="4736592"/>
          </a:xfrm>
        </p:spPr>
        <p:txBody>
          <a:bodyPr>
            <a:noAutofit/>
          </a:bodyPr>
          <a:lstStyle>
            <a:lvl1pPr marL="225425" indent="-225425">
              <a:lnSpc>
                <a:spcPts val="3000"/>
              </a:lnSpc>
              <a:spcBef>
                <a:spcPts val="800"/>
              </a:spcBef>
              <a:spcAft>
                <a:spcPts val="800"/>
              </a:spcAft>
              <a:buFont typeface="Arial" panose="020B0604020202020204" pitchFamily="34" charset="0"/>
              <a:buChar char="•"/>
              <a:defRPr sz="2800"/>
            </a:lvl1pPr>
            <a:lvl2pPr>
              <a:lnSpc>
                <a:spcPts val="2600"/>
              </a:lnSpc>
              <a:spcBef>
                <a:spcPts val="800"/>
              </a:spcBef>
              <a:spcAft>
                <a:spcPts val="800"/>
              </a:spcAft>
              <a:defRPr/>
            </a:lvl2pPr>
            <a:lvl3pPr>
              <a:lnSpc>
                <a:spcPts val="2200"/>
              </a:lnSpc>
              <a:spcBef>
                <a:spcPts val="800"/>
              </a:spcBef>
              <a:spcAft>
                <a:spcPts val="800"/>
              </a:spcAft>
              <a:defRPr/>
            </a:lvl3pPr>
            <a:lvl4pPr>
              <a:lnSpc>
                <a:spcPts val="2000"/>
              </a:lnSpc>
              <a:spcBef>
                <a:spcPts val="800"/>
              </a:spcBef>
              <a:spcAft>
                <a:spcPts val="800"/>
              </a:spcAft>
              <a:defRPr/>
            </a:lvl4pPr>
            <a:lvl5pPr>
              <a:lnSpc>
                <a:spcPts val="2000"/>
              </a:lnSpc>
              <a:spcBef>
                <a:spcPts val="800"/>
              </a:spcBef>
              <a:spcAft>
                <a:spcPts val="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a:extLst>
              <a:ext uri="{FF2B5EF4-FFF2-40B4-BE49-F238E27FC236}">
                <a16:creationId xmlns:a16="http://schemas.microsoft.com/office/drawing/2014/main" id="{9C8D1CF6-FCA9-2239-642B-3BFAFC0D9D14}"/>
              </a:ext>
            </a:extLst>
          </p:cNvPr>
          <p:cNvSpPr>
            <a:spLocks noGrp="1"/>
          </p:cNvSpPr>
          <p:nvPr>
            <p:ph type="pic" sz="quarter" idx="10"/>
          </p:nvPr>
        </p:nvSpPr>
        <p:spPr>
          <a:xfrm>
            <a:off x="6278563" y="1243583"/>
            <a:ext cx="5075237" cy="4736591"/>
          </a:xfrm>
        </p:spPr>
        <p:txBody>
          <a:bodyPr/>
          <a:lstStyle>
            <a:lvl1pPr marL="0" indent="0">
              <a:buNone/>
              <a:defRPr/>
            </a:lvl1pPr>
          </a:lstStyle>
          <a:p>
            <a:endParaRPr lang="en-US" dirty="0"/>
          </a:p>
        </p:txBody>
      </p:sp>
    </p:spTree>
    <p:extLst>
      <p:ext uri="{BB962C8B-B14F-4D97-AF65-F5344CB8AC3E}">
        <p14:creationId xmlns:p14="http://schemas.microsoft.com/office/powerpoint/2010/main" val="331043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w/ Char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146DA132-664A-C2AD-7C4B-BB39E098A03F}"/>
              </a:ext>
            </a:extLst>
          </p:cNvPr>
          <p:cNvSpPr>
            <a:spLocks noGrp="1"/>
          </p:cNvSpPr>
          <p:nvPr>
            <p:ph type="title" hasCustomPrompt="1"/>
          </p:nvPr>
        </p:nvSpPr>
        <p:spPr>
          <a:xfrm>
            <a:off x="838200" y="499237"/>
            <a:ext cx="10515600" cy="561467"/>
          </a:xfrm>
        </p:spPr>
        <p:txBody>
          <a:bodyPr/>
          <a:lstStyle/>
          <a:p>
            <a:r>
              <a:rPr lang="en-US" dirty="0"/>
              <a:t>Click to Edit Slide Title</a:t>
            </a:r>
          </a:p>
        </p:txBody>
      </p:sp>
      <p:sp>
        <p:nvSpPr>
          <p:cNvPr id="4" name="Content Placeholder">
            <a:extLst>
              <a:ext uri="{FF2B5EF4-FFF2-40B4-BE49-F238E27FC236}">
                <a16:creationId xmlns:a16="http://schemas.microsoft.com/office/drawing/2014/main" id="{9136033F-46D1-983B-67AE-A73FE7159C5C}"/>
              </a:ext>
            </a:extLst>
          </p:cNvPr>
          <p:cNvSpPr>
            <a:spLocks noGrp="1"/>
          </p:cNvSpPr>
          <p:nvPr>
            <p:ph idx="1"/>
          </p:nvPr>
        </p:nvSpPr>
        <p:spPr>
          <a:xfrm>
            <a:off x="838200" y="1243584"/>
            <a:ext cx="5074920" cy="4736592"/>
          </a:xfrm>
        </p:spPr>
        <p:txBody>
          <a:bodyPr>
            <a:noAutofit/>
          </a:bodyPr>
          <a:lstStyle>
            <a:lvl1pPr marL="225425" indent="-225425">
              <a:lnSpc>
                <a:spcPts val="3000"/>
              </a:lnSpc>
              <a:spcBef>
                <a:spcPts val="600"/>
              </a:spcBef>
              <a:spcAft>
                <a:spcPts val="600"/>
              </a:spcAft>
              <a:buFont typeface="Arial" panose="020B0604020202020204" pitchFamily="34" charset="0"/>
              <a:buChar char="•"/>
              <a:defRPr sz="2800"/>
            </a:lvl1pPr>
            <a:lvl2pPr>
              <a:lnSpc>
                <a:spcPts val="2600"/>
              </a:lnSpc>
              <a:spcBef>
                <a:spcPts val="600"/>
              </a:spcBef>
              <a:spcAft>
                <a:spcPts val="600"/>
              </a:spcAft>
              <a:defRPr/>
            </a:lvl2pPr>
            <a:lvl3pPr>
              <a:lnSpc>
                <a:spcPts val="2200"/>
              </a:lnSpc>
              <a:spcBef>
                <a:spcPts val="600"/>
              </a:spcBef>
              <a:spcAft>
                <a:spcPts val="600"/>
              </a:spcAft>
              <a:defRPr/>
            </a:lvl3pPr>
            <a:lvl4pPr>
              <a:lnSpc>
                <a:spcPts val="2000"/>
              </a:lnSpc>
              <a:spcBef>
                <a:spcPts val="600"/>
              </a:spcBef>
              <a:spcAft>
                <a:spcPts val="600"/>
              </a:spcAft>
              <a:defRPr/>
            </a:lvl4pPr>
            <a:lvl5pPr>
              <a:lnSpc>
                <a:spcPts val="2000"/>
              </a:lnSpc>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hart Placeholder">
            <a:extLst>
              <a:ext uri="{FF2B5EF4-FFF2-40B4-BE49-F238E27FC236}">
                <a16:creationId xmlns:a16="http://schemas.microsoft.com/office/drawing/2014/main" id="{ED824702-C0C6-5BAB-81E4-68C9B7A92D5C}"/>
              </a:ext>
            </a:extLst>
          </p:cNvPr>
          <p:cNvSpPr>
            <a:spLocks noGrp="1"/>
          </p:cNvSpPr>
          <p:nvPr>
            <p:ph type="chart" sz="quarter" idx="10"/>
          </p:nvPr>
        </p:nvSpPr>
        <p:spPr>
          <a:xfrm>
            <a:off x="6218238" y="1243584"/>
            <a:ext cx="5135562" cy="4736592"/>
          </a:xfrm>
        </p:spPr>
        <p:txBody>
          <a:bodyPr/>
          <a:lstStyle>
            <a:lvl1pPr marL="0" indent="0">
              <a:buNone/>
              <a:defRPr/>
            </a:lvl1pPr>
          </a:lstStyle>
          <a:p>
            <a:endParaRPr lang="en-US" dirty="0"/>
          </a:p>
        </p:txBody>
      </p:sp>
    </p:spTree>
    <p:extLst>
      <p:ext uri="{BB962C8B-B14F-4D97-AF65-F5344CB8AC3E}">
        <p14:creationId xmlns:p14="http://schemas.microsoft.com/office/powerpoint/2010/main" val="62879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15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5702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Title Slide">
    <p:spTree>
      <p:nvGrpSpPr>
        <p:cNvPr id="1" name=""/>
        <p:cNvGrpSpPr/>
        <p:nvPr/>
      </p:nvGrpSpPr>
      <p:grpSpPr>
        <a:xfrm>
          <a:off x="0" y="0"/>
          <a:ext cx="0" cy="0"/>
          <a:chOff x="0" y="0"/>
          <a:chExt cx="0" cy="0"/>
        </a:xfrm>
      </p:grpSpPr>
      <p:sp>
        <p:nvSpPr>
          <p:cNvPr id="2" name="Section Title">
            <a:extLst>
              <a:ext uri="{FF2B5EF4-FFF2-40B4-BE49-F238E27FC236}">
                <a16:creationId xmlns:a16="http://schemas.microsoft.com/office/drawing/2014/main" id="{4FFDE156-176C-C1A4-A82D-3A262491FE06}"/>
              </a:ext>
            </a:extLst>
          </p:cNvPr>
          <p:cNvSpPr>
            <a:spLocks noGrp="1" noRot="1" noMove="1" noResize="1" noEditPoints="1" noAdjustHandles="1" noChangeArrowheads="1" noChangeShapeType="1"/>
          </p:cNvSpPr>
          <p:nvPr>
            <p:ph type="ctrTitle" hasCustomPrompt="1"/>
          </p:nvPr>
        </p:nvSpPr>
        <p:spPr>
          <a:xfrm>
            <a:off x="646176" y="1389380"/>
            <a:ext cx="9144000" cy="2387600"/>
          </a:xfrm>
          <a:prstGeom prst="rect">
            <a:avLst/>
          </a:prstGeom>
        </p:spPr>
        <p:txBody>
          <a:bodyPr anchor="b">
            <a:noAutofit/>
          </a:bodyPr>
          <a:lstStyle>
            <a:lvl1pPr algn="l">
              <a:defRPr sz="3200"/>
            </a:lvl1pPr>
          </a:lstStyle>
          <a:p>
            <a:r>
              <a:rPr lang="en-US" dirty="0"/>
              <a:t>Click to Edit Section Title</a:t>
            </a:r>
          </a:p>
        </p:txBody>
      </p:sp>
      <p:sp>
        <p:nvSpPr>
          <p:cNvPr id="3" name="Section Subtitle">
            <a:extLst>
              <a:ext uri="{FF2B5EF4-FFF2-40B4-BE49-F238E27FC236}">
                <a16:creationId xmlns:a16="http://schemas.microsoft.com/office/drawing/2014/main" id="{FB38CF8D-9848-B1BD-F405-AB989A05E84F}"/>
              </a:ext>
            </a:extLst>
          </p:cNvPr>
          <p:cNvSpPr>
            <a:spLocks noGrp="1" noRot="1" noMove="1" noResize="1" noEditPoints="1" noAdjustHandles="1" noChangeArrowheads="1" noChangeShapeType="1"/>
          </p:cNvSpPr>
          <p:nvPr>
            <p:ph type="subTitle" idx="1" hasCustomPrompt="1"/>
          </p:nvPr>
        </p:nvSpPr>
        <p:spPr>
          <a:xfrm>
            <a:off x="646176" y="3897629"/>
            <a:ext cx="9144000" cy="1820037"/>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an Optional Subtitle</a:t>
            </a:r>
          </a:p>
        </p:txBody>
      </p:sp>
    </p:spTree>
    <p:extLst>
      <p:ext uri="{BB962C8B-B14F-4D97-AF65-F5344CB8AC3E}">
        <p14:creationId xmlns:p14="http://schemas.microsoft.com/office/powerpoint/2010/main" val="341283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9CEC6BA-9CD8-8CEC-D620-B36C9F43B8B0}"/>
              </a:ext>
            </a:extLst>
          </p:cNvPr>
          <p:cNvSpPr>
            <a:spLocks noGrp="1"/>
          </p:cNvSpPr>
          <p:nvPr>
            <p:ph type="title" idx="4294967295"/>
          </p:nvPr>
        </p:nvSpPr>
        <p:spPr>
          <a:xfrm>
            <a:off x="0" y="-750276"/>
            <a:ext cx="10515600" cy="656492"/>
          </a:xfrm>
          <a:prstGeom prst="rect">
            <a:avLst/>
          </a:prstGeom>
        </p:spPr>
        <p:txBody>
          <a:bodyPr anchor="b"/>
          <a:lstStyle/>
          <a:p>
            <a:r>
              <a:rPr lang="en-US" dirty="0"/>
              <a:t>Closing Slide</a:t>
            </a:r>
          </a:p>
        </p:txBody>
      </p:sp>
      <p:sp>
        <p:nvSpPr>
          <p:cNvPr id="7" name="Section Subtitle">
            <a:extLst>
              <a:ext uri="{FF2B5EF4-FFF2-40B4-BE49-F238E27FC236}">
                <a16:creationId xmlns:a16="http://schemas.microsoft.com/office/drawing/2014/main" id="{7EF5374B-6720-4C46-E247-8CEAF193A304}"/>
              </a:ext>
            </a:extLst>
          </p:cNvPr>
          <p:cNvSpPr>
            <a:spLocks noGrp="1"/>
          </p:cNvSpPr>
          <p:nvPr>
            <p:ph type="subTitle" idx="1" hasCustomPrompt="1"/>
          </p:nvPr>
        </p:nvSpPr>
        <p:spPr>
          <a:xfrm>
            <a:off x="0" y="3156965"/>
            <a:ext cx="12192000" cy="1820037"/>
          </a:xfrm>
          <a:prstGeom prst="rect">
            <a:avLst/>
          </a:prstGeom>
        </p:spPr>
        <p:txBody>
          <a:bodyPr/>
          <a:lstStyle>
            <a:lvl1pPr marL="0" indent="0" algn="ctr">
              <a:lnSpc>
                <a:spcPct val="100000"/>
              </a:lnSpc>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a:t>
            </a:r>
            <a:br>
              <a:rPr lang="en-US" dirty="0"/>
            </a:br>
            <a:r>
              <a:rPr lang="en-US" dirty="0" err="1"/>
              <a:t>Presenter</a:t>
            </a:r>
            <a:r>
              <a:rPr lang="en-US" dirty="0"/>
              <a:t> Title</a:t>
            </a:r>
            <a:br>
              <a:rPr lang="en-US" dirty="0"/>
            </a:br>
            <a:r>
              <a:rPr lang="en-US" dirty="0"/>
              <a:t>Contact Information</a:t>
            </a:r>
          </a:p>
        </p:txBody>
      </p:sp>
    </p:spTree>
    <p:extLst>
      <p:ext uri="{BB962C8B-B14F-4D97-AF65-F5344CB8AC3E}">
        <p14:creationId xmlns:p14="http://schemas.microsoft.com/office/powerpoint/2010/main" val="2333506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BF7372E5-8CE1-BF70-175C-88C08E30E674}"/>
              </a:ext>
            </a:extLst>
          </p:cNvPr>
          <p:cNvSpPr>
            <a:spLocks noGrp="1"/>
          </p:cNvSpPr>
          <p:nvPr>
            <p:ph type="title" hasCustomPrompt="1"/>
          </p:nvPr>
        </p:nvSpPr>
        <p:spPr/>
        <p:txBody>
          <a:bodyPr/>
          <a:lstStyle>
            <a:lvl1pPr>
              <a:defRPr sz="2800"/>
            </a:lvl1pPr>
          </a:lstStyle>
          <a:p>
            <a:r>
              <a:rPr lang="en-US" dirty="0"/>
              <a:t>Click to Edit Slide Title</a:t>
            </a:r>
          </a:p>
        </p:txBody>
      </p:sp>
      <p:sp>
        <p:nvSpPr>
          <p:cNvPr id="5" name="Text Placeholder">
            <a:extLst>
              <a:ext uri="{FF2B5EF4-FFF2-40B4-BE49-F238E27FC236}">
                <a16:creationId xmlns:a16="http://schemas.microsoft.com/office/drawing/2014/main" id="{1B0A9411-BDAE-A55D-3D7B-798DF0F447A1}"/>
              </a:ext>
            </a:extLst>
          </p:cNvPr>
          <p:cNvSpPr>
            <a:spLocks noGrp="1"/>
          </p:cNvSpPr>
          <p:nvPr>
            <p:ph type="body" sz="quarter" idx="10"/>
          </p:nvPr>
        </p:nvSpPr>
        <p:spPr>
          <a:xfrm>
            <a:off x="838200" y="1242950"/>
            <a:ext cx="10515600" cy="4737100"/>
          </a:xfrm>
        </p:spPr>
        <p:txBody>
          <a:bodyPr/>
          <a:lstStyle>
            <a:lvl1pPr>
              <a:lnSpc>
                <a:spcPts val="3000"/>
              </a:lnSpc>
              <a:spcBef>
                <a:spcPts val="600"/>
              </a:spcBef>
              <a:spcAft>
                <a:spcPts val="600"/>
              </a:spcAft>
              <a:defRPr/>
            </a:lvl1pPr>
            <a:lvl2pPr>
              <a:lnSpc>
                <a:spcPts val="2600"/>
              </a:lnSpc>
              <a:spcBef>
                <a:spcPts val="600"/>
              </a:spcBef>
              <a:spcAft>
                <a:spcPts val="600"/>
              </a:spcAft>
              <a:defRPr/>
            </a:lvl2pPr>
            <a:lvl3pPr>
              <a:lnSpc>
                <a:spcPts val="2200"/>
              </a:lnSpc>
              <a:spcBef>
                <a:spcPts val="600"/>
              </a:spcBef>
              <a:spcAft>
                <a:spcPts val="600"/>
              </a:spcAft>
              <a:defRPr/>
            </a:lvl3pPr>
            <a:lvl4pPr>
              <a:lnSpc>
                <a:spcPts val="2000"/>
              </a:lnSpc>
              <a:spcBef>
                <a:spcPts val="600"/>
              </a:spcBef>
              <a:spcAft>
                <a:spcPts val="600"/>
              </a:spcAft>
              <a:defRPr/>
            </a:lvl4pPr>
            <a:lvl5pPr>
              <a:lnSpc>
                <a:spcPts val="2000"/>
              </a:lnSpc>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1191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BF7372E5-8CE1-BF70-175C-88C08E30E674}"/>
              </a:ext>
            </a:extLst>
          </p:cNvPr>
          <p:cNvSpPr>
            <a:spLocks noGrp="1"/>
          </p:cNvSpPr>
          <p:nvPr>
            <p:ph type="title" hasCustomPrompt="1"/>
          </p:nvPr>
        </p:nvSpPr>
        <p:spPr/>
        <p:txBody>
          <a:bodyPr/>
          <a:lstStyle>
            <a:lvl1pPr>
              <a:defRPr sz="2800"/>
            </a:lvl1pPr>
          </a:lstStyle>
          <a:p>
            <a:r>
              <a:rPr lang="en-US" dirty="0"/>
              <a:t>Click to Edit Slide Title</a:t>
            </a:r>
          </a:p>
        </p:txBody>
      </p:sp>
      <p:sp>
        <p:nvSpPr>
          <p:cNvPr id="3" name="Text Placeholder 1">
            <a:extLst>
              <a:ext uri="{FF2B5EF4-FFF2-40B4-BE49-F238E27FC236}">
                <a16:creationId xmlns:a16="http://schemas.microsoft.com/office/drawing/2014/main" id="{7638DC4B-3D79-4769-7DA0-C91C2083D228}"/>
              </a:ext>
            </a:extLst>
          </p:cNvPr>
          <p:cNvSpPr>
            <a:spLocks noGrp="1"/>
          </p:cNvSpPr>
          <p:nvPr>
            <p:ph idx="1"/>
          </p:nvPr>
        </p:nvSpPr>
        <p:spPr>
          <a:xfrm>
            <a:off x="838200" y="1243584"/>
            <a:ext cx="4876800" cy="473659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a:extLst>
              <a:ext uri="{FF2B5EF4-FFF2-40B4-BE49-F238E27FC236}">
                <a16:creationId xmlns:a16="http://schemas.microsoft.com/office/drawing/2014/main" id="{C136093C-711E-2D3C-86CD-6E57E1EBA21E}"/>
              </a:ext>
            </a:extLst>
          </p:cNvPr>
          <p:cNvSpPr>
            <a:spLocks noGrp="1"/>
          </p:cNvSpPr>
          <p:nvPr>
            <p:ph idx="10"/>
          </p:nvPr>
        </p:nvSpPr>
        <p:spPr>
          <a:xfrm>
            <a:off x="6477000" y="1253331"/>
            <a:ext cx="4876800" cy="473659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553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 Chart">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C15319A6-E1B6-41FB-FD24-4D867067E938}"/>
              </a:ext>
            </a:extLst>
          </p:cNvPr>
          <p:cNvSpPr>
            <a:spLocks noGrp="1"/>
          </p:cNvSpPr>
          <p:nvPr>
            <p:ph type="title" hasCustomPrompt="1"/>
          </p:nvPr>
        </p:nvSpPr>
        <p:spPr>
          <a:xfrm>
            <a:off x="838200" y="499237"/>
            <a:ext cx="10515600" cy="561467"/>
          </a:xfrm>
        </p:spPr>
        <p:txBody>
          <a:bodyPr/>
          <a:lstStyle>
            <a:lvl1pPr>
              <a:defRPr sz="2800"/>
            </a:lvl1pPr>
          </a:lstStyle>
          <a:p>
            <a:r>
              <a:rPr lang="en-US" dirty="0"/>
              <a:t>Click to Edit Slide Title</a:t>
            </a:r>
          </a:p>
        </p:txBody>
      </p:sp>
      <p:sp>
        <p:nvSpPr>
          <p:cNvPr id="3" name="Content Placeholder">
            <a:extLst>
              <a:ext uri="{FF2B5EF4-FFF2-40B4-BE49-F238E27FC236}">
                <a16:creationId xmlns:a16="http://schemas.microsoft.com/office/drawing/2014/main" id="{E7F560D4-EF1E-E0CF-2B8D-174BBCEF679A}"/>
              </a:ext>
            </a:extLst>
          </p:cNvPr>
          <p:cNvSpPr>
            <a:spLocks noGrp="1"/>
          </p:cNvSpPr>
          <p:nvPr>
            <p:ph idx="1"/>
          </p:nvPr>
        </p:nvSpPr>
        <p:spPr>
          <a:xfrm>
            <a:off x="838200" y="1243584"/>
            <a:ext cx="5074920" cy="4736592"/>
          </a:xfrm>
        </p:spPr>
        <p:txBody>
          <a:bodyPr>
            <a:noAutofit/>
          </a:bodyPr>
          <a:lstStyle>
            <a:lvl1pPr marL="225425" indent="-225425">
              <a:spcBef>
                <a:spcPts val="600"/>
              </a:spcBef>
              <a:buFont typeface="Arial" panose="020B0604020202020204" pitchFamily="34" charset="0"/>
              <a:buChar char="•"/>
              <a:defRPr sz="2800"/>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hart Placeholder">
            <a:extLst>
              <a:ext uri="{FF2B5EF4-FFF2-40B4-BE49-F238E27FC236}">
                <a16:creationId xmlns:a16="http://schemas.microsoft.com/office/drawing/2014/main" id="{401BF321-0293-330F-CD60-11EE55D17FE2}"/>
              </a:ext>
            </a:extLst>
          </p:cNvPr>
          <p:cNvSpPr>
            <a:spLocks noGrp="1"/>
          </p:cNvSpPr>
          <p:nvPr>
            <p:ph type="chart" sz="quarter" idx="10"/>
          </p:nvPr>
        </p:nvSpPr>
        <p:spPr>
          <a:xfrm>
            <a:off x="6218238" y="1243584"/>
            <a:ext cx="5135562" cy="4736592"/>
          </a:xfrm>
        </p:spPr>
        <p:txBody>
          <a:bodyPr/>
          <a:lstStyle>
            <a:lvl1pPr marL="0" indent="0">
              <a:buNone/>
              <a:defRPr/>
            </a:lvl1pPr>
          </a:lstStyle>
          <a:p>
            <a:endParaRPr lang="en-US" dirty="0"/>
          </a:p>
        </p:txBody>
      </p:sp>
    </p:spTree>
    <p:extLst>
      <p:ext uri="{BB962C8B-B14F-4D97-AF65-F5344CB8AC3E}">
        <p14:creationId xmlns:p14="http://schemas.microsoft.com/office/powerpoint/2010/main" val="381628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736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 w/ Image">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994A549F-EB41-EBE2-00E8-02A83406662D}"/>
              </a:ext>
            </a:extLst>
          </p:cNvPr>
          <p:cNvSpPr>
            <a:spLocks noGrp="1"/>
          </p:cNvSpPr>
          <p:nvPr>
            <p:ph type="title" hasCustomPrompt="1"/>
          </p:nvPr>
        </p:nvSpPr>
        <p:spPr>
          <a:xfrm>
            <a:off x="838200" y="499237"/>
            <a:ext cx="10515600" cy="561467"/>
          </a:xfrm>
        </p:spPr>
        <p:txBody>
          <a:bodyPr/>
          <a:lstStyle>
            <a:lvl1pPr>
              <a:defRPr sz="2800"/>
            </a:lvl1pPr>
          </a:lstStyle>
          <a:p>
            <a:r>
              <a:rPr lang="en-US" dirty="0"/>
              <a:t>Click to Edit Slide Title</a:t>
            </a:r>
          </a:p>
        </p:txBody>
      </p:sp>
      <p:sp>
        <p:nvSpPr>
          <p:cNvPr id="5" name="Content Placeholder">
            <a:extLst>
              <a:ext uri="{FF2B5EF4-FFF2-40B4-BE49-F238E27FC236}">
                <a16:creationId xmlns:a16="http://schemas.microsoft.com/office/drawing/2014/main" id="{DA29FA3E-C510-9103-317F-C2A52E87F07B}"/>
              </a:ext>
            </a:extLst>
          </p:cNvPr>
          <p:cNvSpPr>
            <a:spLocks noGrp="1"/>
          </p:cNvSpPr>
          <p:nvPr>
            <p:ph idx="1"/>
          </p:nvPr>
        </p:nvSpPr>
        <p:spPr>
          <a:xfrm>
            <a:off x="838518" y="1243584"/>
            <a:ext cx="5074920" cy="4736592"/>
          </a:xfrm>
        </p:spPr>
        <p:txBody>
          <a:bodyPr>
            <a:noAutofit/>
          </a:bodyPr>
          <a:lstStyle>
            <a:lvl1pPr marL="225425" indent="-225425">
              <a:lnSpc>
                <a:spcPts val="2600"/>
              </a:lnSpc>
              <a:buFont typeface="Arial" panose="020B0604020202020204" pitchFamily="34" charset="0"/>
              <a:buChar char="•"/>
              <a:defRPr sz="2400"/>
            </a:lvl1pPr>
            <a:lvl3pPr>
              <a:spcBef>
                <a:spcPts val="800"/>
              </a:spcBef>
              <a:spcAft>
                <a:spcPts val="800"/>
              </a:spcAft>
              <a:defRPr/>
            </a:lvl3pPr>
            <a:lvl4pPr>
              <a:spcBef>
                <a:spcPts val="800"/>
              </a:spcBef>
              <a:spcAft>
                <a:spcPts val="800"/>
              </a:spcAft>
              <a:defRPr/>
            </a:lvl4pPr>
            <a:lvl5pPr>
              <a:spcBef>
                <a:spcPts val="800"/>
              </a:spcBef>
              <a:spcAft>
                <a:spcPts val="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a:extLst>
              <a:ext uri="{FF2B5EF4-FFF2-40B4-BE49-F238E27FC236}">
                <a16:creationId xmlns:a16="http://schemas.microsoft.com/office/drawing/2014/main" id="{26DD3FA7-9CFB-DDD7-8787-CFD40CD210E7}"/>
              </a:ext>
            </a:extLst>
          </p:cNvPr>
          <p:cNvSpPr>
            <a:spLocks noGrp="1"/>
          </p:cNvSpPr>
          <p:nvPr>
            <p:ph type="pic" sz="quarter" idx="10"/>
          </p:nvPr>
        </p:nvSpPr>
        <p:spPr>
          <a:xfrm>
            <a:off x="6278563" y="1243583"/>
            <a:ext cx="5075237" cy="4736591"/>
          </a:xfrm>
        </p:spPr>
        <p:txBody>
          <a:bodyPr/>
          <a:lstStyle>
            <a:lvl1pPr marL="0" indent="0">
              <a:buNone/>
              <a:defRPr/>
            </a:lvl1pPr>
          </a:lstStyle>
          <a:p>
            <a:endParaRPr lang="en-US" dirty="0"/>
          </a:p>
        </p:txBody>
      </p:sp>
    </p:spTree>
    <p:extLst>
      <p:ext uri="{BB962C8B-B14F-4D97-AF65-F5344CB8AC3E}">
        <p14:creationId xmlns:p14="http://schemas.microsoft.com/office/powerpoint/2010/main" val="268396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E5BD-2B29-8F63-B177-D412FB966D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5DBB6B-719D-1E16-FBC6-2F50E35C26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8B7967-C950-32C0-1530-E0660FEFCAFB}"/>
              </a:ext>
            </a:extLst>
          </p:cNvPr>
          <p:cNvSpPr>
            <a:spLocks noGrp="1"/>
          </p:cNvSpPr>
          <p:nvPr>
            <p:ph type="dt" sz="half" idx="10"/>
          </p:nvPr>
        </p:nvSpPr>
        <p:spPr/>
        <p:txBody>
          <a:bodyPr/>
          <a:lstStyle/>
          <a:p>
            <a:fld id="{57959B03-87A6-4850-ADC2-90014E9E0366}" type="datetimeFigureOut">
              <a:rPr lang="en-US" smtClean="0"/>
              <a:t>10/17/2024</a:t>
            </a:fld>
            <a:endParaRPr lang="en-US"/>
          </a:p>
        </p:txBody>
      </p:sp>
      <p:sp>
        <p:nvSpPr>
          <p:cNvPr id="5" name="Footer Placeholder 4">
            <a:extLst>
              <a:ext uri="{FF2B5EF4-FFF2-40B4-BE49-F238E27FC236}">
                <a16:creationId xmlns:a16="http://schemas.microsoft.com/office/drawing/2014/main" id="{73F79D50-1B93-37E4-1B7A-EE320A0803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D55831-8C56-AC54-D037-35D02E510E1F}"/>
              </a:ext>
            </a:extLst>
          </p:cNvPr>
          <p:cNvSpPr>
            <a:spLocks noGrp="1"/>
          </p:cNvSpPr>
          <p:nvPr>
            <p:ph type="sldNum" sz="quarter" idx="12"/>
          </p:nvPr>
        </p:nvSpPr>
        <p:spPr/>
        <p:txBody>
          <a:bodyPr/>
          <a:lstStyle/>
          <a:p>
            <a:fld id="{06E24030-3EC0-4D8F-B9A7-892001AF571F}" type="slidenum">
              <a:rPr lang="en-US" smtClean="0"/>
              <a:t>‹#›</a:t>
            </a:fld>
            <a:endParaRPr lang="en-US"/>
          </a:p>
        </p:txBody>
      </p:sp>
    </p:spTree>
    <p:extLst>
      <p:ext uri="{BB962C8B-B14F-4D97-AF65-F5344CB8AC3E}">
        <p14:creationId xmlns:p14="http://schemas.microsoft.com/office/powerpoint/2010/main" val="1837548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E54CCD44-211C-1042-7D19-AB41D74566A8}"/>
              </a:ext>
            </a:extLst>
          </p:cNvPr>
          <p:cNvSpPr>
            <a:spLocks noGrp="1"/>
          </p:cNvSpPr>
          <p:nvPr>
            <p:ph type="title" hasCustomPrompt="1"/>
          </p:nvPr>
        </p:nvSpPr>
        <p:spPr>
          <a:xfrm>
            <a:off x="838200" y="499237"/>
            <a:ext cx="10515600" cy="561467"/>
          </a:xfrm>
        </p:spPr>
        <p:txBody>
          <a:bodyPr/>
          <a:lstStyle>
            <a:lvl1pPr>
              <a:defRPr/>
            </a:lvl1pPr>
          </a:lstStyle>
          <a:p>
            <a:r>
              <a:rPr lang="en-US" dirty="0"/>
              <a:t>Click to Edit Slide Title</a:t>
            </a:r>
          </a:p>
        </p:txBody>
      </p:sp>
      <p:sp>
        <p:nvSpPr>
          <p:cNvPr id="4" name="Text Placeholder">
            <a:extLst>
              <a:ext uri="{FF2B5EF4-FFF2-40B4-BE49-F238E27FC236}">
                <a16:creationId xmlns:a16="http://schemas.microsoft.com/office/drawing/2014/main" id="{EED8CB35-0CFB-5C16-33E3-2869665BDA55}"/>
              </a:ext>
            </a:extLst>
          </p:cNvPr>
          <p:cNvSpPr>
            <a:spLocks noGrp="1"/>
          </p:cNvSpPr>
          <p:nvPr>
            <p:ph type="body" sz="quarter" idx="10"/>
          </p:nvPr>
        </p:nvSpPr>
        <p:spPr>
          <a:xfrm>
            <a:off x="838200" y="1242950"/>
            <a:ext cx="10515600" cy="4737100"/>
          </a:xfrm>
        </p:spPr>
        <p:txBody>
          <a:bodyPr/>
          <a:lstStyle>
            <a:lvl1pPr>
              <a:lnSpc>
                <a:spcPts val="3000"/>
              </a:lnSpc>
              <a:spcAft>
                <a:spcPts val="600"/>
              </a:spcAft>
              <a:defRPr/>
            </a:lvl1pPr>
            <a:lvl2pPr>
              <a:lnSpc>
                <a:spcPts val="2600"/>
              </a:lnSpc>
              <a:spcAft>
                <a:spcPts val="600"/>
              </a:spcAft>
              <a:defRPr/>
            </a:lvl2pPr>
            <a:lvl3pPr>
              <a:lnSpc>
                <a:spcPts val="2200"/>
              </a:lnSpc>
              <a:spcAft>
                <a:spcPts val="600"/>
              </a:spcAft>
              <a:defRPr/>
            </a:lvl3pPr>
            <a:lvl4pPr>
              <a:lnSpc>
                <a:spcPts val="2000"/>
              </a:lnSpc>
              <a:spcAft>
                <a:spcPts val="600"/>
              </a:spcAft>
              <a:defRPr/>
            </a:lvl4pPr>
            <a:lvl5pPr>
              <a:lnSpc>
                <a:spcPts val="2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799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7" name="Slide Title">
            <a:extLst>
              <a:ext uri="{FF2B5EF4-FFF2-40B4-BE49-F238E27FC236}">
                <a16:creationId xmlns:a16="http://schemas.microsoft.com/office/drawing/2014/main" id="{84B7E651-DEF9-91D5-65B1-782A6404DBD3}"/>
              </a:ext>
            </a:extLst>
          </p:cNvPr>
          <p:cNvSpPr>
            <a:spLocks noGrp="1"/>
          </p:cNvSpPr>
          <p:nvPr>
            <p:ph type="title" hasCustomPrompt="1"/>
          </p:nvPr>
        </p:nvSpPr>
        <p:spPr>
          <a:xfrm>
            <a:off x="838200" y="499237"/>
            <a:ext cx="10515600" cy="561467"/>
          </a:xfrm>
        </p:spPr>
        <p:txBody>
          <a:bodyPr/>
          <a:lstStyle>
            <a:lvl1pPr>
              <a:defRPr/>
            </a:lvl1pPr>
          </a:lstStyle>
          <a:p>
            <a:r>
              <a:rPr lang="en-US" dirty="0"/>
              <a:t>Click to Edit Slide Title</a:t>
            </a:r>
          </a:p>
        </p:txBody>
      </p:sp>
      <p:sp>
        <p:nvSpPr>
          <p:cNvPr id="9" name="Text Placeholder 1">
            <a:extLst>
              <a:ext uri="{FF2B5EF4-FFF2-40B4-BE49-F238E27FC236}">
                <a16:creationId xmlns:a16="http://schemas.microsoft.com/office/drawing/2014/main" id="{33260D9E-FE41-BC92-B4A8-439A7B0DD025}"/>
              </a:ext>
            </a:extLst>
          </p:cNvPr>
          <p:cNvSpPr>
            <a:spLocks noGrp="1"/>
          </p:cNvSpPr>
          <p:nvPr>
            <p:ph idx="1"/>
          </p:nvPr>
        </p:nvSpPr>
        <p:spPr>
          <a:xfrm>
            <a:off x="838200" y="1243584"/>
            <a:ext cx="4876800" cy="4736592"/>
          </a:xfrm>
          <a:prstGeom prst="rect">
            <a:avLst/>
          </a:prstGeom>
        </p:spPr>
        <p:txBody>
          <a:bodyPr vert="horz" lIns="91440" tIns="45720" rIns="91440" bIns="45720" rtlCol="0">
            <a:noAutofit/>
          </a:bodyPr>
          <a:lstStyle>
            <a:lvl1pPr>
              <a:lnSpc>
                <a:spcPts val="3000"/>
              </a:lnSpc>
              <a:spcBef>
                <a:spcPts val="600"/>
              </a:spcBef>
              <a:spcAft>
                <a:spcPts val="600"/>
              </a:spcAft>
              <a:defRPr/>
            </a:lvl1pPr>
            <a:lvl2pPr>
              <a:lnSpc>
                <a:spcPts val="2600"/>
              </a:lnSpc>
              <a:spcBef>
                <a:spcPts val="600"/>
              </a:spcBef>
              <a:spcAft>
                <a:spcPts val="600"/>
              </a:spcAft>
              <a:defRPr/>
            </a:lvl2pPr>
            <a:lvl3pPr>
              <a:lnSpc>
                <a:spcPts val="2200"/>
              </a:lnSpc>
              <a:spcBef>
                <a:spcPts val="600"/>
              </a:spcBef>
              <a:spcAft>
                <a:spcPts val="600"/>
              </a:spcAft>
              <a:defRPr/>
            </a:lvl3pPr>
            <a:lvl4pPr>
              <a:lnSpc>
                <a:spcPts val="2000"/>
              </a:lnSpc>
              <a:spcBef>
                <a:spcPts val="600"/>
              </a:spcBef>
              <a:spcAft>
                <a:spcPts val="600"/>
              </a:spcAft>
              <a:defRPr/>
            </a:lvl4pPr>
            <a:lvl5pPr>
              <a:lnSpc>
                <a:spcPts val="2000"/>
              </a:lnSpc>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a:extLst>
              <a:ext uri="{FF2B5EF4-FFF2-40B4-BE49-F238E27FC236}">
                <a16:creationId xmlns:a16="http://schemas.microsoft.com/office/drawing/2014/main" id="{933BD879-3291-5EA2-5D6E-456679E2F48F}"/>
              </a:ext>
            </a:extLst>
          </p:cNvPr>
          <p:cNvSpPr>
            <a:spLocks noGrp="1"/>
          </p:cNvSpPr>
          <p:nvPr>
            <p:ph idx="10"/>
          </p:nvPr>
        </p:nvSpPr>
        <p:spPr>
          <a:xfrm>
            <a:off x="6477000" y="1253331"/>
            <a:ext cx="4876800" cy="4736592"/>
          </a:xfrm>
          <a:prstGeom prst="rect">
            <a:avLst/>
          </a:prstGeom>
        </p:spPr>
        <p:txBody>
          <a:bodyPr vert="horz" lIns="91440" tIns="45720" rIns="91440" bIns="45720" rtlCol="0">
            <a:noAutofit/>
          </a:bodyPr>
          <a:lstStyle>
            <a:lvl1pPr>
              <a:lnSpc>
                <a:spcPts val="3000"/>
              </a:lnSpc>
              <a:spcBef>
                <a:spcPts val="600"/>
              </a:spcBef>
              <a:spcAft>
                <a:spcPts val="600"/>
              </a:spcAft>
              <a:defRPr/>
            </a:lvl1pPr>
            <a:lvl2pPr>
              <a:lnSpc>
                <a:spcPts val="2600"/>
              </a:lnSpc>
              <a:spcBef>
                <a:spcPts val="600"/>
              </a:spcBef>
              <a:spcAft>
                <a:spcPts val="600"/>
              </a:spcAft>
              <a:defRPr/>
            </a:lvl2pPr>
            <a:lvl3pPr>
              <a:lnSpc>
                <a:spcPts val="2200"/>
              </a:lnSpc>
              <a:spcBef>
                <a:spcPts val="600"/>
              </a:spcBef>
              <a:spcAft>
                <a:spcPts val="600"/>
              </a:spcAft>
              <a:defRPr/>
            </a:lvl3pPr>
            <a:lvl4pPr>
              <a:lnSpc>
                <a:spcPts val="2000"/>
              </a:lnSpc>
              <a:spcBef>
                <a:spcPts val="600"/>
              </a:spcBef>
              <a:spcAft>
                <a:spcPts val="600"/>
              </a:spcAft>
              <a:defRPr/>
            </a:lvl4pPr>
            <a:lvl5pPr>
              <a:lnSpc>
                <a:spcPts val="2000"/>
              </a:lnSpc>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120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3.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15.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326841"/>
      </p:ext>
    </p:extLst>
  </p:cSld>
  <p:clrMap bg1="dk1" tx1="lt1" bg2="dk2" tx2="lt2" accent1="accent1" accent2="accent2" accent3="accent3" accent4="accent4" accent5="accent5" accent6="accent6" hlink="hlink" folHlink="folHlink"/>
  <p:sldLayoutIdLst>
    <p:sldLayoutId id="2147483685"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0" indent="0" algn="l" defTabSz="914400" rtl="0" eaLnBrk="1" latinLnBrk="0" hangingPunct="1">
        <a:lnSpc>
          <a:spcPct val="90000"/>
        </a:lnSpc>
        <a:spcBef>
          <a:spcPts val="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2E8A120D-7627-932E-8EC0-2F38F1FF6912}"/>
              </a:ext>
            </a:extLst>
          </p:cNvPr>
          <p:cNvSpPr>
            <a:spLocks noGrp="1"/>
          </p:cNvSpPr>
          <p:nvPr>
            <p:ph type="title"/>
          </p:nvPr>
        </p:nvSpPr>
        <p:spPr>
          <a:xfrm>
            <a:off x="838200" y="499237"/>
            <a:ext cx="10515600" cy="561467"/>
          </a:xfrm>
          <a:prstGeom prst="rect">
            <a:avLst/>
          </a:prstGeom>
        </p:spPr>
        <p:txBody>
          <a:bodyPr vert="horz" lIns="91440" tIns="45720" rIns="91440" bIns="45720" rtlCol="0" anchor="t" anchorCtr="0">
            <a:noAutofit/>
          </a:bodyPr>
          <a:lstStyle/>
          <a:p>
            <a:r>
              <a:rPr lang="en-US" dirty="0"/>
              <a:t>Click to Edit Slide Title</a:t>
            </a:r>
          </a:p>
        </p:txBody>
      </p:sp>
      <p:sp>
        <p:nvSpPr>
          <p:cNvPr id="3" name="Text Placeholder">
            <a:extLst>
              <a:ext uri="{FF2B5EF4-FFF2-40B4-BE49-F238E27FC236}">
                <a16:creationId xmlns:a16="http://schemas.microsoft.com/office/drawing/2014/main" id="{B7CF5DDA-CBB1-F6EC-AA68-16EFD0CB470B}"/>
              </a:ext>
            </a:extLst>
          </p:cNvPr>
          <p:cNvSpPr>
            <a:spLocks noGrp="1"/>
          </p:cNvSpPr>
          <p:nvPr>
            <p:ph type="body" idx="1"/>
          </p:nvPr>
        </p:nvSpPr>
        <p:spPr>
          <a:xfrm>
            <a:off x="838200" y="1253331"/>
            <a:ext cx="10515600" cy="473659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6112133"/>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662" r:id="rId3"/>
    <p:sldLayoutId id="2147483657" r:id="rId4"/>
    <p:sldLayoutId id="2147483816" r:id="rId5"/>
    <p:sldLayoutId id="2147483817"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ts val="3000"/>
        </a:lnSpc>
        <a:spcBef>
          <a:spcPts val="600"/>
        </a:spcBef>
        <a:spcAft>
          <a:spcPts val="600"/>
        </a:spcAft>
        <a:buFont typeface="Arial" panose="020B0604020202020204" pitchFamily="34" charset="0"/>
        <a:buChar char="•"/>
        <a:defRPr lang="en-US" sz="2800" kern="1200" dirty="0" smtClean="0">
          <a:solidFill>
            <a:schemeClr val="tx1"/>
          </a:solidFill>
          <a:latin typeface="+mn-lt"/>
          <a:ea typeface="+mn-ea"/>
          <a:cs typeface="+mn-cs"/>
        </a:defRPr>
      </a:lvl1pPr>
      <a:lvl2pPr marL="685800" indent="-228600" algn="l" defTabSz="914400" rtl="0" eaLnBrk="1" latinLnBrk="0" hangingPunct="1">
        <a:lnSpc>
          <a:spcPts val="2600"/>
        </a:lnSpc>
        <a:spcBef>
          <a:spcPts val="600"/>
        </a:spcBef>
        <a:spcAft>
          <a:spcPts val="600"/>
        </a:spcAft>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ts val="2200"/>
        </a:lnSpc>
        <a:spcBef>
          <a:spcPts val="60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lnSpc>
          <a:spcPts val="2000"/>
        </a:lnSpc>
        <a:spcBef>
          <a:spcPts val="600"/>
        </a:spcBef>
        <a:spcAft>
          <a:spcPts val="600"/>
        </a:spcAft>
        <a:buFont typeface="Arial" panose="020B0604020202020204"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lnSpc>
          <a:spcPts val="2000"/>
        </a:lnSpc>
        <a:spcBef>
          <a:spcPts val="600"/>
        </a:spcBef>
        <a:spcAft>
          <a:spcPts val="600"/>
        </a:spcAft>
        <a:buFont typeface="Arial" panose="020B0604020202020204" pitchFamily="34" charset="0"/>
        <a:buChar char="•"/>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2E8A120D-7627-932E-8EC0-2F38F1FF6912}"/>
              </a:ext>
            </a:extLst>
          </p:cNvPr>
          <p:cNvSpPr>
            <a:spLocks noGrp="1"/>
          </p:cNvSpPr>
          <p:nvPr>
            <p:ph type="title"/>
          </p:nvPr>
        </p:nvSpPr>
        <p:spPr>
          <a:xfrm>
            <a:off x="838200" y="499237"/>
            <a:ext cx="10515600" cy="561467"/>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a:extLst>
              <a:ext uri="{FF2B5EF4-FFF2-40B4-BE49-F238E27FC236}">
                <a16:creationId xmlns:a16="http://schemas.microsoft.com/office/drawing/2014/main" id="{B7CF5DDA-CBB1-F6EC-AA68-16EFD0CB470B}"/>
              </a:ext>
            </a:extLst>
          </p:cNvPr>
          <p:cNvSpPr>
            <a:spLocks noGrp="1"/>
          </p:cNvSpPr>
          <p:nvPr>
            <p:ph type="body" idx="1"/>
          </p:nvPr>
        </p:nvSpPr>
        <p:spPr>
          <a:xfrm>
            <a:off x="838200" y="1253331"/>
            <a:ext cx="10515600" cy="473659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707449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782" r:id="rId3"/>
    <p:sldLayoutId id="2147483784" r:id="rId4"/>
    <p:sldLayoutId id="2147483787"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ts val="3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ts val="26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ts val="22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ts val="2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ts val="2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352700"/>
      </p:ext>
    </p:extLst>
  </p:cSld>
  <p:clrMap bg1="lt1" tx1="dk1" bg2="lt2" tx2="dk2" accent1="accent1" accent2="accent2" accent3="accent3" accent4="accent4" accent5="accent5" accent6="accent6" hlink="hlink" folHlink="folHlink"/>
  <p:sldLayoutIdLst>
    <p:sldLayoutId id="2147483648"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077578"/>
      </p:ext>
    </p:extLst>
  </p:cSld>
  <p:clrMap bg1="lt1" tx1="dk1" bg2="lt2" tx2="dk2" accent1="accent1" accent2="accent2" accent3="accent3" accent4="accent4" accent5="accent5" accent6="accent6" hlink="hlink" folHlink="folHlink"/>
  <p:sldLayoutIdLst>
    <p:sldLayoutId id="214748377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NCDIT Logo" descr="N.C. Department of Information Technology Logo">
            <a:extLst>
              <a:ext uri="{FF2B5EF4-FFF2-40B4-BE49-F238E27FC236}">
                <a16:creationId xmlns:a16="http://schemas.microsoft.com/office/drawing/2014/main" id="{0E78C2E3-1298-7B3A-EFE9-B00C9FFB0283}"/>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3666745" y="1687519"/>
            <a:ext cx="4882896" cy="807321"/>
          </a:xfrm>
          <a:prstGeom prst="rect">
            <a:avLst/>
          </a:prstGeom>
        </p:spPr>
      </p:pic>
    </p:spTree>
    <p:extLst>
      <p:ext uri="{BB962C8B-B14F-4D97-AF65-F5344CB8AC3E}">
        <p14:creationId xmlns:p14="http://schemas.microsoft.com/office/powerpoint/2010/main" val="1396338256"/>
      </p:ext>
    </p:extLst>
  </p:cSld>
  <p:clrMap bg1="lt1" tx1="dk1" bg2="lt2" tx2="dk2" accent1="accent1" accent2="accent2" accent3="accent3" accent4="accent4" accent5="accent5" accent6="accent6" hlink="hlink" folHlink="folHlink"/>
  <p:sldLayoutIdLst>
    <p:sldLayoutId id="2147483814"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esentation Title">
            <a:extLst>
              <a:ext uri="{FF2B5EF4-FFF2-40B4-BE49-F238E27FC236}">
                <a16:creationId xmlns:a16="http://schemas.microsoft.com/office/drawing/2014/main" id="{F7504397-B456-9CCE-BF31-DEBCA780B38A}"/>
              </a:ext>
            </a:extLst>
          </p:cNvPr>
          <p:cNvSpPr>
            <a:spLocks noGrp="1" noRot="1" noMove="1" noResize="1" noEditPoints="1" noAdjustHandles="1" noChangeArrowheads="1" noChangeShapeType="1"/>
          </p:cNvSpPr>
          <p:nvPr>
            <p:ph type="ctrTitle"/>
          </p:nvPr>
        </p:nvSpPr>
        <p:spPr>
          <a:xfrm>
            <a:off x="855345" y="644886"/>
            <a:ext cx="7949184" cy="2612969"/>
          </a:xfrm>
        </p:spPr>
        <p:txBody>
          <a:bodyPr>
            <a:normAutofit/>
          </a:bodyPr>
          <a:lstStyle/>
          <a:p>
            <a:r>
              <a:rPr lang="en-US" dirty="0"/>
              <a:t>EJ EO292</a:t>
            </a:r>
            <a:br>
              <a:rPr lang="en-US" dirty="0"/>
            </a:br>
            <a:r>
              <a:rPr lang="en-US" dirty="0"/>
              <a:t>Mapping Tools &amp; Hub Project</a:t>
            </a:r>
          </a:p>
        </p:txBody>
      </p:sp>
      <p:sp>
        <p:nvSpPr>
          <p:cNvPr id="11" name="Presenter Information">
            <a:extLst>
              <a:ext uri="{FF2B5EF4-FFF2-40B4-BE49-F238E27FC236}">
                <a16:creationId xmlns:a16="http://schemas.microsoft.com/office/drawing/2014/main" id="{4CF19390-6E14-4874-2FFB-307D206F6A3A}"/>
              </a:ext>
            </a:extLst>
          </p:cNvPr>
          <p:cNvSpPr>
            <a:spLocks noGrp="1" noRot="1" noMove="1" noResize="1" noEditPoints="1" noAdjustHandles="1" noChangeArrowheads="1" noChangeShapeType="1"/>
          </p:cNvSpPr>
          <p:nvPr>
            <p:ph type="subTitle" idx="1"/>
          </p:nvPr>
        </p:nvSpPr>
        <p:spPr>
          <a:xfrm>
            <a:off x="855345" y="3327470"/>
            <a:ext cx="7949184" cy="2515057"/>
          </a:xfrm>
        </p:spPr>
        <p:txBody>
          <a:bodyPr/>
          <a:lstStyle/>
          <a:p>
            <a:r>
              <a:rPr lang="en-US" dirty="0"/>
              <a:t>Emad Khatib &amp; Matthew McLamb</a:t>
            </a:r>
            <a:br>
              <a:rPr lang="en-US" dirty="0"/>
            </a:br>
            <a:r>
              <a:rPr lang="en-US" dirty="0"/>
              <a:t>DIT – PMO &amp; Data Division</a:t>
            </a:r>
            <a:br>
              <a:rPr lang="en-US" dirty="0"/>
            </a:br>
            <a:br>
              <a:rPr lang="en-US" dirty="0"/>
            </a:br>
            <a:r>
              <a:rPr lang="en-US" dirty="0"/>
              <a:t>EJ Stakeholder Meeting</a:t>
            </a:r>
          </a:p>
          <a:p>
            <a:r>
              <a:rPr lang="en-US" dirty="0"/>
              <a:t>May 21, 2024</a:t>
            </a:r>
          </a:p>
        </p:txBody>
      </p:sp>
    </p:spTree>
    <p:extLst>
      <p:ext uri="{BB962C8B-B14F-4D97-AF65-F5344CB8AC3E}">
        <p14:creationId xmlns:p14="http://schemas.microsoft.com/office/powerpoint/2010/main" val="321393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62A7024-8B7A-B658-730A-8EA679F1D037}"/>
              </a:ext>
            </a:extLst>
          </p:cNvPr>
          <p:cNvSpPr>
            <a:spLocks noGrp="1"/>
          </p:cNvSpPr>
          <p:nvPr>
            <p:ph type="title"/>
          </p:nvPr>
        </p:nvSpPr>
        <p:spPr>
          <a:xfrm>
            <a:off x="838200" y="499237"/>
            <a:ext cx="4605867" cy="561467"/>
          </a:xfrm>
        </p:spPr>
        <p:txBody>
          <a:bodyPr/>
          <a:lstStyle/>
          <a:p>
            <a:r>
              <a:rPr lang="en-US" dirty="0"/>
              <a:t>Agenda</a:t>
            </a:r>
          </a:p>
        </p:txBody>
      </p:sp>
      <p:sp>
        <p:nvSpPr>
          <p:cNvPr id="9" name="Text Placeholder 8">
            <a:extLst>
              <a:ext uri="{FF2B5EF4-FFF2-40B4-BE49-F238E27FC236}">
                <a16:creationId xmlns:a16="http://schemas.microsoft.com/office/drawing/2014/main" id="{2C37F53B-C8A1-BEBB-583F-17C98EF0F764}"/>
              </a:ext>
            </a:extLst>
          </p:cNvPr>
          <p:cNvSpPr>
            <a:spLocks noGrp="1"/>
          </p:cNvSpPr>
          <p:nvPr>
            <p:ph idx="1"/>
          </p:nvPr>
        </p:nvSpPr>
        <p:spPr>
          <a:xfrm>
            <a:off x="907761" y="1204643"/>
            <a:ext cx="7254462" cy="3402868"/>
          </a:xfrm>
        </p:spPr>
        <p:txBody>
          <a:bodyPr/>
          <a:lstStyle/>
          <a:p>
            <a:pPr lvl="0">
              <a:spcBef>
                <a:spcPts val="0"/>
              </a:spcBef>
              <a:spcAft>
                <a:spcPts val="0"/>
              </a:spcAft>
            </a:pPr>
            <a:r>
              <a:rPr lang="en-US" sz="2000" dirty="0"/>
              <a:t>Project status</a:t>
            </a:r>
          </a:p>
          <a:p>
            <a:pPr lvl="1">
              <a:lnSpc>
                <a:spcPts val="2000"/>
              </a:lnSpc>
              <a:spcBef>
                <a:spcPts val="0"/>
              </a:spcBef>
              <a:spcAft>
                <a:spcPts val="0"/>
              </a:spcAft>
            </a:pPr>
            <a:r>
              <a:rPr lang="en-US" sz="1400" dirty="0"/>
              <a:t>Overall</a:t>
            </a:r>
          </a:p>
          <a:p>
            <a:pPr lvl="1">
              <a:lnSpc>
                <a:spcPts val="2000"/>
              </a:lnSpc>
              <a:spcBef>
                <a:spcPts val="0"/>
              </a:spcBef>
              <a:spcAft>
                <a:spcPts val="0"/>
              </a:spcAft>
            </a:pPr>
            <a:r>
              <a:rPr lang="en-US" sz="1400" dirty="0"/>
              <a:t>Update on accomplishments</a:t>
            </a:r>
          </a:p>
          <a:p>
            <a:pPr lvl="1">
              <a:lnSpc>
                <a:spcPts val="2000"/>
              </a:lnSpc>
              <a:spcBef>
                <a:spcPts val="0"/>
              </a:spcBef>
              <a:spcAft>
                <a:spcPts val="0"/>
              </a:spcAft>
            </a:pPr>
            <a:r>
              <a:rPr lang="en-US" sz="1400" dirty="0"/>
              <a:t>Prototype Demo</a:t>
            </a:r>
          </a:p>
          <a:p>
            <a:pPr lvl="2">
              <a:lnSpc>
                <a:spcPts val="1400"/>
              </a:lnSpc>
              <a:spcBef>
                <a:spcPts val="0"/>
              </a:spcBef>
              <a:spcAft>
                <a:spcPts val="0"/>
              </a:spcAft>
            </a:pPr>
            <a:r>
              <a:rPr lang="en-US" sz="1000" dirty="0"/>
              <a:t>Website Layout </a:t>
            </a:r>
          </a:p>
          <a:p>
            <a:pPr lvl="2">
              <a:lnSpc>
                <a:spcPts val="1400"/>
              </a:lnSpc>
              <a:spcBef>
                <a:spcPts val="0"/>
              </a:spcBef>
              <a:spcAft>
                <a:spcPts val="0"/>
              </a:spcAft>
            </a:pPr>
            <a:r>
              <a:rPr lang="en-US" sz="1000" dirty="0"/>
              <a:t>EJ data layers</a:t>
            </a:r>
          </a:p>
          <a:p>
            <a:pPr lvl="2">
              <a:lnSpc>
                <a:spcPts val="1400"/>
              </a:lnSpc>
              <a:spcBef>
                <a:spcPts val="0"/>
              </a:spcBef>
              <a:spcAft>
                <a:spcPts val="0"/>
              </a:spcAft>
            </a:pPr>
            <a:r>
              <a:rPr lang="en-US" sz="1000" dirty="0"/>
              <a:t>Grant</a:t>
            </a:r>
          </a:p>
          <a:p>
            <a:pPr lvl="0">
              <a:lnSpc>
                <a:spcPts val="2000"/>
              </a:lnSpc>
              <a:spcBef>
                <a:spcPts val="0"/>
              </a:spcBef>
              <a:spcAft>
                <a:spcPts val="0"/>
              </a:spcAft>
            </a:pPr>
            <a:r>
              <a:rPr lang="en-US" sz="2000" dirty="0"/>
              <a:t>Risks and Issues</a:t>
            </a:r>
          </a:p>
          <a:p>
            <a:pPr lvl="1">
              <a:lnSpc>
                <a:spcPts val="2000"/>
              </a:lnSpc>
              <a:spcBef>
                <a:spcPts val="0"/>
              </a:spcBef>
              <a:spcAft>
                <a:spcPts val="0"/>
              </a:spcAft>
            </a:pPr>
            <a:r>
              <a:rPr lang="en-US" sz="1400" dirty="0"/>
              <a:t>Public feedback</a:t>
            </a:r>
          </a:p>
          <a:p>
            <a:pPr lvl="0">
              <a:lnSpc>
                <a:spcPts val="2000"/>
              </a:lnSpc>
              <a:spcBef>
                <a:spcPts val="0"/>
              </a:spcBef>
              <a:spcAft>
                <a:spcPts val="0"/>
              </a:spcAft>
            </a:pPr>
            <a:r>
              <a:rPr lang="en-US" sz="2000" dirty="0"/>
              <a:t>Next Steps</a:t>
            </a:r>
          </a:p>
          <a:p>
            <a:pPr lvl="1">
              <a:lnSpc>
                <a:spcPts val="2000"/>
              </a:lnSpc>
              <a:spcBef>
                <a:spcPts val="0"/>
              </a:spcBef>
              <a:spcAft>
                <a:spcPts val="0"/>
              </a:spcAft>
            </a:pPr>
            <a:r>
              <a:rPr lang="en-US" sz="1400" dirty="0"/>
              <a:t>Demo for the Council members on May 28</a:t>
            </a:r>
            <a:r>
              <a:rPr lang="en-US" sz="1400" baseline="30000" dirty="0"/>
              <a:t>th</a:t>
            </a:r>
            <a:endParaRPr lang="en-US" sz="1400" dirty="0"/>
          </a:p>
          <a:p>
            <a:pPr lvl="0">
              <a:lnSpc>
                <a:spcPts val="2000"/>
              </a:lnSpc>
              <a:spcBef>
                <a:spcPts val="0"/>
              </a:spcBef>
              <a:spcAft>
                <a:spcPts val="0"/>
              </a:spcAft>
            </a:pPr>
            <a:r>
              <a:rPr lang="en-US" sz="2000" dirty="0"/>
              <a:t>Misc.</a:t>
            </a:r>
          </a:p>
          <a:p>
            <a:pPr lvl="1">
              <a:lnSpc>
                <a:spcPts val="2000"/>
              </a:lnSpc>
              <a:spcBef>
                <a:spcPts val="0"/>
              </a:spcBef>
              <a:spcAft>
                <a:spcPts val="0"/>
              </a:spcAft>
            </a:pPr>
            <a:r>
              <a:rPr lang="en-US" sz="1400" dirty="0"/>
              <a:t>Enhancements Process flow of Public feedback if any</a:t>
            </a:r>
          </a:p>
          <a:p>
            <a:pPr lvl="1">
              <a:lnSpc>
                <a:spcPts val="2000"/>
              </a:lnSpc>
              <a:spcBef>
                <a:spcPts val="0"/>
              </a:spcBef>
              <a:spcAft>
                <a:spcPts val="0"/>
              </a:spcAft>
            </a:pPr>
            <a:endParaRPr lang="en-US" sz="1400" dirty="0"/>
          </a:p>
        </p:txBody>
      </p:sp>
    </p:spTree>
    <p:extLst>
      <p:ext uri="{BB962C8B-B14F-4D97-AF65-F5344CB8AC3E}">
        <p14:creationId xmlns:p14="http://schemas.microsoft.com/office/powerpoint/2010/main" val="387886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AAE77-119C-02E0-2CD0-C9E51E7BB2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FED452-3431-4422-3E42-15F87314B797}"/>
              </a:ext>
            </a:extLst>
          </p:cNvPr>
          <p:cNvSpPr>
            <a:spLocks noGrp="1"/>
          </p:cNvSpPr>
          <p:nvPr>
            <p:ph type="title"/>
          </p:nvPr>
        </p:nvSpPr>
        <p:spPr/>
        <p:txBody>
          <a:bodyPr/>
          <a:lstStyle/>
          <a:p>
            <a:r>
              <a:rPr lang="en-US" dirty="0"/>
              <a:t>Project Status</a:t>
            </a:r>
          </a:p>
        </p:txBody>
      </p:sp>
      <p:graphicFrame>
        <p:nvGraphicFramePr>
          <p:cNvPr id="4" name="Table 3">
            <a:extLst>
              <a:ext uri="{FF2B5EF4-FFF2-40B4-BE49-F238E27FC236}">
                <a16:creationId xmlns:a16="http://schemas.microsoft.com/office/drawing/2014/main" id="{9E1A2174-804E-2CFF-3E5C-CCDE8EC0E7CD}"/>
              </a:ext>
            </a:extLst>
          </p:cNvPr>
          <p:cNvGraphicFramePr>
            <a:graphicFrameLocks noGrp="1"/>
          </p:cNvGraphicFramePr>
          <p:nvPr>
            <p:extLst>
              <p:ext uri="{D42A27DB-BD31-4B8C-83A1-F6EECF244321}">
                <p14:modId xmlns:p14="http://schemas.microsoft.com/office/powerpoint/2010/main" val="3653818448"/>
              </p:ext>
            </p:extLst>
          </p:nvPr>
        </p:nvGraphicFramePr>
        <p:xfrm>
          <a:off x="2668603" y="1165242"/>
          <a:ext cx="5502028" cy="3444429"/>
        </p:xfrm>
        <a:graphic>
          <a:graphicData uri="http://schemas.openxmlformats.org/drawingml/2006/table">
            <a:tbl>
              <a:tblPr firstRow="1" firstCol="1" bandRow="1">
                <a:tableStyleId>{073A0DAA-6AF3-43AB-8588-CEC1D06C72B9}</a:tableStyleId>
              </a:tblPr>
              <a:tblGrid>
                <a:gridCol w="2827851">
                  <a:extLst>
                    <a:ext uri="{9D8B030D-6E8A-4147-A177-3AD203B41FA5}">
                      <a16:colId xmlns:a16="http://schemas.microsoft.com/office/drawing/2014/main" val="2196572053"/>
                    </a:ext>
                  </a:extLst>
                </a:gridCol>
                <a:gridCol w="1283335">
                  <a:extLst>
                    <a:ext uri="{9D8B030D-6E8A-4147-A177-3AD203B41FA5}">
                      <a16:colId xmlns:a16="http://schemas.microsoft.com/office/drawing/2014/main" val="1058617697"/>
                    </a:ext>
                  </a:extLst>
                </a:gridCol>
                <a:gridCol w="1390842">
                  <a:extLst>
                    <a:ext uri="{9D8B030D-6E8A-4147-A177-3AD203B41FA5}">
                      <a16:colId xmlns:a16="http://schemas.microsoft.com/office/drawing/2014/main" val="3767173494"/>
                    </a:ext>
                  </a:extLst>
                </a:gridCol>
              </a:tblGrid>
              <a:tr h="245375">
                <a:tc>
                  <a:txBody>
                    <a:bodyPr/>
                    <a:lstStyle/>
                    <a:p>
                      <a:pPr marL="0" marR="0" algn="l">
                        <a:spcBef>
                          <a:spcPts val="300"/>
                        </a:spcBef>
                        <a:spcAft>
                          <a:spcPts val="300"/>
                        </a:spcAft>
                      </a:pPr>
                      <a:r>
                        <a:rPr lang="en-US" sz="1100" dirty="0">
                          <a:effectLst/>
                        </a:rPr>
                        <a:t>Overall Project Status</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marL="0" marR="0" algn="l">
                        <a:spcBef>
                          <a:spcPts val="300"/>
                        </a:spcBef>
                        <a:spcAft>
                          <a:spcPts val="300"/>
                        </a:spcAft>
                      </a:pPr>
                      <a:r>
                        <a:rPr lang="en-US" sz="1100" b="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On Schedule</a:t>
                      </a:r>
                    </a:p>
                  </a:txBody>
                  <a:tcPr marL="68580" marR="68580" marT="0" marB="0" anchor="ctr">
                    <a:solidFill>
                      <a:srgbClr val="00B050"/>
                    </a:solidFill>
                  </a:tcPr>
                </a:tc>
                <a:tc hMerge="1">
                  <a:txBody>
                    <a:bodyPr/>
                    <a:lstStyle/>
                    <a:p>
                      <a:endParaRPr lang="en-US"/>
                    </a:p>
                  </a:txBody>
                  <a:tcPr/>
                </a:tc>
                <a:extLst>
                  <a:ext uri="{0D108BD9-81ED-4DB2-BD59-A6C34878D82A}">
                    <a16:rowId xmlns:a16="http://schemas.microsoft.com/office/drawing/2014/main" val="3064343447"/>
                  </a:ext>
                </a:extLst>
              </a:tr>
              <a:tr h="245375">
                <a:tc>
                  <a:txBody>
                    <a:bodyPr/>
                    <a:lstStyle/>
                    <a:p>
                      <a:pPr marL="0" marR="0" algn="l">
                        <a:spcBef>
                          <a:spcPts val="300"/>
                        </a:spcBef>
                        <a:spcAft>
                          <a:spcPts val="300"/>
                        </a:spcAft>
                      </a:pPr>
                      <a:r>
                        <a:rPr lang="en-US" sz="1200" dirty="0">
                          <a:effectLst/>
                        </a:rPr>
                        <a:t>Area</a:t>
                      </a:r>
                      <a:endParaRPr lang="en-US" sz="1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300"/>
                        </a:spcBef>
                        <a:spcAft>
                          <a:spcPts val="300"/>
                        </a:spcAft>
                      </a:pPr>
                      <a:r>
                        <a:rPr lang="en-US" sz="1200" dirty="0">
                          <a:effectLst/>
                        </a:rPr>
                        <a:t>Status – DIT</a:t>
                      </a:r>
                      <a:endParaRPr lang="en-US" sz="1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300"/>
                        </a:spcBef>
                        <a:spcAft>
                          <a:spcPts val="300"/>
                        </a:spcAft>
                      </a:pPr>
                      <a:r>
                        <a:rPr lang="en-US" sz="1200" dirty="0">
                          <a:effectLst/>
                        </a:rPr>
                        <a:t>Status – Agencies</a:t>
                      </a:r>
                      <a:endParaRPr lang="en-US" sz="1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12669518"/>
                  </a:ext>
                </a:extLst>
              </a:tr>
              <a:tr h="245375">
                <a:tc>
                  <a:txBody>
                    <a:bodyPr/>
                    <a:lstStyle/>
                    <a:p>
                      <a:pPr marL="0" marR="0" algn="l">
                        <a:spcBef>
                          <a:spcPts val="300"/>
                        </a:spcBef>
                        <a:spcAft>
                          <a:spcPts val="300"/>
                        </a:spcAft>
                      </a:pPr>
                      <a:r>
                        <a:rPr lang="en-US" sz="1100" dirty="0">
                          <a:effectLst/>
                        </a:rPr>
                        <a:t>Project Management Office</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lnSpc>
                          <a:spcPct val="107000"/>
                        </a:lnSpc>
                        <a:spcBef>
                          <a:spcPts val="300"/>
                        </a:spcBef>
                        <a:spcAft>
                          <a:spcPts val="300"/>
                        </a:spcAft>
                      </a:pPr>
                      <a:r>
                        <a:rPr lang="en-US" sz="1100" dirty="0">
                          <a:effectLst/>
                          <a:highlight>
                            <a:srgbClr val="00FF00"/>
                          </a:highlight>
                        </a:rPr>
                        <a:t> </a:t>
                      </a:r>
                      <a:endParaRPr lang="en-US" sz="1100" dirty="0">
                        <a:effectLst/>
                        <a:highlight>
                          <a:srgbClr val="00FF00"/>
                        </a:highligh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solidFill>
                  </a:tcPr>
                </a:tc>
                <a:tc>
                  <a:txBody>
                    <a:bodyPr/>
                    <a:lstStyle/>
                    <a:p>
                      <a:pPr marL="0" marR="0" algn="l">
                        <a:lnSpc>
                          <a:spcPct val="107000"/>
                        </a:lnSpc>
                        <a:spcBef>
                          <a:spcPts val="300"/>
                        </a:spcBef>
                        <a:spcAft>
                          <a:spcPts val="300"/>
                        </a:spcAft>
                      </a:pPr>
                      <a:r>
                        <a:rPr lang="en-US" sz="1100" dirty="0">
                          <a:effectLst/>
                        </a:rPr>
                        <a:t> </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solidFill>
                  </a:tcPr>
                </a:tc>
                <a:extLst>
                  <a:ext uri="{0D108BD9-81ED-4DB2-BD59-A6C34878D82A}">
                    <a16:rowId xmlns:a16="http://schemas.microsoft.com/office/drawing/2014/main" val="4045889092"/>
                  </a:ext>
                </a:extLst>
              </a:tr>
              <a:tr h="245375">
                <a:tc>
                  <a:txBody>
                    <a:bodyPr/>
                    <a:lstStyle/>
                    <a:p>
                      <a:pPr marL="0" marR="0" algn="l">
                        <a:spcBef>
                          <a:spcPts val="300"/>
                        </a:spcBef>
                        <a:spcAft>
                          <a:spcPts val="0"/>
                        </a:spcAft>
                      </a:pPr>
                      <a:r>
                        <a:rPr lang="en-US" sz="1100" dirty="0">
                          <a:effectLst/>
                        </a:rPr>
                        <a:t>Deliverable - Scope Document</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lnSpc>
                          <a:spcPct val="107000"/>
                        </a:lnSpc>
                        <a:spcBef>
                          <a:spcPts val="300"/>
                        </a:spcBef>
                        <a:spcAft>
                          <a:spcPts val="300"/>
                        </a:spcAft>
                      </a:pPr>
                      <a:r>
                        <a:rPr lang="en-US" sz="1100" dirty="0">
                          <a:effectLst/>
                        </a:rPr>
                        <a:t>Complete 3/19/24</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solidFill>
                  </a:tcPr>
                </a:tc>
                <a:tc>
                  <a:txBody>
                    <a:bodyPr/>
                    <a:lstStyle/>
                    <a:p>
                      <a:pPr marL="0" marR="0" algn="l">
                        <a:lnSpc>
                          <a:spcPct val="107000"/>
                        </a:lnSpc>
                        <a:spcBef>
                          <a:spcPts val="300"/>
                        </a:spcBef>
                        <a:spcAft>
                          <a:spcPts val="300"/>
                        </a:spcAft>
                      </a:pPr>
                      <a:r>
                        <a:rPr lang="en-US" sz="1100" dirty="0">
                          <a:effectLst/>
                          <a:latin typeface="Tahoma" panose="020B0604030504040204" pitchFamily="34" charset="0"/>
                          <a:ea typeface="Times New Roman" panose="02020603050405020304" pitchFamily="18" charset="0"/>
                          <a:cs typeface="Times New Roman" panose="02020603050405020304" pitchFamily="18" charset="0"/>
                        </a:rPr>
                        <a:t>Complete</a:t>
                      </a:r>
                    </a:p>
                  </a:txBody>
                  <a:tcPr marL="68580" marR="68580" marT="0" marB="0" anchor="ctr">
                    <a:solidFill>
                      <a:srgbClr val="00B050"/>
                    </a:solidFill>
                  </a:tcPr>
                </a:tc>
                <a:extLst>
                  <a:ext uri="{0D108BD9-81ED-4DB2-BD59-A6C34878D82A}">
                    <a16:rowId xmlns:a16="http://schemas.microsoft.com/office/drawing/2014/main" val="2764495601"/>
                  </a:ext>
                </a:extLst>
              </a:tr>
              <a:tr h="258020">
                <a:tc>
                  <a:txBody>
                    <a:bodyPr/>
                    <a:lstStyle/>
                    <a:p>
                      <a:pPr marL="0" marR="0" algn="l" defTabSz="914400" rtl="0" eaLnBrk="1" latinLnBrk="0" hangingPunct="1">
                        <a:spcBef>
                          <a:spcPts val="300"/>
                        </a:spcBef>
                        <a:spcAft>
                          <a:spcPts val="300"/>
                        </a:spcAft>
                      </a:pPr>
                      <a:r>
                        <a:rPr lang="en-US" sz="1100" b="1" kern="1200" dirty="0">
                          <a:solidFill>
                            <a:schemeClr val="lt1"/>
                          </a:solidFill>
                          <a:effectLst/>
                          <a:latin typeface="+mn-lt"/>
                          <a:ea typeface="+mn-ea"/>
                          <a:cs typeface="+mn-cs"/>
                        </a:rPr>
                        <a:t>Council Approval</a:t>
                      </a:r>
                    </a:p>
                  </a:txBody>
                  <a:tcPr marL="68580" marR="68580" marT="0" marB="0" anchor="ctr"/>
                </a:tc>
                <a:tc>
                  <a:txBody>
                    <a:bodyPr/>
                    <a:lstStyle/>
                    <a:p>
                      <a:pPr marL="0" marR="0" algn="l">
                        <a:lnSpc>
                          <a:spcPct val="107000"/>
                        </a:lnSpc>
                        <a:spcBef>
                          <a:spcPts val="300"/>
                        </a:spcBef>
                        <a:spcAft>
                          <a:spcPts val="300"/>
                        </a:spcAft>
                      </a:pPr>
                      <a:r>
                        <a:rPr lang="en-US" sz="1100" dirty="0">
                          <a:effectLst/>
                          <a:latin typeface="Tahoma" panose="020B0604030504040204" pitchFamily="34" charset="0"/>
                          <a:ea typeface="Times New Roman" panose="02020603050405020304" pitchFamily="18" charset="0"/>
                          <a:cs typeface="Times New Roman" panose="02020603050405020304" pitchFamily="18" charset="0"/>
                        </a:rPr>
                        <a:t>Complete 4/1/24</a:t>
                      </a:r>
                    </a:p>
                  </a:txBody>
                  <a:tcPr marL="68580" marR="68580" marT="0" marB="0" anchor="ctr">
                    <a:solidFill>
                      <a:srgbClr val="00B050"/>
                    </a:solidFill>
                  </a:tcPr>
                </a:tc>
                <a:tc>
                  <a:txBody>
                    <a:bodyPr/>
                    <a:lstStyle/>
                    <a:p>
                      <a:pPr marL="0" marR="0" algn="l">
                        <a:lnSpc>
                          <a:spcPct val="107000"/>
                        </a:lnSpc>
                        <a:spcBef>
                          <a:spcPts val="300"/>
                        </a:spcBef>
                        <a:spcAft>
                          <a:spcPts val="300"/>
                        </a:spcAft>
                      </a:pP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500805102"/>
                  </a:ext>
                </a:extLst>
              </a:tr>
              <a:tr h="258020">
                <a:tc>
                  <a:txBody>
                    <a:bodyPr/>
                    <a:lstStyle/>
                    <a:p>
                      <a:pPr marL="0" marR="0" algn="l" defTabSz="914400" rtl="0" eaLnBrk="1" latinLnBrk="0" hangingPunct="1">
                        <a:spcBef>
                          <a:spcPts val="300"/>
                        </a:spcBef>
                        <a:spcAft>
                          <a:spcPts val="300"/>
                        </a:spcAft>
                      </a:pPr>
                      <a:r>
                        <a:rPr lang="en-US" sz="1100" b="1" kern="1200" dirty="0">
                          <a:solidFill>
                            <a:schemeClr val="lt1"/>
                          </a:solidFill>
                          <a:effectLst/>
                          <a:latin typeface="+mn-lt"/>
                          <a:ea typeface="+mn-ea"/>
                          <a:cs typeface="+mn-cs"/>
                        </a:rPr>
                        <a:t>Design – Mapping Tool</a:t>
                      </a:r>
                    </a:p>
                  </a:txBody>
                  <a:tcPr marL="68580" marR="68580" marT="0" marB="0" anchor="ctr"/>
                </a:tc>
                <a:tc>
                  <a:txBody>
                    <a:bodyPr/>
                    <a:lstStyle/>
                    <a:p>
                      <a:pPr marL="0" marR="0" algn="l">
                        <a:lnSpc>
                          <a:spcPct val="107000"/>
                        </a:lnSpc>
                        <a:spcBef>
                          <a:spcPts val="300"/>
                        </a:spcBef>
                        <a:spcAft>
                          <a:spcPts val="300"/>
                        </a:spcAft>
                      </a:pPr>
                      <a:r>
                        <a:rPr lang="en-US" sz="1100" dirty="0">
                          <a:effectLst/>
                        </a:rPr>
                        <a:t> In Progress</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solidFill>
                  </a:tcPr>
                </a:tc>
                <a:tc>
                  <a:txBody>
                    <a:bodyPr/>
                    <a:lstStyle/>
                    <a:p>
                      <a:pPr marL="0" marR="0" algn="l">
                        <a:lnSpc>
                          <a:spcPct val="107000"/>
                        </a:lnSpc>
                        <a:spcBef>
                          <a:spcPts val="300"/>
                        </a:spcBef>
                        <a:spcAft>
                          <a:spcPts val="300"/>
                        </a:spcAft>
                      </a:pPr>
                      <a:r>
                        <a:rPr lang="en-US" sz="1100" dirty="0">
                          <a:effectLst/>
                        </a:rPr>
                        <a:t> </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solidFill>
                  </a:tcPr>
                </a:tc>
                <a:extLst>
                  <a:ext uri="{0D108BD9-81ED-4DB2-BD59-A6C34878D82A}">
                    <a16:rowId xmlns:a16="http://schemas.microsoft.com/office/drawing/2014/main" val="814196524"/>
                  </a:ext>
                </a:extLst>
              </a:tr>
              <a:tr h="245375">
                <a:tc>
                  <a:txBody>
                    <a:bodyPr/>
                    <a:lstStyle/>
                    <a:p>
                      <a:pPr marL="0" marR="0" algn="l">
                        <a:spcBef>
                          <a:spcPts val="300"/>
                        </a:spcBef>
                        <a:spcAft>
                          <a:spcPts val="0"/>
                        </a:spcAft>
                      </a:pPr>
                      <a:r>
                        <a:rPr lang="en-US" sz="1100" dirty="0">
                          <a:effectLst/>
                        </a:rPr>
                        <a:t>Hub Website Development</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lnSpc>
                          <a:spcPct val="107000"/>
                        </a:lnSpc>
                        <a:spcBef>
                          <a:spcPts val="300"/>
                        </a:spcBef>
                        <a:spcAft>
                          <a:spcPts val="300"/>
                        </a:spcAft>
                      </a:pPr>
                      <a:r>
                        <a:rPr lang="en-US" sz="1100" dirty="0">
                          <a:effectLst/>
                        </a:rPr>
                        <a:t> In Progress</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solidFill>
                  </a:tcPr>
                </a:tc>
                <a:tc>
                  <a:txBody>
                    <a:bodyPr/>
                    <a:lstStyle/>
                    <a:p>
                      <a:pPr marL="0" marR="0" algn="l">
                        <a:lnSpc>
                          <a:spcPct val="107000"/>
                        </a:lnSpc>
                        <a:spcBef>
                          <a:spcPts val="300"/>
                        </a:spcBef>
                        <a:spcAft>
                          <a:spcPts val="300"/>
                        </a:spcAft>
                      </a:pPr>
                      <a:r>
                        <a:rPr lang="en-US" sz="1100" dirty="0">
                          <a:effectLst/>
                        </a:rPr>
                        <a:t> </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solidFill>
                  </a:tcPr>
                </a:tc>
                <a:extLst>
                  <a:ext uri="{0D108BD9-81ED-4DB2-BD59-A6C34878D82A}">
                    <a16:rowId xmlns:a16="http://schemas.microsoft.com/office/drawing/2014/main" val="2686777331"/>
                  </a:ext>
                </a:extLst>
              </a:tr>
              <a:tr h="245375">
                <a:tc>
                  <a:txBody>
                    <a:bodyPr/>
                    <a:lstStyle/>
                    <a:p>
                      <a:pPr marL="0" marR="0" algn="l">
                        <a:spcBef>
                          <a:spcPts val="300"/>
                        </a:spcBef>
                        <a:spcAft>
                          <a:spcPts val="0"/>
                        </a:spcAft>
                      </a:pPr>
                      <a:r>
                        <a:rPr lang="en-US" sz="1100" dirty="0">
                          <a:effectLst/>
                        </a:rPr>
                        <a:t>Unit Testing</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lnSpc>
                          <a:spcPct val="107000"/>
                        </a:lnSpc>
                        <a:spcBef>
                          <a:spcPts val="300"/>
                        </a:spcBef>
                        <a:spcAft>
                          <a:spcPts val="300"/>
                        </a:spcAft>
                      </a:pPr>
                      <a:r>
                        <a:rPr lang="en-US" sz="1100" dirty="0">
                          <a:effectLst/>
                        </a:rPr>
                        <a:t> In Progress</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solidFill>
                  </a:tcPr>
                </a:tc>
                <a:tc>
                  <a:txBody>
                    <a:bodyPr/>
                    <a:lstStyle/>
                    <a:p>
                      <a:pPr marL="0" marR="0" algn="l">
                        <a:lnSpc>
                          <a:spcPct val="107000"/>
                        </a:lnSpc>
                        <a:spcBef>
                          <a:spcPts val="300"/>
                        </a:spcBef>
                        <a:spcAft>
                          <a:spcPts val="300"/>
                        </a:spcAft>
                      </a:pPr>
                      <a:r>
                        <a:rPr lang="en-US" sz="1100" dirty="0">
                          <a:effectLst/>
                        </a:rPr>
                        <a:t> </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solidFill>
                  </a:tcPr>
                </a:tc>
                <a:extLst>
                  <a:ext uri="{0D108BD9-81ED-4DB2-BD59-A6C34878D82A}">
                    <a16:rowId xmlns:a16="http://schemas.microsoft.com/office/drawing/2014/main" val="4107173338"/>
                  </a:ext>
                </a:extLst>
              </a:tr>
              <a:tr h="245375">
                <a:tc>
                  <a:txBody>
                    <a:bodyPr/>
                    <a:lstStyle/>
                    <a:p>
                      <a:pPr marL="0" marR="0" algn="l" defTabSz="914400" rtl="0" eaLnBrk="1" latinLnBrk="0" hangingPunct="1">
                        <a:spcBef>
                          <a:spcPts val="300"/>
                        </a:spcBef>
                        <a:spcAft>
                          <a:spcPts val="0"/>
                        </a:spcAft>
                      </a:pPr>
                      <a:r>
                        <a:rPr lang="en-US" sz="1100" b="1" kern="1200" dirty="0">
                          <a:solidFill>
                            <a:schemeClr val="lt1"/>
                          </a:solidFill>
                          <a:effectLst/>
                          <a:latin typeface="+mn-lt"/>
                          <a:ea typeface="+mn-ea"/>
                          <a:cs typeface="+mn-cs"/>
                        </a:rPr>
                        <a:t>Council Approval - Prototype</a:t>
                      </a:r>
                    </a:p>
                  </a:txBody>
                  <a:tcPr marL="68580" marR="68580" marT="0" marB="0" anchor="ctr"/>
                </a:tc>
                <a:tc>
                  <a:txBody>
                    <a:bodyPr/>
                    <a:lstStyle/>
                    <a:p>
                      <a:pPr marL="0" marR="0" algn="l">
                        <a:lnSpc>
                          <a:spcPct val="107000"/>
                        </a:lnSpc>
                        <a:spcBef>
                          <a:spcPts val="300"/>
                        </a:spcBef>
                        <a:spcAft>
                          <a:spcPts val="300"/>
                        </a:spcAft>
                      </a:pP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solidFill>
                  </a:tcPr>
                </a:tc>
                <a:tc>
                  <a:txBody>
                    <a:bodyPr/>
                    <a:lstStyle/>
                    <a:p>
                      <a:pPr marL="0" marR="0" algn="l">
                        <a:lnSpc>
                          <a:spcPct val="107000"/>
                        </a:lnSpc>
                        <a:spcBef>
                          <a:spcPts val="300"/>
                        </a:spcBef>
                        <a:spcAft>
                          <a:spcPts val="300"/>
                        </a:spcAft>
                      </a:pP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235724149"/>
                  </a:ext>
                </a:extLst>
              </a:tr>
              <a:tr h="0">
                <a:tc>
                  <a:txBody>
                    <a:bodyPr/>
                    <a:lstStyle/>
                    <a:p>
                      <a:pPr marL="0" marR="0" algn="l">
                        <a:spcBef>
                          <a:spcPts val="300"/>
                        </a:spcBef>
                        <a:spcAft>
                          <a:spcPts val="0"/>
                        </a:spcAft>
                      </a:pP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l">
                        <a:lnSpc>
                          <a:spcPct val="107000"/>
                        </a:lnSpc>
                        <a:spcBef>
                          <a:spcPts val="300"/>
                        </a:spcBef>
                        <a:spcAft>
                          <a:spcPts val="300"/>
                        </a:spcAft>
                      </a:pPr>
                      <a:r>
                        <a:rPr lang="en-US" sz="1100">
                          <a:effectLst/>
                        </a:rPr>
                        <a:t> </a:t>
                      </a:r>
                      <a:endParaRPr lang="en-US"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l">
                        <a:lnSpc>
                          <a:spcPct val="107000"/>
                        </a:lnSpc>
                        <a:spcBef>
                          <a:spcPts val="300"/>
                        </a:spcBef>
                        <a:spcAft>
                          <a:spcPts val="300"/>
                        </a:spcAft>
                      </a:pPr>
                      <a:r>
                        <a:rPr lang="en-US" sz="1100" dirty="0">
                          <a:effectLst/>
                        </a:rPr>
                        <a:t> </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4177815972"/>
                  </a:ext>
                </a:extLst>
              </a:tr>
              <a:tr h="265310">
                <a:tc>
                  <a:txBody>
                    <a:bodyPr/>
                    <a:lstStyle/>
                    <a:p>
                      <a:pPr marL="0" marR="0" algn="l">
                        <a:spcBef>
                          <a:spcPts val="300"/>
                        </a:spcBef>
                        <a:spcAft>
                          <a:spcPts val="300"/>
                        </a:spcAft>
                      </a:pPr>
                      <a:r>
                        <a:rPr lang="en-US" sz="1100" dirty="0">
                          <a:effectLst/>
                          <a:latin typeface="Tahoma" panose="020B0604030504040204" pitchFamily="34" charset="0"/>
                          <a:ea typeface="Times New Roman" panose="02020603050405020304" pitchFamily="18" charset="0"/>
                          <a:cs typeface="Times New Roman" panose="02020603050405020304" pitchFamily="18" charset="0"/>
                        </a:rPr>
                        <a:t>UAT</a:t>
                      </a:r>
                    </a:p>
                  </a:txBody>
                  <a:tcPr marL="68580" marR="68580" marT="0" marB="0" anchor="ctr"/>
                </a:tc>
                <a:tc>
                  <a:txBody>
                    <a:bodyPr/>
                    <a:lstStyle/>
                    <a:p>
                      <a:pPr marL="0" marR="0" algn="l">
                        <a:lnSpc>
                          <a:spcPct val="107000"/>
                        </a:lnSpc>
                        <a:spcBef>
                          <a:spcPts val="300"/>
                        </a:spcBef>
                        <a:spcAft>
                          <a:spcPts val="300"/>
                        </a:spcAft>
                      </a:pPr>
                      <a:r>
                        <a:rPr lang="en-US" sz="1100" dirty="0">
                          <a:effectLst/>
                        </a:rPr>
                        <a:t> </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solidFill>
                  </a:tcPr>
                </a:tc>
                <a:tc>
                  <a:txBody>
                    <a:bodyPr/>
                    <a:lstStyle/>
                    <a:p>
                      <a:pPr marL="0" marR="0" algn="l">
                        <a:lnSpc>
                          <a:spcPct val="107000"/>
                        </a:lnSpc>
                        <a:spcBef>
                          <a:spcPts val="300"/>
                        </a:spcBef>
                        <a:spcAft>
                          <a:spcPts val="300"/>
                        </a:spcAft>
                      </a:pPr>
                      <a:r>
                        <a:rPr lang="en-US" sz="1100" dirty="0">
                          <a:effectLst/>
                        </a:rPr>
                        <a:t> </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solidFill>
                  </a:tcPr>
                </a:tc>
                <a:extLst>
                  <a:ext uri="{0D108BD9-81ED-4DB2-BD59-A6C34878D82A}">
                    <a16:rowId xmlns:a16="http://schemas.microsoft.com/office/drawing/2014/main" val="2752522393"/>
                  </a:ext>
                </a:extLst>
              </a:tr>
              <a:tr h="249307">
                <a:tc>
                  <a:txBody>
                    <a:bodyPr/>
                    <a:lstStyle/>
                    <a:p>
                      <a:pPr marL="0" marR="0" algn="l">
                        <a:spcBef>
                          <a:spcPts val="300"/>
                        </a:spcBef>
                        <a:spcAft>
                          <a:spcPts val="300"/>
                        </a:spcAft>
                      </a:pPr>
                      <a:r>
                        <a:rPr lang="en-US" sz="1100" dirty="0">
                          <a:effectLst/>
                        </a:rPr>
                        <a:t>Council Approval</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lnSpc>
                          <a:spcPct val="107000"/>
                        </a:lnSpc>
                        <a:spcBef>
                          <a:spcPts val="300"/>
                        </a:spcBef>
                        <a:spcAft>
                          <a:spcPts val="300"/>
                        </a:spcAft>
                      </a:pPr>
                      <a:r>
                        <a:rPr lang="en-US" sz="1100" dirty="0">
                          <a:effectLst/>
                        </a:rPr>
                        <a:t> </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solidFill>
                  </a:tcPr>
                </a:tc>
                <a:tc>
                  <a:txBody>
                    <a:bodyPr/>
                    <a:lstStyle/>
                    <a:p>
                      <a:pPr marL="0" marR="0" algn="l">
                        <a:lnSpc>
                          <a:spcPct val="107000"/>
                        </a:lnSpc>
                        <a:spcBef>
                          <a:spcPts val="300"/>
                        </a:spcBef>
                        <a:spcAft>
                          <a:spcPts val="300"/>
                        </a:spcAft>
                      </a:pPr>
                      <a:r>
                        <a:rPr lang="en-US" sz="1100" dirty="0">
                          <a:effectLst/>
                        </a:rPr>
                        <a:t> </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602711930"/>
                  </a:ext>
                </a:extLst>
              </a:tr>
              <a:tr h="251674">
                <a:tc>
                  <a:txBody>
                    <a:bodyPr/>
                    <a:lstStyle/>
                    <a:p>
                      <a:pPr marL="0" marR="0" algn="l">
                        <a:spcBef>
                          <a:spcPts val="300"/>
                        </a:spcBef>
                        <a:spcAft>
                          <a:spcPts val="300"/>
                        </a:spcAft>
                      </a:pPr>
                      <a:r>
                        <a:rPr lang="en-US" sz="1100" dirty="0">
                          <a:effectLst/>
                        </a:rPr>
                        <a:t>MVP</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lnSpc>
                          <a:spcPct val="107000"/>
                        </a:lnSpc>
                        <a:spcBef>
                          <a:spcPts val="300"/>
                        </a:spcBef>
                        <a:spcAft>
                          <a:spcPts val="300"/>
                        </a:spcAft>
                      </a:pPr>
                      <a:r>
                        <a:rPr lang="en-US" sz="1100" dirty="0">
                          <a:effectLst/>
                        </a:rPr>
                        <a:t> </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solidFill>
                  </a:tcPr>
                </a:tc>
                <a:tc>
                  <a:txBody>
                    <a:bodyPr/>
                    <a:lstStyle/>
                    <a:p>
                      <a:pPr marL="0" marR="0" algn="l">
                        <a:lnSpc>
                          <a:spcPct val="107000"/>
                        </a:lnSpc>
                        <a:spcBef>
                          <a:spcPts val="300"/>
                        </a:spcBef>
                        <a:spcAft>
                          <a:spcPts val="300"/>
                        </a:spcAft>
                      </a:pPr>
                      <a:r>
                        <a:rPr lang="en-US" sz="1100" dirty="0">
                          <a:effectLst/>
                        </a:rPr>
                        <a:t> </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solidFill>
                  </a:tcPr>
                </a:tc>
                <a:extLst>
                  <a:ext uri="{0D108BD9-81ED-4DB2-BD59-A6C34878D82A}">
                    <a16:rowId xmlns:a16="http://schemas.microsoft.com/office/drawing/2014/main" val="3937341521"/>
                  </a:ext>
                </a:extLst>
              </a:tr>
              <a:tr h="276833">
                <a:tc>
                  <a:txBody>
                    <a:bodyPr/>
                    <a:lstStyle/>
                    <a:p>
                      <a:pPr marL="0" marR="0" algn="l">
                        <a:spcBef>
                          <a:spcPts val="300"/>
                        </a:spcBef>
                        <a:spcAft>
                          <a:spcPts val="300"/>
                        </a:spcAft>
                      </a:pPr>
                      <a:r>
                        <a:rPr lang="en-US" sz="1100" dirty="0">
                          <a:effectLst/>
                        </a:rPr>
                        <a:t>Roll Out</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lnSpc>
                          <a:spcPct val="107000"/>
                        </a:lnSpc>
                        <a:spcBef>
                          <a:spcPts val="300"/>
                        </a:spcBef>
                        <a:spcAft>
                          <a:spcPts val="300"/>
                        </a:spcAft>
                      </a:pPr>
                      <a:r>
                        <a:rPr lang="en-US" sz="1100" dirty="0">
                          <a:effectLst/>
                        </a:rPr>
                        <a:t> </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solidFill>
                  </a:tcPr>
                </a:tc>
                <a:tc>
                  <a:txBody>
                    <a:bodyPr/>
                    <a:lstStyle/>
                    <a:p>
                      <a:pPr marL="0" marR="0" algn="l">
                        <a:lnSpc>
                          <a:spcPct val="107000"/>
                        </a:lnSpc>
                        <a:spcBef>
                          <a:spcPts val="300"/>
                        </a:spcBef>
                        <a:spcAft>
                          <a:spcPts val="300"/>
                        </a:spcAft>
                      </a:pPr>
                      <a:r>
                        <a:rPr lang="en-US" sz="1100" dirty="0">
                          <a:effectLst/>
                        </a:rPr>
                        <a:t> </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solidFill>
                  </a:tcPr>
                </a:tc>
                <a:extLst>
                  <a:ext uri="{0D108BD9-81ED-4DB2-BD59-A6C34878D82A}">
                    <a16:rowId xmlns:a16="http://schemas.microsoft.com/office/drawing/2014/main" val="1189231156"/>
                  </a:ext>
                </a:extLst>
              </a:tr>
            </a:tbl>
          </a:graphicData>
        </a:graphic>
      </p:graphicFrame>
    </p:spTree>
    <p:extLst>
      <p:ext uri="{BB962C8B-B14F-4D97-AF65-F5344CB8AC3E}">
        <p14:creationId xmlns:p14="http://schemas.microsoft.com/office/powerpoint/2010/main" val="326240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61A39C4-77F5-A120-3C2F-92D6D70B1384}"/>
              </a:ext>
            </a:extLst>
          </p:cNvPr>
          <p:cNvGraphicFramePr>
            <a:graphicFrameLocks noGrp="1"/>
          </p:cNvGraphicFramePr>
          <p:nvPr>
            <p:ph idx="1"/>
            <p:extLst>
              <p:ext uri="{D42A27DB-BD31-4B8C-83A1-F6EECF244321}">
                <p14:modId xmlns:p14="http://schemas.microsoft.com/office/powerpoint/2010/main" val="4134971580"/>
              </p:ext>
            </p:extLst>
          </p:nvPr>
        </p:nvGraphicFramePr>
        <p:xfrm>
          <a:off x="2749673" y="1070026"/>
          <a:ext cx="6046108" cy="3888868"/>
        </p:xfrm>
        <a:graphic>
          <a:graphicData uri="http://schemas.openxmlformats.org/drawingml/2006/table">
            <a:tbl>
              <a:tblPr firstRow="1" firstCol="1" bandRow="1">
                <a:tableStyleId>{5C22544A-7EE6-4342-B048-85BDC9FD1C3A}</a:tableStyleId>
              </a:tblPr>
              <a:tblGrid>
                <a:gridCol w="1295173">
                  <a:extLst>
                    <a:ext uri="{9D8B030D-6E8A-4147-A177-3AD203B41FA5}">
                      <a16:colId xmlns:a16="http://schemas.microsoft.com/office/drawing/2014/main" val="1359921607"/>
                    </a:ext>
                  </a:extLst>
                </a:gridCol>
                <a:gridCol w="3138261">
                  <a:extLst>
                    <a:ext uri="{9D8B030D-6E8A-4147-A177-3AD203B41FA5}">
                      <a16:colId xmlns:a16="http://schemas.microsoft.com/office/drawing/2014/main" val="2164096837"/>
                    </a:ext>
                  </a:extLst>
                </a:gridCol>
                <a:gridCol w="1612674">
                  <a:extLst>
                    <a:ext uri="{9D8B030D-6E8A-4147-A177-3AD203B41FA5}">
                      <a16:colId xmlns:a16="http://schemas.microsoft.com/office/drawing/2014/main" val="1252479486"/>
                    </a:ext>
                  </a:extLst>
                </a:gridCol>
              </a:tblGrid>
              <a:tr h="367221">
                <a:tc gridSpan="3">
                  <a:txBody>
                    <a:bodyPr/>
                    <a:lstStyle/>
                    <a:p>
                      <a:pPr marL="0" marR="0" algn="ctr">
                        <a:lnSpc>
                          <a:spcPct val="115000"/>
                        </a:lnSpc>
                        <a:spcBef>
                          <a:spcPts val="300"/>
                        </a:spcBef>
                        <a:spcAft>
                          <a:spcPts val="300"/>
                        </a:spcAft>
                      </a:pPr>
                      <a:r>
                        <a:rPr lang="en-US" sz="2800" dirty="0">
                          <a:effectLst/>
                        </a:rPr>
                        <a:t>Risks</a:t>
                      </a:r>
                      <a:endParaRPr lang="en-US" sz="2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61653" marR="161653"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163391"/>
                  </a:ext>
                </a:extLst>
              </a:tr>
              <a:tr h="262286">
                <a:tc>
                  <a:txBody>
                    <a:bodyPr/>
                    <a:lstStyle/>
                    <a:p>
                      <a:pPr marL="0" marR="0" algn="ctr">
                        <a:lnSpc>
                          <a:spcPct val="115000"/>
                        </a:lnSpc>
                        <a:spcBef>
                          <a:spcPts val="300"/>
                        </a:spcBef>
                        <a:spcAft>
                          <a:spcPts val="300"/>
                        </a:spcAft>
                      </a:pPr>
                      <a:r>
                        <a:rPr lang="en-US" sz="2000">
                          <a:effectLst/>
                        </a:rPr>
                        <a:t>Total</a:t>
                      </a:r>
                      <a:endParaRPr lang="en-US" sz="2000">
                        <a:effectLst/>
                        <a:latin typeface="Tahoma" panose="020B0604030504040204" pitchFamily="34" charset="0"/>
                        <a:ea typeface="Times New Roman" panose="02020603050405020304" pitchFamily="18" charset="0"/>
                        <a:cs typeface="Times New Roman" panose="02020603050405020304" pitchFamily="18" charset="0"/>
                      </a:endParaRPr>
                    </a:p>
                  </a:txBody>
                  <a:tcPr marL="161653" marR="161653" marT="0" marB="0"/>
                </a:tc>
                <a:tc>
                  <a:txBody>
                    <a:bodyPr/>
                    <a:lstStyle/>
                    <a:p>
                      <a:pPr marL="0" marR="0" algn="ctr">
                        <a:lnSpc>
                          <a:spcPct val="115000"/>
                        </a:lnSpc>
                        <a:spcBef>
                          <a:spcPts val="300"/>
                        </a:spcBef>
                        <a:spcAft>
                          <a:spcPts val="300"/>
                        </a:spcAft>
                      </a:pPr>
                      <a:r>
                        <a:rPr lang="en-US" sz="2000" dirty="0">
                          <a:effectLst/>
                        </a:rPr>
                        <a:t>Open/Monitoring</a:t>
                      </a:r>
                      <a:endParaRPr lang="en-US" sz="2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61653" marR="161653" marT="0" marB="0"/>
                </a:tc>
                <a:tc>
                  <a:txBody>
                    <a:bodyPr/>
                    <a:lstStyle/>
                    <a:p>
                      <a:pPr marL="0" marR="0" algn="ctr">
                        <a:lnSpc>
                          <a:spcPct val="115000"/>
                        </a:lnSpc>
                        <a:spcBef>
                          <a:spcPts val="300"/>
                        </a:spcBef>
                        <a:spcAft>
                          <a:spcPts val="300"/>
                        </a:spcAft>
                      </a:pPr>
                      <a:r>
                        <a:rPr lang="en-US" sz="2000" dirty="0">
                          <a:effectLst/>
                        </a:rPr>
                        <a:t>Closed</a:t>
                      </a:r>
                      <a:endParaRPr lang="en-US" sz="2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61653" marR="161653" marT="0" marB="0"/>
                </a:tc>
                <a:extLst>
                  <a:ext uri="{0D108BD9-81ED-4DB2-BD59-A6C34878D82A}">
                    <a16:rowId xmlns:a16="http://schemas.microsoft.com/office/drawing/2014/main" val="3804929347"/>
                  </a:ext>
                </a:extLst>
              </a:tr>
              <a:tr h="258483">
                <a:tc>
                  <a:txBody>
                    <a:bodyPr/>
                    <a:lstStyle/>
                    <a:p>
                      <a:pPr marL="0" marR="0" algn="ctr">
                        <a:lnSpc>
                          <a:spcPct val="115000"/>
                        </a:lnSpc>
                        <a:spcBef>
                          <a:spcPts val="300"/>
                        </a:spcBef>
                        <a:spcAft>
                          <a:spcPts val="300"/>
                        </a:spcAft>
                      </a:pPr>
                      <a:r>
                        <a:rPr lang="en-US" sz="1600" dirty="0">
                          <a:effectLst/>
                          <a:latin typeface="Tahoma" panose="020B0604030504040204" pitchFamily="34" charset="0"/>
                          <a:ea typeface="Times New Roman" panose="02020603050405020304" pitchFamily="18" charset="0"/>
                          <a:cs typeface="Times New Roman" panose="02020603050405020304" pitchFamily="18" charset="0"/>
                        </a:rPr>
                        <a:t>4</a:t>
                      </a:r>
                    </a:p>
                  </a:txBody>
                  <a:tcPr marL="161653" marR="161653" marT="0" marB="0"/>
                </a:tc>
                <a:tc>
                  <a:txBody>
                    <a:bodyPr/>
                    <a:lstStyle/>
                    <a:p>
                      <a:pPr marL="0" marR="0" algn="ctr">
                        <a:lnSpc>
                          <a:spcPct val="115000"/>
                        </a:lnSpc>
                        <a:spcBef>
                          <a:spcPts val="300"/>
                        </a:spcBef>
                        <a:spcAft>
                          <a:spcPts val="300"/>
                        </a:spcAft>
                      </a:pPr>
                      <a:r>
                        <a:rPr lang="en-US" sz="2000" dirty="0">
                          <a:effectLst/>
                          <a:latin typeface="Tahoma" panose="020B0604030504040204" pitchFamily="34" charset="0"/>
                          <a:ea typeface="Times New Roman" panose="02020603050405020304" pitchFamily="18" charset="0"/>
                          <a:cs typeface="Times New Roman" panose="02020603050405020304" pitchFamily="18" charset="0"/>
                        </a:rPr>
                        <a:t>3</a:t>
                      </a:r>
                      <a:endParaRPr lang="en-US" sz="16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61653" marR="161653" marT="0" marB="0"/>
                </a:tc>
                <a:tc>
                  <a:txBody>
                    <a:bodyPr/>
                    <a:lstStyle/>
                    <a:p>
                      <a:pPr marL="0" marR="0" algn="ctr">
                        <a:lnSpc>
                          <a:spcPct val="115000"/>
                        </a:lnSpc>
                        <a:spcBef>
                          <a:spcPts val="300"/>
                        </a:spcBef>
                        <a:spcAft>
                          <a:spcPts val="300"/>
                        </a:spcAft>
                      </a:pPr>
                      <a:r>
                        <a:rPr lang="en-US" sz="2000" dirty="0">
                          <a:effectLst/>
                          <a:latin typeface="Tahoma" panose="020B0604030504040204" pitchFamily="34" charset="0"/>
                          <a:ea typeface="Times New Roman" panose="02020603050405020304" pitchFamily="18" charset="0"/>
                          <a:cs typeface="Times New Roman" panose="02020603050405020304" pitchFamily="18" charset="0"/>
                        </a:rPr>
                        <a:t>1</a:t>
                      </a:r>
                      <a:endParaRPr lang="en-US" sz="16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61653" marR="161653" marT="0" marB="0"/>
                </a:tc>
                <a:extLst>
                  <a:ext uri="{0D108BD9-81ED-4DB2-BD59-A6C34878D82A}">
                    <a16:rowId xmlns:a16="http://schemas.microsoft.com/office/drawing/2014/main" val="5180023"/>
                  </a:ext>
                </a:extLst>
              </a:tr>
              <a:tr h="700944">
                <a:tc gridSpan="3">
                  <a:txBody>
                    <a:bodyPr/>
                    <a:lstStyle/>
                    <a:p>
                      <a:pPr marL="0" marR="0" lvl="0" indent="0" algn="l" defTabSz="914400" rtl="0" eaLnBrk="1" fontAlgn="auto" latinLnBrk="0" hangingPunct="1">
                        <a:lnSpc>
                          <a:spcPct val="100000"/>
                        </a:lnSpc>
                        <a:spcBef>
                          <a:spcPts val="0"/>
                        </a:spcBef>
                        <a:spcAft>
                          <a:spcPts val="300"/>
                        </a:spcAft>
                        <a:buClrTx/>
                        <a:buSzTx/>
                        <a:buFont typeface="Wingdings" panose="05000000000000000000" pitchFamily="2" charset="2"/>
                        <a:buChar char="Ø"/>
                        <a:tabLst/>
                        <a:defRPr/>
                      </a:pPr>
                      <a:r>
                        <a:rPr lang="en-US" sz="1400" b="0" dirty="0">
                          <a:solidFill>
                            <a:schemeClr val="tx1"/>
                          </a:solidFill>
                        </a:rPr>
                        <a:t>Data agreement(s), if required. May not be able to secure timely.</a:t>
                      </a:r>
                    </a:p>
                    <a:p>
                      <a:pPr marL="0" marR="0" lvl="0" indent="0" algn="l" defTabSz="914400" rtl="0" eaLnBrk="1" fontAlgn="auto" latinLnBrk="0" hangingPunct="1">
                        <a:lnSpc>
                          <a:spcPct val="100000"/>
                        </a:lnSpc>
                        <a:spcBef>
                          <a:spcPts val="0"/>
                        </a:spcBef>
                        <a:spcAft>
                          <a:spcPts val="300"/>
                        </a:spcAft>
                        <a:buClrTx/>
                        <a:buSzTx/>
                        <a:buFont typeface="Wingdings" panose="05000000000000000000" pitchFamily="2" charset="2"/>
                        <a:buChar char="Ø"/>
                        <a:tabLst/>
                        <a:defRPr/>
                      </a:pPr>
                      <a:r>
                        <a:rPr lang="en-US" sz="1400" b="0" dirty="0">
                          <a:solidFill>
                            <a:schemeClr val="tx1"/>
                          </a:solidFill>
                        </a:rPr>
                        <a:t>Council approvals.</a:t>
                      </a:r>
                    </a:p>
                    <a:p>
                      <a:pPr marL="0" marR="0" lvl="0" indent="0" algn="l" defTabSz="914400" rtl="0" eaLnBrk="1" fontAlgn="auto" latinLnBrk="0" hangingPunct="1">
                        <a:lnSpc>
                          <a:spcPct val="100000"/>
                        </a:lnSpc>
                        <a:spcBef>
                          <a:spcPts val="0"/>
                        </a:spcBef>
                        <a:spcAft>
                          <a:spcPts val="300"/>
                        </a:spcAft>
                        <a:buClrTx/>
                        <a:buSzTx/>
                        <a:buFont typeface="Wingdings" panose="05000000000000000000" pitchFamily="2" charset="2"/>
                        <a:buChar char="Ø"/>
                        <a:tabLst/>
                        <a:defRPr/>
                      </a:pPr>
                      <a:r>
                        <a:rPr lang="en-US" sz="1400" b="0" dirty="0">
                          <a:solidFill>
                            <a:schemeClr val="tx1"/>
                          </a:solidFill>
                        </a:rPr>
                        <a:t>Public participation feedback impact on the timeline</a:t>
                      </a:r>
                    </a:p>
                  </a:txBody>
                  <a:tcPr marL="161653" marR="161653" marT="0" marB="0">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0788585"/>
                  </a:ext>
                </a:extLst>
              </a:tr>
              <a:tr h="367221">
                <a:tc gridSpan="3">
                  <a:txBody>
                    <a:bodyPr/>
                    <a:lstStyle/>
                    <a:p>
                      <a:pPr marL="0" marR="0" algn="ctr">
                        <a:lnSpc>
                          <a:spcPct val="115000"/>
                        </a:lnSpc>
                        <a:spcBef>
                          <a:spcPts val="300"/>
                        </a:spcBef>
                        <a:spcAft>
                          <a:spcPts val="300"/>
                        </a:spcAft>
                      </a:pPr>
                      <a:r>
                        <a:rPr lang="en-US" sz="2800" dirty="0">
                          <a:effectLst/>
                        </a:rPr>
                        <a:t>Issues</a:t>
                      </a:r>
                      <a:endParaRPr lang="en-US" sz="2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61653" marR="161653"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26706209"/>
                  </a:ext>
                </a:extLst>
              </a:tr>
              <a:tr h="262286">
                <a:tc>
                  <a:txBody>
                    <a:bodyPr/>
                    <a:lstStyle/>
                    <a:p>
                      <a:pPr marL="0" marR="0" algn="ctr">
                        <a:lnSpc>
                          <a:spcPct val="115000"/>
                        </a:lnSpc>
                        <a:spcBef>
                          <a:spcPts val="300"/>
                        </a:spcBef>
                        <a:spcAft>
                          <a:spcPts val="300"/>
                        </a:spcAft>
                      </a:pPr>
                      <a:r>
                        <a:rPr lang="en-US" sz="2000">
                          <a:effectLst/>
                        </a:rPr>
                        <a:t>Total</a:t>
                      </a:r>
                      <a:endParaRPr lang="en-US" sz="2000">
                        <a:effectLst/>
                        <a:latin typeface="Tahoma" panose="020B0604030504040204" pitchFamily="34" charset="0"/>
                        <a:ea typeface="Times New Roman" panose="02020603050405020304" pitchFamily="18" charset="0"/>
                        <a:cs typeface="Times New Roman" panose="02020603050405020304" pitchFamily="18" charset="0"/>
                      </a:endParaRPr>
                    </a:p>
                  </a:txBody>
                  <a:tcPr marL="161653" marR="161653" marT="0" marB="0"/>
                </a:tc>
                <a:tc>
                  <a:txBody>
                    <a:bodyPr/>
                    <a:lstStyle/>
                    <a:p>
                      <a:pPr marL="0" marR="0" algn="ctr">
                        <a:lnSpc>
                          <a:spcPct val="115000"/>
                        </a:lnSpc>
                        <a:spcBef>
                          <a:spcPts val="300"/>
                        </a:spcBef>
                        <a:spcAft>
                          <a:spcPts val="300"/>
                        </a:spcAft>
                      </a:pPr>
                      <a:r>
                        <a:rPr lang="en-US" sz="2000" dirty="0">
                          <a:effectLst/>
                        </a:rPr>
                        <a:t>Open</a:t>
                      </a:r>
                      <a:endParaRPr lang="en-US" sz="2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61653" marR="161653" marT="0" marB="0"/>
                </a:tc>
                <a:tc>
                  <a:txBody>
                    <a:bodyPr/>
                    <a:lstStyle/>
                    <a:p>
                      <a:pPr marL="0" marR="0" algn="ctr">
                        <a:lnSpc>
                          <a:spcPct val="115000"/>
                        </a:lnSpc>
                        <a:spcBef>
                          <a:spcPts val="300"/>
                        </a:spcBef>
                        <a:spcAft>
                          <a:spcPts val="300"/>
                        </a:spcAft>
                      </a:pPr>
                      <a:r>
                        <a:rPr lang="en-US" sz="2000" dirty="0">
                          <a:effectLst/>
                        </a:rPr>
                        <a:t>Closed</a:t>
                      </a:r>
                      <a:endParaRPr lang="en-US" sz="2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61653" marR="161653" marT="0" marB="0"/>
                </a:tc>
                <a:extLst>
                  <a:ext uri="{0D108BD9-81ED-4DB2-BD59-A6C34878D82A}">
                    <a16:rowId xmlns:a16="http://schemas.microsoft.com/office/drawing/2014/main" val="1604416886"/>
                  </a:ext>
                </a:extLst>
              </a:tr>
              <a:tr h="262286">
                <a:tc>
                  <a:txBody>
                    <a:bodyPr/>
                    <a:lstStyle/>
                    <a:p>
                      <a:pPr marL="0" marR="0" algn="ctr">
                        <a:lnSpc>
                          <a:spcPct val="115000"/>
                        </a:lnSpc>
                        <a:spcBef>
                          <a:spcPts val="300"/>
                        </a:spcBef>
                        <a:spcAft>
                          <a:spcPts val="300"/>
                        </a:spcAft>
                      </a:pPr>
                      <a:r>
                        <a:rPr lang="en-US" sz="2000" dirty="0">
                          <a:effectLst/>
                        </a:rPr>
                        <a:t>7</a:t>
                      </a:r>
                      <a:endParaRPr lang="en-US" sz="16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61653" marR="161653" marT="0" marB="0"/>
                </a:tc>
                <a:tc>
                  <a:txBody>
                    <a:bodyPr/>
                    <a:lstStyle/>
                    <a:p>
                      <a:pPr marL="0" marR="0" algn="ctr">
                        <a:lnSpc>
                          <a:spcPct val="115000"/>
                        </a:lnSpc>
                        <a:spcBef>
                          <a:spcPts val="300"/>
                        </a:spcBef>
                        <a:spcAft>
                          <a:spcPts val="300"/>
                        </a:spcAft>
                      </a:pPr>
                      <a:r>
                        <a:rPr lang="en-US" sz="2000" dirty="0">
                          <a:effectLst/>
                          <a:latin typeface="Tahoma" panose="020B0604030504040204" pitchFamily="34" charset="0"/>
                          <a:ea typeface="Times New Roman" panose="02020603050405020304" pitchFamily="18" charset="0"/>
                          <a:cs typeface="Times New Roman" panose="02020603050405020304" pitchFamily="18" charset="0"/>
                        </a:rPr>
                        <a:t>0</a:t>
                      </a:r>
                      <a:endParaRPr lang="en-US" sz="16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61653" marR="161653" marT="0" marB="0"/>
                </a:tc>
                <a:tc>
                  <a:txBody>
                    <a:bodyPr/>
                    <a:lstStyle/>
                    <a:p>
                      <a:pPr marL="0" marR="0" algn="ctr">
                        <a:lnSpc>
                          <a:spcPct val="115000"/>
                        </a:lnSpc>
                        <a:spcBef>
                          <a:spcPts val="300"/>
                        </a:spcBef>
                        <a:spcAft>
                          <a:spcPts val="300"/>
                        </a:spcAft>
                      </a:pPr>
                      <a:r>
                        <a:rPr lang="en-US" sz="2000" dirty="0">
                          <a:effectLst/>
                        </a:rPr>
                        <a:t>7</a:t>
                      </a:r>
                      <a:endParaRPr lang="en-US" sz="16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61653" marR="161653" marT="0" marB="0"/>
                </a:tc>
                <a:extLst>
                  <a:ext uri="{0D108BD9-81ED-4DB2-BD59-A6C34878D82A}">
                    <a16:rowId xmlns:a16="http://schemas.microsoft.com/office/drawing/2014/main" val="3086105893"/>
                  </a:ext>
                </a:extLst>
              </a:tr>
              <a:tr h="1003491">
                <a:tc gridSpan="3">
                  <a:txBody>
                    <a:bodyPr/>
                    <a:lstStyle/>
                    <a:p>
                      <a:pPr marL="0" marR="0" lvl="0" indent="0" algn="l" defTabSz="914400" rtl="0" eaLnBrk="1" fontAlgn="auto" latinLnBrk="0" hangingPunct="1">
                        <a:lnSpc>
                          <a:spcPct val="100000"/>
                        </a:lnSpc>
                        <a:spcBef>
                          <a:spcPts val="0"/>
                        </a:spcBef>
                        <a:spcAft>
                          <a:spcPts val="300"/>
                        </a:spcAft>
                        <a:buClrTx/>
                        <a:buSzTx/>
                        <a:buFont typeface="Wingdings" panose="05000000000000000000" pitchFamily="2" charset="2"/>
                        <a:buNone/>
                        <a:tabLst/>
                        <a:defRPr/>
                      </a:pPr>
                      <a:endParaRPr lang="en-US" sz="1400" b="0" kern="1200" dirty="0">
                        <a:solidFill>
                          <a:schemeClr val="tx1"/>
                        </a:solidFill>
                        <a:latin typeface="+mn-lt"/>
                        <a:ea typeface="+mn-ea"/>
                        <a:cs typeface="+mn-cs"/>
                      </a:endParaRPr>
                    </a:p>
                  </a:txBody>
                  <a:tcPr marL="161653" marR="161653" marT="0" marB="0">
                    <a:solidFill>
                      <a:schemeClr val="bg1"/>
                    </a:solidFill>
                  </a:tcPr>
                </a:tc>
                <a:tc hMerge="1">
                  <a:txBody>
                    <a:bodyPr/>
                    <a:lstStyle/>
                    <a:p>
                      <a:pPr marL="0" marR="0" algn="l">
                        <a:lnSpc>
                          <a:spcPct val="115000"/>
                        </a:lnSpc>
                        <a:spcBef>
                          <a:spcPts val="300"/>
                        </a:spcBef>
                        <a:spcAft>
                          <a:spcPts val="300"/>
                        </a:spcAft>
                      </a:pPr>
                      <a:r>
                        <a:rPr lang="en-US" sz="1600" b="0">
                          <a:solidFill>
                            <a:schemeClr val="tx1"/>
                          </a:solidFill>
                        </a:rPr>
                        <a:t>Risks are low to medium severity and currently have no impact on </a:t>
                      </a:r>
                      <a:endParaRPr lang="en-US" sz="1600">
                        <a:effectLst/>
                        <a:latin typeface="Tahoma" panose="020B0604030504040204" pitchFamily="34" charset="0"/>
                        <a:ea typeface="Times New Roman" panose="02020603050405020304" pitchFamily="18" charset="0"/>
                        <a:cs typeface="Times New Roman" panose="02020603050405020304" pitchFamily="18" charset="0"/>
                      </a:endParaRPr>
                    </a:p>
                  </a:txBody>
                  <a:tcPr marL="161653" marR="161653" marT="0" marB="0"/>
                </a:tc>
                <a:tc hMerge="1">
                  <a:txBody>
                    <a:bodyPr/>
                    <a:lstStyle/>
                    <a:p>
                      <a:pPr marL="0" marR="0" algn="ctr">
                        <a:lnSpc>
                          <a:spcPct val="115000"/>
                        </a:lnSpc>
                        <a:spcBef>
                          <a:spcPts val="300"/>
                        </a:spcBef>
                        <a:spcAft>
                          <a:spcPts val="300"/>
                        </a:spcAft>
                      </a:pPr>
                      <a:endParaRPr lang="en-US" sz="2600">
                        <a:effectLst/>
                        <a:latin typeface="Tahoma" panose="020B0604030504040204" pitchFamily="34" charset="0"/>
                        <a:ea typeface="Times New Roman" panose="02020603050405020304" pitchFamily="18" charset="0"/>
                        <a:cs typeface="Times New Roman" panose="02020603050405020304" pitchFamily="18" charset="0"/>
                      </a:endParaRPr>
                    </a:p>
                  </a:txBody>
                  <a:tcPr marL="161653" marR="161653" marT="0" marB="0"/>
                </a:tc>
                <a:extLst>
                  <a:ext uri="{0D108BD9-81ED-4DB2-BD59-A6C34878D82A}">
                    <a16:rowId xmlns:a16="http://schemas.microsoft.com/office/drawing/2014/main" val="479130637"/>
                  </a:ext>
                </a:extLst>
              </a:tr>
            </a:tbl>
          </a:graphicData>
        </a:graphic>
      </p:graphicFrame>
      <p:sp>
        <p:nvSpPr>
          <p:cNvPr id="3" name="Title 1">
            <a:extLst>
              <a:ext uri="{FF2B5EF4-FFF2-40B4-BE49-F238E27FC236}">
                <a16:creationId xmlns:a16="http://schemas.microsoft.com/office/drawing/2014/main" id="{F939A935-3C1D-962B-E2AD-51EF3CBE1490}"/>
              </a:ext>
            </a:extLst>
          </p:cNvPr>
          <p:cNvSpPr txBox="1">
            <a:spLocks/>
          </p:cNvSpPr>
          <p:nvPr/>
        </p:nvSpPr>
        <p:spPr>
          <a:xfrm>
            <a:off x="838200" y="499237"/>
            <a:ext cx="4934527" cy="56146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a:t>Risks and Issues</a:t>
            </a:r>
          </a:p>
        </p:txBody>
      </p:sp>
    </p:spTree>
    <p:extLst>
      <p:ext uri="{BB962C8B-B14F-4D97-AF65-F5344CB8AC3E}">
        <p14:creationId xmlns:p14="http://schemas.microsoft.com/office/powerpoint/2010/main" val="1483685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4E926-C0E7-A49D-659F-AA209D18DF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E65DFA-9099-6ED2-58FD-9C049CDE7D55}"/>
              </a:ext>
            </a:extLst>
          </p:cNvPr>
          <p:cNvSpPr>
            <a:spLocks noGrp="1"/>
          </p:cNvSpPr>
          <p:nvPr>
            <p:ph type="title"/>
          </p:nvPr>
        </p:nvSpPr>
        <p:spPr/>
        <p:txBody>
          <a:bodyPr/>
          <a:lstStyle/>
          <a:p>
            <a:r>
              <a:rPr lang="en-US" dirty="0"/>
              <a:t>Prototype Demo – EJ Mapping Tool</a:t>
            </a:r>
          </a:p>
        </p:txBody>
      </p:sp>
      <p:pic>
        <p:nvPicPr>
          <p:cNvPr id="4" name="Picture 3" descr="A screenshot of a computer&#10;&#10;Description automatically generated">
            <a:extLst>
              <a:ext uri="{FF2B5EF4-FFF2-40B4-BE49-F238E27FC236}">
                <a16:creationId xmlns:a16="http://schemas.microsoft.com/office/drawing/2014/main" id="{56F6666E-0113-9987-684F-7988C4E27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108" y="1131636"/>
            <a:ext cx="6612912" cy="3156280"/>
          </a:xfrm>
          <a:prstGeom prst="rect">
            <a:avLst/>
          </a:prstGeom>
        </p:spPr>
      </p:pic>
      <p:graphicFrame>
        <p:nvGraphicFramePr>
          <p:cNvPr id="3" name="Table 2">
            <a:extLst>
              <a:ext uri="{FF2B5EF4-FFF2-40B4-BE49-F238E27FC236}">
                <a16:creationId xmlns:a16="http://schemas.microsoft.com/office/drawing/2014/main" id="{AEB28418-6836-5739-139F-FA20A751090A}"/>
              </a:ext>
            </a:extLst>
          </p:cNvPr>
          <p:cNvGraphicFramePr>
            <a:graphicFrameLocks noGrp="1"/>
          </p:cNvGraphicFramePr>
          <p:nvPr>
            <p:extLst>
              <p:ext uri="{D42A27DB-BD31-4B8C-83A1-F6EECF244321}">
                <p14:modId xmlns:p14="http://schemas.microsoft.com/office/powerpoint/2010/main" val="1994285612"/>
              </p:ext>
            </p:extLst>
          </p:nvPr>
        </p:nvGraphicFramePr>
        <p:xfrm>
          <a:off x="7518433" y="1098371"/>
          <a:ext cx="4511452" cy="4366599"/>
        </p:xfrm>
        <a:graphic>
          <a:graphicData uri="http://schemas.openxmlformats.org/drawingml/2006/table">
            <a:tbl>
              <a:tblPr firstRow="1" firstCol="1" bandRow="1">
                <a:tableStyleId>{073A0DAA-6AF3-43AB-8588-CEC1D06C72B9}</a:tableStyleId>
              </a:tblPr>
              <a:tblGrid>
                <a:gridCol w="1992905">
                  <a:extLst>
                    <a:ext uri="{9D8B030D-6E8A-4147-A177-3AD203B41FA5}">
                      <a16:colId xmlns:a16="http://schemas.microsoft.com/office/drawing/2014/main" val="3662031486"/>
                    </a:ext>
                  </a:extLst>
                </a:gridCol>
                <a:gridCol w="778710">
                  <a:extLst>
                    <a:ext uri="{9D8B030D-6E8A-4147-A177-3AD203B41FA5}">
                      <a16:colId xmlns:a16="http://schemas.microsoft.com/office/drawing/2014/main" val="1289429983"/>
                    </a:ext>
                  </a:extLst>
                </a:gridCol>
                <a:gridCol w="815087">
                  <a:extLst>
                    <a:ext uri="{9D8B030D-6E8A-4147-A177-3AD203B41FA5}">
                      <a16:colId xmlns:a16="http://schemas.microsoft.com/office/drawing/2014/main" val="3440274806"/>
                    </a:ext>
                  </a:extLst>
                </a:gridCol>
                <a:gridCol w="924750">
                  <a:extLst>
                    <a:ext uri="{9D8B030D-6E8A-4147-A177-3AD203B41FA5}">
                      <a16:colId xmlns:a16="http://schemas.microsoft.com/office/drawing/2014/main" val="385434867"/>
                    </a:ext>
                  </a:extLst>
                </a:gridCol>
              </a:tblGrid>
              <a:tr h="303403">
                <a:tc>
                  <a:txBody>
                    <a:bodyPr/>
                    <a:lstStyle/>
                    <a:p>
                      <a:pPr>
                        <a:lnSpc>
                          <a:spcPct val="107000"/>
                        </a:lnSpc>
                      </a:pPr>
                      <a:endParaRPr lang="en-US" sz="900" kern="100">
                        <a:effectLst/>
                        <a:latin typeface="Calibri" panose="020F0502020204030204" pitchFamily="34" charset="0"/>
                        <a:cs typeface="Times New Roman" panose="02020603050405020304" pitchFamily="18" charset="0"/>
                      </a:endParaRPr>
                    </a:p>
                  </a:txBody>
                  <a:tcPr marL="58991" marR="58991" marT="0" marB="0" anchor="b"/>
                </a:tc>
                <a:tc gridSpan="3">
                  <a:txBody>
                    <a:bodyPr/>
                    <a:lstStyle/>
                    <a:p>
                      <a:pPr marL="0" marR="0" algn="ctr">
                        <a:lnSpc>
                          <a:spcPct val="107000"/>
                        </a:lnSpc>
                        <a:spcBef>
                          <a:spcPts val="0"/>
                        </a:spcBef>
                        <a:spcAft>
                          <a:spcPts val="0"/>
                        </a:spcAft>
                      </a:pPr>
                      <a:r>
                        <a:rPr lang="en-US" sz="2000" kern="0" dirty="0">
                          <a:effectLst/>
                        </a:rPr>
                        <a:t>Agency Mapping Tools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47514589"/>
                  </a:ext>
                </a:extLst>
              </a:tr>
              <a:tr h="1052699">
                <a:tc>
                  <a:txBody>
                    <a:bodyPr/>
                    <a:lstStyle/>
                    <a:p>
                      <a:pPr marL="0" marR="0">
                        <a:lnSpc>
                          <a:spcPct val="107000"/>
                        </a:lnSpc>
                        <a:spcBef>
                          <a:spcPts val="0"/>
                        </a:spcBef>
                        <a:spcAft>
                          <a:spcPts val="0"/>
                        </a:spcAft>
                      </a:pPr>
                      <a:r>
                        <a:rPr lang="en-US" sz="900" kern="0" dirty="0">
                          <a:effectLst/>
                        </a:rPr>
                        <a:t>Data Element</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r>
                        <a:rPr lang="en-US" sz="900" kern="0" dirty="0">
                          <a:effectLst/>
                        </a:rPr>
                        <a:t>DEQ's Environmental Justice Tool &amp; Community Mapping System</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r>
                        <a:rPr lang="en-US" sz="900" kern="0" dirty="0">
                          <a:effectLst/>
                        </a:rPr>
                        <a:t>DHHS Environmental Health Data Dashboard</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r>
                        <a:rPr lang="en-US" sz="900" kern="0">
                          <a:effectLst/>
                        </a:rPr>
                        <a:t>DOT's EJ and Transportation Disadvantage Index mapping tool</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extLst>
                  <a:ext uri="{0D108BD9-81ED-4DB2-BD59-A6C34878D82A}">
                    <a16:rowId xmlns:a16="http://schemas.microsoft.com/office/drawing/2014/main" val="2504312283"/>
                  </a:ext>
                </a:extLst>
              </a:tr>
              <a:tr h="163749">
                <a:tc>
                  <a:txBody>
                    <a:bodyPr/>
                    <a:lstStyle/>
                    <a:p>
                      <a:pPr marL="0" marR="0">
                        <a:lnSpc>
                          <a:spcPct val="107000"/>
                        </a:lnSpc>
                        <a:spcBef>
                          <a:spcPts val="0"/>
                        </a:spcBef>
                        <a:spcAft>
                          <a:spcPts val="0"/>
                        </a:spcAft>
                      </a:pPr>
                      <a:r>
                        <a:rPr lang="en-US" sz="900" kern="0">
                          <a:effectLst/>
                        </a:rPr>
                        <a:t> </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r>
                        <a:rPr lang="en-US" sz="900" kern="0">
                          <a:effectLst/>
                        </a:rPr>
                        <a:t> </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r>
                        <a:rPr lang="en-US" sz="900" kern="0">
                          <a:effectLst/>
                        </a:rPr>
                        <a:t> </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r>
                        <a:rPr lang="en-US" sz="900" kern="0">
                          <a:effectLst/>
                        </a:rPr>
                        <a:t> </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extLst>
                  <a:ext uri="{0D108BD9-81ED-4DB2-BD59-A6C34878D82A}">
                    <a16:rowId xmlns:a16="http://schemas.microsoft.com/office/drawing/2014/main" val="1306994763"/>
                  </a:ext>
                </a:extLst>
              </a:tr>
              <a:tr h="296835">
                <a:tc>
                  <a:txBody>
                    <a:bodyPr/>
                    <a:lstStyle/>
                    <a:p>
                      <a:pPr marL="0" marR="0">
                        <a:lnSpc>
                          <a:spcPct val="107000"/>
                        </a:lnSpc>
                        <a:spcBef>
                          <a:spcPts val="0"/>
                        </a:spcBef>
                        <a:spcAft>
                          <a:spcPts val="0"/>
                        </a:spcAft>
                      </a:pPr>
                      <a:r>
                        <a:rPr lang="en-US" sz="900" kern="0">
                          <a:effectLst/>
                        </a:rPr>
                        <a:t>Demographic Data on Census Block Level</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r>
                        <a:rPr lang="en-US" sz="900" kern="0">
                          <a:effectLst/>
                        </a:rPr>
                        <a:t>X</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r>
                        <a:rPr lang="en-US" sz="900" kern="0">
                          <a:effectLst/>
                        </a:rPr>
                        <a:t>X</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r>
                        <a:rPr lang="en-US" sz="900" kern="0" dirty="0">
                          <a:effectLst/>
                        </a:rPr>
                        <a:t>X</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extLst>
                  <a:ext uri="{0D108BD9-81ED-4DB2-BD59-A6C34878D82A}">
                    <a16:rowId xmlns:a16="http://schemas.microsoft.com/office/drawing/2014/main" val="2168550517"/>
                  </a:ext>
                </a:extLst>
              </a:tr>
              <a:tr h="163749">
                <a:tc>
                  <a:txBody>
                    <a:bodyPr/>
                    <a:lstStyle/>
                    <a:p>
                      <a:pPr marL="0" marR="0">
                        <a:lnSpc>
                          <a:spcPct val="107000"/>
                        </a:lnSpc>
                        <a:spcBef>
                          <a:spcPts val="0"/>
                        </a:spcBef>
                        <a:spcAft>
                          <a:spcPts val="0"/>
                        </a:spcAft>
                      </a:pPr>
                      <a:r>
                        <a:rPr lang="en-US" sz="900" kern="0">
                          <a:effectLst/>
                        </a:rPr>
                        <a:t>Permitted Facility Locations</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r>
                        <a:rPr lang="en-US" sz="900" kern="0">
                          <a:effectLst/>
                        </a:rPr>
                        <a:t>X</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r>
                        <a:rPr lang="en-US" sz="900" kern="0">
                          <a:effectLst/>
                        </a:rPr>
                        <a:t>X</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extLst>
                  <a:ext uri="{0D108BD9-81ED-4DB2-BD59-A6C34878D82A}">
                    <a16:rowId xmlns:a16="http://schemas.microsoft.com/office/drawing/2014/main" val="2040000358"/>
                  </a:ext>
                </a:extLst>
              </a:tr>
              <a:tr h="328031">
                <a:tc>
                  <a:txBody>
                    <a:bodyPr/>
                    <a:lstStyle/>
                    <a:p>
                      <a:pPr marL="0" marR="0">
                        <a:lnSpc>
                          <a:spcPct val="107000"/>
                        </a:lnSpc>
                        <a:spcBef>
                          <a:spcPts val="0"/>
                        </a:spcBef>
                        <a:spcAft>
                          <a:spcPts val="0"/>
                        </a:spcAft>
                      </a:pPr>
                      <a:r>
                        <a:rPr lang="en-US" sz="900" kern="0">
                          <a:effectLst/>
                        </a:rPr>
                        <a:t>Relevant Health Data on smallest geographic scale publicly available</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r>
                        <a:rPr lang="en-US" sz="900" kern="0">
                          <a:effectLst/>
                        </a:rPr>
                        <a:t>X</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r>
                        <a:rPr lang="en-US" sz="900" kern="0">
                          <a:effectLst/>
                        </a:rPr>
                        <a:t>X</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r>
                        <a:rPr lang="en-US" sz="900" kern="0" dirty="0">
                          <a:effectLst/>
                        </a:rPr>
                        <a:t>X</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extLst>
                  <a:ext uri="{0D108BD9-81ED-4DB2-BD59-A6C34878D82A}">
                    <a16:rowId xmlns:a16="http://schemas.microsoft.com/office/drawing/2014/main" val="1629582155"/>
                  </a:ext>
                </a:extLst>
              </a:tr>
              <a:tr h="163749">
                <a:tc>
                  <a:txBody>
                    <a:bodyPr/>
                    <a:lstStyle/>
                    <a:p>
                      <a:pPr marL="0" marR="0">
                        <a:lnSpc>
                          <a:spcPct val="107000"/>
                        </a:lnSpc>
                        <a:spcBef>
                          <a:spcPts val="0"/>
                        </a:spcBef>
                        <a:spcAft>
                          <a:spcPts val="0"/>
                        </a:spcAft>
                      </a:pPr>
                      <a:r>
                        <a:rPr lang="en-US" sz="900" kern="0">
                          <a:effectLst/>
                        </a:rPr>
                        <a:t>Ambient air quality data</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r>
                        <a:rPr lang="en-US" sz="900" kern="0">
                          <a:effectLst/>
                        </a:rPr>
                        <a:t>X</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r>
                        <a:rPr lang="en-US" sz="900" kern="0">
                          <a:effectLst/>
                        </a:rPr>
                        <a:t>X</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extLst>
                  <a:ext uri="{0D108BD9-81ED-4DB2-BD59-A6C34878D82A}">
                    <a16:rowId xmlns:a16="http://schemas.microsoft.com/office/drawing/2014/main" val="1332982670"/>
                  </a:ext>
                </a:extLst>
              </a:tr>
              <a:tr h="402006">
                <a:tc>
                  <a:txBody>
                    <a:bodyPr/>
                    <a:lstStyle/>
                    <a:p>
                      <a:pPr marL="0" marR="0">
                        <a:lnSpc>
                          <a:spcPct val="107000"/>
                        </a:lnSpc>
                        <a:spcBef>
                          <a:spcPts val="0"/>
                        </a:spcBef>
                        <a:spcAft>
                          <a:spcPts val="0"/>
                        </a:spcAft>
                      </a:pPr>
                      <a:r>
                        <a:rPr lang="en-US" sz="900" kern="0">
                          <a:effectLst/>
                        </a:rPr>
                        <a:t>Climate stressors such as flooding and sea level rise risk</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tc>
                <a:tc>
                  <a:txBody>
                    <a:bodyPr/>
                    <a:lstStyle/>
                    <a:p>
                      <a:pPr marL="0" marR="0" algn="ctr">
                        <a:lnSpc>
                          <a:spcPct val="107000"/>
                        </a:lnSpc>
                        <a:spcBef>
                          <a:spcPts val="0"/>
                        </a:spcBef>
                        <a:spcAft>
                          <a:spcPts val="0"/>
                        </a:spcAft>
                      </a:pPr>
                      <a:r>
                        <a:rPr lang="en-US" sz="900" kern="0" dirty="0">
                          <a:effectLst/>
                        </a:rPr>
                        <a:t>X</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tc>
                <a:tc>
                  <a:txBody>
                    <a:bodyPr/>
                    <a:lstStyle/>
                    <a:p>
                      <a:pPr marL="0" marR="0" algn="ctr">
                        <a:lnSpc>
                          <a:spcPct val="107000"/>
                        </a:lnSpc>
                        <a:spcBef>
                          <a:spcPts val="0"/>
                        </a:spcBef>
                        <a:spcAft>
                          <a:spcPts val="0"/>
                        </a:spcAft>
                      </a:pP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tc>
                <a:tc>
                  <a:txBody>
                    <a:bodyPr/>
                    <a:lstStyle/>
                    <a:p>
                      <a:pPr marL="0" marR="0" algn="ctr">
                        <a:lnSpc>
                          <a:spcPct val="107000"/>
                        </a:lnSpc>
                        <a:spcBef>
                          <a:spcPts val="0"/>
                        </a:spcBef>
                        <a:spcAft>
                          <a:spcPts val="0"/>
                        </a:spcAft>
                      </a:pP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tc>
                <a:extLst>
                  <a:ext uri="{0D108BD9-81ED-4DB2-BD59-A6C34878D82A}">
                    <a16:rowId xmlns:a16="http://schemas.microsoft.com/office/drawing/2014/main" val="3372384080"/>
                  </a:ext>
                </a:extLst>
              </a:tr>
              <a:tr h="280322">
                <a:tc>
                  <a:txBody>
                    <a:bodyPr/>
                    <a:lstStyle/>
                    <a:p>
                      <a:pPr marL="0" marR="0">
                        <a:lnSpc>
                          <a:spcPct val="107000"/>
                        </a:lnSpc>
                        <a:spcBef>
                          <a:spcPts val="0"/>
                        </a:spcBef>
                        <a:spcAft>
                          <a:spcPts val="0"/>
                        </a:spcAft>
                      </a:pPr>
                      <a:r>
                        <a:rPr lang="en-US" sz="900" kern="0">
                          <a:effectLst/>
                        </a:rPr>
                        <a:t>Locations of sensitive receptors such as:</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r>
                        <a:rPr lang="en-US" sz="900" kern="0">
                          <a:effectLst/>
                        </a:rPr>
                        <a:t> </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r>
                        <a:rPr lang="en-US" sz="900" kern="0">
                          <a:effectLst/>
                        </a:rPr>
                        <a:t> </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r>
                        <a:rPr lang="en-US" sz="900" kern="0" dirty="0">
                          <a:effectLst/>
                        </a:rPr>
                        <a:t> </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extLst>
                  <a:ext uri="{0D108BD9-81ED-4DB2-BD59-A6C34878D82A}">
                    <a16:rowId xmlns:a16="http://schemas.microsoft.com/office/drawing/2014/main" val="3621628263"/>
                  </a:ext>
                </a:extLst>
              </a:tr>
              <a:tr h="163749">
                <a:tc>
                  <a:txBody>
                    <a:bodyPr/>
                    <a:lstStyle/>
                    <a:p>
                      <a:pPr marL="0" marR="0" algn="r">
                        <a:lnSpc>
                          <a:spcPct val="107000"/>
                        </a:lnSpc>
                        <a:spcBef>
                          <a:spcPts val="0"/>
                        </a:spcBef>
                        <a:spcAft>
                          <a:spcPts val="0"/>
                        </a:spcAft>
                      </a:pPr>
                      <a:r>
                        <a:rPr lang="en-US" sz="900" kern="0">
                          <a:effectLst/>
                        </a:rPr>
                        <a:t>Schools</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r>
                        <a:rPr lang="en-US" sz="900" kern="0">
                          <a:effectLst/>
                        </a:rPr>
                        <a:t>X</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r>
                        <a:rPr lang="en-US" sz="900" kern="0">
                          <a:effectLst/>
                        </a:rPr>
                        <a:t>X</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extLst>
                  <a:ext uri="{0D108BD9-81ED-4DB2-BD59-A6C34878D82A}">
                    <a16:rowId xmlns:a16="http://schemas.microsoft.com/office/drawing/2014/main" val="1835879088"/>
                  </a:ext>
                </a:extLst>
              </a:tr>
              <a:tr h="163749">
                <a:tc>
                  <a:txBody>
                    <a:bodyPr/>
                    <a:lstStyle/>
                    <a:p>
                      <a:pPr marL="0" marR="0" algn="r">
                        <a:lnSpc>
                          <a:spcPct val="107000"/>
                        </a:lnSpc>
                        <a:spcBef>
                          <a:spcPts val="0"/>
                        </a:spcBef>
                        <a:spcAft>
                          <a:spcPts val="0"/>
                        </a:spcAft>
                      </a:pPr>
                      <a:r>
                        <a:rPr lang="en-US" sz="900" kern="0">
                          <a:effectLst/>
                        </a:rPr>
                        <a:t>Nursing Homes</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r>
                        <a:rPr lang="en-US" sz="900" kern="0">
                          <a:effectLst/>
                        </a:rPr>
                        <a:t>X</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r>
                        <a:rPr lang="en-US" sz="900" kern="0">
                          <a:effectLst/>
                        </a:rPr>
                        <a:t>X</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extLst>
                  <a:ext uri="{0D108BD9-81ED-4DB2-BD59-A6C34878D82A}">
                    <a16:rowId xmlns:a16="http://schemas.microsoft.com/office/drawing/2014/main" val="1513841028"/>
                  </a:ext>
                </a:extLst>
              </a:tr>
              <a:tr h="225822">
                <a:tc>
                  <a:txBody>
                    <a:bodyPr/>
                    <a:lstStyle/>
                    <a:p>
                      <a:pPr marL="0" marR="0" algn="r">
                        <a:lnSpc>
                          <a:spcPct val="107000"/>
                        </a:lnSpc>
                        <a:spcBef>
                          <a:spcPts val="0"/>
                        </a:spcBef>
                        <a:spcAft>
                          <a:spcPts val="0"/>
                        </a:spcAft>
                      </a:pPr>
                      <a:r>
                        <a:rPr lang="en-US" sz="900" kern="0">
                          <a:effectLst/>
                        </a:rPr>
                        <a:t>Affordable Housing Communities</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tc>
                <a:tc>
                  <a:txBody>
                    <a:bodyPr/>
                    <a:lstStyle/>
                    <a:p>
                      <a:pPr marL="0" marR="0" algn="ctr">
                        <a:lnSpc>
                          <a:spcPct val="107000"/>
                        </a:lnSpc>
                        <a:spcBef>
                          <a:spcPts val="0"/>
                        </a:spcBef>
                        <a:spcAft>
                          <a:spcPts val="0"/>
                        </a:spcAft>
                      </a:pP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tc>
                <a:tc>
                  <a:txBody>
                    <a:bodyPr/>
                    <a:lstStyle/>
                    <a:p>
                      <a:pPr marL="0" marR="0" algn="ctr">
                        <a:lnSpc>
                          <a:spcPct val="107000"/>
                        </a:lnSpc>
                        <a:spcBef>
                          <a:spcPts val="0"/>
                        </a:spcBef>
                        <a:spcAft>
                          <a:spcPts val="0"/>
                        </a:spcAft>
                      </a:pP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tc>
                <a:tc>
                  <a:txBody>
                    <a:bodyPr/>
                    <a:lstStyle/>
                    <a:p>
                      <a:pPr marL="0" marR="0" algn="ctr">
                        <a:lnSpc>
                          <a:spcPct val="107000"/>
                        </a:lnSpc>
                        <a:spcBef>
                          <a:spcPts val="0"/>
                        </a:spcBef>
                        <a:spcAft>
                          <a:spcPts val="0"/>
                        </a:spcAft>
                      </a:pP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tc>
                <a:extLst>
                  <a:ext uri="{0D108BD9-81ED-4DB2-BD59-A6C34878D82A}">
                    <a16:rowId xmlns:a16="http://schemas.microsoft.com/office/drawing/2014/main" val="3582421847"/>
                  </a:ext>
                </a:extLst>
              </a:tr>
              <a:tr h="215655">
                <a:tc>
                  <a:txBody>
                    <a:bodyPr/>
                    <a:lstStyle/>
                    <a:p>
                      <a:pPr marL="0" marR="0" algn="r">
                        <a:lnSpc>
                          <a:spcPct val="107000"/>
                        </a:lnSpc>
                        <a:spcBef>
                          <a:spcPts val="0"/>
                        </a:spcBef>
                        <a:spcAft>
                          <a:spcPts val="0"/>
                        </a:spcAft>
                      </a:pPr>
                      <a:r>
                        <a:rPr lang="en-US" sz="900" kern="0">
                          <a:effectLst/>
                        </a:rPr>
                        <a:t>Grants</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tc>
                <a:tc>
                  <a:txBody>
                    <a:bodyPr/>
                    <a:lstStyle/>
                    <a:p>
                      <a:pPr marL="0" marR="0" algn="ctr">
                        <a:lnSpc>
                          <a:spcPct val="107000"/>
                        </a:lnSpc>
                        <a:spcBef>
                          <a:spcPts val="0"/>
                        </a:spcBef>
                        <a:spcAft>
                          <a:spcPts val="0"/>
                        </a:spcAft>
                      </a:pPr>
                      <a:r>
                        <a:rPr lang="en-US" sz="900" kern="0" dirty="0">
                          <a:effectLst/>
                        </a:rPr>
                        <a:t> </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tc>
                <a:tc>
                  <a:txBody>
                    <a:bodyPr/>
                    <a:lstStyle/>
                    <a:p>
                      <a:pPr marL="0" marR="0" algn="ctr">
                        <a:lnSpc>
                          <a:spcPct val="107000"/>
                        </a:lnSpc>
                        <a:spcBef>
                          <a:spcPts val="0"/>
                        </a:spcBef>
                        <a:spcAft>
                          <a:spcPts val="0"/>
                        </a:spcAft>
                      </a:pPr>
                      <a:r>
                        <a:rPr lang="en-US" sz="900" kern="0">
                          <a:effectLst/>
                        </a:rPr>
                        <a:t> </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tc>
                <a:tc>
                  <a:txBody>
                    <a:bodyPr/>
                    <a:lstStyle/>
                    <a:p>
                      <a:pPr marL="0" marR="0" algn="ctr">
                        <a:lnSpc>
                          <a:spcPct val="107000"/>
                        </a:lnSpc>
                        <a:spcBef>
                          <a:spcPts val="0"/>
                        </a:spcBef>
                        <a:spcAft>
                          <a:spcPts val="0"/>
                        </a:spcAft>
                      </a:pPr>
                      <a:r>
                        <a:rPr lang="en-US" sz="900" kern="0" dirty="0">
                          <a:effectLst/>
                        </a:rPr>
                        <a:t> </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tc>
                <a:extLst>
                  <a:ext uri="{0D108BD9-81ED-4DB2-BD59-A6C34878D82A}">
                    <a16:rowId xmlns:a16="http://schemas.microsoft.com/office/drawing/2014/main" val="2800564534"/>
                  </a:ext>
                </a:extLst>
              </a:tr>
            </a:tbl>
          </a:graphicData>
        </a:graphic>
      </p:graphicFrame>
    </p:spTree>
    <p:extLst>
      <p:ext uri="{BB962C8B-B14F-4D97-AF65-F5344CB8AC3E}">
        <p14:creationId xmlns:p14="http://schemas.microsoft.com/office/powerpoint/2010/main" val="20004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7DDC0-103A-9D67-FC23-0E609E14FF9A}"/>
              </a:ext>
            </a:extLst>
          </p:cNvPr>
          <p:cNvSpPr>
            <a:spLocks noGrp="1"/>
          </p:cNvSpPr>
          <p:nvPr>
            <p:ph type="title"/>
          </p:nvPr>
        </p:nvSpPr>
        <p:spPr>
          <a:xfrm>
            <a:off x="838200" y="339433"/>
            <a:ext cx="10515600" cy="561467"/>
          </a:xfrm>
        </p:spPr>
        <p:txBody>
          <a:bodyPr anchor="t">
            <a:normAutofit/>
          </a:bodyPr>
          <a:lstStyle/>
          <a:p>
            <a:r>
              <a:rPr lang="en-US" dirty="0"/>
              <a:t>Process Flow – Public Participation</a:t>
            </a:r>
          </a:p>
        </p:txBody>
      </p:sp>
      <p:pic>
        <p:nvPicPr>
          <p:cNvPr id="5" name="Picture 4">
            <a:extLst>
              <a:ext uri="{FF2B5EF4-FFF2-40B4-BE49-F238E27FC236}">
                <a16:creationId xmlns:a16="http://schemas.microsoft.com/office/drawing/2014/main" id="{3015117F-EB7C-EA80-09FF-70C584634BC2}"/>
              </a:ext>
            </a:extLst>
          </p:cNvPr>
          <p:cNvPicPr>
            <a:picLocks noChangeAspect="1"/>
          </p:cNvPicPr>
          <p:nvPr/>
        </p:nvPicPr>
        <p:blipFill>
          <a:blip r:embed="rId3"/>
          <a:stretch>
            <a:fillRect/>
          </a:stretch>
        </p:blipFill>
        <p:spPr>
          <a:xfrm>
            <a:off x="947807" y="844352"/>
            <a:ext cx="8325536" cy="5529820"/>
          </a:xfrm>
          <a:prstGeom prst="rect">
            <a:avLst/>
          </a:prstGeom>
          <a:noFill/>
        </p:spPr>
      </p:pic>
    </p:spTree>
    <p:extLst>
      <p:ext uri="{BB962C8B-B14F-4D97-AF65-F5344CB8AC3E}">
        <p14:creationId xmlns:p14="http://schemas.microsoft.com/office/powerpoint/2010/main" val="246059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7DDC0-103A-9D67-FC23-0E609E14FF9A}"/>
              </a:ext>
            </a:extLst>
          </p:cNvPr>
          <p:cNvSpPr>
            <a:spLocks noGrp="1"/>
          </p:cNvSpPr>
          <p:nvPr>
            <p:ph type="title"/>
          </p:nvPr>
        </p:nvSpPr>
        <p:spPr/>
        <p:txBody>
          <a:bodyPr/>
          <a:lstStyle/>
          <a:p>
            <a:r>
              <a:rPr lang="en-US" dirty="0"/>
              <a:t>Next Steps</a:t>
            </a:r>
          </a:p>
        </p:txBody>
      </p:sp>
      <p:sp>
        <p:nvSpPr>
          <p:cNvPr id="3" name="Text Placeholder 2">
            <a:extLst>
              <a:ext uri="{FF2B5EF4-FFF2-40B4-BE49-F238E27FC236}">
                <a16:creationId xmlns:a16="http://schemas.microsoft.com/office/drawing/2014/main" id="{A74465D8-D629-60D9-9661-AB87E6087493}"/>
              </a:ext>
            </a:extLst>
          </p:cNvPr>
          <p:cNvSpPr>
            <a:spLocks noGrp="1"/>
          </p:cNvSpPr>
          <p:nvPr>
            <p:ph type="body" sz="quarter" idx="10"/>
          </p:nvPr>
        </p:nvSpPr>
        <p:spPr>
          <a:xfrm>
            <a:off x="838199" y="1166750"/>
            <a:ext cx="8108093" cy="2073600"/>
          </a:xfrm>
        </p:spPr>
        <p:txBody>
          <a:bodyPr/>
          <a:lstStyle/>
          <a:p>
            <a:pPr>
              <a:lnSpc>
                <a:spcPts val="2000"/>
              </a:lnSpc>
            </a:pPr>
            <a:r>
              <a:rPr lang="en-US" sz="1400" dirty="0"/>
              <a:t>Complete Sprint 2 – (initial mapping tool/mockup)</a:t>
            </a:r>
          </a:p>
          <a:p>
            <a:pPr>
              <a:lnSpc>
                <a:spcPts val="2000"/>
              </a:lnSpc>
            </a:pPr>
            <a:r>
              <a:rPr lang="en-US" sz="1400" dirty="0"/>
              <a:t>Demo prototype at the council meeting on May 28th</a:t>
            </a:r>
            <a:endParaRPr lang="en-US" sz="1200" dirty="0"/>
          </a:p>
          <a:p>
            <a:pPr>
              <a:lnSpc>
                <a:spcPts val="2000"/>
              </a:lnSpc>
            </a:pPr>
            <a:r>
              <a:rPr lang="en-US" sz="1400" dirty="0"/>
              <a:t>Obtain prototype approval from the EJ Council</a:t>
            </a:r>
          </a:p>
          <a:p>
            <a:pPr>
              <a:lnSpc>
                <a:spcPts val="2000"/>
              </a:lnSpc>
            </a:pPr>
            <a:r>
              <a:rPr lang="en-US" sz="1400" dirty="0"/>
              <a:t>Complete the site content</a:t>
            </a:r>
          </a:p>
          <a:p>
            <a:pPr>
              <a:lnSpc>
                <a:spcPts val="2000"/>
              </a:lnSpc>
            </a:pPr>
            <a:r>
              <a:rPr lang="en-US" sz="1400" dirty="0"/>
              <a:t>Identify data agreements needed, if any</a:t>
            </a:r>
          </a:p>
          <a:p>
            <a:pPr>
              <a:lnSpc>
                <a:spcPts val="2000"/>
              </a:lnSpc>
            </a:pPr>
            <a:endParaRPr lang="en-US" sz="1400" dirty="0"/>
          </a:p>
          <a:p>
            <a:pPr>
              <a:lnSpc>
                <a:spcPts val="2000"/>
              </a:lnSpc>
            </a:pPr>
            <a:endParaRPr lang="en-US" sz="1400" dirty="0"/>
          </a:p>
        </p:txBody>
      </p:sp>
    </p:spTree>
    <p:extLst>
      <p:ext uri="{BB962C8B-B14F-4D97-AF65-F5344CB8AC3E}">
        <p14:creationId xmlns:p14="http://schemas.microsoft.com/office/powerpoint/2010/main" val="2315457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7DDC0-103A-9D67-FC23-0E609E14FF9A}"/>
              </a:ext>
            </a:extLst>
          </p:cNvPr>
          <p:cNvSpPr>
            <a:spLocks noGrp="1"/>
          </p:cNvSpPr>
          <p:nvPr>
            <p:ph type="title"/>
          </p:nvPr>
        </p:nvSpPr>
        <p:spPr/>
        <p:txBody>
          <a:bodyPr/>
          <a:lstStyle/>
          <a:p>
            <a:r>
              <a:rPr lang="en-US" dirty="0"/>
              <a:t>Discussions/Decisions</a:t>
            </a:r>
          </a:p>
        </p:txBody>
      </p:sp>
      <p:sp>
        <p:nvSpPr>
          <p:cNvPr id="3" name="Text Placeholder 2">
            <a:extLst>
              <a:ext uri="{FF2B5EF4-FFF2-40B4-BE49-F238E27FC236}">
                <a16:creationId xmlns:a16="http://schemas.microsoft.com/office/drawing/2014/main" id="{A74465D8-D629-60D9-9661-AB87E6087493}"/>
              </a:ext>
            </a:extLst>
          </p:cNvPr>
          <p:cNvSpPr>
            <a:spLocks noGrp="1"/>
          </p:cNvSpPr>
          <p:nvPr>
            <p:ph type="body" sz="quarter" idx="10"/>
          </p:nvPr>
        </p:nvSpPr>
        <p:spPr>
          <a:xfrm>
            <a:off x="838199" y="1106461"/>
            <a:ext cx="9672962" cy="5190577"/>
          </a:xfrm>
        </p:spPr>
        <p:txBody>
          <a:bodyPr/>
          <a:lstStyle/>
          <a:p>
            <a:pPr lvl="1">
              <a:lnSpc>
                <a:spcPts val="2000"/>
              </a:lnSpc>
              <a:spcBef>
                <a:spcPts val="0"/>
              </a:spcBef>
              <a:spcAft>
                <a:spcPts val="0"/>
              </a:spcAft>
            </a:pPr>
            <a:r>
              <a:rPr lang="en-US" sz="1400" dirty="0"/>
              <a:t>The DIT legal team is currently developing a disclaimer for the website. </a:t>
            </a:r>
          </a:p>
          <a:p>
            <a:pPr lvl="1">
              <a:lnSpc>
                <a:spcPts val="2000"/>
              </a:lnSpc>
              <a:spcBef>
                <a:spcPts val="0"/>
              </a:spcBef>
              <a:spcAft>
                <a:spcPts val="0"/>
              </a:spcAft>
            </a:pPr>
            <a:r>
              <a:rPr lang="en-US" sz="1400" dirty="0"/>
              <a:t>Search bar will be enhanced to include other types of identifiers (i.e. school…etc.) </a:t>
            </a:r>
          </a:p>
          <a:p>
            <a:pPr lvl="1">
              <a:lnSpc>
                <a:spcPts val="2000"/>
              </a:lnSpc>
              <a:spcBef>
                <a:spcPts val="0"/>
              </a:spcBef>
              <a:spcAft>
                <a:spcPts val="0"/>
              </a:spcAft>
            </a:pPr>
            <a:r>
              <a:rPr lang="en-US" sz="1400" dirty="0"/>
              <a:t>Working on how to show grant data on the map. Currently, the data contains only county names as a location identifier. Not all grant data specifies a county, so those grants would not be mapped if used as-is.</a:t>
            </a:r>
          </a:p>
          <a:p>
            <a:pPr lvl="1">
              <a:lnSpc>
                <a:spcPts val="2000"/>
              </a:lnSpc>
              <a:spcBef>
                <a:spcPts val="0"/>
              </a:spcBef>
              <a:spcAft>
                <a:spcPts val="0"/>
              </a:spcAft>
            </a:pPr>
            <a:r>
              <a:rPr lang="en-US" sz="1400" dirty="0"/>
              <a:t>Grant is based on fiscal year 2023 to show more data due to limited availability of fiscal year 2024 data.</a:t>
            </a:r>
          </a:p>
          <a:p>
            <a:pPr lvl="1">
              <a:lnSpc>
                <a:spcPts val="2000"/>
              </a:lnSpc>
              <a:spcBef>
                <a:spcPts val="0"/>
              </a:spcBef>
              <a:spcAft>
                <a:spcPts val="0"/>
              </a:spcAft>
            </a:pPr>
            <a:r>
              <a:rPr lang="en-US" sz="1400" dirty="0"/>
              <a:t>Additional grant filters will be implemented at a later stage, such as filtering by grant amount.</a:t>
            </a:r>
          </a:p>
          <a:p>
            <a:pPr lvl="1">
              <a:lnSpc>
                <a:spcPts val="2000"/>
              </a:lnSpc>
              <a:spcBef>
                <a:spcPts val="0"/>
              </a:spcBef>
              <a:spcAft>
                <a:spcPts val="0"/>
              </a:spcAft>
            </a:pPr>
            <a:r>
              <a:rPr lang="en-US" sz="1400" dirty="0"/>
              <a:t>Data pop-up boxes - Clean up will be done after the protype approval. Will be part of the MVP demo to reflect user friendly data pop-ups.</a:t>
            </a:r>
          </a:p>
          <a:p>
            <a:pPr lvl="1">
              <a:lnSpc>
                <a:spcPts val="2000"/>
              </a:lnSpc>
              <a:spcBef>
                <a:spcPts val="0"/>
              </a:spcBef>
              <a:spcAft>
                <a:spcPts val="0"/>
              </a:spcAft>
            </a:pPr>
            <a:r>
              <a:rPr lang="en-US" sz="1400" dirty="0"/>
              <a:t>Note that the NOAA sea level rise data is shown one layer at a time (0ft – 10ft).</a:t>
            </a:r>
          </a:p>
          <a:p>
            <a:pPr lvl="1">
              <a:lnSpc>
                <a:spcPts val="2000"/>
              </a:lnSpc>
              <a:spcBef>
                <a:spcPts val="0"/>
              </a:spcBef>
              <a:spcAft>
                <a:spcPts val="0"/>
              </a:spcAft>
            </a:pPr>
            <a:r>
              <a:rPr lang="en-US" sz="1400" dirty="0"/>
              <a:t>Prototype demo for the full council will be at the next council meeting on 5/28. The project team will distribute the mapping tool link and website screenshots to the council through the governor’s office policy team prior to the meeting. </a:t>
            </a:r>
          </a:p>
          <a:p>
            <a:pPr lvl="1">
              <a:lnSpc>
                <a:spcPts val="2000"/>
              </a:lnSpc>
              <a:spcBef>
                <a:spcPts val="0"/>
              </a:spcBef>
              <a:spcAft>
                <a:spcPts val="0"/>
              </a:spcAft>
            </a:pPr>
            <a:r>
              <a:rPr lang="en-US" sz="1400" dirty="0"/>
              <a:t>Suggestion - consider grants disbursement data from 2017 (when the current administration came to office) to cover the work that has been done. Recommend to be discussed with the council and the project team will be able to accommodate recommendation. </a:t>
            </a:r>
          </a:p>
          <a:p>
            <a:pPr lvl="1">
              <a:lnSpc>
                <a:spcPts val="2000"/>
              </a:lnSpc>
              <a:spcBef>
                <a:spcPts val="0"/>
              </a:spcBef>
              <a:spcAft>
                <a:spcPts val="0"/>
              </a:spcAft>
            </a:pPr>
            <a:r>
              <a:rPr lang="en-US" sz="1400" dirty="0"/>
              <a:t>What are type of grants that has been included? Grants data are wide open based on what the OSBM provides. The team can provide filtering based on key words; however, project team will need the council assistance in determining key words for filtering capabilities.</a:t>
            </a:r>
          </a:p>
          <a:p>
            <a:pPr lvl="1">
              <a:lnSpc>
                <a:spcPts val="2000"/>
              </a:lnSpc>
              <a:spcBef>
                <a:spcPts val="0"/>
              </a:spcBef>
              <a:spcAft>
                <a:spcPts val="0"/>
              </a:spcAft>
            </a:pPr>
            <a:r>
              <a:rPr lang="en-US" sz="1400" dirty="0"/>
              <a:t>Recommendation to link back to the OSBM site for grant information in lieu of providing it in the mapping tool. The project team is currently looking into the most effective approach. </a:t>
            </a:r>
          </a:p>
          <a:p>
            <a:pPr lvl="1">
              <a:lnSpc>
                <a:spcPts val="2000"/>
              </a:lnSpc>
              <a:spcBef>
                <a:spcPts val="0"/>
              </a:spcBef>
              <a:spcAft>
                <a:spcPts val="0"/>
              </a:spcAft>
            </a:pPr>
            <a:endParaRPr lang="en-US" sz="1400" dirty="0"/>
          </a:p>
          <a:p>
            <a:pPr lvl="1">
              <a:lnSpc>
                <a:spcPts val="2000"/>
              </a:lnSpc>
              <a:spcBef>
                <a:spcPts val="0"/>
              </a:spcBef>
              <a:spcAft>
                <a:spcPts val="0"/>
              </a:spcAft>
            </a:pPr>
            <a:endParaRPr lang="en-US" sz="1400" dirty="0"/>
          </a:p>
          <a:p>
            <a:pPr>
              <a:lnSpc>
                <a:spcPts val="2000"/>
              </a:lnSpc>
            </a:pPr>
            <a:endParaRPr lang="en-US" sz="1400" dirty="0"/>
          </a:p>
        </p:txBody>
      </p:sp>
    </p:spTree>
    <p:extLst>
      <p:ext uri="{BB962C8B-B14F-4D97-AF65-F5344CB8AC3E}">
        <p14:creationId xmlns:p14="http://schemas.microsoft.com/office/powerpoint/2010/main" val="15342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7DDC0-103A-9D67-FC23-0E609E14FF9A}"/>
              </a:ext>
            </a:extLst>
          </p:cNvPr>
          <p:cNvSpPr>
            <a:spLocks noGrp="1"/>
          </p:cNvSpPr>
          <p:nvPr>
            <p:ph type="title"/>
          </p:nvPr>
        </p:nvSpPr>
        <p:spPr/>
        <p:txBody>
          <a:bodyPr/>
          <a:lstStyle/>
          <a:p>
            <a:r>
              <a:rPr lang="en-US" dirty="0"/>
              <a:t>Cont. - Discussions/Decisions</a:t>
            </a:r>
          </a:p>
        </p:txBody>
      </p:sp>
      <p:sp>
        <p:nvSpPr>
          <p:cNvPr id="3" name="Text Placeholder 2">
            <a:extLst>
              <a:ext uri="{FF2B5EF4-FFF2-40B4-BE49-F238E27FC236}">
                <a16:creationId xmlns:a16="http://schemas.microsoft.com/office/drawing/2014/main" id="{A74465D8-D629-60D9-9661-AB87E6087493}"/>
              </a:ext>
            </a:extLst>
          </p:cNvPr>
          <p:cNvSpPr>
            <a:spLocks noGrp="1"/>
          </p:cNvSpPr>
          <p:nvPr>
            <p:ph type="body" sz="quarter" idx="10"/>
          </p:nvPr>
        </p:nvSpPr>
        <p:spPr>
          <a:xfrm>
            <a:off x="838199" y="1106462"/>
            <a:ext cx="9344488" cy="4593002"/>
          </a:xfrm>
        </p:spPr>
        <p:txBody>
          <a:bodyPr/>
          <a:lstStyle/>
          <a:p>
            <a:pPr lvl="1">
              <a:lnSpc>
                <a:spcPts val="2000"/>
              </a:lnSpc>
              <a:spcBef>
                <a:spcPts val="0"/>
              </a:spcBef>
              <a:spcAft>
                <a:spcPts val="0"/>
              </a:spcAft>
            </a:pPr>
            <a:r>
              <a:rPr lang="en-US" sz="1400" dirty="0"/>
              <a:t>Features/data within the mapping tool – population density data layer. The project team will evaluate.</a:t>
            </a:r>
          </a:p>
          <a:p>
            <a:pPr lvl="1">
              <a:lnSpc>
                <a:spcPts val="2000"/>
              </a:lnSpc>
              <a:spcBef>
                <a:spcPts val="0"/>
              </a:spcBef>
              <a:spcAft>
                <a:spcPts val="0"/>
              </a:spcAft>
            </a:pPr>
            <a:r>
              <a:rPr lang="en-US" sz="1400" dirty="0"/>
              <a:t>Request from the subcommittee to provide and identify list of the layers that are not included and how they are/will be phased into the mapping tool. The project will check the list and provide by Oct. Additional data layers will be added to the map once the prototype is approved.</a:t>
            </a:r>
          </a:p>
          <a:p>
            <a:pPr lvl="1">
              <a:lnSpc>
                <a:spcPts val="2000"/>
              </a:lnSpc>
              <a:spcBef>
                <a:spcPts val="0"/>
              </a:spcBef>
              <a:spcAft>
                <a:spcPts val="0"/>
              </a:spcAft>
            </a:pPr>
            <a:r>
              <a:rPr lang="en-US" sz="1400" dirty="0"/>
              <a:t>Search feature – suggestion to add a marker on the map to show the location of the feature searched. Project team is currently looking into adding a marker. </a:t>
            </a:r>
          </a:p>
          <a:p>
            <a:pPr lvl="1">
              <a:lnSpc>
                <a:spcPts val="2000"/>
              </a:lnSpc>
              <a:spcBef>
                <a:spcPts val="0"/>
              </a:spcBef>
              <a:spcAft>
                <a:spcPts val="0"/>
              </a:spcAft>
            </a:pPr>
            <a:r>
              <a:rPr lang="en-US" sz="1400" dirty="0"/>
              <a:t>User – function to tell any disproportionate impact/hazard in the area and compare to the state. This is related to scoring tool that is currently not in scope and would impact the timeline. Some of the data that is included and will be included in the map contains scoring.</a:t>
            </a:r>
          </a:p>
          <a:p>
            <a:pPr lvl="1">
              <a:lnSpc>
                <a:spcPts val="2000"/>
              </a:lnSpc>
              <a:spcBef>
                <a:spcPts val="0"/>
              </a:spcBef>
              <a:spcAft>
                <a:spcPts val="0"/>
              </a:spcAft>
            </a:pPr>
            <a:r>
              <a:rPr lang="en-US" sz="1400" dirty="0"/>
              <a:t>Information icon – consider a way to describe the data without going to another page. Project team will evaluate.</a:t>
            </a:r>
          </a:p>
          <a:p>
            <a:pPr lvl="1">
              <a:lnSpc>
                <a:spcPts val="2000"/>
              </a:lnSpc>
              <a:spcBef>
                <a:spcPts val="0"/>
              </a:spcBef>
              <a:spcAft>
                <a:spcPts val="0"/>
              </a:spcAft>
            </a:pPr>
            <a:r>
              <a:rPr lang="en-US" sz="1400" dirty="0"/>
              <a:t>Tutorial note– provide a tutorial for first time users. The project team will evaluate and consider options.</a:t>
            </a:r>
          </a:p>
          <a:p>
            <a:pPr lvl="1">
              <a:lnSpc>
                <a:spcPts val="2000"/>
              </a:lnSpc>
              <a:spcBef>
                <a:spcPts val="0"/>
              </a:spcBef>
              <a:spcAft>
                <a:spcPts val="0"/>
              </a:spcAft>
            </a:pPr>
            <a:r>
              <a:rPr lang="en-US" sz="1400" dirty="0"/>
              <a:t>Mobile device usage. Not within the timeline. Currently, the desktop version is in development. Mobile version can be considered for the future.</a:t>
            </a:r>
          </a:p>
          <a:p>
            <a:pPr lvl="1">
              <a:lnSpc>
                <a:spcPts val="2000"/>
              </a:lnSpc>
              <a:spcBef>
                <a:spcPts val="0"/>
              </a:spcBef>
              <a:spcAft>
                <a:spcPts val="0"/>
              </a:spcAft>
            </a:pPr>
            <a:r>
              <a:rPr lang="en-US" sz="1400" dirty="0"/>
              <a:t>Printing functionality – the print functionality is under development for screen print and ability to save </a:t>
            </a:r>
            <a:r>
              <a:rPr lang="en-US" sz="1400"/>
              <a:t>as PDF. </a:t>
            </a:r>
            <a:endParaRPr lang="en-US" sz="1400" dirty="0"/>
          </a:p>
          <a:p>
            <a:pPr lvl="1">
              <a:lnSpc>
                <a:spcPts val="2000"/>
              </a:lnSpc>
              <a:spcBef>
                <a:spcPts val="0"/>
              </a:spcBef>
              <a:spcAft>
                <a:spcPts val="0"/>
              </a:spcAft>
            </a:pPr>
            <a:endParaRPr lang="en-US" sz="1400" dirty="0"/>
          </a:p>
          <a:p>
            <a:pPr lvl="1">
              <a:lnSpc>
                <a:spcPts val="2000"/>
              </a:lnSpc>
              <a:spcBef>
                <a:spcPts val="0"/>
              </a:spcBef>
              <a:spcAft>
                <a:spcPts val="0"/>
              </a:spcAft>
            </a:pPr>
            <a:endParaRPr lang="en-US" sz="1400" dirty="0"/>
          </a:p>
          <a:p>
            <a:pPr>
              <a:lnSpc>
                <a:spcPts val="2000"/>
              </a:lnSpc>
            </a:pPr>
            <a:endParaRPr lang="en-US" sz="1400" dirty="0"/>
          </a:p>
        </p:txBody>
      </p:sp>
    </p:spTree>
    <p:extLst>
      <p:ext uri="{BB962C8B-B14F-4D97-AF65-F5344CB8AC3E}">
        <p14:creationId xmlns:p14="http://schemas.microsoft.com/office/powerpoint/2010/main" val="723315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Itle Slide">
  <a:themeElements>
    <a:clrScheme name="NCDIT_COLORTHEME">
      <a:dk1>
        <a:srgbClr val="172E4C"/>
      </a:dk1>
      <a:lt1>
        <a:srgbClr val="FFFFFF"/>
      </a:lt1>
      <a:dk2>
        <a:srgbClr val="172E4C"/>
      </a:dk2>
      <a:lt2>
        <a:srgbClr val="FFFFFF"/>
      </a:lt2>
      <a:accent1>
        <a:srgbClr val="172E4C"/>
      </a:accent1>
      <a:accent2>
        <a:srgbClr val="527BBD"/>
      </a:accent2>
      <a:accent3>
        <a:srgbClr val="9BAAD1"/>
      </a:accent3>
      <a:accent4>
        <a:srgbClr val="CAD1D3"/>
      </a:accent4>
      <a:accent5>
        <a:srgbClr val="F15D2C"/>
      </a:accent5>
      <a:accent6>
        <a:srgbClr val="000000"/>
      </a:accent6>
      <a:hlink>
        <a:srgbClr val="FFFFFF"/>
      </a:hlink>
      <a:folHlink>
        <a:srgbClr val="FFFFFF"/>
      </a:folHlink>
    </a:clrScheme>
    <a:fontScheme name="NCDIT_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DIT EJ Mapping" id="{B500F07E-F2BA-497A-A7AC-F9A966E75C26}" vid="{5803FBC4-8581-48D1-AD3E-A13A32F2DE75}"/>
    </a:ext>
  </a:extLst>
</a:theme>
</file>

<file path=ppt/theme/theme2.xml><?xml version="1.0" encoding="utf-8"?>
<a:theme xmlns:a="http://schemas.openxmlformats.org/drawingml/2006/main" name="Bottom Swoop Design">
  <a:themeElements>
    <a:clrScheme name="NCDIT_COLORTHEME">
      <a:dk1>
        <a:srgbClr val="172E4C"/>
      </a:dk1>
      <a:lt1>
        <a:srgbClr val="FFFFFF"/>
      </a:lt1>
      <a:dk2>
        <a:srgbClr val="172E4C"/>
      </a:dk2>
      <a:lt2>
        <a:srgbClr val="FFFFFF"/>
      </a:lt2>
      <a:accent1>
        <a:srgbClr val="172E4C"/>
      </a:accent1>
      <a:accent2>
        <a:srgbClr val="527BBD"/>
      </a:accent2>
      <a:accent3>
        <a:srgbClr val="9BAAD1"/>
      </a:accent3>
      <a:accent4>
        <a:srgbClr val="CAD1D3"/>
      </a:accent4>
      <a:accent5>
        <a:srgbClr val="F15D2C"/>
      </a:accent5>
      <a:accent6>
        <a:srgbClr val="000000"/>
      </a:accent6>
      <a:hlink>
        <a:srgbClr val="FFFFFF"/>
      </a:hlink>
      <a:folHlink>
        <a:srgbClr val="FFFFFF"/>
      </a:folHlink>
    </a:clrScheme>
    <a:fontScheme name="NCDIT_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DIT EJ Mapping" id="{B500F07E-F2BA-497A-A7AC-F9A966E75C26}" vid="{CC536A48-FF6A-43FF-99E4-37AD218FB9D1}"/>
    </a:ext>
  </a:extLst>
</a:theme>
</file>

<file path=ppt/theme/theme3.xml><?xml version="1.0" encoding="utf-8"?>
<a:theme xmlns:a="http://schemas.openxmlformats.org/drawingml/2006/main" name="Top Swoop Design">
  <a:themeElements>
    <a:clrScheme name="NCDIT_COLORTHEME">
      <a:dk1>
        <a:srgbClr val="172E4C"/>
      </a:dk1>
      <a:lt1>
        <a:srgbClr val="FFFFFF"/>
      </a:lt1>
      <a:dk2>
        <a:srgbClr val="172E4C"/>
      </a:dk2>
      <a:lt2>
        <a:srgbClr val="FFFFFF"/>
      </a:lt2>
      <a:accent1>
        <a:srgbClr val="172E4C"/>
      </a:accent1>
      <a:accent2>
        <a:srgbClr val="527BBD"/>
      </a:accent2>
      <a:accent3>
        <a:srgbClr val="9BAAD1"/>
      </a:accent3>
      <a:accent4>
        <a:srgbClr val="CAD1D3"/>
      </a:accent4>
      <a:accent5>
        <a:srgbClr val="F15D2C"/>
      </a:accent5>
      <a:accent6>
        <a:srgbClr val="000000"/>
      </a:accent6>
      <a:hlink>
        <a:srgbClr val="FFFFFF"/>
      </a:hlink>
      <a:folHlink>
        <a:srgbClr val="FFFFFF"/>
      </a:folHlink>
    </a:clrScheme>
    <a:fontScheme name="NCDIT_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DIT EJ Mapping" id="{B500F07E-F2BA-497A-A7AC-F9A966E75C26}" vid="{2F5FBB3A-3A7F-4744-A79D-3C0657372535}"/>
    </a:ext>
  </a:extLst>
</a:theme>
</file>

<file path=ppt/theme/theme4.xml><?xml version="1.0" encoding="utf-8"?>
<a:theme xmlns:a="http://schemas.openxmlformats.org/drawingml/2006/main" name="Blank Slide">
  <a:themeElements>
    <a:clrScheme name="NCDIT_COLORTHEME">
      <a:dk1>
        <a:srgbClr val="172E4C"/>
      </a:dk1>
      <a:lt1>
        <a:srgbClr val="FFFFFF"/>
      </a:lt1>
      <a:dk2>
        <a:srgbClr val="172E4C"/>
      </a:dk2>
      <a:lt2>
        <a:srgbClr val="FFFFFF"/>
      </a:lt2>
      <a:accent1>
        <a:srgbClr val="172E4C"/>
      </a:accent1>
      <a:accent2>
        <a:srgbClr val="527BBD"/>
      </a:accent2>
      <a:accent3>
        <a:srgbClr val="9BAAD1"/>
      </a:accent3>
      <a:accent4>
        <a:srgbClr val="CAD1D3"/>
      </a:accent4>
      <a:accent5>
        <a:srgbClr val="F15D2C"/>
      </a:accent5>
      <a:accent6>
        <a:srgbClr val="000000"/>
      </a:accent6>
      <a:hlink>
        <a:srgbClr val="FFFFFF"/>
      </a:hlink>
      <a:folHlink>
        <a:srgbClr val="FFFFFF"/>
      </a:folHlink>
    </a:clrScheme>
    <a:fontScheme name="NCDIT_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DIT EJ Mapping" id="{B500F07E-F2BA-497A-A7AC-F9A966E75C26}" vid="{B0422184-F6AA-400D-B462-772D33DEF0A1}"/>
    </a:ext>
  </a:extLst>
</a:theme>
</file>

<file path=ppt/theme/theme5.xml><?xml version="1.0" encoding="utf-8"?>
<a:theme xmlns:a="http://schemas.openxmlformats.org/drawingml/2006/main" name="Section 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CDIT_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DIT EJ Mapping" id="{B500F07E-F2BA-497A-A7AC-F9A966E75C26}" vid="{75E0756A-2A90-4EA6-9F43-D22A169ADABE}"/>
    </a:ext>
  </a:extLst>
</a:theme>
</file>

<file path=ppt/theme/theme6.xml><?xml version="1.0" encoding="utf-8"?>
<a:theme xmlns:a="http://schemas.openxmlformats.org/drawingml/2006/main" name="Closing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CDIT_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DIT EJ Mapping" id="{B500F07E-F2BA-497A-A7AC-F9A966E75C26}" vid="{FDD6C29A-E28E-4AE2-962E-B2E6EE9659C6}"/>
    </a:ext>
  </a:extLst>
</a:theme>
</file>

<file path=ppt/theme/theme7.xml><?xml version="1.0" encoding="utf-8"?>
<a:theme xmlns:a="http://schemas.openxmlformats.org/drawingml/2006/main" name="Office Theme">
  <a:themeElements>
    <a:clrScheme name="NCDIT">
      <a:dk1>
        <a:srgbClr val="000000"/>
      </a:dk1>
      <a:lt1>
        <a:sysClr val="window" lastClr="FFFFFF"/>
      </a:lt1>
      <a:dk2>
        <a:srgbClr val="0C2340"/>
      </a:dk2>
      <a:lt2>
        <a:srgbClr val="AFC4E0"/>
      </a:lt2>
      <a:accent1>
        <a:srgbClr val="0E3052"/>
      </a:accent1>
      <a:accent2>
        <a:srgbClr val="426DA9"/>
      </a:accent2>
      <a:accent3>
        <a:srgbClr val="D0D3D4"/>
      </a:accent3>
      <a:accent4>
        <a:srgbClr val="F4633A"/>
      </a:accent4>
      <a:accent5>
        <a:srgbClr val="9EA7CD"/>
      </a:accent5>
      <a:accent6>
        <a:srgbClr val="FFFFFF"/>
      </a:accent6>
      <a:hlink>
        <a:srgbClr val="426DA9"/>
      </a:hlink>
      <a:folHlink>
        <a:srgbClr val="F4633A"/>
      </a:folHlink>
    </a:clrScheme>
    <a:fontScheme name="NCD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NCDIT">
      <a:dk1>
        <a:srgbClr val="000000"/>
      </a:dk1>
      <a:lt1>
        <a:sysClr val="window" lastClr="FFFFFF"/>
      </a:lt1>
      <a:dk2>
        <a:srgbClr val="0C2340"/>
      </a:dk2>
      <a:lt2>
        <a:srgbClr val="AFC4E0"/>
      </a:lt2>
      <a:accent1>
        <a:srgbClr val="0E3052"/>
      </a:accent1>
      <a:accent2>
        <a:srgbClr val="426DA9"/>
      </a:accent2>
      <a:accent3>
        <a:srgbClr val="D0D3D4"/>
      </a:accent3>
      <a:accent4>
        <a:srgbClr val="F4633A"/>
      </a:accent4>
      <a:accent5>
        <a:srgbClr val="9EA7CD"/>
      </a:accent5>
      <a:accent6>
        <a:srgbClr val="FFFFFF"/>
      </a:accent6>
      <a:hlink>
        <a:srgbClr val="426DA9"/>
      </a:hlink>
      <a:folHlink>
        <a:srgbClr val="F4633A"/>
      </a:folHlink>
    </a:clrScheme>
    <a:fontScheme name="NCD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NCDIT EJ Mapping_GP</Template>
  <TotalTime>2633</TotalTime>
  <Words>991</Words>
  <Application>Microsoft Office PowerPoint</Application>
  <PresentationFormat>Widescreen</PresentationFormat>
  <Paragraphs>155</Paragraphs>
  <Slides>9</Slides>
  <Notes>7</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9</vt:i4>
      </vt:variant>
    </vt:vector>
  </HeadingPairs>
  <TitlesOfParts>
    <vt:vector size="20" baseType="lpstr">
      <vt:lpstr>Arial</vt:lpstr>
      <vt:lpstr>Arial Black</vt:lpstr>
      <vt:lpstr>Calibri</vt:lpstr>
      <vt:lpstr>Tahoma</vt:lpstr>
      <vt:lpstr>Wingdings</vt:lpstr>
      <vt:lpstr>TItle Slide</vt:lpstr>
      <vt:lpstr>Bottom Swoop Design</vt:lpstr>
      <vt:lpstr>Top Swoop Design</vt:lpstr>
      <vt:lpstr>Blank Slide</vt:lpstr>
      <vt:lpstr>Section Title Slide</vt:lpstr>
      <vt:lpstr>Closing Slide</vt:lpstr>
      <vt:lpstr>EJ EO292 Mapping Tools &amp; Hub Project</vt:lpstr>
      <vt:lpstr>Agenda</vt:lpstr>
      <vt:lpstr>Project Status</vt:lpstr>
      <vt:lpstr>PowerPoint Presentation</vt:lpstr>
      <vt:lpstr>Prototype Demo – EJ Mapping Tool</vt:lpstr>
      <vt:lpstr>Process Flow – Public Participation</vt:lpstr>
      <vt:lpstr>Next Steps</vt:lpstr>
      <vt:lpstr>Discussions/Decisions</vt:lpstr>
      <vt:lpstr>Cont. - Discussions/Decisions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EJ EO292 Mapping Tools &amp; Hub Project</dc:title>
  <dc:creator>Khatib, Emad I</dc:creator>
  <cp:lastModifiedBy>Warren, Cathy D</cp:lastModifiedBy>
  <cp:revision>18</cp:revision>
  <dcterms:created xsi:type="dcterms:W3CDTF">2023-12-14T20:34:29Z</dcterms:created>
  <dcterms:modified xsi:type="dcterms:W3CDTF">2024-10-17T15:27:53Z</dcterms:modified>
</cp:coreProperties>
</file>