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56" r:id="rId2"/>
    <p:sldMasterId id="2147483781" r:id="rId3"/>
    <p:sldMasterId id="2147483815" r:id="rId4"/>
    <p:sldMasterId id="2147483776" r:id="rId5"/>
    <p:sldMasterId id="2147483813" r:id="rId6"/>
  </p:sldMasterIdLst>
  <p:notesMasterIdLst>
    <p:notesMasterId r:id="rId17"/>
  </p:notesMasterIdLst>
  <p:handoutMasterIdLst>
    <p:handoutMasterId r:id="rId18"/>
  </p:handoutMasterIdLst>
  <p:sldIdLst>
    <p:sldId id="256" r:id="rId7"/>
    <p:sldId id="310" r:id="rId8"/>
    <p:sldId id="339" r:id="rId9"/>
    <p:sldId id="340" r:id="rId10"/>
    <p:sldId id="329" r:id="rId11"/>
    <p:sldId id="341" r:id="rId12"/>
    <p:sldId id="343" r:id="rId13"/>
    <p:sldId id="342" r:id="rId14"/>
    <p:sldId id="336" r:id="rId15"/>
    <p:sldId id="33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6" autoAdjust="0"/>
    <p:restoredTop sz="95739" autoAdjust="0"/>
  </p:normalViewPr>
  <p:slideViewPr>
    <p:cSldViewPr snapToGrid="0">
      <p:cViewPr varScale="1">
        <p:scale>
          <a:sx n="78" d="100"/>
          <a:sy n="78" d="100"/>
        </p:scale>
        <p:origin x="1003" y="72"/>
      </p:cViewPr>
      <p:guideLst/>
    </p:cSldViewPr>
  </p:slideViewPr>
  <p:outlineViewPr>
    <p:cViewPr>
      <p:scale>
        <a:sx n="33" d="100"/>
        <a:sy n="33" d="100"/>
      </p:scale>
      <p:origin x="0" y="-603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4008" y="2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D92BBAD-C280-11A6-4A7F-2B24CC485A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2E59E-8DF2-460F-BD2C-47CE1CE1ED5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CDIT Logo" descr="N.C. Department of Information Technology Logo">
            <a:extLst>
              <a:ext uri="{FF2B5EF4-FFF2-40B4-BE49-F238E27FC236}">
                <a16:creationId xmlns:a16="http://schemas.microsoft.com/office/drawing/2014/main" id="{30AB16E2-1169-11CF-E28F-DFEEBC6A9D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55" y="352314"/>
            <a:ext cx="2565070" cy="42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07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 noRot="1" noMove="1" noResize="1" noEditPoints="1" noAdjustHandles="1" noChangeArrowheads="1" noChangeShapeType="1"/>
          </p:cNvSpPr>
          <p:nvPr>
            <p:ph type="sldNum" sz="quarter" idx="5"/>
          </p:nvPr>
        </p:nvSpPr>
        <p:spPr>
          <a:xfrm>
            <a:off x="3378200" y="8525449"/>
            <a:ext cx="2971800" cy="45878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/>
            </a:lvl1pPr>
          </a:lstStyle>
          <a:p>
            <a:fld id="{44BF3D15-DA4D-4AC0-85EE-660C754EC13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Notes Placeholder"/>
          <p:cNvSpPr>
            <a:spLocks noGrp="1" noRot="1" noMove="1" noResize="1" noEditPoints="1" noAdjustHandles="1" noChangeArrowheads="1" noChangeShapeType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Image Placeholder">
            <a:extLst>
              <a:ext uri="{FF2B5EF4-FFF2-40B4-BE49-F238E27FC236}">
                <a16:creationId xmlns:a16="http://schemas.microsoft.com/office/drawing/2014/main" id="{EE046CD0-6CB0-450D-DF21-B485FD284971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pic>
        <p:nvPicPr>
          <p:cNvPr id="9" name="NCDIT Logo" descr="N.C. Department of Information Technology Logo">
            <a:extLst>
              <a:ext uri="{FF2B5EF4-FFF2-40B4-BE49-F238E27FC236}">
                <a16:creationId xmlns:a16="http://schemas.microsoft.com/office/drawing/2014/main" id="{569F1023-AC2C-F569-2DDD-6223765642E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55" y="352314"/>
            <a:ext cx="2565070" cy="42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8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F3D15-DA4D-4AC0-85EE-660C754EC1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15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F3D15-DA4D-4AC0-85EE-660C754EC1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04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F3D15-DA4D-4AC0-85EE-660C754EC1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3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C6608-1645-A7E2-0F21-B18BE481D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5CBE1F-658A-7EE1-02EA-1BCDEBB192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214E06-98EE-ECCE-95D4-0FA44F1FB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D5B1F-471F-2483-8AF5-073F135190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F3D15-DA4D-4AC0-85EE-660C754EC1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51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F3D15-DA4D-4AC0-85EE-660C754EC1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48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F3D15-DA4D-4AC0-85EE-660C754EC1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5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>
            <a:extLst>
              <a:ext uri="{FF2B5EF4-FFF2-40B4-BE49-F238E27FC236}">
                <a16:creationId xmlns:a16="http://schemas.microsoft.com/office/drawing/2014/main" id="{9B976787-2BE7-C144-D8CF-B021972A53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855345" y="644886"/>
            <a:ext cx="7949184" cy="26129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Presenter Information">
            <a:extLst>
              <a:ext uri="{FF2B5EF4-FFF2-40B4-BE49-F238E27FC236}">
                <a16:creationId xmlns:a16="http://schemas.microsoft.com/office/drawing/2014/main" id="{A74736C8-50CA-C92A-4B98-8C94701A21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855345" y="3327470"/>
            <a:ext cx="7949184" cy="2515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Division or Program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Month XX, 20XX</a:t>
            </a:r>
          </a:p>
        </p:txBody>
      </p:sp>
    </p:spTree>
    <p:extLst>
      <p:ext uri="{BB962C8B-B14F-4D97-AF65-F5344CB8AC3E}">
        <p14:creationId xmlns:p14="http://schemas.microsoft.com/office/powerpoint/2010/main" val="33385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7B2E810E-E32D-7257-7DB8-DBA223340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9237"/>
            <a:ext cx="10515600" cy="561467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460816FC-561A-4B36-80FE-3FFDAAA42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518" y="1243584"/>
            <a:ext cx="5074920" cy="4736592"/>
          </a:xfrm>
        </p:spPr>
        <p:txBody>
          <a:bodyPr>
            <a:noAutofit/>
          </a:bodyPr>
          <a:lstStyle>
            <a:lvl1pPr marL="225425" indent="-225425">
              <a:lnSpc>
                <a:spcPts val="3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800"/>
            </a:lvl1pPr>
            <a:lvl2pPr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defRPr/>
            </a:lvl2pPr>
            <a:lvl3pPr>
              <a:lnSpc>
                <a:spcPts val="2200"/>
              </a:lnSpc>
              <a:spcBef>
                <a:spcPts val="800"/>
              </a:spcBef>
              <a:spcAft>
                <a:spcPts val="800"/>
              </a:spcAft>
              <a:defRPr/>
            </a:lvl3pPr>
            <a:lvl4pPr>
              <a:lnSpc>
                <a:spcPts val="2000"/>
              </a:lnSpc>
              <a:spcBef>
                <a:spcPts val="800"/>
              </a:spcBef>
              <a:spcAft>
                <a:spcPts val="800"/>
              </a:spcAft>
              <a:defRPr/>
            </a:lvl4pPr>
            <a:lvl5pPr>
              <a:lnSpc>
                <a:spcPts val="2000"/>
              </a:lnSpc>
              <a:spcBef>
                <a:spcPts val="80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9C8D1CF6-FCA9-2239-642B-3BFAFC0D9D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8563" y="1243583"/>
            <a:ext cx="5075237" cy="47365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3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46DA132-664A-C2AD-7C4B-BB39E098A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9237"/>
            <a:ext cx="10515600" cy="561467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9136033F-46D1-983B-67AE-A73FE7159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584"/>
            <a:ext cx="5074920" cy="4736592"/>
          </a:xfrm>
        </p:spPr>
        <p:txBody>
          <a:bodyPr>
            <a:noAutofit/>
          </a:bodyPr>
          <a:lstStyle>
            <a:lvl1pPr marL="225425" indent="-225425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/>
            </a:lvl1pPr>
            <a:lvl2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defRPr/>
            </a:lvl3pPr>
            <a:lvl4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lvl4pPr>
            <a:lvl5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hart Placeholder">
            <a:extLst>
              <a:ext uri="{FF2B5EF4-FFF2-40B4-BE49-F238E27FC236}">
                <a16:creationId xmlns:a16="http://schemas.microsoft.com/office/drawing/2014/main" id="{ED824702-C0C6-5BAB-81E4-68C9B7A92D5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218238" y="1243584"/>
            <a:ext cx="5135562" cy="47365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9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1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7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Title">
            <a:extLst>
              <a:ext uri="{FF2B5EF4-FFF2-40B4-BE49-F238E27FC236}">
                <a16:creationId xmlns:a16="http://schemas.microsoft.com/office/drawing/2014/main" id="{4FFDE156-176C-C1A4-A82D-3A262491FE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646176" y="1389380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ection Subtitle">
            <a:extLst>
              <a:ext uri="{FF2B5EF4-FFF2-40B4-BE49-F238E27FC236}">
                <a16:creationId xmlns:a16="http://schemas.microsoft.com/office/drawing/2014/main" id="{FB38CF8D-9848-B1BD-F405-AB989A05E8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646176" y="3897629"/>
            <a:ext cx="9144000" cy="18200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an 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341283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E9CEC6BA-9CD8-8CEC-D620-B36C9F43B8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750276"/>
            <a:ext cx="10515600" cy="656492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Closing Slide</a:t>
            </a:r>
          </a:p>
        </p:txBody>
      </p:sp>
      <p:sp>
        <p:nvSpPr>
          <p:cNvPr id="7" name="Section Subtitle">
            <a:extLst>
              <a:ext uri="{FF2B5EF4-FFF2-40B4-BE49-F238E27FC236}">
                <a16:creationId xmlns:a16="http://schemas.microsoft.com/office/drawing/2014/main" id="{7EF5374B-6720-4C46-E247-8CEAF193A3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156965"/>
            <a:ext cx="12192000" cy="182003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</a:t>
            </a:r>
            <a:br>
              <a:rPr lang="en-US" dirty="0"/>
            </a:br>
            <a:r>
              <a:rPr lang="en-US" dirty="0" err="1"/>
              <a:t>Presenter</a:t>
            </a:r>
            <a:r>
              <a:rPr lang="en-US" dirty="0"/>
              <a:t> 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33350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BF7372E5-8CE1-BF70-175C-88C08E30E6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1B0A9411-BDAE-A55D-3D7B-798DF0F44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242950"/>
            <a:ext cx="10515600" cy="4737100"/>
          </a:xfrm>
        </p:spPr>
        <p:txBody>
          <a:bodyPr/>
          <a:lstStyle>
            <a:lvl1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defRPr/>
            </a:lvl3pPr>
            <a:lvl4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lvl4pPr>
            <a:lvl5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19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BF7372E5-8CE1-BF70-175C-88C08E30E6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638DC4B-3D79-4769-7DA0-C91C2083D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584"/>
            <a:ext cx="48768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136093C-711E-2D3C-86CD-6E57E1EBA21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77000" y="1253331"/>
            <a:ext cx="48768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55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C15319A6-E1B6-41FB-FD24-4D867067E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9237"/>
            <a:ext cx="10515600" cy="56146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E7F560D4-EF1E-E0CF-2B8D-174BBCEF6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584"/>
            <a:ext cx="5074920" cy="4736592"/>
          </a:xfrm>
        </p:spPr>
        <p:txBody>
          <a:bodyPr>
            <a:noAutofit/>
          </a:bodyPr>
          <a:lstStyle>
            <a:lvl1pPr marL="225425" indent="-225425">
              <a:spcBef>
                <a:spcPts val="600"/>
              </a:spcBef>
              <a:buFont typeface="Arial" panose="020B0604020202020204" pitchFamily="34" charset="0"/>
              <a:buChar char="•"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hart Placeholder">
            <a:extLst>
              <a:ext uri="{FF2B5EF4-FFF2-40B4-BE49-F238E27FC236}">
                <a16:creationId xmlns:a16="http://schemas.microsoft.com/office/drawing/2014/main" id="{401BF321-0293-330F-CD60-11EE55D17FE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218238" y="1243584"/>
            <a:ext cx="5135562" cy="47365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28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3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994A549F-EB41-EBE2-00E8-02A834066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9237"/>
            <a:ext cx="10515600" cy="56146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DA29FA3E-C510-9103-317F-C2A52E87F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518" y="1243584"/>
            <a:ext cx="5074920" cy="4736592"/>
          </a:xfrm>
        </p:spPr>
        <p:txBody>
          <a:bodyPr>
            <a:noAutofit/>
          </a:bodyPr>
          <a:lstStyle>
            <a:lvl1pPr marL="225425" indent="-225425">
              <a:lnSpc>
                <a:spcPts val="2600"/>
              </a:lnSpc>
              <a:buFont typeface="Arial" panose="020B0604020202020204" pitchFamily="34" charset="0"/>
              <a:buChar char="•"/>
              <a:defRPr sz="2400"/>
            </a:lvl1pPr>
            <a:lvl3pPr>
              <a:spcBef>
                <a:spcPts val="800"/>
              </a:spcBef>
              <a:spcAft>
                <a:spcPts val="800"/>
              </a:spcAft>
              <a:defRPr/>
            </a:lvl3pPr>
            <a:lvl4pPr>
              <a:spcBef>
                <a:spcPts val="800"/>
              </a:spcBef>
              <a:spcAft>
                <a:spcPts val="800"/>
              </a:spcAft>
              <a:defRPr/>
            </a:lvl4pPr>
            <a:lvl5pPr>
              <a:spcBef>
                <a:spcPts val="80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26DD3FA7-9CFB-DDD7-8787-CFD40CD210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8563" y="1243583"/>
            <a:ext cx="5075237" cy="47365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6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4E5BD-2B29-8F63-B177-D412FB966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DBB6B-719D-1E16-FBC6-2F50E35C2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B7967-C950-32C0-1530-E0660FEFC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9B03-87A6-4850-ADC2-90014E9E036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79D50-1B93-37E4-1B7A-EE320A080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55831-8C56-AC54-D037-35D02E51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4030-3EC0-4D8F-B9A7-892001AF5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4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E54CCD44-211C-1042-7D19-AB41D74566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9237"/>
            <a:ext cx="10515600" cy="5614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EED8CB35-0CFB-5C16-33E3-2869665BDA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242950"/>
            <a:ext cx="10515600" cy="4737100"/>
          </a:xfrm>
        </p:spPr>
        <p:txBody>
          <a:bodyPr/>
          <a:lstStyle>
            <a:lvl1pPr>
              <a:lnSpc>
                <a:spcPts val="3000"/>
              </a:lnSpc>
              <a:spcAft>
                <a:spcPts val="600"/>
              </a:spcAft>
              <a:defRPr/>
            </a:lvl1pPr>
            <a:lvl2pPr>
              <a:lnSpc>
                <a:spcPts val="2600"/>
              </a:lnSpc>
              <a:spcAft>
                <a:spcPts val="600"/>
              </a:spcAft>
              <a:defRPr/>
            </a:lvl2pPr>
            <a:lvl3pPr>
              <a:lnSpc>
                <a:spcPts val="2200"/>
              </a:lnSpc>
              <a:spcAft>
                <a:spcPts val="600"/>
              </a:spcAft>
              <a:defRPr/>
            </a:lvl3pPr>
            <a:lvl4pPr>
              <a:lnSpc>
                <a:spcPts val="2000"/>
              </a:lnSpc>
              <a:spcAft>
                <a:spcPts val="600"/>
              </a:spcAft>
              <a:defRPr/>
            </a:lvl4pPr>
            <a:lvl5pPr>
              <a:lnSpc>
                <a:spcPts val="2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79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>
            <a:extLst>
              <a:ext uri="{FF2B5EF4-FFF2-40B4-BE49-F238E27FC236}">
                <a16:creationId xmlns:a16="http://schemas.microsoft.com/office/drawing/2014/main" id="{84B7E651-DEF9-91D5-65B1-782A6404D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9237"/>
            <a:ext cx="10515600" cy="5614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3260D9E-FE41-BC92-B4A8-439A7B0D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584"/>
            <a:ext cx="48768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defRPr/>
            </a:lvl3pPr>
            <a:lvl4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lvl4pPr>
            <a:lvl5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33BD879-3291-5EA2-5D6E-456679E2F48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77000" y="1253331"/>
            <a:ext cx="48768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defRPr/>
            </a:lvl3pPr>
            <a:lvl4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lvl4pPr>
            <a:lvl5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120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326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2E8A120D-7627-932E-8EC0-2F38F1FF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237"/>
            <a:ext cx="10515600" cy="5614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B7CF5DDA-CBB1-F6EC-AA68-16EFD0CB4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611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662" r:id="rId3"/>
    <p:sldLayoutId id="2147483657" r:id="rId4"/>
    <p:sldLayoutId id="2147483816" r:id="rId5"/>
    <p:sldLayoutId id="214748381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3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2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2E8A120D-7627-932E-8EC0-2F38F1FF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237"/>
            <a:ext cx="10515600" cy="5614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B7CF5DDA-CBB1-F6EC-AA68-16EFD0CB4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07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782" r:id="rId3"/>
    <p:sldLayoutId id="2147483784" r:id="rId4"/>
    <p:sldLayoutId id="214748378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3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2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35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07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CDIT Logo" descr="N.C. Department of Information Technology Logo">
            <a:extLst>
              <a:ext uri="{FF2B5EF4-FFF2-40B4-BE49-F238E27FC236}">
                <a16:creationId xmlns:a16="http://schemas.microsoft.com/office/drawing/2014/main" id="{0E78C2E3-1298-7B3A-EFE9-B00C9FFB02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45" y="1687519"/>
            <a:ext cx="4882896" cy="80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3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esentation Title">
            <a:extLst>
              <a:ext uri="{FF2B5EF4-FFF2-40B4-BE49-F238E27FC236}">
                <a16:creationId xmlns:a16="http://schemas.microsoft.com/office/drawing/2014/main" id="{F7504397-B456-9CCE-BF31-DEBCA780B3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855345" y="644886"/>
            <a:ext cx="7949184" cy="2612969"/>
          </a:xfrm>
        </p:spPr>
        <p:txBody>
          <a:bodyPr>
            <a:normAutofit/>
          </a:bodyPr>
          <a:lstStyle/>
          <a:p>
            <a:r>
              <a:rPr lang="en-US" dirty="0"/>
              <a:t>EJ EO292</a:t>
            </a:r>
            <a:br>
              <a:rPr lang="en-US" dirty="0"/>
            </a:br>
            <a:r>
              <a:rPr lang="en-US" dirty="0"/>
              <a:t>Mapping Tools &amp; Hub Project</a:t>
            </a:r>
          </a:p>
        </p:txBody>
      </p:sp>
      <p:sp>
        <p:nvSpPr>
          <p:cNvPr id="11" name="Presenter Information">
            <a:extLst>
              <a:ext uri="{FF2B5EF4-FFF2-40B4-BE49-F238E27FC236}">
                <a16:creationId xmlns:a16="http://schemas.microsoft.com/office/drawing/2014/main" id="{4CF19390-6E14-4874-2FFB-307D206F6A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855345" y="3327470"/>
            <a:ext cx="7949184" cy="2515057"/>
          </a:xfrm>
        </p:spPr>
        <p:txBody>
          <a:bodyPr/>
          <a:lstStyle/>
          <a:p>
            <a:r>
              <a:rPr lang="en-US" dirty="0"/>
              <a:t>Emad Khatib &amp; Matthew McLamb</a:t>
            </a:r>
            <a:br>
              <a:rPr lang="en-US" dirty="0"/>
            </a:br>
            <a:r>
              <a:rPr lang="en-US" dirty="0"/>
              <a:t>DIT – PMO &amp; Data Division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EJ Stakeholder Meeting</a:t>
            </a:r>
          </a:p>
          <a:p>
            <a:r>
              <a:rPr lang="en-US" dirty="0"/>
              <a:t>September 17, 2024</a:t>
            </a:r>
          </a:p>
        </p:txBody>
      </p:sp>
    </p:spTree>
    <p:extLst>
      <p:ext uri="{BB962C8B-B14F-4D97-AF65-F5344CB8AC3E}">
        <p14:creationId xmlns:p14="http://schemas.microsoft.com/office/powerpoint/2010/main" val="321393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4E926-C0E7-A49D-659F-AA209D18D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5DFA-9099-6ED2-58FD-9C049CDE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Demo – EJ Mapping Tool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EB28418-6836-5739-139F-FA20A7510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188163"/>
              </p:ext>
            </p:extLst>
          </p:nvPr>
        </p:nvGraphicFramePr>
        <p:xfrm>
          <a:off x="7696199" y="1098372"/>
          <a:ext cx="4333686" cy="458527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914378">
                  <a:extLst>
                    <a:ext uri="{9D8B030D-6E8A-4147-A177-3AD203B41FA5}">
                      <a16:colId xmlns:a16="http://schemas.microsoft.com/office/drawing/2014/main" val="3662031486"/>
                    </a:ext>
                  </a:extLst>
                </a:gridCol>
                <a:gridCol w="748026">
                  <a:extLst>
                    <a:ext uri="{9D8B030D-6E8A-4147-A177-3AD203B41FA5}">
                      <a16:colId xmlns:a16="http://schemas.microsoft.com/office/drawing/2014/main" val="1289429983"/>
                    </a:ext>
                  </a:extLst>
                </a:gridCol>
                <a:gridCol w="782970">
                  <a:extLst>
                    <a:ext uri="{9D8B030D-6E8A-4147-A177-3AD203B41FA5}">
                      <a16:colId xmlns:a16="http://schemas.microsoft.com/office/drawing/2014/main" val="3440274806"/>
                    </a:ext>
                  </a:extLst>
                </a:gridCol>
                <a:gridCol w="888312">
                  <a:extLst>
                    <a:ext uri="{9D8B030D-6E8A-4147-A177-3AD203B41FA5}">
                      <a16:colId xmlns:a16="http://schemas.microsoft.com/office/drawing/2014/main" val="385434867"/>
                    </a:ext>
                  </a:extLst>
                </a:gridCol>
              </a:tblGrid>
              <a:tr h="623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Agency Mapping Tools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514589"/>
                  </a:ext>
                </a:extLst>
              </a:tr>
              <a:tr h="1032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Data Element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DEQ's Environmental Justice Tool &amp; Community Mapping System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DHHS Environmental Health Data Dashboard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DOT's EJ and Transportation Disadvantage Index mapping tool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extLst>
                  <a:ext uri="{0D108BD9-81ED-4DB2-BD59-A6C34878D82A}">
                    <a16:rowId xmlns:a16="http://schemas.microsoft.com/office/drawing/2014/main" val="2504312283"/>
                  </a:ext>
                </a:extLst>
              </a:tr>
              <a:tr h="1606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extLst>
                  <a:ext uri="{0D108BD9-81ED-4DB2-BD59-A6C34878D82A}">
                    <a16:rowId xmlns:a16="http://schemas.microsoft.com/office/drawing/2014/main" val="1306994763"/>
                  </a:ext>
                </a:extLst>
              </a:tr>
              <a:tr h="2911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Demographic Data on Census Block Level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X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extLst>
                  <a:ext uri="{0D108BD9-81ED-4DB2-BD59-A6C34878D82A}">
                    <a16:rowId xmlns:a16="http://schemas.microsoft.com/office/drawing/2014/main" val="2168550517"/>
                  </a:ext>
                </a:extLst>
              </a:tr>
              <a:tr h="1606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Permitted Facility Locations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extLst>
                  <a:ext uri="{0D108BD9-81ED-4DB2-BD59-A6C34878D82A}">
                    <a16:rowId xmlns:a16="http://schemas.microsoft.com/office/drawing/2014/main" val="2040000358"/>
                  </a:ext>
                </a:extLst>
              </a:tr>
              <a:tr h="4246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Relevant Health Data on smallest geographic scale publicly available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X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extLst>
                  <a:ext uri="{0D108BD9-81ED-4DB2-BD59-A6C34878D82A}">
                    <a16:rowId xmlns:a16="http://schemas.microsoft.com/office/drawing/2014/main" val="1629582155"/>
                  </a:ext>
                </a:extLst>
              </a:tr>
              <a:tr h="1606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Ambient air quality data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extLst>
                  <a:ext uri="{0D108BD9-81ED-4DB2-BD59-A6C34878D82A}">
                    <a16:rowId xmlns:a16="http://schemas.microsoft.com/office/drawing/2014/main" val="1332982670"/>
                  </a:ext>
                </a:extLst>
              </a:tr>
              <a:tr h="3943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Climate stressors such as flooding and sea level rise risk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X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/>
                </a:tc>
                <a:extLst>
                  <a:ext uri="{0D108BD9-81ED-4DB2-BD59-A6C34878D82A}">
                    <a16:rowId xmlns:a16="http://schemas.microsoft.com/office/drawing/2014/main" val="3372384080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Locations of sensitive receptors such as: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 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extLst>
                  <a:ext uri="{0D108BD9-81ED-4DB2-BD59-A6C34878D82A}">
                    <a16:rowId xmlns:a16="http://schemas.microsoft.com/office/drawing/2014/main" val="3621628263"/>
                  </a:ext>
                </a:extLst>
              </a:tr>
              <a:tr h="16062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Schools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extLst>
                  <a:ext uri="{0D108BD9-81ED-4DB2-BD59-A6C34878D82A}">
                    <a16:rowId xmlns:a16="http://schemas.microsoft.com/office/drawing/2014/main" val="1835879088"/>
                  </a:ext>
                </a:extLst>
              </a:tr>
              <a:tr h="16062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Nursing Homes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extLst>
                  <a:ext uri="{0D108BD9-81ED-4DB2-BD59-A6C34878D82A}">
                    <a16:rowId xmlns:a16="http://schemas.microsoft.com/office/drawing/2014/main" val="1513841028"/>
                  </a:ext>
                </a:extLst>
              </a:tr>
              <a:tr h="22151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Affordable Housing Communities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/>
                </a:tc>
                <a:extLst>
                  <a:ext uri="{0D108BD9-81ED-4DB2-BD59-A6C34878D82A}">
                    <a16:rowId xmlns:a16="http://schemas.microsoft.com/office/drawing/2014/main" val="3582421847"/>
                  </a:ext>
                </a:extLst>
              </a:tr>
              <a:tr h="21153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Grants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 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 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/>
                </a:tc>
                <a:extLst>
                  <a:ext uri="{0D108BD9-81ED-4DB2-BD59-A6C34878D82A}">
                    <a16:rowId xmlns:a16="http://schemas.microsoft.com/office/drawing/2014/main" val="2800564534"/>
                  </a:ext>
                </a:extLst>
              </a:tr>
              <a:tr h="21153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Prisons &amp; State-Owned Properties</a:t>
                      </a:r>
                    </a:p>
                  </a:txBody>
                  <a:tcPr marL="58991" marR="589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/>
                </a:tc>
                <a:extLst>
                  <a:ext uri="{0D108BD9-81ED-4DB2-BD59-A6C34878D82A}">
                    <a16:rowId xmlns:a16="http://schemas.microsoft.com/office/drawing/2014/main" val="369517928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D06CF52-05D6-43FF-2446-8ED79D6E8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9" y="1098372"/>
            <a:ext cx="7527105" cy="33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2A7024-8B7A-B658-730A-8EA679F1D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237"/>
            <a:ext cx="4605867" cy="56146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37F53B-C8A1-BEBB-583F-17C98EF0F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61" y="1204643"/>
            <a:ext cx="7254462" cy="3402868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Project status</a:t>
            </a:r>
          </a:p>
          <a:p>
            <a:pPr lvl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Overall</a:t>
            </a:r>
          </a:p>
          <a:p>
            <a:pPr lvl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Feedback Status</a:t>
            </a:r>
          </a:p>
          <a:p>
            <a:pPr lv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Risks and Issues</a:t>
            </a:r>
          </a:p>
          <a:p>
            <a:pPr lvl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Public feedback</a:t>
            </a:r>
          </a:p>
          <a:p>
            <a:pPr lv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Next Steps</a:t>
            </a:r>
          </a:p>
          <a:p>
            <a:pPr lvl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MVP development</a:t>
            </a:r>
          </a:p>
          <a:p>
            <a:pPr lv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Misc.</a:t>
            </a:r>
          </a:p>
        </p:txBody>
      </p:sp>
    </p:spTree>
    <p:extLst>
      <p:ext uri="{BB962C8B-B14F-4D97-AF65-F5344CB8AC3E}">
        <p14:creationId xmlns:p14="http://schemas.microsoft.com/office/powerpoint/2010/main" val="387886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AAE77-119C-02E0-2CD0-C9E51E7BB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ED452-3431-4422-3E42-15F87314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Status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EC5868-4145-98E9-2395-91F47E488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123448"/>
              </p:ext>
            </p:extLst>
          </p:nvPr>
        </p:nvGraphicFramePr>
        <p:xfrm>
          <a:off x="2668603" y="1107615"/>
          <a:ext cx="5502028" cy="344442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827851">
                  <a:extLst>
                    <a:ext uri="{9D8B030D-6E8A-4147-A177-3AD203B41FA5}">
                      <a16:colId xmlns:a16="http://schemas.microsoft.com/office/drawing/2014/main" val="2196572053"/>
                    </a:ext>
                  </a:extLst>
                </a:gridCol>
                <a:gridCol w="1283335">
                  <a:extLst>
                    <a:ext uri="{9D8B030D-6E8A-4147-A177-3AD203B41FA5}">
                      <a16:colId xmlns:a16="http://schemas.microsoft.com/office/drawing/2014/main" val="1058617697"/>
                    </a:ext>
                  </a:extLst>
                </a:gridCol>
                <a:gridCol w="1390842">
                  <a:extLst>
                    <a:ext uri="{9D8B030D-6E8A-4147-A177-3AD203B41FA5}">
                      <a16:colId xmlns:a16="http://schemas.microsoft.com/office/drawing/2014/main" val="3767173494"/>
                    </a:ext>
                  </a:extLst>
                </a:gridCol>
              </a:tblGrid>
              <a:tr h="2453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Overall Project Status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Public participation &amp; feedback SC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343447"/>
                  </a:ext>
                </a:extLst>
              </a:tr>
              <a:tr h="2453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Area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Status – DIT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Status – Agencies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2669518"/>
                  </a:ext>
                </a:extLst>
              </a:tr>
              <a:tr h="2453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Project Management Office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highlight>
                          <a:srgbClr val="00FF00"/>
                        </a:highlight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889092"/>
                  </a:ext>
                </a:extLst>
              </a:tr>
              <a:tr h="2453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Deliverable - Scope Document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Complete 3/19/24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Complete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495601"/>
                  </a:ext>
                </a:extLst>
              </a:tr>
              <a:tr h="25802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Council Approval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Complete 4/1/24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805102"/>
                  </a:ext>
                </a:extLst>
              </a:tr>
              <a:tr h="25802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 – Mapping Tool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 Complete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196524"/>
                  </a:ext>
                </a:extLst>
              </a:tr>
              <a:tr h="2453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Hub Website Development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 Complete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777331"/>
                  </a:ext>
                </a:extLst>
              </a:tr>
              <a:tr h="24537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Council Approval – Design Prototype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6/3/24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724149"/>
                  </a:ext>
                </a:extLst>
              </a:tr>
              <a:tr h="24537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Acquisition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835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815972"/>
                  </a:ext>
                </a:extLst>
              </a:tr>
              <a:tr h="265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 Participations*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 Complete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22393"/>
                  </a:ext>
                </a:extLst>
              </a:tr>
              <a:tr h="24930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Council Approval – MVP Prototype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 Complete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711930"/>
                  </a:ext>
                </a:extLst>
              </a:tr>
              <a:tr h="2516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MVP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 Pending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341521"/>
                  </a:ext>
                </a:extLst>
              </a:tr>
              <a:tr h="2768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Roll Out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23115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008D2DB-D5F9-3D54-CDA7-A9C357162182}"/>
              </a:ext>
            </a:extLst>
          </p:cNvPr>
          <p:cNvSpPr txBox="1"/>
          <p:nvPr/>
        </p:nvSpPr>
        <p:spPr>
          <a:xfrm>
            <a:off x="2591931" y="4598955"/>
            <a:ext cx="2026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Based on EJAC schedule</a:t>
            </a:r>
          </a:p>
        </p:txBody>
      </p:sp>
    </p:spTree>
    <p:extLst>
      <p:ext uri="{BB962C8B-B14F-4D97-AF65-F5344CB8AC3E}">
        <p14:creationId xmlns:p14="http://schemas.microsoft.com/office/powerpoint/2010/main" val="111402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61A39C4-77F5-A120-3C2F-92D6D70B13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987038"/>
              </p:ext>
            </p:extLst>
          </p:nvPr>
        </p:nvGraphicFramePr>
        <p:xfrm>
          <a:off x="2749673" y="1195152"/>
          <a:ext cx="6046108" cy="3717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173">
                  <a:extLst>
                    <a:ext uri="{9D8B030D-6E8A-4147-A177-3AD203B41FA5}">
                      <a16:colId xmlns:a16="http://schemas.microsoft.com/office/drawing/2014/main" val="1359921607"/>
                    </a:ext>
                  </a:extLst>
                </a:gridCol>
                <a:gridCol w="3138261">
                  <a:extLst>
                    <a:ext uri="{9D8B030D-6E8A-4147-A177-3AD203B41FA5}">
                      <a16:colId xmlns:a16="http://schemas.microsoft.com/office/drawing/2014/main" val="2164096837"/>
                    </a:ext>
                  </a:extLst>
                </a:gridCol>
                <a:gridCol w="1612674">
                  <a:extLst>
                    <a:ext uri="{9D8B030D-6E8A-4147-A177-3AD203B41FA5}">
                      <a16:colId xmlns:a16="http://schemas.microsoft.com/office/drawing/2014/main" val="1252479486"/>
                    </a:ext>
                  </a:extLst>
                </a:gridCol>
              </a:tblGrid>
              <a:tr h="34919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Risks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63391"/>
                  </a:ext>
                </a:extLst>
              </a:tr>
              <a:tr h="277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Total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Open/Monitoring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Closed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extLst>
                  <a:ext uri="{0D108BD9-81ED-4DB2-BD59-A6C34878D82A}">
                    <a16:rowId xmlns:a16="http://schemas.microsoft.com/office/drawing/2014/main" val="3804929347"/>
                  </a:ext>
                </a:extLst>
              </a:tr>
              <a:tr h="2494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extLst>
                  <a:ext uri="{0D108BD9-81ED-4DB2-BD59-A6C34878D82A}">
                    <a16:rowId xmlns:a16="http://schemas.microsoft.com/office/drawing/2014/main" val="5180023"/>
                  </a:ext>
                </a:extLst>
              </a:tr>
              <a:tr h="78074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Council approvals. May not be able to secure timely.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Public Participation</a:t>
                      </a:r>
                    </a:p>
                  </a:txBody>
                  <a:tcPr marL="161653" marR="16165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88585"/>
                  </a:ext>
                </a:extLst>
              </a:tr>
              <a:tr h="34919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Issues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706209"/>
                  </a:ext>
                </a:extLst>
              </a:tr>
              <a:tr h="277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Total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Open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Closed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extLst>
                  <a:ext uri="{0D108BD9-81ED-4DB2-BD59-A6C34878D82A}">
                    <a16:rowId xmlns:a16="http://schemas.microsoft.com/office/drawing/2014/main" val="1604416886"/>
                  </a:ext>
                </a:extLst>
              </a:tr>
              <a:tr h="2494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extLst>
                  <a:ext uri="{0D108BD9-81ED-4DB2-BD59-A6C34878D82A}">
                    <a16:rowId xmlns:a16="http://schemas.microsoft.com/office/drawing/2014/main" val="3086105893"/>
                  </a:ext>
                </a:extLst>
              </a:tr>
              <a:tr h="76330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653" marR="16165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Risks are low to medium severity and currently have no impact on 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6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extLst>
                  <a:ext uri="{0D108BD9-81ED-4DB2-BD59-A6C34878D82A}">
                    <a16:rowId xmlns:a16="http://schemas.microsoft.com/office/drawing/2014/main" val="479130637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F939A935-3C1D-962B-E2AD-51EF3CBE1490}"/>
              </a:ext>
            </a:extLst>
          </p:cNvPr>
          <p:cNvSpPr txBox="1">
            <a:spLocks/>
          </p:cNvSpPr>
          <p:nvPr/>
        </p:nvSpPr>
        <p:spPr>
          <a:xfrm>
            <a:off x="838200" y="499237"/>
            <a:ext cx="4934527" cy="5614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Risks and Issues</a:t>
            </a:r>
          </a:p>
        </p:txBody>
      </p:sp>
    </p:spTree>
    <p:extLst>
      <p:ext uri="{BB962C8B-B14F-4D97-AF65-F5344CB8AC3E}">
        <p14:creationId xmlns:p14="http://schemas.microsoft.com/office/powerpoint/2010/main" val="1477631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4E926-C0E7-A49D-659F-AA209D18D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5DFA-9099-6ED2-58FD-9C049CDE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612"/>
            <a:ext cx="10515600" cy="561467"/>
          </a:xfrm>
        </p:spPr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B49B1-B4A6-7FEF-4807-F6E5D7F72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55928"/>
            <a:ext cx="10425057" cy="536867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Work completed on the council recommendations provided by the subcommittee (See below table)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Accessibility assessment completed (layer ordering, symbology, pop-ups, layer descriptions).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EJ Hub Site introduction text complete.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Contact form – email address established (</a:t>
            </a:r>
            <a:r>
              <a:rPr lang="en-US" sz="1600" dirty="0" err="1"/>
              <a:t>ncejac@nc.gov</a:t>
            </a:r>
            <a:r>
              <a:rPr lang="en-US" sz="1600" dirty="0"/>
              <a:t>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Grant intake form – details sent to DIT to add to Hub Site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Attended all public engagement meetings.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Received and reviewed feedback from the council and public. Identified 63 enhancements and addressed items (16) that have no scheduling impact, including Misty Buchanan, DNCR, comment.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364429-D5F9-663D-6070-6EB13ED79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860540"/>
              </p:ext>
            </p:extLst>
          </p:nvPr>
        </p:nvGraphicFramePr>
        <p:xfrm>
          <a:off x="1004943" y="3253423"/>
          <a:ext cx="6762749" cy="1920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85924">
                  <a:extLst>
                    <a:ext uri="{9D8B030D-6E8A-4147-A177-3AD203B41FA5}">
                      <a16:colId xmlns:a16="http://schemas.microsoft.com/office/drawing/2014/main" val="16983877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107187705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57331425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601092262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731868509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889588213"/>
                    </a:ext>
                  </a:extLst>
                </a:gridCol>
              </a:tblGrid>
              <a:tr h="493553">
                <a:tc>
                  <a:txBody>
                    <a:bodyPr/>
                    <a:lstStyle/>
                    <a:p>
                      <a:r>
                        <a:rPr lang="en-US" sz="1600" dirty="0"/>
                        <a:t>Rec.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# of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Complete To-Date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 Progress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244152"/>
                  </a:ext>
                </a:extLst>
              </a:tr>
              <a:tr h="285741">
                <a:tc>
                  <a:txBody>
                    <a:bodyPr/>
                    <a:lstStyle/>
                    <a:p>
                      <a:r>
                        <a:rPr lang="en-US" sz="1600" dirty="0"/>
                        <a:t>For Prototype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418835"/>
                  </a:ext>
                </a:extLst>
              </a:tr>
              <a:tr h="285741">
                <a:tc>
                  <a:txBody>
                    <a:bodyPr/>
                    <a:lstStyle/>
                    <a:p>
                      <a:r>
                        <a:rPr lang="en-US" sz="1600" dirty="0"/>
                        <a:t>Grants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162372"/>
                  </a:ext>
                </a:extLst>
              </a:tr>
              <a:tr h="285741">
                <a:tc>
                  <a:txBody>
                    <a:bodyPr/>
                    <a:lstStyle/>
                    <a:p>
                      <a:r>
                        <a:rPr lang="en-US" sz="1600" dirty="0"/>
                        <a:t>By 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286328"/>
                  </a:ext>
                </a:extLst>
              </a:tr>
              <a:tr h="285741">
                <a:tc>
                  <a:txBody>
                    <a:bodyPr/>
                    <a:lstStyle/>
                    <a:p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1410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3B77E2-D247-156F-05D4-1468DE7752B0}"/>
              </a:ext>
            </a:extLst>
          </p:cNvPr>
          <p:cNvSpPr txBox="1"/>
          <p:nvPr/>
        </p:nvSpPr>
        <p:spPr>
          <a:xfrm>
            <a:off x="947793" y="5328456"/>
            <a:ext cx="7982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/>
              <a:t>* Turn on/off layers with one click is not available within the application – </a:t>
            </a:r>
            <a:r>
              <a:rPr lang="en-US" sz="1400" dirty="0">
                <a:solidFill>
                  <a:srgbClr val="FF0000"/>
                </a:solidFill>
              </a:rPr>
              <a:t>Enhancement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/>
              <a:t>** Unable to clip the NOAA data. </a:t>
            </a:r>
            <a:r>
              <a:rPr lang="en-US" sz="1400" dirty="0">
                <a:solidFill>
                  <a:srgbClr val="FF0000"/>
                </a:solidFill>
              </a:rPr>
              <a:t>Dropped</a:t>
            </a:r>
          </a:p>
        </p:txBody>
      </p:sp>
    </p:spTree>
    <p:extLst>
      <p:ext uri="{BB962C8B-B14F-4D97-AF65-F5344CB8AC3E}">
        <p14:creationId xmlns:p14="http://schemas.microsoft.com/office/powerpoint/2010/main" val="35158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DDC0-103A-9D67-FC23-0E609E14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Feedback – Completed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465D8-D629-60D9-9661-AB87E60874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106460"/>
            <a:ext cx="9672962" cy="4600433"/>
          </a:xfrm>
        </p:spPr>
        <p:txBody>
          <a:bodyPr/>
          <a:lstStyle/>
          <a:p>
            <a:pPr marL="285750" lvl="1" indent="-28575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en-US" sz="1400" dirty="0"/>
              <a:t>Group Heat Prediction layers within one group</a:t>
            </a:r>
          </a:p>
          <a:p>
            <a:pPr marL="285750" lvl="1" indent="-28575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en-US" sz="1400" dirty="0"/>
              <a:t>Adjusted layer drawing order to ensure points are visible on top of polygons (3 comments related to this topic)</a:t>
            </a:r>
          </a:p>
          <a:p>
            <a:pPr marL="285750" lvl="1" indent="-28575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en-US" sz="1400" dirty="0"/>
              <a:t>Spelled out TDI</a:t>
            </a:r>
          </a:p>
          <a:p>
            <a:pPr marL="285750" lvl="1" indent="-28575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en-US" sz="1400" dirty="0"/>
              <a:t>Display shading at the tract level for all race categories</a:t>
            </a:r>
          </a:p>
          <a:p>
            <a:pPr marL="285750" lvl="1" indent="-28575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en-US" sz="1400" dirty="0"/>
              <a:t>Adjusted the titles for most of the health layers to ensure rate per population was included (4 public comments related to this, 34 updates made to ensure consistency)</a:t>
            </a:r>
          </a:p>
          <a:p>
            <a:pPr marL="285750" lvl="1" indent="-28575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en-US" sz="1400" dirty="0"/>
              <a:t>Added a legend for the “Community Access to Broadband Funded Locations” layer</a:t>
            </a:r>
          </a:p>
          <a:p>
            <a:pPr marL="285750" lvl="1" indent="-28575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en-US" sz="1400" dirty="0"/>
              <a:t>Moved the “Managed Conservation Areas” layer from Environmental to the Supporting Data category</a:t>
            </a:r>
          </a:p>
          <a:p>
            <a:pPr marL="285750" lvl="1" indent="-28575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en-US" sz="1400" dirty="0"/>
              <a:t>Adjusted the transparency of the polygon layers to allow you to see the road name details beneath </a:t>
            </a:r>
          </a:p>
          <a:p>
            <a:pPr marL="285750" lvl="1" indent="-28575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en-US" sz="1400" dirty="0"/>
              <a:t>Added text to the splash screen alerting users that some layers have tract level data when you zoom in</a:t>
            </a:r>
          </a:p>
          <a:p>
            <a:pPr marL="285750" lvl="1" indent="-28575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en-US" sz="1400" dirty="0"/>
              <a:t>Updated the “TDI” layer description in the “Help me understand these layers” tool to include more descriptive text</a:t>
            </a:r>
          </a:p>
          <a:p>
            <a:pPr marL="285750" lvl="1" indent="-285750">
              <a:lnSpc>
                <a:spcPts val="2000"/>
              </a:lnSpc>
              <a:buFont typeface="Wingdings" panose="05000000000000000000" pitchFamily="2" charset="2"/>
              <a:buChar char="ü"/>
            </a:pPr>
            <a:endParaRPr lang="en-US" sz="1400" dirty="0"/>
          </a:p>
          <a:p>
            <a:pPr marL="285750" lvl="1" indent="-285750">
              <a:lnSpc>
                <a:spcPts val="2000"/>
              </a:lnSpc>
              <a:buFont typeface="Wingdings" panose="05000000000000000000" pitchFamily="2" charset="2"/>
              <a:buChar char="ü"/>
            </a:pPr>
            <a:endParaRPr lang="en-US" sz="14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0392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29C96-013C-5161-51B3-A625FBDB9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15912-782B-7020-BB44-D1AC4007C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Items - Status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62236-FEFC-9A4A-A821-423E10DA2B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106461"/>
            <a:ext cx="9672962" cy="2913278"/>
          </a:xfrm>
        </p:spPr>
        <p:txBody>
          <a:bodyPr/>
          <a:lstStyle/>
          <a:p>
            <a:pPr marL="285750" lvl="1" indent="-285750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Develop the grant intake form information in the hub. In progress – DIT adding to Hub Site</a:t>
            </a:r>
          </a:p>
          <a:p>
            <a:pPr marL="285750" lvl="1" indent="-285750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Develop the how-to video and publish to the About page</a:t>
            </a:r>
          </a:p>
          <a:p>
            <a:pPr marL="285750" lvl="1" indent="-28575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en-US" sz="1400" dirty="0"/>
              <a:t>Finalize the contact form Submit button – need email address for the Governor’s Environmental Justice Advisory Council.</a:t>
            </a:r>
          </a:p>
          <a:p>
            <a:pPr marL="285750" lvl="1" indent="-28575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en-US" sz="1400" dirty="0"/>
              <a:t>Complete the accessibility assessment (pop-ups, symbology, data layer descriptions)</a:t>
            </a:r>
          </a:p>
          <a:p>
            <a:pPr marL="285750" lvl="1" indent="-28575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en-US" sz="1400" dirty="0"/>
              <a:t>Add the introduction text to the EJ Mapping Tool and Hub Site as provided by the Governor’s Office </a:t>
            </a:r>
          </a:p>
          <a:p>
            <a:pPr marL="285750" lvl="1" indent="-28575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en-US" sz="1400" dirty="0"/>
              <a:t>Prepare for final MVP demo for council approval to roll out the HUB and Mapping tool.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310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DDC0-103A-9D67-FC23-0E609E14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465D8-D629-60D9-9661-AB87E60874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106461"/>
            <a:ext cx="9672962" cy="2455889"/>
          </a:xfrm>
        </p:spPr>
        <p:txBody>
          <a:bodyPr/>
          <a:lstStyle/>
          <a:p>
            <a:pPr marL="285750" lvl="1" indent="-285750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Develop the how-to video and publish to the About page</a:t>
            </a:r>
          </a:p>
          <a:p>
            <a:pPr marL="285750" lvl="1" indent="-285750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6"/>
                </a:solidFill>
              </a:rPr>
              <a:t>Grant inquiry form being added to Hub Site by DIT</a:t>
            </a:r>
          </a:p>
          <a:p>
            <a:pPr marL="285750" lvl="1" indent="-285750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Obtain approval from the Governor’s office to lunch Hub site and Mapping tool to the public</a:t>
            </a:r>
          </a:p>
          <a:p>
            <a:pPr marL="285750" lvl="1" indent="-285750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Launch the EJ Mapping tool and Hub</a:t>
            </a:r>
          </a:p>
          <a:p>
            <a:pPr marL="285750" lvl="1" indent="-285750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Send enhancements list to the Governor’s Office</a:t>
            </a:r>
          </a:p>
          <a:p>
            <a:pPr marL="285750" lvl="1" indent="-285750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Complete PTA (Privacy Threshold Analysis)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8954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DDC0-103A-9D67-FC23-0E609E14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Discussions/Decisions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465D8-D629-60D9-9661-AB87E60874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106461"/>
            <a:ext cx="9672962" cy="5445413"/>
          </a:xfrm>
        </p:spPr>
        <p:txBody>
          <a:bodyPr/>
          <a:lstStyle/>
          <a:p>
            <a:pPr>
              <a:lnSpc>
                <a:spcPts val="2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42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NCDIT_COLORTHEME">
      <a:dk1>
        <a:srgbClr val="172E4C"/>
      </a:dk1>
      <a:lt1>
        <a:srgbClr val="FFFFFF"/>
      </a:lt1>
      <a:dk2>
        <a:srgbClr val="172E4C"/>
      </a:dk2>
      <a:lt2>
        <a:srgbClr val="FFFFFF"/>
      </a:lt2>
      <a:accent1>
        <a:srgbClr val="172E4C"/>
      </a:accent1>
      <a:accent2>
        <a:srgbClr val="527BBD"/>
      </a:accent2>
      <a:accent3>
        <a:srgbClr val="9BAAD1"/>
      </a:accent3>
      <a:accent4>
        <a:srgbClr val="CAD1D3"/>
      </a:accent4>
      <a:accent5>
        <a:srgbClr val="F15D2C"/>
      </a:accent5>
      <a:accent6>
        <a:srgbClr val="000000"/>
      </a:accent6>
      <a:hlink>
        <a:srgbClr val="FFFFFF"/>
      </a:hlink>
      <a:folHlink>
        <a:srgbClr val="FFFFFF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EJ Mapping" id="{B500F07E-F2BA-497A-A7AC-F9A966E75C26}" vid="{5803FBC4-8581-48D1-AD3E-A13A32F2DE75}"/>
    </a:ext>
  </a:extLst>
</a:theme>
</file>

<file path=ppt/theme/theme2.xml><?xml version="1.0" encoding="utf-8"?>
<a:theme xmlns:a="http://schemas.openxmlformats.org/drawingml/2006/main" name="Bottom Swoop Design">
  <a:themeElements>
    <a:clrScheme name="NCDIT_COLORTHEME">
      <a:dk1>
        <a:srgbClr val="172E4C"/>
      </a:dk1>
      <a:lt1>
        <a:srgbClr val="FFFFFF"/>
      </a:lt1>
      <a:dk2>
        <a:srgbClr val="172E4C"/>
      </a:dk2>
      <a:lt2>
        <a:srgbClr val="FFFFFF"/>
      </a:lt2>
      <a:accent1>
        <a:srgbClr val="172E4C"/>
      </a:accent1>
      <a:accent2>
        <a:srgbClr val="527BBD"/>
      </a:accent2>
      <a:accent3>
        <a:srgbClr val="9BAAD1"/>
      </a:accent3>
      <a:accent4>
        <a:srgbClr val="CAD1D3"/>
      </a:accent4>
      <a:accent5>
        <a:srgbClr val="F15D2C"/>
      </a:accent5>
      <a:accent6>
        <a:srgbClr val="000000"/>
      </a:accent6>
      <a:hlink>
        <a:srgbClr val="FFFFFF"/>
      </a:hlink>
      <a:folHlink>
        <a:srgbClr val="FFFFFF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EJ Mapping" id="{B500F07E-F2BA-497A-A7AC-F9A966E75C26}" vid="{CC536A48-FF6A-43FF-99E4-37AD218FB9D1}"/>
    </a:ext>
  </a:extLst>
</a:theme>
</file>

<file path=ppt/theme/theme3.xml><?xml version="1.0" encoding="utf-8"?>
<a:theme xmlns:a="http://schemas.openxmlformats.org/drawingml/2006/main" name="Top Swoop Design">
  <a:themeElements>
    <a:clrScheme name="NCDIT_COLORTHEME">
      <a:dk1>
        <a:srgbClr val="172E4C"/>
      </a:dk1>
      <a:lt1>
        <a:srgbClr val="FFFFFF"/>
      </a:lt1>
      <a:dk2>
        <a:srgbClr val="172E4C"/>
      </a:dk2>
      <a:lt2>
        <a:srgbClr val="FFFFFF"/>
      </a:lt2>
      <a:accent1>
        <a:srgbClr val="172E4C"/>
      </a:accent1>
      <a:accent2>
        <a:srgbClr val="527BBD"/>
      </a:accent2>
      <a:accent3>
        <a:srgbClr val="9BAAD1"/>
      </a:accent3>
      <a:accent4>
        <a:srgbClr val="CAD1D3"/>
      </a:accent4>
      <a:accent5>
        <a:srgbClr val="F15D2C"/>
      </a:accent5>
      <a:accent6>
        <a:srgbClr val="000000"/>
      </a:accent6>
      <a:hlink>
        <a:srgbClr val="FFFFFF"/>
      </a:hlink>
      <a:folHlink>
        <a:srgbClr val="FFFFFF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EJ Mapping" id="{B500F07E-F2BA-497A-A7AC-F9A966E75C26}" vid="{2F5FBB3A-3A7F-4744-A79D-3C0657372535}"/>
    </a:ext>
  </a:extLst>
</a:theme>
</file>

<file path=ppt/theme/theme4.xml><?xml version="1.0" encoding="utf-8"?>
<a:theme xmlns:a="http://schemas.openxmlformats.org/drawingml/2006/main" name="Blank Slide">
  <a:themeElements>
    <a:clrScheme name="NCDIT_COLORTHEME">
      <a:dk1>
        <a:srgbClr val="172E4C"/>
      </a:dk1>
      <a:lt1>
        <a:srgbClr val="FFFFFF"/>
      </a:lt1>
      <a:dk2>
        <a:srgbClr val="172E4C"/>
      </a:dk2>
      <a:lt2>
        <a:srgbClr val="FFFFFF"/>
      </a:lt2>
      <a:accent1>
        <a:srgbClr val="172E4C"/>
      </a:accent1>
      <a:accent2>
        <a:srgbClr val="527BBD"/>
      </a:accent2>
      <a:accent3>
        <a:srgbClr val="9BAAD1"/>
      </a:accent3>
      <a:accent4>
        <a:srgbClr val="CAD1D3"/>
      </a:accent4>
      <a:accent5>
        <a:srgbClr val="F15D2C"/>
      </a:accent5>
      <a:accent6>
        <a:srgbClr val="000000"/>
      </a:accent6>
      <a:hlink>
        <a:srgbClr val="FFFFFF"/>
      </a:hlink>
      <a:folHlink>
        <a:srgbClr val="FFFFFF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EJ Mapping" id="{B500F07E-F2BA-497A-A7AC-F9A966E75C26}" vid="{B0422184-F6AA-400D-B462-772D33DEF0A1}"/>
    </a:ext>
  </a:extLst>
</a:theme>
</file>

<file path=ppt/theme/theme5.xml><?xml version="1.0" encoding="utf-8"?>
<a:theme xmlns:a="http://schemas.openxmlformats.org/drawingml/2006/main" name="Section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EJ Mapping" id="{B500F07E-F2BA-497A-A7AC-F9A966E75C26}" vid="{75E0756A-2A90-4EA6-9F43-D22A169ADABE}"/>
    </a:ext>
  </a:extLst>
</a:theme>
</file>

<file path=ppt/theme/theme6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EJ Mapping" id="{B500F07E-F2BA-497A-A7AC-F9A966E75C26}" vid="{FDD6C29A-E28E-4AE2-962E-B2E6EE9659C6}"/>
    </a:ext>
  </a:extLst>
</a:theme>
</file>

<file path=ppt/theme/theme7.xml><?xml version="1.0" encoding="utf-8"?>
<a:theme xmlns:a="http://schemas.openxmlformats.org/drawingml/2006/main" name="Office Theme">
  <a:themeElements>
    <a:clrScheme name="NCDIT">
      <a:dk1>
        <a:srgbClr val="000000"/>
      </a:dk1>
      <a:lt1>
        <a:sysClr val="window" lastClr="FFFFFF"/>
      </a:lt1>
      <a:dk2>
        <a:srgbClr val="0C2340"/>
      </a:dk2>
      <a:lt2>
        <a:srgbClr val="AFC4E0"/>
      </a:lt2>
      <a:accent1>
        <a:srgbClr val="0E3052"/>
      </a:accent1>
      <a:accent2>
        <a:srgbClr val="426DA9"/>
      </a:accent2>
      <a:accent3>
        <a:srgbClr val="D0D3D4"/>
      </a:accent3>
      <a:accent4>
        <a:srgbClr val="F4633A"/>
      </a:accent4>
      <a:accent5>
        <a:srgbClr val="9EA7CD"/>
      </a:accent5>
      <a:accent6>
        <a:srgbClr val="FFFFFF"/>
      </a:accent6>
      <a:hlink>
        <a:srgbClr val="426DA9"/>
      </a:hlink>
      <a:folHlink>
        <a:srgbClr val="F4633A"/>
      </a:folHlink>
    </a:clrScheme>
    <a:fontScheme name="NCD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NCDIT">
      <a:dk1>
        <a:srgbClr val="000000"/>
      </a:dk1>
      <a:lt1>
        <a:sysClr val="window" lastClr="FFFFFF"/>
      </a:lt1>
      <a:dk2>
        <a:srgbClr val="0C2340"/>
      </a:dk2>
      <a:lt2>
        <a:srgbClr val="AFC4E0"/>
      </a:lt2>
      <a:accent1>
        <a:srgbClr val="0E3052"/>
      </a:accent1>
      <a:accent2>
        <a:srgbClr val="426DA9"/>
      </a:accent2>
      <a:accent3>
        <a:srgbClr val="D0D3D4"/>
      </a:accent3>
      <a:accent4>
        <a:srgbClr val="F4633A"/>
      </a:accent4>
      <a:accent5>
        <a:srgbClr val="9EA7CD"/>
      </a:accent5>
      <a:accent6>
        <a:srgbClr val="FFFFFF"/>
      </a:accent6>
      <a:hlink>
        <a:srgbClr val="426DA9"/>
      </a:hlink>
      <a:folHlink>
        <a:srgbClr val="F4633A"/>
      </a:folHlink>
    </a:clrScheme>
    <a:fontScheme name="NCD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NCDIT EJ Mapping_GP</Template>
  <TotalTime>4538</TotalTime>
  <Words>765</Words>
  <Application>Microsoft Office PowerPoint</Application>
  <PresentationFormat>Widescreen</PresentationFormat>
  <Paragraphs>180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 Black</vt:lpstr>
      <vt:lpstr>Calibri</vt:lpstr>
      <vt:lpstr>Tahoma</vt:lpstr>
      <vt:lpstr>Wingdings</vt:lpstr>
      <vt:lpstr>TItle Slide</vt:lpstr>
      <vt:lpstr>Bottom Swoop Design</vt:lpstr>
      <vt:lpstr>Top Swoop Design</vt:lpstr>
      <vt:lpstr>Blank Slide</vt:lpstr>
      <vt:lpstr>Section Title Slide</vt:lpstr>
      <vt:lpstr>Closing Slide</vt:lpstr>
      <vt:lpstr>EJ EO292 Mapping Tools &amp; Hub Project</vt:lpstr>
      <vt:lpstr>Agenda</vt:lpstr>
      <vt:lpstr>Project Status</vt:lpstr>
      <vt:lpstr>PowerPoint Presentation</vt:lpstr>
      <vt:lpstr>Status</vt:lpstr>
      <vt:lpstr>Public Feedback – Completed Items</vt:lpstr>
      <vt:lpstr>Action Items - Status</vt:lpstr>
      <vt:lpstr>Next Steps</vt:lpstr>
      <vt:lpstr>Discussions/Decisions</vt:lpstr>
      <vt:lpstr>Prototype Demo – EJ Mapping Tool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 EO292 Mapping Tools &amp; Hub Project</dc:title>
  <dc:creator>Khatib, Emad I</dc:creator>
  <cp:lastModifiedBy>Warren, Cathy D</cp:lastModifiedBy>
  <cp:revision>29</cp:revision>
  <dcterms:created xsi:type="dcterms:W3CDTF">2023-12-14T20:34:29Z</dcterms:created>
  <dcterms:modified xsi:type="dcterms:W3CDTF">2024-10-17T15:49:06Z</dcterms:modified>
</cp:coreProperties>
</file>