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4" r:id="rId4"/>
  </p:sldMasterIdLst>
  <p:notesMasterIdLst>
    <p:notesMasterId r:id="rId20"/>
  </p:notesMasterIdLst>
  <p:handoutMasterIdLst>
    <p:handoutMasterId r:id="rId21"/>
  </p:handoutMasterIdLst>
  <p:sldIdLst>
    <p:sldId id="384" r:id="rId5"/>
    <p:sldId id="375" r:id="rId6"/>
    <p:sldId id="434" r:id="rId7"/>
    <p:sldId id="436" r:id="rId8"/>
    <p:sldId id="388" r:id="rId9"/>
    <p:sldId id="382" r:id="rId10"/>
    <p:sldId id="433" r:id="rId11"/>
    <p:sldId id="377" r:id="rId12"/>
    <p:sldId id="386" r:id="rId13"/>
    <p:sldId id="437" r:id="rId14"/>
    <p:sldId id="439" r:id="rId15"/>
    <p:sldId id="435" r:id="rId16"/>
    <p:sldId id="438" r:id="rId17"/>
    <p:sldId id="372" r:id="rId18"/>
    <p:sldId id="387" r:id="rId19"/>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ED81368-D9A7-C591-6F29-F095C356ABB2}" name="Owen, Jenni" initials="JO" userId="S::jenni.owen@osbm.nc.gov::df0ac7b8-11e3-4aed-a19e-637351aca4cd" providerId="AD"/>
  <p188:author id="{D2BC1DBE-8E6E-744D-056E-456369ABC913}" name="Griffith, Timothy" initials="GT" userId="S::timothy.griffith@osbm.nc.gov::ab3b0ff7-96a3-4825-8303-08a523419e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Gillooly, Dana R" initials="GR" lastIdx="20" clrIdx="6">
    <p:extLst>
      <p:ext uri="{19B8F6BF-5375-455C-9EA6-DF929625EA0E}">
        <p15:presenceInfo xmlns:p15="http://schemas.microsoft.com/office/powerpoint/2012/main" userId="S::dana.gillooly@osbm.nc.gov::aad88b9e-e2a3-47e6-a24d-1f4c317de7eb" providerId="AD"/>
      </p:ext>
    </p:extLst>
  </p:cmAuthor>
  <p:cmAuthor id="1" name="Petersohn, Corey" initials="PC" lastIdx="14" clrIdx="0">
    <p:extLst>
      <p:ext uri="{19B8F6BF-5375-455C-9EA6-DF929625EA0E}">
        <p15:presenceInfo xmlns:p15="http://schemas.microsoft.com/office/powerpoint/2012/main" userId="S-1-5-21-2744878847-1876734302-662453930-561004" providerId="AD"/>
      </p:ext>
    </p:extLst>
  </p:cmAuthor>
  <p:cmAuthor id="8" name="Grozav, Anca" initials="GA [2]" lastIdx="3" clrIdx="7">
    <p:extLst>
      <p:ext uri="{19B8F6BF-5375-455C-9EA6-DF929625EA0E}">
        <p15:presenceInfo xmlns:p15="http://schemas.microsoft.com/office/powerpoint/2012/main" userId="S::anca.grozav@osbm.nc.gov::4a876ddf-133d-4fc5-b5de-c98cade1db3c" providerId="AD"/>
      </p:ext>
    </p:extLst>
  </p:cmAuthor>
  <p:cmAuthor id="2" name="Grozav, Anca" initials="GA" lastIdx="54" clrIdx="1">
    <p:extLst>
      <p:ext uri="{19B8F6BF-5375-455C-9EA6-DF929625EA0E}">
        <p15:presenceInfo xmlns:p15="http://schemas.microsoft.com/office/powerpoint/2012/main" userId="S-1-5-21-2744878847-1876734302-662453930-5619" providerId="AD"/>
      </p:ext>
    </p:extLst>
  </p:cmAuthor>
  <p:cmAuthor id="9" name="Walker, Kristin L" initials="WKL" lastIdx="1" clrIdx="8">
    <p:extLst>
      <p:ext uri="{19B8F6BF-5375-455C-9EA6-DF929625EA0E}">
        <p15:presenceInfo xmlns:p15="http://schemas.microsoft.com/office/powerpoint/2012/main" userId="S::kristin.walker@osbm.nc.gov::2444560b-0c3e-4611-8787-ff61cdbdca48" providerId="AD"/>
      </p:ext>
    </p:extLst>
  </p:cmAuthor>
  <p:cmAuthor id="3" name="Cline, Michael E" initials="CME" lastIdx="1" clrIdx="2">
    <p:extLst>
      <p:ext uri="{19B8F6BF-5375-455C-9EA6-DF929625EA0E}">
        <p15:presenceInfo xmlns:p15="http://schemas.microsoft.com/office/powerpoint/2012/main" userId="S-1-5-21-2744878847-1876734302-662453930-614443" providerId="AD"/>
      </p:ext>
    </p:extLst>
  </p:cmAuthor>
  <p:cmAuthor id="10" name="Evans, Marcia" initials="EM" lastIdx="1" clrIdx="9">
    <p:extLst>
      <p:ext uri="{19B8F6BF-5375-455C-9EA6-DF929625EA0E}">
        <p15:presenceInfo xmlns:p15="http://schemas.microsoft.com/office/powerpoint/2012/main" userId="S::marcia.evans@osbm.nc.gov::77197e08-7d43-484d-9214-d34d45d4cbb9" providerId="AD"/>
      </p:ext>
    </p:extLst>
  </p:cmAuthor>
  <p:cmAuthor id="4" name="Goodwin-Evans, Mary K" initials="GMK" lastIdx="35" clrIdx="3">
    <p:extLst>
      <p:ext uri="{19B8F6BF-5375-455C-9EA6-DF929625EA0E}">
        <p15:presenceInfo xmlns:p15="http://schemas.microsoft.com/office/powerpoint/2012/main" userId="S-1-5-21-2744878847-1876734302-662453930-653119" providerId="AD"/>
      </p:ext>
    </p:extLst>
  </p:cmAuthor>
  <p:cmAuthor id="11" name="Edwards, Eliza" initials="EE" lastIdx="3" clrIdx="10">
    <p:extLst>
      <p:ext uri="{19B8F6BF-5375-455C-9EA6-DF929625EA0E}">
        <p15:presenceInfo xmlns:p15="http://schemas.microsoft.com/office/powerpoint/2012/main" userId="S::eliza.edwards@osbm.nc.gov::22933e59-f6ae-44b0-b340-0fcaf3f52048" providerId="AD"/>
      </p:ext>
    </p:extLst>
  </p:cmAuthor>
  <p:cmAuthor id="5" name="Goodwin-Evans, Mary K" initials="GK" lastIdx="13" clrIdx="4">
    <p:extLst>
      <p:ext uri="{19B8F6BF-5375-455C-9EA6-DF929625EA0E}">
        <p15:presenceInfo xmlns:p15="http://schemas.microsoft.com/office/powerpoint/2012/main" userId="S::mary.evans@osbm.nc.gov::4cc39447-eb94-455f-b913-8fe350516060" providerId="AD"/>
      </p:ext>
    </p:extLst>
  </p:cmAuthor>
  <p:cmAuthor id="12" name="Owen, Jenni" initials="OJ" lastIdx="4" clrIdx="11">
    <p:extLst>
      <p:ext uri="{19B8F6BF-5375-455C-9EA6-DF929625EA0E}">
        <p15:presenceInfo xmlns:p15="http://schemas.microsoft.com/office/powerpoint/2012/main" userId="S::jenni.owen@osbm.nc.gov::df0ac7b8-11e3-4aed-a19e-637351aca4cd" providerId="AD"/>
      </p:ext>
    </p:extLst>
  </p:cmAuthor>
  <p:cmAuthor id="6" name="Robinson, James H." initials="RJH" lastIdx="2" clrIdx="5">
    <p:extLst>
      <p:ext uri="{19B8F6BF-5375-455C-9EA6-DF929625EA0E}">
        <p15:presenceInfo xmlns:p15="http://schemas.microsoft.com/office/powerpoint/2012/main" userId="S::james.robinson@osbm.nc.gov::da26976d-beb4-4239-b425-8d328855ec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26B"/>
    <a:srgbClr val="397AAC"/>
    <a:srgbClr val="007B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199385-76FE-4597-AD22-8B694279CE6E}" vWet="4" dt="2024-01-29T19:41:17.077"/>
    <p1510:client id="{CE804C3F-1C82-7E7E-4A76-85A001531D3B}" v="714" dt="2024-01-29T19:50:08.585"/>
    <p1510:client id="{EAF20E6F-3C55-449E-85D0-D62CEA315C7F}" v="7" dt="2024-01-29T15:51:13.8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283C09-D515-47EA-81E3-DB05E1A9BC94}"/>
              </a:ext>
            </a:extLst>
          </p:cNvPr>
          <p:cNvSpPr>
            <a:spLocks noGrp="1"/>
          </p:cNvSpPr>
          <p:nvPr>
            <p:ph type="hdr" sz="quarter"/>
          </p:nvPr>
        </p:nvSpPr>
        <p:spPr>
          <a:xfrm>
            <a:off x="1" y="0"/>
            <a:ext cx="3077739" cy="471199"/>
          </a:xfrm>
          <a:prstGeom prst="rect">
            <a:avLst/>
          </a:prstGeom>
        </p:spPr>
        <p:txBody>
          <a:bodyPr vert="horz" lIns="94029" tIns="47015" rIns="94029" bIns="47015" rtlCol="0"/>
          <a:lstStyle>
            <a:lvl1pPr algn="l">
              <a:defRPr sz="1200"/>
            </a:lvl1pPr>
          </a:lstStyle>
          <a:p>
            <a:endParaRPr lang="en-US"/>
          </a:p>
        </p:txBody>
      </p:sp>
      <p:sp>
        <p:nvSpPr>
          <p:cNvPr id="3" name="Date Placeholder 2">
            <a:extLst>
              <a:ext uri="{FF2B5EF4-FFF2-40B4-BE49-F238E27FC236}">
                <a16:creationId xmlns:a16="http://schemas.microsoft.com/office/drawing/2014/main" id="{52109510-2AFD-4573-BBAB-793DD397FE8D}"/>
              </a:ext>
            </a:extLst>
          </p:cNvPr>
          <p:cNvSpPr>
            <a:spLocks noGrp="1"/>
          </p:cNvSpPr>
          <p:nvPr>
            <p:ph type="dt" sz="quarter" idx="1"/>
          </p:nvPr>
        </p:nvSpPr>
        <p:spPr>
          <a:xfrm>
            <a:off x="4023095" y="0"/>
            <a:ext cx="3077739" cy="471199"/>
          </a:xfrm>
          <a:prstGeom prst="rect">
            <a:avLst/>
          </a:prstGeom>
        </p:spPr>
        <p:txBody>
          <a:bodyPr vert="horz" lIns="94029" tIns="47015" rIns="94029" bIns="47015" rtlCol="0"/>
          <a:lstStyle>
            <a:lvl1pPr algn="r">
              <a:defRPr sz="1200"/>
            </a:lvl1pPr>
          </a:lstStyle>
          <a:p>
            <a:fld id="{8BB0562D-E6C5-4C98-81FD-6CD0C2E408C0}" type="datetimeFigureOut">
              <a:rPr lang="en-US" smtClean="0"/>
              <a:t>10/10/2024</a:t>
            </a:fld>
            <a:endParaRPr lang="en-US"/>
          </a:p>
        </p:txBody>
      </p:sp>
      <p:sp>
        <p:nvSpPr>
          <p:cNvPr id="4" name="Footer Placeholder 3">
            <a:extLst>
              <a:ext uri="{FF2B5EF4-FFF2-40B4-BE49-F238E27FC236}">
                <a16:creationId xmlns:a16="http://schemas.microsoft.com/office/drawing/2014/main" id="{4EF49AAE-0A76-48F3-9FE1-0032E638576F}"/>
              </a:ext>
            </a:extLst>
          </p:cNvPr>
          <p:cNvSpPr>
            <a:spLocks noGrp="1"/>
          </p:cNvSpPr>
          <p:nvPr>
            <p:ph type="ftr" sz="quarter" idx="2"/>
          </p:nvPr>
        </p:nvSpPr>
        <p:spPr>
          <a:xfrm>
            <a:off x="1" y="8917278"/>
            <a:ext cx="3077739" cy="471199"/>
          </a:xfrm>
          <a:prstGeom prst="rect">
            <a:avLst/>
          </a:prstGeom>
        </p:spPr>
        <p:txBody>
          <a:bodyPr vert="horz" lIns="94029" tIns="47015" rIns="94029" bIns="47015"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E121607-ADDF-4EB0-8D1C-11F1EB0F37C1}"/>
              </a:ext>
            </a:extLst>
          </p:cNvPr>
          <p:cNvSpPr>
            <a:spLocks noGrp="1"/>
          </p:cNvSpPr>
          <p:nvPr>
            <p:ph type="sldNum" sz="quarter" idx="3"/>
          </p:nvPr>
        </p:nvSpPr>
        <p:spPr>
          <a:xfrm>
            <a:off x="4023095" y="8917278"/>
            <a:ext cx="3077739" cy="471199"/>
          </a:xfrm>
          <a:prstGeom prst="rect">
            <a:avLst/>
          </a:prstGeom>
        </p:spPr>
        <p:txBody>
          <a:bodyPr vert="horz" lIns="94029" tIns="47015" rIns="94029" bIns="47015" rtlCol="0" anchor="b"/>
          <a:lstStyle>
            <a:lvl1pPr algn="r">
              <a:defRPr sz="1200"/>
            </a:lvl1pPr>
          </a:lstStyle>
          <a:p>
            <a:fld id="{423F4625-87E7-442F-801A-4D04BAF42BD6}" type="slidenum">
              <a:rPr lang="en-US" smtClean="0"/>
              <a:t>‹#›</a:t>
            </a:fld>
            <a:endParaRPr lang="en-US"/>
          </a:p>
        </p:txBody>
      </p:sp>
    </p:spTree>
    <p:extLst>
      <p:ext uri="{BB962C8B-B14F-4D97-AF65-F5344CB8AC3E}">
        <p14:creationId xmlns:p14="http://schemas.microsoft.com/office/powerpoint/2010/main" val="14434644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77739" cy="471055"/>
          </a:xfrm>
          <a:prstGeom prst="rect">
            <a:avLst/>
          </a:prstGeom>
        </p:spPr>
        <p:txBody>
          <a:bodyPr vert="horz" lIns="94029" tIns="47015" rIns="94029" bIns="47015" rtlCol="0"/>
          <a:lstStyle>
            <a:lvl1pPr algn="l">
              <a:defRPr sz="1200"/>
            </a:lvl1pPr>
          </a:lstStyle>
          <a:p>
            <a:endParaRPr lang="en-US"/>
          </a:p>
        </p:txBody>
      </p:sp>
      <p:sp>
        <p:nvSpPr>
          <p:cNvPr id="3" name="Date Placeholder 2"/>
          <p:cNvSpPr>
            <a:spLocks noGrp="1"/>
          </p:cNvSpPr>
          <p:nvPr>
            <p:ph type="dt" idx="1"/>
          </p:nvPr>
        </p:nvSpPr>
        <p:spPr>
          <a:xfrm>
            <a:off x="4023095" y="2"/>
            <a:ext cx="3077739" cy="471055"/>
          </a:xfrm>
          <a:prstGeom prst="rect">
            <a:avLst/>
          </a:prstGeom>
        </p:spPr>
        <p:txBody>
          <a:bodyPr vert="horz" lIns="94029" tIns="47015" rIns="94029" bIns="47015" rtlCol="0"/>
          <a:lstStyle>
            <a:lvl1pPr algn="r">
              <a:defRPr sz="1200"/>
            </a:lvl1pPr>
          </a:lstStyle>
          <a:p>
            <a:fld id="{A134484A-5055-42BE-85C2-CF613E235879}" type="datetimeFigureOut">
              <a:rPr lang="en-US" smtClean="0"/>
              <a:t>10/10/2024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029" tIns="47015" rIns="94029" bIns="47015" rtlCol="0" anchor="ctr"/>
          <a:lstStyle/>
          <a:p>
            <a:endParaRPr lang="en-US"/>
          </a:p>
        </p:txBody>
      </p:sp>
      <p:sp>
        <p:nvSpPr>
          <p:cNvPr id="5" name="Notes Placeholder 4"/>
          <p:cNvSpPr>
            <a:spLocks noGrp="1"/>
          </p:cNvSpPr>
          <p:nvPr>
            <p:ph type="body" sz="quarter" idx="3"/>
          </p:nvPr>
        </p:nvSpPr>
        <p:spPr>
          <a:xfrm>
            <a:off x="710249" y="4518207"/>
            <a:ext cx="5681980" cy="3696713"/>
          </a:xfrm>
          <a:prstGeom prst="rect">
            <a:avLst/>
          </a:prstGeom>
        </p:spPr>
        <p:txBody>
          <a:bodyPr vert="horz" lIns="94029" tIns="47015" rIns="94029" bIns="470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6"/>
            <a:ext cx="3077739" cy="471054"/>
          </a:xfrm>
          <a:prstGeom prst="rect">
            <a:avLst/>
          </a:prstGeom>
        </p:spPr>
        <p:txBody>
          <a:bodyPr vert="horz" lIns="94029" tIns="47015" rIns="94029" bIns="47015" rtlCol="0" anchor="b"/>
          <a:lstStyle>
            <a:lvl1pPr algn="l">
              <a:defRPr sz="1200"/>
            </a:lvl1pPr>
          </a:lstStyle>
          <a:p>
            <a:endParaRPr lang="en-US"/>
          </a:p>
        </p:txBody>
      </p:sp>
      <p:sp>
        <p:nvSpPr>
          <p:cNvPr id="7" name="Slide Number Placeholder 6"/>
          <p:cNvSpPr>
            <a:spLocks noGrp="1"/>
          </p:cNvSpPr>
          <p:nvPr>
            <p:ph type="sldNum" sz="quarter" idx="5"/>
          </p:nvPr>
        </p:nvSpPr>
        <p:spPr>
          <a:xfrm>
            <a:off x="4023095" y="8917426"/>
            <a:ext cx="3077739" cy="471054"/>
          </a:xfrm>
          <a:prstGeom prst="rect">
            <a:avLst/>
          </a:prstGeom>
        </p:spPr>
        <p:txBody>
          <a:bodyPr vert="horz" lIns="94029" tIns="47015" rIns="94029" bIns="47015" rtlCol="0" anchor="b"/>
          <a:lstStyle>
            <a:lvl1pPr algn="r">
              <a:defRPr sz="1200"/>
            </a:lvl1pPr>
          </a:lstStyle>
          <a:p>
            <a:fld id="{993D3058-A9E6-4DA8-8F82-54257847DD05}" type="slidenum">
              <a:rPr lang="en-US" smtClean="0"/>
              <a:t>‹#›</a:t>
            </a:fld>
            <a:endParaRPr lang="en-US"/>
          </a:p>
        </p:txBody>
      </p:sp>
    </p:spTree>
    <p:extLst>
      <p:ext uri="{BB962C8B-B14F-4D97-AF65-F5344CB8AC3E}">
        <p14:creationId xmlns:p14="http://schemas.microsoft.com/office/powerpoint/2010/main" val="2329099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1</a:t>
            </a:fld>
            <a:endParaRPr lang="en-US"/>
          </a:p>
        </p:txBody>
      </p:sp>
    </p:spTree>
    <p:extLst>
      <p:ext uri="{BB962C8B-B14F-4D97-AF65-F5344CB8AC3E}">
        <p14:creationId xmlns:p14="http://schemas.microsoft.com/office/powerpoint/2010/main" val="3785226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3D3058-A9E6-4DA8-8F82-54257847DD05}" type="slidenum">
              <a:rPr lang="en-US" smtClean="0"/>
              <a:t>15</a:t>
            </a:fld>
            <a:endParaRPr lang="en-US"/>
          </a:p>
        </p:txBody>
      </p:sp>
    </p:spTree>
    <p:extLst>
      <p:ext uri="{BB962C8B-B14F-4D97-AF65-F5344CB8AC3E}">
        <p14:creationId xmlns:p14="http://schemas.microsoft.com/office/powerpoint/2010/main" val="3500340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2</a:t>
            </a:fld>
            <a:endParaRPr lang="en-US"/>
          </a:p>
        </p:txBody>
      </p:sp>
    </p:spTree>
    <p:extLst>
      <p:ext uri="{BB962C8B-B14F-4D97-AF65-F5344CB8AC3E}">
        <p14:creationId xmlns:p14="http://schemas.microsoft.com/office/powerpoint/2010/main" val="1397936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4</a:t>
            </a:fld>
            <a:endParaRPr lang="en-US"/>
          </a:p>
        </p:txBody>
      </p:sp>
    </p:spTree>
    <p:extLst>
      <p:ext uri="{BB962C8B-B14F-4D97-AF65-F5344CB8AC3E}">
        <p14:creationId xmlns:p14="http://schemas.microsoft.com/office/powerpoint/2010/main" val="903704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5</a:t>
            </a:fld>
            <a:endParaRPr lang="en-US"/>
          </a:p>
        </p:txBody>
      </p:sp>
    </p:spTree>
    <p:extLst>
      <p:ext uri="{BB962C8B-B14F-4D97-AF65-F5344CB8AC3E}">
        <p14:creationId xmlns:p14="http://schemas.microsoft.com/office/powerpoint/2010/main" val="295741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6</a:t>
            </a:fld>
            <a:endParaRPr lang="en-US"/>
          </a:p>
        </p:txBody>
      </p:sp>
    </p:spTree>
    <p:extLst>
      <p:ext uri="{BB962C8B-B14F-4D97-AF65-F5344CB8AC3E}">
        <p14:creationId xmlns:p14="http://schemas.microsoft.com/office/powerpoint/2010/main" val="4256396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10</a:t>
            </a:fld>
            <a:endParaRPr lang="en-US"/>
          </a:p>
        </p:txBody>
      </p:sp>
    </p:spTree>
    <p:extLst>
      <p:ext uri="{BB962C8B-B14F-4D97-AF65-F5344CB8AC3E}">
        <p14:creationId xmlns:p14="http://schemas.microsoft.com/office/powerpoint/2010/main" val="3267864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11</a:t>
            </a:fld>
            <a:endParaRPr lang="en-US"/>
          </a:p>
        </p:txBody>
      </p:sp>
    </p:spTree>
    <p:extLst>
      <p:ext uri="{BB962C8B-B14F-4D97-AF65-F5344CB8AC3E}">
        <p14:creationId xmlns:p14="http://schemas.microsoft.com/office/powerpoint/2010/main" val="760072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3D3058-A9E6-4DA8-8F82-54257847DD05}" type="slidenum">
              <a:rPr lang="en-US" smtClean="0"/>
              <a:t>13</a:t>
            </a:fld>
            <a:endParaRPr lang="en-US"/>
          </a:p>
        </p:txBody>
      </p:sp>
    </p:spTree>
    <p:extLst>
      <p:ext uri="{BB962C8B-B14F-4D97-AF65-F5344CB8AC3E}">
        <p14:creationId xmlns:p14="http://schemas.microsoft.com/office/powerpoint/2010/main" val="2351933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3D3058-A9E6-4DA8-8F82-54257847DD05}" type="slidenum">
              <a:rPr lang="en-US" smtClean="0"/>
              <a:t>14</a:t>
            </a:fld>
            <a:endParaRPr lang="en-US"/>
          </a:p>
        </p:txBody>
      </p:sp>
    </p:spTree>
    <p:extLst>
      <p:ext uri="{BB962C8B-B14F-4D97-AF65-F5344CB8AC3E}">
        <p14:creationId xmlns:p14="http://schemas.microsoft.com/office/powerpoint/2010/main" val="29480998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411E4A0B-53C9-4977-8912-86E91622EFA0}"/>
              </a:ext>
            </a:extLst>
          </p:cNvPr>
          <p:cNvPicPr>
            <a:picLocks noChangeAspect="1"/>
          </p:cNvPicPr>
          <p:nvPr userDrawn="1"/>
        </p:nvPicPr>
        <p:blipFill>
          <a:blip r:embed="rId2"/>
          <a:stretch>
            <a:fillRect/>
          </a:stretch>
        </p:blipFill>
        <p:spPr>
          <a:xfrm>
            <a:off x="262551" y="387124"/>
            <a:ext cx="11934825" cy="771525"/>
          </a:xfrm>
          <a:prstGeom prst="rect">
            <a:avLst/>
          </a:prstGeom>
        </p:spPr>
      </p:pic>
      <p:sp>
        <p:nvSpPr>
          <p:cNvPr id="3" name="Text Placeholder 2"/>
          <p:cNvSpPr>
            <a:spLocks noGrp="1"/>
          </p:cNvSpPr>
          <p:nvPr>
            <p:ph type="body" idx="1"/>
          </p:nvPr>
        </p:nvSpPr>
        <p:spPr>
          <a:xfrm>
            <a:off x="838200" y="1263492"/>
            <a:ext cx="5157787" cy="675390"/>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8200" y="2087404"/>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612" y="1263492"/>
            <a:ext cx="5183188" cy="675390"/>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0612" y="2087404"/>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FE2600-2AB6-41C8-8E99-0C007FD096A9}" type="datetime1">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
        <p:nvSpPr>
          <p:cNvPr id="11" name="Text Placeholder 2">
            <a:extLst>
              <a:ext uri="{FF2B5EF4-FFF2-40B4-BE49-F238E27FC236}">
                <a16:creationId xmlns:a16="http://schemas.microsoft.com/office/drawing/2014/main" id="{291361A3-A41A-42C3-8CFB-7EB2E056B0AB}"/>
              </a:ext>
            </a:extLst>
          </p:cNvPr>
          <p:cNvSpPr>
            <a:spLocks noGrp="1"/>
          </p:cNvSpPr>
          <p:nvPr>
            <p:ph type="body" idx="13"/>
          </p:nvPr>
        </p:nvSpPr>
        <p:spPr>
          <a:xfrm>
            <a:off x="1044813" y="491967"/>
            <a:ext cx="10102373" cy="518160"/>
          </a:xfrm>
        </p:spPr>
        <p:txBody>
          <a:bodyPr vert="horz" lIns="91440" tIns="45720" rIns="91440" bIns="45720" rtlCol="0" anchor="b">
            <a:normAutofit/>
          </a:bodyPr>
          <a:lstStyle>
            <a:lvl1pPr>
              <a:defRPr lang="en-US" b="1" dirty="0">
                <a:solidFill>
                  <a:schemeClr val="bg1"/>
                </a:solidFill>
                <a:latin typeface="Calibri "/>
              </a:defRPr>
            </a:lvl1pPr>
          </a:lstStyle>
          <a:p>
            <a:pPr marL="0" lvl="0" indent="0">
              <a:spcBef>
                <a:spcPts val="0"/>
              </a:spcBef>
              <a:buNone/>
            </a:pPr>
            <a:r>
              <a:rPr lang="en-US"/>
              <a:t>Edit Master text styles</a:t>
            </a:r>
          </a:p>
        </p:txBody>
      </p:sp>
    </p:spTree>
    <p:extLst>
      <p:ext uri="{BB962C8B-B14F-4D97-AF65-F5344CB8AC3E}">
        <p14:creationId xmlns:p14="http://schemas.microsoft.com/office/powerpoint/2010/main" val="240063003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eople">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EC62857-ABAA-46D3-8E09-04D54DB07C03}"/>
              </a:ext>
            </a:extLst>
          </p:cNvPr>
          <p:cNvPicPr>
            <a:picLocks noChangeAspect="1"/>
          </p:cNvPicPr>
          <p:nvPr userDrawn="1"/>
        </p:nvPicPr>
        <p:blipFill>
          <a:blip r:embed="rId2"/>
          <a:stretch>
            <a:fillRect/>
          </a:stretch>
        </p:blipFill>
        <p:spPr>
          <a:xfrm>
            <a:off x="257175" y="387124"/>
            <a:ext cx="11934825" cy="771525"/>
          </a:xfrm>
          <a:prstGeom prst="rect">
            <a:avLst/>
          </a:prstGeom>
        </p:spPr>
      </p:pic>
      <p:sp>
        <p:nvSpPr>
          <p:cNvPr id="10" name="Date Placeholder 3">
            <a:extLst>
              <a:ext uri="{FF2B5EF4-FFF2-40B4-BE49-F238E27FC236}">
                <a16:creationId xmlns:a16="http://schemas.microsoft.com/office/drawing/2014/main" id="{65F888FD-2A24-4869-BC48-7314F1A9C630}"/>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1" name="Footer Placeholder 4">
            <a:extLst>
              <a:ext uri="{FF2B5EF4-FFF2-40B4-BE49-F238E27FC236}">
                <a16:creationId xmlns:a16="http://schemas.microsoft.com/office/drawing/2014/main" id="{432F4EF4-644E-4C6F-AB7A-78495FFB22BB}"/>
              </a:ext>
            </a:extLst>
          </p:cNvPr>
          <p:cNvSpPr>
            <a:spLocks noGrp="1"/>
          </p:cNvSpPr>
          <p:nvPr>
            <p:ph type="ftr" sz="quarter" idx="11"/>
          </p:nvPr>
        </p:nvSpPr>
        <p:spPr>
          <a:xfrm>
            <a:off x="4038600" y="6478906"/>
            <a:ext cx="4114800" cy="365125"/>
          </a:xfrm>
        </p:spPr>
        <p:txBody>
          <a:bodyPr/>
          <a:lstStyle/>
          <a:p>
            <a:endParaRPr lang="en-US"/>
          </a:p>
        </p:txBody>
      </p:sp>
      <p:sp>
        <p:nvSpPr>
          <p:cNvPr id="12" name="Slide Number Placeholder 5">
            <a:extLst>
              <a:ext uri="{FF2B5EF4-FFF2-40B4-BE49-F238E27FC236}">
                <a16:creationId xmlns:a16="http://schemas.microsoft.com/office/drawing/2014/main" id="{902F5E09-1323-468B-8BF0-5FA8F2F6CA05}"/>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3" name="Content Placeholder 3">
            <a:extLst>
              <a:ext uri="{FF2B5EF4-FFF2-40B4-BE49-F238E27FC236}">
                <a16:creationId xmlns:a16="http://schemas.microsoft.com/office/drawing/2014/main" id="{73852DDD-42D6-4DC7-8629-DF4E5559835F}"/>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5">
            <a:extLst>
              <a:ext uri="{FF2B5EF4-FFF2-40B4-BE49-F238E27FC236}">
                <a16:creationId xmlns:a16="http://schemas.microsoft.com/office/drawing/2014/main" id="{C8B2EFCC-6135-46E4-9E8A-14A1B61545CC}"/>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9097" y="572315"/>
            <a:ext cx="587556" cy="48577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7" name="Text Placeholder 2">
            <a:extLst>
              <a:ext uri="{FF2B5EF4-FFF2-40B4-BE49-F238E27FC236}">
                <a16:creationId xmlns:a16="http://schemas.microsoft.com/office/drawing/2014/main" id="{D66DD9A1-8F64-4A49-959A-D709469DC014}"/>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199673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struction crane">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233A727-371C-4382-BE5C-51AD8DFE9754}"/>
              </a:ext>
            </a:extLst>
          </p:cNvPr>
          <p:cNvPicPr>
            <a:picLocks noChangeAspect="1"/>
          </p:cNvPicPr>
          <p:nvPr userDrawn="1"/>
        </p:nvPicPr>
        <p:blipFill>
          <a:blip r:embed="rId2"/>
          <a:stretch>
            <a:fillRect/>
          </a:stretch>
        </p:blipFill>
        <p:spPr>
          <a:xfrm>
            <a:off x="257175" y="387124"/>
            <a:ext cx="11934825" cy="771525"/>
          </a:xfrm>
          <a:prstGeom prst="rect">
            <a:avLst/>
          </a:prstGeom>
        </p:spPr>
      </p:pic>
      <p:pic>
        <p:nvPicPr>
          <p:cNvPr id="6146" name="Picture 2">
            <a:extLst>
              <a:ext uri="{FF2B5EF4-FFF2-40B4-BE49-F238E27FC236}">
                <a16:creationId xmlns:a16="http://schemas.microsoft.com/office/drawing/2014/main" id="{BBB5A497-F411-428D-B52E-CA6FC6C48FED}"/>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0594" y="512619"/>
            <a:ext cx="545736" cy="4572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1" name="Date Placeholder 3">
            <a:extLst>
              <a:ext uri="{FF2B5EF4-FFF2-40B4-BE49-F238E27FC236}">
                <a16:creationId xmlns:a16="http://schemas.microsoft.com/office/drawing/2014/main" id="{6578AAD3-1B68-4D80-9975-DDC26563F463}"/>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2" name="Footer Placeholder 4">
            <a:extLst>
              <a:ext uri="{FF2B5EF4-FFF2-40B4-BE49-F238E27FC236}">
                <a16:creationId xmlns:a16="http://schemas.microsoft.com/office/drawing/2014/main" id="{30C697BF-BA10-44C3-AA7A-563F3D084B46}"/>
              </a:ext>
            </a:extLst>
          </p:cNvPr>
          <p:cNvSpPr>
            <a:spLocks noGrp="1"/>
          </p:cNvSpPr>
          <p:nvPr>
            <p:ph type="ftr" sz="quarter" idx="11"/>
          </p:nvPr>
        </p:nvSpPr>
        <p:spPr>
          <a:xfrm>
            <a:off x="4038600" y="6478906"/>
            <a:ext cx="4114800" cy="365125"/>
          </a:xfrm>
        </p:spPr>
        <p:txBody>
          <a:bodyPr/>
          <a:lstStyle/>
          <a:p>
            <a:endParaRPr lang="en-US"/>
          </a:p>
        </p:txBody>
      </p:sp>
      <p:sp>
        <p:nvSpPr>
          <p:cNvPr id="13" name="Slide Number Placeholder 5">
            <a:extLst>
              <a:ext uri="{FF2B5EF4-FFF2-40B4-BE49-F238E27FC236}">
                <a16:creationId xmlns:a16="http://schemas.microsoft.com/office/drawing/2014/main" id="{A378319F-07B7-4E29-90CB-90A14DCD558A}"/>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4" name="Content Placeholder 3">
            <a:extLst>
              <a:ext uri="{FF2B5EF4-FFF2-40B4-BE49-F238E27FC236}">
                <a16:creationId xmlns:a16="http://schemas.microsoft.com/office/drawing/2014/main" id="{7AFE3A0E-257B-4437-8FA4-AB928E01F013}"/>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2">
            <a:extLst>
              <a:ext uri="{FF2B5EF4-FFF2-40B4-BE49-F238E27FC236}">
                <a16:creationId xmlns:a16="http://schemas.microsoft.com/office/drawing/2014/main" id="{59EA1240-13D8-45C6-B883-E39A3F93D4ED}"/>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442572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ilding">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5100337E-CAE4-48D9-979D-5EA2602BD2ED}"/>
              </a:ext>
            </a:extLst>
          </p:cNvPr>
          <p:cNvPicPr>
            <a:picLocks noChangeAspect="1"/>
          </p:cNvPicPr>
          <p:nvPr userDrawn="1"/>
        </p:nvPicPr>
        <p:blipFill>
          <a:blip r:embed="rId2"/>
          <a:stretch>
            <a:fillRect/>
          </a:stretch>
        </p:blipFill>
        <p:spPr>
          <a:xfrm>
            <a:off x="257175" y="387124"/>
            <a:ext cx="11934825" cy="771525"/>
          </a:xfrm>
          <a:prstGeom prst="rect">
            <a:avLst/>
          </a:prstGeom>
        </p:spPr>
      </p:pic>
      <p:pic>
        <p:nvPicPr>
          <p:cNvPr id="8194" name="Picture 2">
            <a:extLst>
              <a:ext uri="{FF2B5EF4-FFF2-40B4-BE49-F238E27FC236}">
                <a16:creationId xmlns:a16="http://schemas.microsoft.com/office/drawing/2014/main" id="{FBCFAB5E-A833-4318-AE14-BE6D8905F21C}"/>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7678" y="541972"/>
            <a:ext cx="428441" cy="40957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1" name="Date Placeholder 3">
            <a:extLst>
              <a:ext uri="{FF2B5EF4-FFF2-40B4-BE49-F238E27FC236}">
                <a16:creationId xmlns:a16="http://schemas.microsoft.com/office/drawing/2014/main" id="{7BCA96E2-283A-425D-8194-09814177E3A4}"/>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2" name="Footer Placeholder 4">
            <a:extLst>
              <a:ext uri="{FF2B5EF4-FFF2-40B4-BE49-F238E27FC236}">
                <a16:creationId xmlns:a16="http://schemas.microsoft.com/office/drawing/2014/main" id="{6674D9B7-6B75-47D4-880E-EE258C7A5F75}"/>
              </a:ext>
            </a:extLst>
          </p:cNvPr>
          <p:cNvSpPr>
            <a:spLocks noGrp="1"/>
          </p:cNvSpPr>
          <p:nvPr>
            <p:ph type="ftr" sz="quarter" idx="11"/>
          </p:nvPr>
        </p:nvSpPr>
        <p:spPr>
          <a:xfrm>
            <a:off x="4038600" y="6478906"/>
            <a:ext cx="4114800" cy="365125"/>
          </a:xfrm>
        </p:spPr>
        <p:txBody>
          <a:bodyPr/>
          <a:lstStyle/>
          <a:p>
            <a:endParaRPr lang="en-US"/>
          </a:p>
        </p:txBody>
      </p:sp>
      <p:sp>
        <p:nvSpPr>
          <p:cNvPr id="13" name="Slide Number Placeholder 5">
            <a:extLst>
              <a:ext uri="{FF2B5EF4-FFF2-40B4-BE49-F238E27FC236}">
                <a16:creationId xmlns:a16="http://schemas.microsoft.com/office/drawing/2014/main" id="{CA490215-907D-4554-88DA-1CB2F63EB48B}"/>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4" name="Content Placeholder 3">
            <a:extLst>
              <a:ext uri="{FF2B5EF4-FFF2-40B4-BE49-F238E27FC236}">
                <a16:creationId xmlns:a16="http://schemas.microsoft.com/office/drawing/2014/main" id="{93FBFF8F-E2C4-4F86-AE55-38314F7E6B0D}"/>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2">
            <a:extLst>
              <a:ext uri="{FF2B5EF4-FFF2-40B4-BE49-F238E27FC236}">
                <a16:creationId xmlns:a16="http://schemas.microsoft.com/office/drawing/2014/main" id="{58F9C96E-A545-4CA6-95A8-42C22B1D954B}"/>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1355874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E716863-2D16-4D96-88D1-72AF08332D5C}"/>
              </a:ext>
            </a:extLst>
          </p:cNvPr>
          <p:cNvPicPr>
            <a:picLocks noChangeAspect="1"/>
          </p:cNvPicPr>
          <p:nvPr userDrawn="1"/>
        </p:nvPicPr>
        <p:blipFill>
          <a:blip r:embed="rId2"/>
          <a:stretch>
            <a:fillRect/>
          </a:stretch>
        </p:blipFill>
        <p:spPr>
          <a:xfrm>
            <a:off x="257175" y="387124"/>
            <a:ext cx="11934825" cy="771525"/>
          </a:xfrm>
          <a:prstGeom prst="rect">
            <a:avLst/>
          </a:prstGeom>
        </p:spPr>
      </p:pic>
      <p:pic>
        <p:nvPicPr>
          <p:cNvPr id="9219" name="Picture 3">
            <a:extLst>
              <a:ext uri="{FF2B5EF4-FFF2-40B4-BE49-F238E27FC236}">
                <a16:creationId xmlns:a16="http://schemas.microsoft.com/office/drawing/2014/main" id="{F3234973-6FB9-4251-8347-664DAE4A9D38}"/>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3177" y="454802"/>
            <a:ext cx="595447" cy="60329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1" name="Date Placeholder 3">
            <a:extLst>
              <a:ext uri="{FF2B5EF4-FFF2-40B4-BE49-F238E27FC236}">
                <a16:creationId xmlns:a16="http://schemas.microsoft.com/office/drawing/2014/main" id="{99D2B244-4FE1-4B40-87C6-CF259819BB84}"/>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2" name="Footer Placeholder 4">
            <a:extLst>
              <a:ext uri="{FF2B5EF4-FFF2-40B4-BE49-F238E27FC236}">
                <a16:creationId xmlns:a16="http://schemas.microsoft.com/office/drawing/2014/main" id="{46459ED0-A1C2-4D50-A2B1-4902837771F2}"/>
              </a:ext>
            </a:extLst>
          </p:cNvPr>
          <p:cNvSpPr>
            <a:spLocks noGrp="1"/>
          </p:cNvSpPr>
          <p:nvPr>
            <p:ph type="ftr" sz="quarter" idx="11"/>
          </p:nvPr>
        </p:nvSpPr>
        <p:spPr>
          <a:xfrm>
            <a:off x="4038600" y="6478906"/>
            <a:ext cx="4114800" cy="365125"/>
          </a:xfrm>
        </p:spPr>
        <p:txBody>
          <a:bodyPr/>
          <a:lstStyle/>
          <a:p>
            <a:endParaRPr lang="en-US"/>
          </a:p>
        </p:txBody>
      </p:sp>
      <p:sp>
        <p:nvSpPr>
          <p:cNvPr id="13" name="Slide Number Placeholder 5">
            <a:extLst>
              <a:ext uri="{FF2B5EF4-FFF2-40B4-BE49-F238E27FC236}">
                <a16:creationId xmlns:a16="http://schemas.microsoft.com/office/drawing/2014/main" id="{A5C2C6F5-96F8-42E6-8695-96424F1CBDB7}"/>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4" name="Content Placeholder 3">
            <a:extLst>
              <a:ext uri="{FF2B5EF4-FFF2-40B4-BE49-F238E27FC236}">
                <a16:creationId xmlns:a16="http://schemas.microsoft.com/office/drawing/2014/main" id="{2E105088-F2C5-46E6-A32B-EBB502145770}"/>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2">
            <a:extLst>
              <a:ext uri="{FF2B5EF4-FFF2-40B4-BE49-F238E27FC236}">
                <a16:creationId xmlns:a16="http://schemas.microsoft.com/office/drawing/2014/main" id="{65ABD232-4FC6-4C99-8514-AD4D53A503F4}"/>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278431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pple">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6C45AC7-08C9-4D34-92F7-EE8DE6964B54}"/>
              </a:ext>
            </a:extLst>
          </p:cNvPr>
          <p:cNvPicPr>
            <a:picLocks noChangeAspect="1"/>
          </p:cNvPicPr>
          <p:nvPr userDrawn="1"/>
        </p:nvPicPr>
        <p:blipFill>
          <a:blip r:embed="rId2"/>
          <a:stretch>
            <a:fillRect/>
          </a:stretch>
        </p:blipFill>
        <p:spPr>
          <a:xfrm>
            <a:off x="257175" y="387124"/>
            <a:ext cx="11934825" cy="771525"/>
          </a:xfrm>
          <a:prstGeom prst="rect">
            <a:avLst/>
          </a:prstGeom>
        </p:spPr>
      </p:pic>
      <p:pic>
        <p:nvPicPr>
          <p:cNvPr id="3074" name="Picture 2">
            <a:extLst>
              <a:ext uri="{FF2B5EF4-FFF2-40B4-BE49-F238E27FC236}">
                <a16:creationId xmlns:a16="http://schemas.microsoft.com/office/drawing/2014/main" id="{BB87C3E9-6177-4B4C-B21E-2B370D1562F3}"/>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97178" y="483127"/>
            <a:ext cx="563614" cy="51816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0" name="Date Placeholder 3">
            <a:extLst>
              <a:ext uri="{FF2B5EF4-FFF2-40B4-BE49-F238E27FC236}">
                <a16:creationId xmlns:a16="http://schemas.microsoft.com/office/drawing/2014/main" id="{ADBB88BD-77B6-4DCA-9808-DA9E80320E6A}"/>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1" name="Footer Placeholder 4">
            <a:extLst>
              <a:ext uri="{FF2B5EF4-FFF2-40B4-BE49-F238E27FC236}">
                <a16:creationId xmlns:a16="http://schemas.microsoft.com/office/drawing/2014/main" id="{42E08EA2-1671-414E-AD9F-BC28EDE358AA}"/>
              </a:ext>
            </a:extLst>
          </p:cNvPr>
          <p:cNvSpPr>
            <a:spLocks noGrp="1"/>
          </p:cNvSpPr>
          <p:nvPr>
            <p:ph type="ftr" sz="quarter" idx="11"/>
          </p:nvPr>
        </p:nvSpPr>
        <p:spPr>
          <a:xfrm>
            <a:off x="4038600" y="6478906"/>
            <a:ext cx="4114800" cy="365125"/>
          </a:xfrm>
        </p:spPr>
        <p:txBody>
          <a:bodyPr/>
          <a:lstStyle/>
          <a:p>
            <a:endParaRPr lang="en-US"/>
          </a:p>
        </p:txBody>
      </p:sp>
      <p:sp>
        <p:nvSpPr>
          <p:cNvPr id="12" name="Slide Number Placeholder 5">
            <a:extLst>
              <a:ext uri="{FF2B5EF4-FFF2-40B4-BE49-F238E27FC236}">
                <a16:creationId xmlns:a16="http://schemas.microsoft.com/office/drawing/2014/main" id="{0B680BFE-CF4E-49B9-B29E-996324101273}"/>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3" name="Content Placeholder 3">
            <a:extLst>
              <a:ext uri="{FF2B5EF4-FFF2-40B4-BE49-F238E27FC236}">
                <a16:creationId xmlns:a16="http://schemas.microsoft.com/office/drawing/2014/main" id="{159F966C-B54E-4B8A-BCEF-FFEEC18006CF}"/>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ext Placeholder 2">
            <a:extLst>
              <a:ext uri="{FF2B5EF4-FFF2-40B4-BE49-F238E27FC236}">
                <a16:creationId xmlns:a16="http://schemas.microsoft.com/office/drawing/2014/main" id="{F37F67FC-439A-4100-8D87-F13E7952FC3A}"/>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247212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cale">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458F679-1452-4F15-B322-DB452C6598F4}"/>
              </a:ext>
            </a:extLst>
          </p:cNvPr>
          <p:cNvPicPr>
            <a:picLocks noChangeAspect="1"/>
          </p:cNvPicPr>
          <p:nvPr userDrawn="1"/>
        </p:nvPicPr>
        <p:blipFill>
          <a:blip r:embed="rId2"/>
          <a:stretch>
            <a:fillRect/>
          </a:stretch>
        </p:blipFill>
        <p:spPr>
          <a:xfrm>
            <a:off x="257175" y="387124"/>
            <a:ext cx="11934825" cy="771525"/>
          </a:xfrm>
          <a:prstGeom prst="rect">
            <a:avLst/>
          </a:prstGeom>
        </p:spPr>
      </p:pic>
      <p:pic>
        <p:nvPicPr>
          <p:cNvPr id="5122" name="Picture 2">
            <a:extLst>
              <a:ext uri="{FF2B5EF4-FFF2-40B4-BE49-F238E27FC236}">
                <a16:creationId xmlns:a16="http://schemas.microsoft.com/office/drawing/2014/main" id="{ED79963C-4B65-45CD-B0CF-F030DD33D1A6}"/>
              </a:ext>
            </a:extLst>
          </p:cNvPr>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8536" y="504407"/>
            <a:ext cx="548987" cy="46344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1" name="Date Placeholder 3">
            <a:extLst>
              <a:ext uri="{FF2B5EF4-FFF2-40B4-BE49-F238E27FC236}">
                <a16:creationId xmlns:a16="http://schemas.microsoft.com/office/drawing/2014/main" id="{6A41C08F-FD65-46A2-90C5-9123D96FE6AB}"/>
              </a:ext>
            </a:extLst>
          </p:cNvPr>
          <p:cNvSpPr>
            <a:spLocks noGrp="1"/>
          </p:cNvSpPr>
          <p:nvPr>
            <p:ph type="dt" sz="half" idx="10"/>
          </p:nvPr>
        </p:nvSpPr>
        <p:spPr>
          <a:xfrm>
            <a:off x="838200" y="6478906"/>
            <a:ext cx="2743200" cy="365125"/>
          </a:xfrm>
        </p:spPr>
        <p:txBody>
          <a:bodyPr/>
          <a:lstStyle/>
          <a:p>
            <a:fld id="{FB011008-7F8E-4993-AA9D-4DAAF32C80DD}" type="datetime1">
              <a:rPr lang="en-US" smtClean="0"/>
              <a:t>10/10/2024</a:t>
            </a:fld>
            <a:endParaRPr lang="en-US"/>
          </a:p>
        </p:txBody>
      </p:sp>
      <p:sp>
        <p:nvSpPr>
          <p:cNvPr id="12" name="Footer Placeholder 4">
            <a:extLst>
              <a:ext uri="{FF2B5EF4-FFF2-40B4-BE49-F238E27FC236}">
                <a16:creationId xmlns:a16="http://schemas.microsoft.com/office/drawing/2014/main" id="{EBFE2203-989F-4736-A98D-E52397568E07}"/>
              </a:ext>
            </a:extLst>
          </p:cNvPr>
          <p:cNvSpPr>
            <a:spLocks noGrp="1"/>
          </p:cNvSpPr>
          <p:nvPr>
            <p:ph type="ftr" sz="quarter" idx="11"/>
          </p:nvPr>
        </p:nvSpPr>
        <p:spPr>
          <a:xfrm>
            <a:off x="4038600" y="6478906"/>
            <a:ext cx="4114800" cy="365125"/>
          </a:xfrm>
        </p:spPr>
        <p:txBody>
          <a:bodyPr/>
          <a:lstStyle/>
          <a:p>
            <a:endParaRPr lang="en-US"/>
          </a:p>
        </p:txBody>
      </p:sp>
      <p:sp>
        <p:nvSpPr>
          <p:cNvPr id="13" name="Slide Number Placeholder 5">
            <a:extLst>
              <a:ext uri="{FF2B5EF4-FFF2-40B4-BE49-F238E27FC236}">
                <a16:creationId xmlns:a16="http://schemas.microsoft.com/office/drawing/2014/main" id="{8CB75AAD-4906-44E6-9923-1CC7B7C40C74}"/>
              </a:ext>
            </a:extLst>
          </p:cNvPr>
          <p:cNvSpPr>
            <a:spLocks noGrp="1"/>
          </p:cNvSpPr>
          <p:nvPr>
            <p:ph type="sldNum" sz="quarter" idx="12"/>
          </p:nvPr>
        </p:nvSpPr>
        <p:spPr>
          <a:xfrm>
            <a:off x="8610600" y="6478907"/>
            <a:ext cx="3378200" cy="365125"/>
          </a:xfrm>
        </p:spPr>
        <p:txBody>
          <a:bodyPr/>
          <a:lstStyle/>
          <a:p>
            <a:fld id="{D57F1E4F-1CFF-5643-939E-217C01CDF565}" type="slidenum">
              <a:rPr lang="en-US" smtClean="0"/>
              <a:pPr/>
              <a:t>‹#›</a:t>
            </a:fld>
            <a:endParaRPr lang="en-US"/>
          </a:p>
        </p:txBody>
      </p:sp>
      <p:sp>
        <p:nvSpPr>
          <p:cNvPr id="14" name="Content Placeholder 3">
            <a:extLst>
              <a:ext uri="{FF2B5EF4-FFF2-40B4-BE49-F238E27FC236}">
                <a16:creationId xmlns:a16="http://schemas.microsoft.com/office/drawing/2014/main" id="{ED0DC636-F800-4DAE-804D-D84DB1DCFDC2}"/>
              </a:ext>
            </a:extLst>
          </p:cNvPr>
          <p:cNvSpPr>
            <a:spLocks noGrp="1"/>
          </p:cNvSpPr>
          <p:nvPr>
            <p:ph sz="half" idx="2"/>
          </p:nvPr>
        </p:nvSpPr>
        <p:spPr>
          <a:xfrm>
            <a:off x="839789" y="1343223"/>
            <a:ext cx="10722291" cy="4948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2">
            <a:extLst>
              <a:ext uri="{FF2B5EF4-FFF2-40B4-BE49-F238E27FC236}">
                <a16:creationId xmlns:a16="http://schemas.microsoft.com/office/drawing/2014/main" id="{30FCEC91-B8DA-4580-895E-645F6AD79B00}"/>
              </a:ext>
            </a:extLst>
          </p:cNvPr>
          <p:cNvSpPr>
            <a:spLocks noGrp="1"/>
          </p:cNvSpPr>
          <p:nvPr>
            <p:ph type="body" idx="1" hasCustomPrompt="1"/>
          </p:nvPr>
        </p:nvSpPr>
        <p:spPr>
          <a:xfrm>
            <a:off x="1044813" y="513806"/>
            <a:ext cx="10102373" cy="518160"/>
          </a:xfrm>
        </p:spPr>
        <p:txBody>
          <a:bodyPr anchor="b">
            <a:normAutofit/>
          </a:bodyPr>
          <a:lstStyle>
            <a:lvl1pPr marL="0" indent="0" algn="l">
              <a:spcBef>
                <a:spcPts val="0"/>
              </a:spcBef>
              <a:buNone/>
              <a:defRPr sz="28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41542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0E572-BB33-47B0-9347-548DF6F1598F}" type="datetime1">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B47973-4245-48F6-94A4-42BD45C9D063}" type="slidenum">
              <a:rPr lang="en-US" smtClean="0"/>
              <a:t>‹#›</a:t>
            </a:fld>
            <a:endParaRPr lang="en-US"/>
          </a:p>
        </p:txBody>
      </p:sp>
    </p:spTree>
    <p:extLst>
      <p:ext uri="{BB962C8B-B14F-4D97-AF65-F5344CB8AC3E}">
        <p14:creationId xmlns:p14="http://schemas.microsoft.com/office/powerpoint/2010/main" val="1872782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790FB-6C9F-4248-A142-4B2D0A838D37}" type="datetime1">
              <a:rPr lang="en-US" smtClean="0"/>
              <a:t>10/10/2024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B47973-4245-48F6-94A4-42BD45C9D063}" type="slidenum">
              <a:rPr lang="en-US" smtClean="0"/>
              <a:t>‹#›</a:t>
            </a:fld>
            <a:endParaRPr lang="en-US"/>
          </a:p>
        </p:txBody>
      </p:sp>
    </p:spTree>
    <p:extLst>
      <p:ext uri="{BB962C8B-B14F-4D97-AF65-F5344CB8AC3E}">
        <p14:creationId xmlns:p14="http://schemas.microsoft.com/office/powerpoint/2010/main" val="4123525320"/>
      </p:ext>
    </p:extLst>
  </p:cSld>
  <p:clrMap bg1="lt1" tx1="dk1" bg2="lt2" tx2="dk2" accent1="accent1" accent2="accent2" accent3="accent3" accent4="accent4" accent5="accent5" accent6="accent6" hlink="hlink" folHlink="folHlink"/>
  <p:sldLayoutIdLst>
    <p:sldLayoutId id="2147483708" r:id="rId1"/>
    <p:sldLayoutId id="2147483686" r:id="rId2"/>
    <p:sldLayoutId id="2147483688" r:id="rId3"/>
    <p:sldLayoutId id="2147483690" r:id="rId4"/>
    <p:sldLayoutId id="2147483691" r:id="rId5"/>
    <p:sldLayoutId id="2147483676" r:id="rId6"/>
    <p:sldLayoutId id="2147483678" r:id="rId7"/>
    <p:sldLayoutId id="2147483701"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s://oshr.nc.gov/ed2nc" TargetMode="External"/><Relationship Id="rId2" Type="http://schemas.openxmlformats.org/officeDocument/2006/relationships/hyperlink" Target="https://projectportal.nc.gov/" TargetMode="External"/><Relationship Id="rId1" Type="http://schemas.openxmlformats.org/officeDocument/2006/relationships/slideLayout" Target="../slideLayouts/slideLayout8.xml"/><Relationship Id="rId4" Type="http://schemas.openxmlformats.org/officeDocument/2006/relationships/hyperlink" Target="https://www.deq.nc.gov/news/press-releases/2022/06/17/release-deq-and-nc-collaboratory-announce-fellowship-progra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hyperlink" Target="https://www.osbm.nc.gov/operational-excellence/nc-office-strategic-partnerships/philanthropy-liaison" TargetMode="External"/><Relationship Id="rId3" Type="http://schemas.openxmlformats.org/officeDocument/2006/relationships/hyperlink" Target="https://www.osbm.nc.gov/operational-excellence/strategic-partnerships" TargetMode="External"/><Relationship Id="rId7" Type="http://schemas.openxmlformats.org/officeDocument/2006/relationships/hyperlink" Target="https://ncosbm.sharefile.com/share/view/safd016f6ac1f4afda2a193d978124c76"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hyperlink" Target="https://www.osbm.nc.gov/operational-excellence/nc-office-strategic-partnerships/resources-getting-involved" TargetMode="External"/><Relationship Id="rId11" Type="http://schemas.openxmlformats.org/officeDocument/2006/relationships/hyperlink" Target="mailto:partnerships@osbm.nc.gov" TargetMode="External"/><Relationship Id="rId5" Type="http://schemas.openxmlformats.org/officeDocument/2006/relationships/hyperlink" Target="https://www.osbm.nc.gov/operational-excellence/office-strategic-partnerships/resources-getting-involved/agency-contacts-partnerships-and-research" TargetMode="External"/><Relationship Id="rId10" Type="http://schemas.openxmlformats.org/officeDocument/2006/relationships/hyperlink" Target="https://us4.campaign-archive.com/home/?u=5136381e4093ae184aa5ec1d8&amp;id=e95bbe4df8" TargetMode="External"/><Relationship Id="rId4" Type="http://schemas.openxmlformats.org/officeDocument/2006/relationships/hyperlink" Target="https://projectportal.nc.gov/" TargetMode="External"/><Relationship Id="rId9" Type="http://schemas.openxmlformats.org/officeDocument/2006/relationships/hyperlink" Target="https://www.osbm.nc.gov/operational-excellence/office-strategic-partnerships/monthly-connect-serie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https://projectportal.nc.gov/project/data-literacy-pathways/" TargetMode="External"/><Relationship Id="rId2" Type="http://schemas.openxmlformats.org/officeDocument/2006/relationships/hyperlink" Target="https://projectportal.nc.gov/project/ncwrc-compliance" TargetMode="External"/><Relationship Id="rId1" Type="http://schemas.openxmlformats.org/officeDocument/2006/relationships/slideLayout" Target="../slideLayouts/slideLayout8.xml"/><Relationship Id="rId5" Type="http://schemas.openxmlformats.org/officeDocument/2006/relationships/hyperlink" Target="https://projectportal.nc.gov/" TargetMode="External"/><Relationship Id="rId4" Type="http://schemas.openxmlformats.org/officeDocument/2006/relationships/hyperlink" Target="https://projectportal.nc.gov/project/ncdit-digital-equity-review/"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7" y="393356"/>
            <a:ext cx="11389821" cy="797989"/>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b="1" i="1">
                <a:solidFill>
                  <a:srgbClr val="13426B"/>
                </a:solidFill>
                <a:latin typeface="Calibri"/>
                <a:cs typeface="Aharoni"/>
              </a:rPr>
              <a:t>North Carolina Office of Strategic Partnerships </a:t>
            </a:r>
          </a:p>
          <a:p>
            <a:pPr algn="ctr">
              <a:spcBef>
                <a:spcPts val="600"/>
              </a:spcBef>
            </a:pPr>
            <a:endParaRPr lang="en-US" sz="4000" i="1">
              <a:solidFill>
                <a:srgbClr val="13426B"/>
              </a:solidFill>
              <a:latin typeface="Calibri"/>
              <a:cs typeface="Aharoni"/>
            </a:endParaRPr>
          </a:p>
          <a:p>
            <a:pPr>
              <a:spcBef>
                <a:spcPts val="600"/>
              </a:spcBef>
            </a:pP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358494" y="1191345"/>
            <a:ext cx="11389822" cy="5544890"/>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2900" b="1">
              <a:solidFill>
                <a:srgbClr val="13426B"/>
              </a:solidFill>
            </a:endParaRPr>
          </a:p>
          <a:p>
            <a:pPr marL="0" indent="0" algn="ctr">
              <a:buNone/>
            </a:pPr>
            <a:r>
              <a:rPr lang="en-US" sz="5400" b="1">
                <a:solidFill>
                  <a:srgbClr val="002060"/>
                </a:solidFill>
              </a:rPr>
              <a:t>Overview &amp; Discussion</a:t>
            </a:r>
          </a:p>
          <a:p>
            <a:pPr marL="0" indent="0" algn="ctr">
              <a:buNone/>
            </a:pPr>
            <a:endParaRPr lang="en-US" sz="1200" b="1">
              <a:solidFill>
                <a:srgbClr val="002060"/>
              </a:solidFill>
            </a:endParaRPr>
          </a:p>
          <a:p>
            <a:pPr marL="0" indent="0" algn="ctr">
              <a:buNone/>
            </a:pPr>
            <a:r>
              <a:rPr lang="en-US" sz="2400" b="1">
                <a:solidFill>
                  <a:srgbClr val="002060"/>
                </a:solidFill>
              </a:rPr>
              <a:t>for meeting of the</a:t>
            </a:r>
          </a:p>
          <a:p>
            <a:pPr marL="0" marR="0" indent="0" algn="ctr">
              <a:spcBef>
                <a:spcPts val="0"/>
              </a:spcBef>
              <a:spcAft>
                <a:spcPts val="0"/>
              </a:spcAft>
              <a:buNone/>
            </a:pPr>
            <a:endParaRPr lang="en-US" sz="2400" b="1" kern="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indent="0" algn="ctr">
              <a:spcBef>
                <a:spcPts val="0"/>
              </a:spcBef>
              <a:spcAft>
                <a:spcPts val="0"/>
              </a:spcAft>
              <a:buNone/>
            </a:pPr>
            <a:r>
              <a:rPr lang="en-US" sz="4400" b="1" kern="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Governor’s Environmental Justice </a:t>
            </a:r>
          </a:p>
          <a:p>
            <a:pPr marL="0" marR="0" indent="0" algn="ctr">
              <a:spcBef>
                <a:spcPts val="0"/>
              </a:spcBef>
              <a:spcAft>
                <a:spcPts val="0"/>
              </a:spcAft>
              <a:buNone/>
            </a:pPr>
            <a:r>
              <a:rPr lang="en-US" sz="4400" b="1" kern="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Advisory Council</a:t>
            </a:r>
            <a:endParaRPr lang="en-US" sz="4400" kern="1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endParaRPr lang="en-US" b="1" kern="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marR="0" indent="0" algn="ctr">
              <a:spcBef>
                <a:spcPts val="0"/>
              </a:spcBef>
              <a:spcAft>
                <a:spcPts val="0"/>
              </a:spcAft>
              <a:buNone/>
            </a:pPr>
            <a:r>
              <a:rPr lang="en-US" b="1" kern="0">
                <a:solidFill>
                  <a:srgbClr val="002060"/>
                </a:solidFill>
                <a:latin typeface="Calibri" panose="020F0502020204030204" pitchFamily="34" charset="0"/>
                <a:ea typeface="Calibri" panose="020F0502020204030204" pitchFamily="34" charset="0"/>
                <a:cs typeface="Calibri" panose="020F0502020204030204" pitchFamily="34" charset="0"/>
              </a:rPr>
              <a:t>January 30, 2024</a:t>
            </a:r>
            <a:r>
              <a:rPr lang="en-US" b="1" kern="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kern="1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b="1">
              <a:solidFill>
                <a:srgbClr val="13426B"/>
              </a:solidFill>
            </a:endParaRPr>
          </a:p>
          <a:p>
            <a:pPr marL="457200" lvl="1" indent="0">
              <a:buNone/>
            </a:pPr>
            <a:endParaRPr lang="en-US"/>
          </a:p>
        </p:txBody>
      </p:sp>
      <p:pic>
        <p:nvPicPr>
          <p:cNvPr id="4" name="Picture 2">
            <a:extLst>
              <a:ext uri="{FF2B5EF4-FFF2-40B4-BE49-F238E27FC236}">
                <a16:creationId xmlns:a16="http://schemas.microsoft.com/office/drawing/2014/main" id="{796D0363-5FE4-76EF-AE83-547507FCE8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78844" y="5393383"/>
            <a:ext cx="1954662" cy="1342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6026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220182" y="1923982"/>
            <a:ext cx="11751636" cy="1968234"/>
          </a:xfrm>
          <a:prstGeom prst="rect">
            <a:avLst/>
          </a:prstGeom>
        </p:spPr>
        <p:txBody>
          <a:bodyPr lIns="91440" tIns="45720" rIns="91440" bIns="45720" anchor="t">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20000"/>
              </a:lnSpc>
            </a:pPr>
            <a:r>
              <a:rPr lang="en-US" sz="16600" b="1">
                <a:solidFill>
                  <a:srgbClr val="13426B"/>
                </a:solidFill>
                <a:latin typeface="+mn-lt"/>
              </a:rPr>
              <a:t>How can OSP support the </a:t>
            </a:r>
          </a:p>
          <a:p>
            <a:pPr algn="ctr">
              <a:lnSpc>
                <a:spcPct val="120000"/>
              </a:lnSpc>
            </a:pPr>
            <a:r>
              <a:rPr lang="en-US" sz="16600" b="1">
                <a:solidFill>
                  <a:srgbClr val="13426B"/>
                </a:solidFill>
                <a:latin typeface="+mn-lt"/>
              </a:rPr>
              <a:t>Governor’s Environmental Justice Advisory Council?</a:t>
            </a:r>
          </a:p>
          <a:p>
            <a:pPr algn="ctr">
              <a:lnSpc>
                <a:spcPct val="120000"/>
              </a:lnSpc>
              <a:spcBef>
                <a:spcPts val="600"/>
              </a:spcBef>
            </a:pPr>
            <a:endParaRPr lang="en-US" sz="16600" b="1">
              <a:solidFill>
                <a:schemeClr val="tx2"/>
              </a:solidFill>
              <a:cs typeface="Calibri Light"/>
            </a:endParaRPr>
          </a:p>
          <a:p>
            <a:pPr algn="ctr">
              <a:spcBef>
                <a:spcPts val="600"/>
              </a:spcBef>
            </a:pPr>
            <a:endParaRPr lang="en-US" sz="16600" b="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1086499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297995" y="1217374"/>
            <a:ext cx="11685458" cy="5448122"/>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a:spcBef>
                <a:spcPts val="0"/>
              </a:spcBef>
              <a:spcAft>
                <a:spcPts val="0"/>
              </a:spcAft>
            </a:pPr>
            <a:r>
              <a:rPr lang="en-US" sz="2500">
                <a:solidFill>
                  <a:srgbClr val="13426B"/>
                </a:solidFill>
                <a:effectLst/>
                <a:latin typeface="+mn-lt"/>
                <a:ea typeface="Calibri" panose="020F0502020204030204" pitchFamily="34" charset="0"/>
              </a:rPr>
              <a:t>Possibilities for initial discussion: </a:t>
            </a:r>
            <a:endParaRPr lang="en-US" sz="2500">
              <a:solidFill>
                <a:srgbClr val="13426B"/>
              </a:solidFill>
              <a:latin typeface="+mn-lt"/>
              <a:ea typeface="Calibri" panose="020F0502020204030204" pitchFamily="34" charset="0"/>
            </a:endParaRPr>
          </a:p>
          <a:p>
            <a:pPr>
              <a:spcBef>
                <a:spcPts val="0"/>
              </a:spcBef>
            </a:pPr>
            <a:r>
              <a:rPr lang="en-US" sz="2500">
                <a:solidFill>
                  <a:srgbClr val="13426B"/>
                </a:solidFill>
                <a:latin typeface="+mn-lt"/>
                <a:ea typeface="Calibri" panose="020F0502020204030204" pitchFamily="34" charset="0"/>
              </a:rPr>
              <a:t>1. Sources </a:t>
            </a:r>
            <a:r>
              <a:rPr lang="en-US" sz="2500">
                <a:solidFill>
                  <a:srgbClr val="13426B"/>
                </a:solidFill>
                <a:effectLst/>
                <a:latin typeface="+mn-lt"/>
                <a:ea typeface="Calibri" panose="020F0502020204030204" pitchFamily="34" charset="0"/>
              </a:rPr>
              <a:t>of expertise about existing and potential EJ research projects and topics</a:t>
            </a:r>
          </a:p>
          <a:p>
            <a:pPr marL="914400" lvl="1" indent="-457200">
              <a:buFont typeface="Wingdings" panose="05000000000000000000" pitchFamily="2" charset="2"/>
              <a:buChar char="Ø"/>
            </a:pPr>
            <a:r>
              <a:rPr lang="en-US" sz="2500">
                <a:solidFill>
                  <a:srgbClr val="13426B"/>
                </a:solidFill>
                <a:ea typeface="Calibri" panose="020F0502020204030204" pitchFamily="34" charset="0"/>
              </a:rPr>
              <a:t>Council members, agency experts, many others (including NC’s 110 institutions of higher education)</a:t>
            </a:r>
            <a:endParaRPr lang="en-US" sz="2500" b="1" i="1">
              <a:solidFill>
                <a:schemeClr val="tx2"/>
              </a:solidFill>
              <a:cs typeface="Calibri Light"/>
            </a:endParaRPr>
          </a:p>
          <a:p>
            <a:pPr>
              <a:spcBef>
                <a:spcPts val="0"/>
              </a:spcBef>
            </a:pPr>
            <a:r>
              <a:rPr lang="en-US" sz="2500">
                <a:solidFill>
                  <a:srgbClr val="13426B"/>
                </a:solidFill>
                <a:latin typeface="+mn-lt"/>
                <a:ea typeface="Calibri" panose="020F0502020204030204" pitchFamily="34" charset="0"/>
              </a:rPr>
              <a:t>2. G</a:t>
            </a:r>
            <a:r>
              <a:rPr lang="en-US" sz="2500">
                <a:solidFill>
                  <a:srgbClr val="13426B"/>
                </a:solidFill>
                <a:effectLst/>
                <a:latin typeface="+mn-lt"/>
                <a:ea typeface="Calibri" panose="020F0502020204030204" pitchFamily="34" charset="0"/>
              </a:rPr>
              <a:t>overnment-research partnerships focused on EJ</a:t>
            </a:r>
          </a:p>
          <a:p>
            <a:pPr marL="914400" lvl="1" indent="-457200">
              <a:buFont typeface="Wingdings" panose="05000000000000000000" pitchFamily="2" charset="2"/>
              <a:buChar char="Ø"/>
            </a:pPr>
            <a:r>
              <a:rPr lang="en-US" sz="2500">
                <a:solidFill>
                  <a:srgbClr val="13426B"/>
                </a:solidFill>
                <a:ea typeface="Calibri" panose="020F0502020204030204" pitchFamily="34" charset="0"/>
              </a:rPr>
              <a:t>Existing </a:t>
            </a:r>
            <a:r>
              <a:rPr lang="en-US" sz="2500">
                <a:solidFill>
                  <a:srgbClr val="13426B"/>
                </a:solidFill>
                <a:effectLst/>
                <a:latin typeface="+mn-lt"/>
                <a:ea typeface="Calibri" panose="020F0502020204030204" pitchFamily="34" charset="0"/>
              </a:rPr>
              <a:t>agency priorities, researchers’ relevant existing and planned research, other organizations’ current and recent recommendations</a:t>
            </a:r>
            <a:endParaRPr lang="en-US" sz="2500" b="1" i="1">
              <a:solidFill>
                <a:schemeClr val="tx2"/>
              </a:solidFill>
              <a:cs typeface="Calibri Light"/>
            </a:endParaRPr>
          </a:p>
          <a:p>
            <a:pPr>
              <a:spcBef>
                <a:spcPts val="0"/>
              </a:spcBef>
            </a:pPr>
            <a:r>
              <a:rPr lang="en-US" sz="2500">
                <a:solidFill>
                  <a:srgbClr val="13426B"/>
                </a:solidFill>
                <a:effectLst/>
                <a:latin typeface="+mn-lt"/>
                <a:ea typeface="Calibri" panose="020F0502020204030204" pitchFamily="34" charset="0"/>
              </a:rPr>
              <a:t>3. Engage with academia on cumulative impacts in NC &amp; framework and methodology   to assess cumulative impacts.</a:t>
            </a:r>
          </a:p>
          <a:p>
            <a:pPr marL="914400" lvl="1" indent="-457200">
              <a:buFont typeface="Wingdings" panose="05000000000000000000" pitchFamily="2" charset="2"/>
              <a:buChar char="Ø"/>
            </a:pPr>
            <a:r>
              <a:rPr lang="en-US" sz="2500">
                <a:solidFill>
                  <a:srgbClr val="13426B"/>
                </a:solidFill>
                <a:ea typeface="Calibri" panose="020F0502020204030204" pitchFamily="34" charset="0"/>
              </a:rPr>
              <a:t>Likely a multi-part project with involvement from government, research, possibly others (e.g., industry, philanthropy); intentional involvement of HBCUs and MSIs</a:t>
            </a:r>
            <a:endParaRPr lang="en-US" sz="2500" b="1" i="1">
              <a:solidFill>
                <a:schemeClr val="tx2"/>
              </a:solidFill>
              <a:cs typeface="Calibri Light"/>
            </a:endParaRPr>
          </a:p>
          <a:p>
            <a:pPr marR="0">
              <a:spcBef>
                <a:spcPts val="0"/>
              </a:spcBef>
              <a:spcAft>
                <a:spcPts val="0"/>
              </a:spcAft>
            </a:pPr>
            <a:r>
              <a:rPr lang="en-US" sz="2500">
                <a:solidFill>
                  <a:srgbClr val="13426B"/>
                </a:solidFill>
                <a:effectLst/>
                <a:latin typeface="+mn-lt"/>
                <a:ea typeface="Calibri" panose="020F0502020204030204" pitchFamily="34" charset="0"/>
              </a:rPr>
              <a:t>4. Effective strategies for engaging with North Carolina </a:t>
            </a:r>
          </a:p>
          <a:p>
            <a:pPr marL="914400" lvl="1" indent="-457200">
              <a:buFont typeface="Wingdings" panose="05000000000000000000" pitchFamily="2" charset="2"/>
              <a:buChar char="Ø"/>
            </a:pPr>
            <a:r>
              <a:rPr lang="en-US" sz="2500">
                <a:solidFill>
                  <a:srgbClr val="13426B"/>
                </a:solidFill>
                <a:ea typeface="Calibri" panose="020F0502020204030204" pitchFamily="34" charset="0"/>
              </a:rPr>
              <a:t>For discussion/clarification with Council</a:t>
            </a:r>
            <a:endParaRPr lang="en-US" sz="2500" b="1" i="1">
              <a:solidFill>
                <a:schemeClr val="tx2"/>
              </a:solidFill>
              <a:cs typeface="Calibri Light"/>
            </a:endParaRPr>
          </a:p>
          <a:p>
            <a:pPr marL="914400" lvl="1" indent="-457200">
              <a:buFont typeface="Arial" panose="020B0604020202020204" pitchFamily="34" charset="0"/>
              <a:buChar char="•"/>
            </a:pPr>
            <a:endParaRPr lang="en-US" sz="200">
              <a:solidFill>
                <a:srgbClr val="13426B"/>
              </a:solidFill>
              <a:effectLst/>
              <a:latin typeface="+mn-lt"/>
              <a:ea typeface="Calibri" panose="020F0502020204030204" pitchFamily="34" charset="0"/>
            </a:endParaRPr>
          </a:p>
          <a:p>
            <a:pPr algn="ct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
        <p:nvSpPr>
          <p:cNvPr id="4" name="TextBox 3">
            <a:extLst>
              <a:ext uri="{FF2B5EF4-FFF2-40B4-BE49-F238E27FC236}">
                <a16:creationId xmlns:a16="http://schemas.microsoft.com/office/drawing/2014/main" id="{578D38F4-6E6F-4C41-4259-5646D2A799E6}"/>
              </a:ext>
            </a:extLst>
          </p:cNvPr>
          <p:cNvSpPr txBox="1"/>
          <p:nvPr/>
        </p:nvSpPr>
        <p:spPr>
          <a:xfrm>
            <a:off x="1676330" y="305273"/>
            <a:ext cx="8839339" cy="707886"/>
          </a:xfrm>
          <a:prstGeom prst="rect">
            <a:avLst/>
          </a:prstGeom>
          <a:noFill/>
        </p:spPr>
        <p:txBody>
          <a:bodyPr wrap="square">
            <a:spAutoFit/>
          </a:bodyPr>
          <a:lstStyle/>
          <a:p>
            <a:pPr algn="ctr"/>
            <a:r>
              <a:rPr lang="en-US" sz="4000" b="1" i="1">
                <a:solidFill>
                  <a:srgbClr val="13426B"/>
                </a:solidFill>
                <a:latin typeface="+mn-lt"/>
              </a:rPr>
              <a:t>OSP Supporting the EJ Advisory Council…</a:t>
            </a:r>
          </a:p>
        </p:txBody>
      </p:sp>
    </p:spTree>
    <p:extLst>
      <p:ext uri="{BB962C8B-B14F-4D97-AF65-F5344CB8AC3E}">
        <p14:creationId xmlns:p14="http://schemas.microsoft.com/office/powerpoint/2010/main" val="56724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74153" y="459093"/>
            <a:ext cx="11389821" cy="597903"/>
          </a:xfrm>
          <a:prstGeom prst="rect">
            <a:avLst/>
          </a:prstGeom>
        </p:spPr>
        <p:txBody>
          <a:bodyPr lIns="91440" tIns="45720" rIns="91440" bIns="45720" anchor="t">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OSP Supporting the EJ Advisory Council…</a:t>
            </a:r>
          </a:p>
          <a:p>
            <a:pPr algn="ctr">
              <a:spcBef>
                <a:spcPts val="600"/>
              </a:spcBef>
            </a:pPr>
            <a:endParaRPr lang="en-US" sz="4000" b="1" i="1">
              <a:solidFill>
                <a:srgbClr val="13426B"/>
              </a:solidFill>
              <a:latin typeface="Calibri"/>
              <a:cs typeface="Aharoni"/>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380679" y="1542197"/>
            <a:ext cx="11776771" cy="5179278"/>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endParaRPr lang="en-US">
              <a:solidFill>
                <a:srgbClr val="13426B"/>
              </a:solidFill>
            </a:endParaRPr>
          </a:p>
          <a:p>
            <a:pPr marL="457200" indent="-457200"/>
            <a:endParaRPr lang="en-US"/>
          </a:p>
          <a:p>
            <a:endParaRPr lang="en-US"/>
          </a:p>
          <a:p>
            <a:pPr marL="0" indent="0">
              <a:buFont typeface="Arial" panose="020B0604020202020204" pitchFamily="34" charset="0"/>
              <a:buNone/>
            </a:pPr>
            <a:endParaRPr lang="en-US"/>
          </a:p>
          <a:p>
            <a:pPr lvl="1"/>
            <a:endParaRPr lang="en-US"/>
          </a:p>
        </p:txBody>
      </p:sp>
      <p:sp>
        <p:nvSpPr>
          <p:cNvPr id="5" name="TextBox 4">
            <a:extLst>
              <a:ext uri="{FF2B5EF4-FFF2-40B4-BE49-F238E27FC236}">
                <a16:creationId xmlns:a16="http://schemas.microsoft.com/office/drawing/2014/main" id="{22CC46B2-245A-5231-1DA4-50B6BE6C4B94}"/>
              </a:ext>
            </a:extLst>
          </p:cNvPr>
          <p:cNvSpPr txBox="1"/>
          <p:nvPr/>
        </p:nvSpPr>
        <p:spPr>
          <a:xfrm>
            <a:off x="268258" y="1145799"/>
            <a:ext cx="11432452" cy="5478423"/>
          </a:xfrm>
          <a:prstGeom prst="rect">
            <a:avLst/>
          </a:prstGeom>
          <a:noFill/>
        </p:spPr>
        <p:txBody>
          <a:bodyPr wrap="square" lIns="91440" tIns="45720" rIns="91440" bIns="45720" anchor="t">
            <a:spAutoFit/>
          </a:bodyPr>
          <a:lstStyle/>
          <a:p>
            <a:pPr fontAlgn="base">
              <a:tabLst>
                <a:tab pos="228600" algn="l"/>
              </a:tabLst>
            </a:pPr>
            <a:r>
              <a:rPr lang="en-US" sz="2500" b="1">
                <a:solidFill>
                  <a:srgbClr val="13426B"/>
                </a:solidFill>
                <a:ea typeface="Times New Roman" panose="02020603050405020304" pitchFamily="18" charset="0"/>
              </a:rPr>
              <a:t>The Council</a:t>
            </a:r>
            <a:r>
              <a:rPr lang="en-US" sz="2500" b="1">
                <a:solidFill>
                  <a:srgbClr val="13426B"/>
                </a:solidFill>
                <a:effectLst/>
                <a:ea typeface="Times New Roman" panose="02020603050405020304" pitchFamily="18" charset="0"/>
              </a:rPr>
              <a:t> could use </a:t>
            </a:r>
            <a:r>
              <a:rPr lang="en-US" sz="2500" b="1">
                <a:solidFill>
                  <a:srgbClr val="13426B"/>
                </a:solidFill>
                <a:ea typeface="Times New Roman" panose="02020603050405020304" pitchFamily="18" charset="0"/>
              </a:rPr>
              <a:t>these </a:t>
            </a:r>
            <a:r>
              <a:rPr lang="en-US" sz="2500" b="1">
                <a:solidFill>
                  <a:srgbClr val="13426B"/>
                </a:solidFill>
                <a:effectLst/>
                <a:ea typeface="Times New Roman" panose="02020603050405020304" pitchFamily="18" charset="0"/>
              </a:rPr>
              <a:t>and other </a:t>
            </a:r>
            <a:r>
              <a:rPr lang="en-US" sz="2500" b="1">
                <a:solidFill>
                  <a:srgbClr val="13426B"/>
                </a:solidFill>
                <a:ea typeface="Times New Roman" panose="02020603050405020304" pitchFamily="18" charset="0"/>
              </a:rPr>
              <a:t>OSP/partner approaches for impact and opportunity</a:t>
            </a:r>
            <a:r>
              <a:rPr lang="en-US" sz="2500" b="1">
                <a:solidFill>
                  <a:srgbClr val="13426B"/>
                </a:solidFill>
                <a:effectLst/>
                <a:ea typeface="Times New Roman" panose="02020603050405020304" pitchFamily="18" charset="0"/>
              </a:rPr>
              <a:t>:</a:t>
            </a:r>
            <a:r>
              <a:rPr lang="en-US" sz="2500" b="1">
                <a:solidFill>
                  <a:srgbClr val="13426B"/>
                </a:solidFill>
                <a:ea typeface="Times New Roman" panose="02020603050405020304" pitchFamily="18" charset="0"/>
              </a:rPr>
              <a:t> </a:t>
            </a:r>
            <a:endParaRPr lang="en-US" sz="2500" b="1">
              <a:solidFill>
                <a:srgbClr val="13426B"/>
              </a:solidFill>
              <a:effectLst/>
              <a:ea typeface="Times New Roman" panose="02020603050405020304" pitchFamily="18" charset="0"/>
            </a:endParaRPr>
          </a:p>
          <a:p>
            <a:pPr marL="342900" indent="-342900" fontAlgn="base">
              <a:buAutoNum type="arabicPeriod"/>
              <a:tabLst>
                <a:tab pos="228600" algn="l"/>
              </a:tabLst>
            </a:pPr>
            <a:r>
              <a:rPr lang="en-US" sz="2500" b="1">
                <a:solidFill>
                  <a:srgbClr val="13426B"/>
                </a:solidFill>
                <a:ea typeface="Times New Roman" panose="02020603050405020304" pitchFamily="18" charset="0"/>
              </a:rPr>
              <a:t>Government-research</a:t>
            </a:r>
            <a:r>
              <a:rPr lang="en-US" sz="2500" b="1">
                <a:solidFill>
                  <a:srgbClr val="13426B"/>
                </a:solidFill>
                <a:effectLst/>
                <a:ea typeface="Times New Roman" panose="02020603050405020304" pitchFamily="18" charset="0"/>
              </a:rPr>
              <a:t> partnership projects</a:t>
            </a:r>
            <a:r>
              <a:rPr lang="en-US" sz="2500" b="1">
                <a:solidFill>
                  <a:srgbClr val="13426B"/>
                </a:solidFill>
                <a:ea typeface="Times New Roman" panose="02020603050405020304" pitchFamily="18" charset="0"/>
              </a:rPr>
              <a:t> – </a:t>
            </a:r>
            <a:r>
              <a:rPr lang="en-US" sz="2500">
                <a:solidFill>
                  <a:srgbClr val="13426B"/>
                </a:solidFill>
                <a:ea typeface="Times New Roman" panose="02020603050405020304" pitchFamily="18" charset="0"/>
              </a:rPr>
              <a:t>facilitated 40 (to date) </a:t>
            </a:r>
            <a:r>
              <a:rPr lang="en-US" sz="2500">
                <a:solidFill>
                  <a:srgbClr val="13426B"/>
                </a:solidFill>
                <a:effectLst/>
                <a:ea typeface="Times New Roman" panose="02020603050405020304" pitchFamily="18" charset="0"/>
              </a:rPr>
              <a:t>and 35+ research partnership interest meetings </a:t>
            </a:r>
            <a:r>
              <a:rPr lang="en-US" sz="2500">
                <a:solidFill>
                  <a:srgbClr val="13426B"/>
                </a:solidFill>
                <a:ea typeface="Times New Roman" panose="02020603050405020304" pitchFamily="18" charset="0"/>
              </a:rPr>
              <a:t>w/15</a:t>
            </a:r>
            <a:r>
              <a:rPr lang="en-US" sz="2500">
                <a:solidFill>
                  <a:srgbClr val="13426B"/>
                </a:solidFill>
                <a:effectLst/>
                <a:ea typeface="Times New Roman" panose="02020603050405020304" pitchFamily="18" charset="0"/>
              </a:rPr>
              <a:t> Cabinet and Council of State agencies</a:t>
            </a:r>
            <a:endParaRPr lang="en-US" sz="2500">
              <a:solidFill>
                <a:srgbClr val="13426B"/>
              </a:solidFill>
              <a:effectLst/>
              <a:ea typeface="Times New Roman" panose="02020603050405020304" pitchFamily="18" charset="0"/>
              <a:cs typeface="Calibri"/>
            </a:endParaRPr>
          </a:p>
          <a:p>
            <a:pPr marL="342900" indent="-342900" fontAlgn="base">
              <a:buFont typeface="+mj-lt"/>
              <a:buAutoNum type="arabicPeriod"/>
              <a:tabLst>
                <a:tab pos="228600" algn="l"/>
              </a:tabLst>
            </a:pPr>
            <a:r>
              <a:rPr lang="en-US" sz="2500" b="1">
                <a:solidFill>
                  <a:srgbClr val="13426B"/>
                </a:solidFill>
                <a:ea typeface="Times New Roman" panose="02020603050405020304" pitchFamily="18" charset="0"/>
              </a:rPr>
              <a:t>The </a:t>
            </a:r>
            <a:r>
              <a:rPr lang="en-US" sz="2500" b="1">
                <a:solidFill>
                  <a:srgbClr val="467886"/>
                </a:solidFill>
                <a:effectLst/>
                <a:ea typeface="Times New Roman" panose="02020603050405020304" pitchFamily="18" charset="0"/>
                <a:hlinkClick r:id="rId2"/>
              </a:rPr>
              <a:t>NC Project Portal</a:t>
            </a:r>
            <a:r>
              <a:rPr lang="en-US" sz="2500" b="1">
                <a:solidFill>
                  <a:srgbClr val="000000"/>
                </a:solidFill>
                <a:ea typeface="Times New Roman" panose="02020603050405020304" pitchFamily="18" charset="0"/>
              </a:rPr>
              <a:t> - </a:t>
            </a:r>
            <a:r>
              <a:rPr lang="en-US" sz="2500">
                <a:solidFill>
                  <a:srgbClr val="000000"/>
                </a:solidFill>
                <a:ea typeface="Times New Roman" panose="02020603050405020304" pitchFamily="18" charset="0"/>
              </a:rPr>
              <a:t>created </a:t>
            </a:r>
            <a:r>
              <a:rPr lang="en-US" sz="2500">
                <a:solidFill>
                  <a:srgbClr val="13426B"/>
                </a:solidFill>
                <a:ea typeface="Times New Roman" panose="02020603050405020304" pitchFamily="18" charset="0"/>
              </a:rPr>
              <a:t>to </a:t>
            </a:r>
            <a:r>
              <a:rPr lang="en-US" sz="2500">
                <a:solidFill>
                  <a:srgbClr val="13426B"/>
                </a:solidFill>
                <a:effectLst/>
                <a:ea typeface="Times New Roman" panose="02020603050405020304" pitchFamily="18" charset="0"/>
              </a:rPr>
              <a:t>catalyze collaboration among state agencies, research institutions, and philanthropy to address government research needs.</a:t>
            </a:r>
            <a:r>
              <a:rPr lang="en-US" sz="2500">
                <a:solidFill>
                  <a:srgbClr val="13426B"/>
                </a:solidFill>
                <a:ea typeface="Times New Roman" panose="02020603050405020304" pitchFamily="18" charset="0"/>
              </a:rPr>
              <a:t>  </a:t>
            </a:r>
            <a:endParaRPr lang="en-US" sz="2500">
              <a:solidFill>
                <a:srgbClr val="13426B"/>
              </a:solidFill>
              <a:effectLst/>
              <a:ea typeface="Times New Roman" panose="02020603050405020304" pitchFamily="18" charset="0"/>
              <a:cs typeface="Calibri"/>
            </a:endParaRPr>
          </a:p>
          <a:p>
            <a:pPr marL="342900" indent="-342900" fontAlgn="base">
              <a:buFont typeface="+mj-lt"/>
              <a:buAutoNum type="arabicPeriod"/>
              <a:tabLst>
                <a:tab pos="228600" algn="l"/>
              </a:tabLst>
            </a:pPr>
            <a:r>
              <a:rPr lang="en-US" sz="2500" b="1">
                <a:solidFill>
                  <a:srgbClr val="467886"/>
                </a:solidFill>
                <a:effectLst/>
                <a:ea typeface="Times New Roman" panose="02020603050405020304" pitchFamily="18" charset="0"/>
                <a:hlinkClick r:id="rId3"/>
              </a:rPr>
              <a:t>Ed2NC</a:t>
            </a:r>
            <a:r>
              <a:rPr lang="en-US" sz="2500">
                <a:solidFill>
                  <a:srgbClr val="000000"/>
                </a:solidFill>
                <a:ea typeface="Times New Roman" panose="02020603050405020304" pitchFamily="18" charset="0"/>
              </a:rPr>
              <a:t> - launched as a partnership </a:t>
            </a:r>
            <a:r>
              <a:rPr lang="en-US" sz="2500">
                <a:solidFill>
                  <a:srgbClr val="13426B"/>
                </a:solidFill>
                <a:ea typeface="Times New Roman" panose="02020603050405020304" pitchFamily="18" charset="0"/>
              </a:rPr>
              <a:t>w/NC</a:t>
            </a:r>
            <a:r>
              <a:rPr lang="en-US" sz="2500">
                <a:solidFill>
                  <a:srgbClr val="13426B"/>
                </a:solidFill>
                <a:effectLst/>
                <a:ea typeface="Times New Roman" panose="02020603050405020304" pitchFamily="18" charset="0"/>
              </a:rPr>
              <a:t> Office of State Human Resources, to strengthen the state government talent pipeline. </a:t>
            </a:r>
            <a:r>
              <a:rPr lang="en-US" sz="2500">
                <a:solidFill>
                  <a:srgbClr val="13426B"/>
                </a:solidFill>
                <a:ea typeface="Times New Roman" panose="02020603050405020304" pitchFamily="18" charset="0"/>
              </a:rPr>
              <a:t>Already includes 75+ </a:t>
            </a:r>
            <a:r>
              <a:rPr lang="en-US" sz="2500">
                <a:solidFill>
                  <a:srgbClr val="13426B"/>
                </a:solidFill>
                <a:effectLst/>
                <a:ea typeface="Times New Roman" panose="02020603050405020304" pitchFamily="18" charset="0"/>
              </a:rPr>
              <a:t>representatives from colleges/universities and state agencies</a:t>
            </a:r>
            <a:r>
              <a:rPr lang="en-US" sz="2500">
                <a:solidFill>
                  <a:srgbClr val="13426B"/>
                </a:solidFill>
                <a:ea typeface="Times New Roman" panose="02020603050405020304" pitchFamily="18" charset="0"/>
              </a:rPr>
              <a:t> and has developed publicly available resources.</a:t>
            </a:r>
            <a:endParaRPr lang="en-US" sz="2500">
              <a:solidFill>
                <a:srgbClr val="13426B"/>
              </a:solidFill>
              <a:ea typeface="Times New Roman" panose="02020603050405020304" pitchFamily="18" charset="0"/>
              <a:cs typeface="Calibri"/>
            </a:endParaRPr>
          </a:p>
          <a:p>
            <a:pPr marL="342900" indent="-342900" fontAlgn="base">
              <a:buFont typeface="+mj-lt"/>
              <a:buAutoNum type="arabicPeriod"/>
              <a:tabLst>
                <a:tab pos="228600" algn="l"/>
              </a:tabLst>
            </a:pPr>
            <a:r>
              <a:rPr lang="en-US" sz="2500" b="1">
                <a:solidFill>
                  <a:srgbClr val="13426B"/>
                </a:solidFill>
                <a:ea typeface="Times New Roman" panose="02020603050405020304" pitchFamily="18" charset="0"/>
              </a:rPr>
              <a:t>Research fellowships – </a:t>
            </a:r>
            <a:r>
              <a:rPr lang="en-US" sz="2500">
                <a:solidFill>
                  <a:srgbClr val="13426B"/>
                </a:solidFill>
                <a:ea typeface="Times New Roman" panose="02020603050405020304" pitchFamily="18" charset="0"/>
              </a:rPr>
              <a:t>for example, OSP inspired </a:t>
            </a:r>
            <a:r>
              <a:rPr lang="en-US" sz="2500" b="1">
                <a:solidFill>
                  <a:srgbClr val="13426B"/>
                </a:solidFill>
                <a:ea typeface="Times New Roman" panose="02020603050405020304" pitchFamily="18" charset="0"/>
              </a:rPr>
              <a:t>the</a:t>
            </a:r>
            <a:r>
              <a:rPr lang="en-US" sz="2500" b="1">
                <a:solidFill>
                  <a:srgbClr val="13426B"/>
                </a:solidFill>
                <a:effectLst/>
                <a:ea typeface="Times New Roman" panose="02020603050405020304" pitchFamily="18" charset="0"/>
              </a:rPr>
              <a:t> UNC Collaboratory to create and fund</a:t>
            </a:r>
            <a:r>
              <a:rPr lang="en-US" sz="2500">
                <a:solidFill>
                  <a:srgbClr val="13426B"/>
                </a:solidFill>
                <a:effectLst/>
                <a:ea typeface="Times New Roman" panose="02020603050405020304" pitchFamily="18" charset="0"/>
              </a:rPr>
              <a:t> the </a:t>
            </a:r>
            <a:r>
              <a:rPr lang="en-US" sz="2500">
                <a:solidFill>
                  <a:srgbClr val="467886"/>
                </a:solidFill>
                <a:effectLst/>
                <a:ea typeface="Times New Roman" panose="02020603050405020304" pitchFamily="18" charset="0"/>
                <a:hlinkClick r:id="rId4"/>
              </a:rPr>
              <a:t>NC Department of Environmental Quality (DEQ) Applied Research Fellowship</a:t>
            </a:r>
            <a:r>
              <a:rPr lang="en-US" sz="2500">
                <a:solidFill>
                  <a:srgbClr val="13426B"/>
                </a:solidFill>
                <a:effectLst/>
                <a:ea typeface="Times New Roman" panose="02020603050405020304" pitchFamily="18" charset="0"/>
              </a:rPr>
              <a:t>, which s</a:t>
            </a:r>
            <a:r>
              <a:rPr lang="en-US" sz="2500" b="0" i="0">
                <a:solidFill>
                  <a:srgbClr val="13426B"/>
                </a:solidFill>
                <a:effectLst/>
              </a:rPr>
              <a:t>trengthens partnership between DEQ</a:t>
            </a:r>
            <a:r>
              <a:rPr lang="en-US" sz="2500">
                <a:solidFill>
                  <a:srgbClr val="13426B"/>
                </a:solidFill>
              </a:rPr>
              <a:t> </a:t>
            </a:r>
            <a:r>
              <a:rPr lang="en-US" sz="2500" b="0" i="0">
                <a:solidFill>
                  <a:srgbClr val="13426B"/>
                </a:solidFill>
                <a:effectLst/>
              </a:rPr>
              <a:t> and academic experts on a priority issue that impacts many North Carolinians.</a:t>
            </a:r>
            <a:endParaRPr lang="en-US" sz="2500">
              <a:solidFill>
                <a:srgbClr val="13426B"/>
              </a:solidFill>
              <a:effectLst/>
              <a:ea typeface="Times New Roman" panose="02020603050405020304" pitchFamily="18" charset="0"/>
            </a:endParaRPr>
          </a:p>
        </p:txBody>
      </p:sp>
      <p:sp>
        <p:nvSpPr>
          <p:cNvPr id="4" name="TextBox 3">
            <a:extLst>
              <a:ext uri="{FF2B5EF4-FFF2-40B4-BE49-F238E27FC236}">
                <a16:creationId xmlns:a16="http://schemas.microsoft.com/office/drawing/2014/main" id="{F125BA22-DD45-5E6F-546B-47244FC7879D}"/>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786544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401089" y="2321547"/>
            <a:ext cx="11389821" cy="1107453"/>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a:solidFill>
                  <a:schemeClr val="accent2">
                    <a:lumMod val="50000"/>
                  </a:schemeClr>
                </a:solidFill>
                <a:latin typeface="+mn-lt"/>
              </a:rPr>
              <a:t>Q&amp;A</a:t>
            </a:r>
            <a:endParaRPr lang="en-US" sz="2800" b="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1589760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70DDA14-4DC5-4E61-8D4D-287272322A73}"/>
              </a:ext>
            </a:extLst>
          </p:cNvPr>
          <p:cNvSpPr txBox="1">
            <a:spLocks/>
          </p:cNvSpPr>
          <p:nvPr/>
        </p:nvSpPr>
        <p:spPr>
          <a:xfrm>
            <a:off x="623720" y="403964"/>
            <a:ext cx="11096258" cy="685050"/>
          </a:xfrm>
          <a:prstGeom prst="rect">
            <a:avLst/>
          </a:prstGeom>
        </p:spPr>
        <p:txBody>
          <a:bodyPr lIns="91440" tIns="45720" rIns="91440" bIns="45720" anchor="t">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b="1" i="1">
                <a:solidFill>
                  <a:srgbClr val="13426B"/>
                </a:solidFill>
                <a:latin typeface="+mn-lt"/>
                <a:cs typeface="Aharoni"/>
              </a:rPr>
              <a:t>OSP Resources</a:t>
            </a:r>
          </a:p>
          <a:p>
            <a:pPr>
              <a:spcBef>
                <a:spcPts val="600"/>
              </a:spcBef>
            </a:pPr>
            <a:endParaRPr lang="en-US" sz="2800" b="1">
              <a:solidFill>
                <a:schemeClr val="tx2"/>
              </a:solidFill>
            </a:endParaRPr>
          </a:p>
          <a:p>
            <a:pPr>
              <a:spcBef>
                <a:spcPts val="600"/>
              </a:spcBef>
            </a:pPr>
            <a:endParaRPr lang="en-US" sz="2800" b="1">
              <a:solidFill>
                <a:schemeClr val="tx2"/>
              </a:solidFill>
            </a:endParaRPr>
          </a:p>
          <a:p>
            <a:pPr>
              <a:spcBef>
                <a:spcPts val="600"/>
              </a:spcBef>
            </a:pPr>
            <a:endParaRPr lang="en-US" sz="2800" b="1">
              <a:solidFill>
                <a:schemeClr val="tx2"/>
              </a:solidFill>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p:txBody>
      </p:sp>
      <p:sp>
        <p:nvSpPr>
          <p:cNvPr id="6" name="Rectangle 5">
            <a:extLst>
              <a:ext uri="{FF2B5EF4-FFF2-40B4-BE49-F238E27FC236}">
                <a16:creationId xmlns:a16="http://schemas.microsoft.com/office/drawing/2014/main" id="{112B326A-68B0-4328-B5D9-98598A62BEFC}"/>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0B6E606-F4B1-4541-B978-1BB794C9E1D3}"/>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7A829E-4084-4D7F-9988-F42B70546C15}"/>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AE9550A-4433-4F78-B85D-84A2DFA19660}"/>
              </a:ext>
            </a:extLst>
          </p:cNvPr>
          <p:cNvSpPr txBox="1">
            <a:spLocks/>
          </p:cNvSpPr>
          <p:nvPr/>
        </p:nvSpPr>
        <p:spPr>
          <a:xfrm>
            <a:off x="340095" y="1089014"/>
            <a:ext cx="11511810" cy="4977790"/>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Font typeface="Wingdings" panose="05000000000000000000" pitchFamily="2" charset="2"/>
              <a:buChar char="Ø"/>
            </a:pPr>
            <a:r>
              <a:rPr lang="en-US" sz="2600">
                <a:solidFill>
                  <a:srgbClr val="13426B"/>
                </a:solidFill>
                <a:hlinkClick r:id="rId3"/>
              </a:rPr>
              <a:t>OSP Website</a:t>
            </a:r>
            <a:endParaRPr lang="en-US" sz="2600">
              <a:solidFill>
                <a:srgbClr val="13426B"/>
              </a:solidFill>
            </a:endParaRPr>
          </a:p>
          <a:p>
            <a:pPr>
              <a:lnSpc>
                <a:spcPct val="100000"/>
              </a:lnSpc>
              <a:spcBef>
                <a:spcPts val="0"/>
              </a:spcBef>
              <a:buFont typeface="Wingdings" panose="05000000000000000000" pitchFamily="2" charset="2"/>
              <a:buChar char="Ø"/>
            </a:pPr>
            <a:r>
              <a:rPr lang="en-US" sz="2600">
                <a:solidFill>
                  <a:srgbClr val="13426B"/>
                </a:solidFill>
                <a:cs typeface="Calibri"/>
                <a:hlinkClick r:id="rId4"/>
              </a:rPr>
              <a:t>NC Project Portal</a:t>
            </a:r>
            <a:r>
              <a:rPr lang="en-US" sz="2600">
                <a:solidFill>
                  <a:srgbClr val="13426B"/>
                </a:solidFill>
                <a:cs typeface="Calibri"/>
              </a:rPr>
              <a:t>: Research partnership opportunities with government agencies</a:t>
            </a:r>
          </a:p>
          <a:p>
            <a:pPr>
              <a:lnSpc>
                <a:spcPct val="100000"/>
              </a:lnSpc>
              <a:spcBef>
                <a:spcPts val="0"/>
              </a:spcBef>
              <a:buFont typeface="Wingdings" panose="05000000000000000000" pitchFamily="2" charset="2"/>
              <a:buChar char="Ø"/>
            </a:pPr>
            <a:r>
              <a:rPr lang="en-US" sz="2600">
                <a:solidFill>
                  <a:srgbClr val="13426B"/>
                </a:solidFill>
                <a:hlinkClick r:id="rId5"/>
              </a:rPr>
              <a:t>State agency contacts</a:t>
            </a:r>
            <a:r>
              <a:rPr lang="en-US" sz="2600">
                <a:solidFill>
                  <a:srgbClr val="13426B"/>
                </a:solidFill>
              </a:rPr>
              <a:t> for partnerships and research </a:t>
            </a:r>
          </a:p>
          <a:p>
            <a:pPr>
              <a:lnSpc>
                <a:spcPct val="100000"/>
              </a:lnSpc>
              <a:spcBef>
                <a:spcPts val="0"/>
              </a:spcBef>
              <a:buFont typeface="Wingdings" panose="05000000000000000000" pitchFamily="2" charset="2"/>
              <a:buChar char="Ø"/>
            </a:pPr>
            <a:r>
              <a:rPr lang="en-US" sz="2600">
                <a:solidFill>
                  <a:srgbClr val="13426B"/>
                </a:solidFill>
                <a:hlinkClick r:id="rId6"/>
              </a:rPr>
              <a:t>College and university contacts</a:t>
            </a:r>
            <a:r>
              <a:rPr lang="en-US" sz="2600">
                <a:solidFill>
                  <a:srgbClr val="13426B"/>
                </a:solidFill>
              </a:rPr>
              <a:t> for partnerships and research</a:t>
            </a:r>
          </a:p>
          <a:p>
            <a:pPr>
              <a:lnSpc>
                <a:spcPct val="100000"/>
              </a:lnSpc>
              <a:spcBef>
                <a:spcPts val="0"/>
              </a:spcBef>
              <a:buFont typeface="Wingdings" panose="05000000000000000000" pitchFamily="2" charset="2"/>
              <a:buChar char="Ø"/>
            </a:pPr>
            <a:r>
              <a:rPr lang="en-US" sz="2600">
                <a:solidFill>
                  <a:srgbClr val="13426B"/>
                </a:solidFill>
                <a:hlinkClick r:id="rId7"/>
              </a:rPr>
              <a:t>Evidence Advisor </a:t>
            </a:r>
            <a:r>
              <a:rPr lang="en-US" sz="2600">
                <a:solidFill>
                  <a:srgbClr val="13426B"/>
                </a:solidFill>
              </a:rPr>
              <a:t>overview and examples of building government’s internal capacity for generating and using evidence</a:t>
            </a:r>
          </a:p>
          <a:p>
            <a:pPr>
              <a:lnSpc>
                <a:spcPct val="100000"/>
              </a:lnSpc>
              <a:spcBef>
                <a:spcPts val="0"/>
              </a:spcBef>
              <a:buFont typeface="Wingdings" panose="05000000000000000000" pitchFamily="2" charset="2"/>
              <a:buChar char="Ø"/>
            </a:pPr>
            <a:r>
              <a:rPr lang="en-US" sz="2600">
                <a:solidFill>
                  <a:srgbClr val="13426B"/>
                </a:solidFill>
                <a:cs typeface="Calibri"/>
                <a:hlinkClick r:id="rId8"/>
              </a:rPr>
              <a:t>Philanthropy Liaison</a:t>
            </a:r>
            <a:r>
              <a:rPr lang="en-US" sz="2600">
                <a:solidFill>
                  <a:srgbClr val="13426B"/>
                </a:solidFill>
                <a:cs typeface="Calibri"/>
              </a:rPr>
              <a:t> resources focused on engagement and partnership between government and philanthropy </a:t>
            </a:r>
          </a:p>
          <a:p>
            <a:pPr>
              <a:lnSpc>
                <a:spcPct val="100000"/>
              </a:lnSpc>
              <a:spcBef>
                <a:spcPts val="0"/>
              </a:spcBef>
              <a:buFont typeface="Wingdings" panose="05000000000000000000" pitchFamily="2" charset="2"/>
              <a:buChar char="Ø"/>
            </a:pPr>
            <a:r>
              <a:rPr lang="en-US" sz="2600">
                <a:solidFill>
                  <a:srgbClr val="13426B"/>
                </a:solidFill>
                <a:cs typeface="Calibri"/>
                <a:hlinkClick r:id="rId9"/>
              </a:rPr>
              <a:t>Monthly Connect</a:t>
            </a:r>
            <a:r>
              <a:rPr lang="en-US" sz="2600">
                <a:solidFill>
                  <a:srgbClr val="13426B"/>
                </a:solidFill>
                <a:cs typeface="Calibri"/>
              </a:rPr>
              <a:t>: Panel discussions on cross-sector partnerships – view recordings of over 35 sessions to date; </a:t>
            </a:r>
            <a:r>
              <a:rPr lang="en-US" sz="2600">
                <a:solidFill>
                  <a:srgbClr val="13426B"/>
                </a:solidFill>
              </a:rPr>
              <a:t>sign up </a:t>
            </a:r>
            <a:r>
              <a:rPr lang="en-US" sz="2600">
                <a:hlinkClick r:id="rId10"/>
              </a:rPr>
              <a:t>here</a:t>
            </a:r>
            <a:endParaRPr lang="en-US" sz="2600">
              <a:solidFill>
                <a:srgbClr val="13426B"/>
              </a:solidFill>
            </a:endParaRPr>
          </a:p>
          <a:p>
            <a:pPr>
              <a:lnSpc>
                <a:spcPct val="100000"/>
              </a:lnSpc>
              <a:spcBef>
                <a:spcPts val="0"/>
              </a:spcBef>
              <a:buFont typeface="Wingdings" panose="05000000000000000000" pitchFamily="2" charset="2"/>
              <a:buChar char="Ø"/>
            </a:pPr>
            <a:r>
              <a:rPr lang="en-US" sz="2600">
                <a:solidFill>
                  <a:srgbClr val="13426B"/>
                </a:solidFill>
                <a:hlinkClick r:id="rId10"/>
              </a:rPr>
              <a:t>Highlights</a:t>
            </a:r>
            <a:r>
              <a:rPr lang="en-US" sz="2600">
                <a:solidFill>
                  <a:srgbClr val="13426B"/>
                </a:solidFill>
              </a:rPr>
              <a:t> (monthly e-news and resources); sign up </a:t>
            </a:r>
            <a:r>
              <a:rPr lang="en-US" sz="2600">
                <a:hlinkClick r:id="rId10"/>
              </a:rPr>
              <a:t>here</a:t>
            </a:r>
            <a:endParaRPr lang="en-US" sz="2600">
              <a:solidFill>
                <a:srgbClr val="13426B"/>
              </a:solidFill>
            </a:endParaRPr>
          </a:p>
          <a:p>
            <a:pPr marL="0" indent="0">
              <a:lnSpc>
                <a:spcPct val="100000"/>
              </a:lnSpc>
              <a:spcBef>
                <a:spcPts val="0"/>
              </a:spcBef>
              <a:buNone/>
            </a:pPr>
            <a:endParaRPr lang="en-US" sz="2600">
              <a:solidFill>
                <a:srgbClr val="13426B"/>
              </a:solidFill>
            </a:endParaRPr>
          </a:p>
          <a:p>
            <a:pPr marL="0" indent="0">
              <a:lnSpc>
                <a:spcPct val="100000"/>
              </a:lnSpc>
              <a:spcBef>
                <a:spcPts val="0"/>
              </a:spcBef>
              <a:buNone/>
            </a:pPr>
            <a:r>
              <a:rPr lang="en-US" sz="2600">
                <a:solidFill>
                  <a:srgbClr val="13426B"/>
                </a:solidFill>
              </a:rPr>
              <a:t>Contact </a:t>
            </a:r>
            <a:r>
              <a:rPr lang="en-US" sz="2600">
                <a:solidFill>
                  <a:srgbClr val="13426B"/>
                </a:solidFill>
                <a:hlinkClick r:id="rId11"/>
              </a:rPr>
              <a:t>partnerships@osbm.nc.gov</a:t>
            </a:r>
            <a:r>
              <a:rPr lang="en-US" sz="2600">
                <a:solidFill>
                  <a:srgbClr val="13426B"/>
                </a:solidFill>
              </a:rPr>
              <a:t> with questions, partnership ideas, and requests.</a:t>
            </a:r>
            <a:endParaRPr lang="en-US" sz="2600">
              <a:solidFill>
                <a:srgbClr val="13426B"/>
              </a:solidFill>
              <a:cs typeface="Calibri"/>
            </a:endParaRPr>
          </a:p>
          <a:p>
            <a:pPr>
              <a:lnSpc>
                <a:spcPct val="100000"/>
              </a:lnSpc>
              <a:spcBef>
                <a:spcPts val="0"/>
              </a:spcBef>
              <a:buFont typeface="Wingdings" panose="05000000000000000000" pitchFamily="2" charset="2"/>
              <a:buChar char="Ø"/>
            </a:pPr>
            <a:endParaRPr lang="en-US" sz="2600">
              <a:solidFill>
                <a:srgbClr val="13426B"/>
              </a:solidFill>
              <a:cs typeface="Calibri"/>
            </a:endParaRPr>
          </a:p>
        </p:txBody>
      </p:sp>
    </p:spTree>
    <p:extLst>
      <p:ext uri="{BB962C8B-B14F-4D97-AF65-F5344CB8AC3E}">
        <p14:creationId xmlns:p14="http://schemas.microsoft.com/office/powerpoint/2010/main" val="68800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70DDA14-4DC5-4E61-8D4D-287272322A73}"/>
              </a:ext>
            </a:extLst>
          </p:cNvPr>
          <p:cNvSpPr txBox="1">
            <a:spLocks/>
          </p:cNvSpPr>
          <p:nvPr/>
        </p:nvSpPr>
        <p:spPr>
          <a:xfrm>
            <a:off x="623720" y="590808"/>
            <a:ext cx="11096258" cy="685050"/>
          </a:xfrm>
          <a:prstGeom prst="rect">
            <a:avLst/>
          </a:prstGeom>
        </p:spPr>
        <p:txBody>
          <a:bodyPr lIns="91440" tIns="45720" rIns="91440" bIns="45720" anchor="t">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b="1" i="1">
                <a:solidFill>
                  <a:srgbClr val="13426B"/>
                </a:solidFill>
                <a:latin typeface="+mn-lt"/>
                <a:cs typeface="Aharoni"/>
              </a:rPr>
              <a:t>Thank You</a:t>
            </a:r>
          </a:p>
          <a:p>
            <a:pPr>
              <a:spcBef>
                <a:spcPts val="600"/>
              </a:spcBef>
            </a:pPr>
            <a:endParaRPr lang="en-US" sz="2800" b="1">
              <a:solidFill>
                <a:schemeClr val="tx2"/>
              </a:solidFill>
            </a:endParaRPr>
          </a:p>
          <a:p>
            <a:pPr>
              <a:spcBef>
                <a:spcPts val="600"/>
              </a:spcBef>
            </a:pPr>
            <a:endParaRPr lang="en-US" sz="2800" b="1">
              <a:solidFill>
                <a:schemeClr val="tx2"/>
              </a:solidFill>
            </a:endParaRPr>
          </a:p>
          <a:p>
            <a:pPr>
              <a:spcBef>
                <a:spcPts val="600"/>
              </a:spcBef>
            </a:pPr>
            <a:endParaRPr lang="en-US" sz="2800" b="1">
              <a:solidFill>
                <a:schemeClr val="tx2"/>
              </a:solidFill>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p:txBody>
      </p:sp>
      <p:sp>
        <p:nvSpPr>
          <p:cNvPr id="6" name="Rectangle 5">
            <a:extLst>
              <a:ext uri="{FF2B5EF4-FFF2-40B4-BE49-F238E27FC236}">
                <a16:creationId xmlns:a16="http://schemas.microsoft.com/office/drawing/2014/main" id="{112B326A-68B0-4328-B5D9-98598A62BEFC}"/>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0B6E606-F4B1-4541-B978-1BB794C9E1D3}"/>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7A829E-4084-4D7F-9988-F42B70546C15}"/>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AE9550A-4433-4F78-B85D-84A2DFA19660}"/>
              </a:ext>
            </a:extLst>
          </p:cNvPr>
          <p:cNvSpPr txBox="1">
            <a:spLocks/>
          </p:cNvSpPr>
          <p:nvPr/>
        </p:nvSpPr>
        <p:spPr>
          <a:xfrm>
            <a:off x="802216" y="1289402"/>
            <a:ext cx="10768040" cy="486476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a:solidFill>
                <a:srgbClr val="13426B"/>
              </a:solidFill>
              <a:cs typeface="Calibri"/>
            </a:endParaRPr>
          </a:p>
          <a:p>
            <a:pPr marL="0" indent="0">
              <a:buNone/>
            </a:pPr>
            <a:r>
              <a:rPr lang="en-US" sz="3200">
                <a:solidFill>
                  <a:srgbClr val="13426B"/>
                </a:solidFill>
                <a:cs typeface="Calibri"/>
              </a:rPr>
              <a:t>Thank you to:</a:t>
            </a:r>
          </a:p>
          <a:p>
            <a:pPr lvl="1"/>
            <a:r>
              <a:rPr lang="en-US" sz="3200">
                <a:solidFill>
                  <a:srgbClr val="13426B"/>
                </a:solidFill>
                <a:cs typeface="Calibri"/>
              </a:rPr>
              <a:t>NC Office of Strategic Partnerships Advisory Group</a:t>
            </a:r>
          </a:p>
          <a:p>
            <a:pPr lvl="1"/>
            <a:r>
              <a:rPr lang="en-US" sz="3200">
                <a:solidFill>
                  <a:srgbClr val="13426B"/>
                </a:solidFill>
                <a:cs typeface="Calibri"/>
              </a:rPr>
              <a:t>Partners at state agencies, colleges and universities and philanthropies</a:t>
            </a:r>
          </a:p>
          <a:p>
            <a:pPr lvl="1"/>
            <a:r>
              <a:rPr lang="en-US" sz="3200">
                <a:solidFill>
                  <a:srgbClr val="13426B"/>
                </a:solidFill>
                <a:cs typeface="Calibri"/>
              </a:rPr>
              <a:t>The many other partners who engage with and support the NC Office of Strategic Partnerships</a:t>
            </a:r>
            <a:endParaRPr lang="en-US" sz="2400">
              <a:cs typeface="Calibri" panose="020F0502020204030204"/>
            </a:endParaRPr>
          </a:p>
          <a:p>
            <a:pPr lvl="1"/>
            <a:endParaRPr lang="en-US" sz="3200">
              <a:solidFill>
                <a:srgbClr val="13426B"/>
              </a:solidFill>
              <a:cs typeface="Calibri"/>
            </a:endParaRPr>
          </a:p>
        </p:txBody>
      </p:sp>
      <p:pic>
        <p:nvPicPr>
          <p:cNvPr id="2" name="Picture 1">
            <a:extLst>
              <a:ext uri="{FF2B5EF4-FFF2-40B4-BE49-F238E27FC236}">
                <a16:creationId xmlns:a16="http://schemas.microsoft.com/office/drawing/2014/main" id="{72B64A6A-5BC9-5C0B-51D2-654E71BE0A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70902" y="5393383"/>
            <a:ext cx="1954662" cy="1342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166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7" y="393356"/>
            <a:ext cx="11389821" cy="797989"/>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NC Office of Strategic Partnerships </a:t>
            </a:r>
          </a:p>
          <a:p>
            <a:pPr algn="ctr">
              <a:spcBef>
                <a:spcPts val="600"/>
              </a:spcBef>
            </a:pPr>
            <a:endParaRPr lang="en-US" sz="4000" i="1">
              <a:solidFill>
                <a:srgbClr val="13426B"/>
              </a:solidFill>
              <a:latin typeface="Calibri"/>
              <a:cs typeface="Aharoni"/>
            </a:endParaRPr>
          </a:p>
          <a:p>
            <a:pPr>
              <a:spcBef>
                <a:spcPts val="600"/>
              </a:spcBef>
            </a:pP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401089" y="1564971"/>
            <a:ext cx="11389822" cy="5544890"/>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endParaRPr lang="en-US" sz="3200">
              <a:solidFill>
                <a:srgbClr val="13426B"/>
              </a:solidFill>
            </a:endParaRPr>
          </a:p>
          <a:p>
            <a:pPr marL="514350" indent="-514350">
              <a:buFont typeface="+mj-lt"/>
              <a:buAutoNum type="arabicPeriod"/>
            </a:pPr>
            <a:r>
              <a:rPr lang="en-US" sz="3200" b="1">
                <a:solidFill>
                  <a:srgbClr val="13426B"/>
                </a:solidFill>
                <a:latin typeface="Calibri"/>
                <a:cs typeface="Aharoni"/>
              </a:rPr>
              <a:t>What Does Executive Order 292 Say about OSP? </a:t>
            </a:r>
          </a:p>
          <a:p>
            <a:pPr marL="514350" indent="-514350">
              <a:buFont typeface="+mj-lt"/>
              <a:buAutoNum type="arabicPeriod"/>
            </a:pPr>
            <a:r>
              <a:rPr lang="en-US" sz="3200" b="1">
                <a:solidFill>
                  <a:srgbClr val="13426B"/>
                </a:solidFill>
              </a:rPr>
              <a:t>Overview of OSP</a:t>
            </a:r>
          </a:p>
          <a:p>
            <a:pPr marL="514350" indent="-514350">
              <a:buFont typeface="+mj-lt"/>
              <a:buAutoNum type="arabicPeriod"/>
            </a:pPr>
            <a:r>
              <a:rPr lang="en-US" sz="3200" b="1">
                <a:solidFill>
                  <a:srgbClr val="13426B"/>
                </a:solidFill>
              </a:rPr>
              <a:t>How can OSP support the Governor’s Environmental Justice Advisory Council?</a:t>
            </a:r>
          </a:p>
          <a:p>
            <a:pPr marL="514350" indent="-514350">
              <a:buFont typeface="+mj-lt"/>
              <a:buAutoNum type="arabicPeriod"/>
            </a:pPr>
            <a:r>
              <a:rPr lang="en-US" sz="3200" b="1">
                <a:solidFill>
                  <a:srgbClr val="13426B"/>
                </a:solidFill>
              </a:rPr>
              <a:t>Q&amp;A</a:t>
            </a:r>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1891877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443686" y="467139"/>
            <a:ext cx="11389821" cy="5973807"/>
          </a:xfrm>
          <a:prstGeom prst="rect">
            <a:avLst/>
          </a:prstGeom>
        </p:spPr>
        <p:txBody>
          <a:bodyPr lIns="91440" tIns="45720" rIns="91440" bIns="4572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300" b="1" i="1">
                <a:solidFill>
                  <a:srgbClr val="13426B"/>
                </a:solidFill>
                <a:latin typeface="Calibri"/>
                <a:cs typeface="Aharoni"/>
              </a:rPr>
              <a:t>What Does Executive Order 292 Say about OSP? </a:t>
            </a:r>
            <a:endParaRPr lang="en-US" sz="4300" i="1">
              <a:solidFill>
                <a:srgbClr val="13426B"/>
              </a:solidFill>
              <a:latin typeface="Calibri"/>
              <a:cs typeface="Aharoni"/>
            </a:endParaRPr>
          </a:p>
          <a:p>
            <a:pPr>
              <a:spcBef>
                <a:spcPts val="600"/>
              </a:spcBef>
            </a:pPr>
            <a:endParaRPr lang="en-US" sz="2600">
              <a:solidFill>
                <a:srgbClr val="13426B"/>
              </a:solidFill>
              <a:latin typeface="+mn-lt"/>
            </a:endParaRPr>
          </a:p>
          <a:p>
            <a:pPr marL="0" marR="0">
              <a:spcBef>
                <a:spcPts val="0"/>
              </a:spcBef>
              <a:spcAft>
                <a:spcPts val="0"/>
              </a:spcAft>
            </a:pPr>
            <a:r>
              <a:rPr lang="en-US" sz="2600">
                <a:solidFill>
                  <a:srgbClr val="13426B"/>
                </a:solidFill>
                <a:effectLst/>
                <a:latin typeface="+mn-lt"/>
                <a:ea typeface="Calibri" panose="020F0502020204030204" pitchFamily="34" charset="0"/>
              </a:rPr>
              <a:t>Section 5. Powers of the Council. </a:t>
            </a:r>
          </a:p>
          <a:p>
            <a:pPr marL="0" marR="0">
              <a:spcBef>
                <a:spcPts val="0"/>
              </a:spcBef>
              <a:spcAft>
                <a:spcPts val="0"/>
              </a:spcAft>
            </a:pPr>
            <a:r>
              <a:rPr lang="en-US" sz="2600">
                <a:solidFill>
                  <a:srgbClr val="13426B"/>
                </a:solidFill>
                <a:effectLst/>
                <a:latin typeface="+mn-lt"/>
                <a:ea typeface="Calibri" panose="020F0502020204030204" pitchFamily="34" charset="0"/>
              </a:rPr>
              <a:t> </a:t>
            </a:r>
          </a:p>
          <a:p>
            <a:pPr marL="0" marR="0">
              <a:spcBef>
                <a:spcPts val="0"/>
              </a:spcBef>
              <a:spcAft>
                <a:spcPts val="0"/>
              </a:spcAft>
            </a:pPr>
            <a:r>
              <a:rPr lang="en-US" sz="2600">
                <a:solidFill>
                  <a:srgbClr val="13426B"/>
                </a:solidFill>
                <a:effectLst/>
                <a:latin typeface="+mn-lt"/>
                <a:ea typeface="Calibri" panose="020F0502020204030204" pitchFamily="34" charset="0"/>
              </a:rPr>
              <a:t>The Council may:</a:t>
            </a:r>
          </a:p>
          <a:p>
            <a:pPr marR="0">
              <a:spcBef>
                <a:spcPts val="0"/>
              </a:spcBef>
              <a:spcAft>
                <a:spcPts val="0"/>
              </a:spcAft>
            </a:pPr>
            <a:endParaRPr lang="en-US" sz="1100">
              <a:solidFill>
                <a:srgbClr val="13426B"/>
              </a:solidFill>
              <a:effectLst/>
              <a:latin typeface="+mn-lt"/>
              <a:ea typeface="Calibri" panose="020F0502020204030204" pitchFamily="34" charset="0"/>
            </a:endParaRPr>
          </a:p>
          <a:p>
            <a:pPr marL="457200" marR="0" indent="-457200">
              <a:spcBef>
                <a:spcPts val="0"/>
              </a:spcBef>
              <a:spcAft>
                <a:spcPts val="0"/>
              </a:spcAft>
              <a:buFont typeface="Wingdings" panose="05000000000000000000" pitchFamily="2" charset="2"/>
              <a:buChar char="Ø"/>
            </a:pPr>
            <a:r>
              <a:rPr lang="en-US" sz="2600">
                <a:solidFill>
                  <a:srgbClr val="13426B"/>
                </a:solidFill>
                <a:effectLst/>
                <a:latin typeface="+mn-lt"/>
                <a:ea typeface="Calibri" panose="020F0502020204030204" pitchFamily="34" charset="0"/>
              </a:rPr>
              <a:t>Consult with the NC Office of Strategic Partnerships for recommendations and guidance to determine effective strategies for engaging with North Carolina; </a:t>
            </a:r>
          </a:p>
          <a:p>
            <a:pPr marL="457200" marR="0" indent="-457200">
              <a:spcBef>
                <a:spcPts val="0"/>
              </a:spcBef>
              <a:spcAft>
                <a:spcPts val="0"/>
              </a:spcAft>
              <a:buFont typeface="Wingdings" panose="05000000000000000000" pitchFamily="2" charset="2"/>
              <a:buChar char="Ø"/>
            </a:pPr>
            <a:endParaRPr lang="en-US" sz="2600">
              <a:solidFill>
                <a:srgbClr val="13426B"/>
              </a:solidFill>
              <a:effectLst/>
              <a:latin typeface="+mn-lt"/>
              <a:ea typeface="Calibri" panose="020F0502020204030204" pitchFamily="34" charset="0"/>
            </a:endParaRPr>
          </a:p>
          <a:p>
            <a:pPr marL="457200" marR="0" indent="-457200">
              <a:spcBef>
                <a:spcPts val="0"/>
              </a:spcBef>
              <a:spcAft>
                <a:spcPts val="0"/>
              </a:spcAft>
              <a:buFont typeface="Wingdings" panose="05000000000000000000" pitchFamily="2" charset="2"/>
              <a:buChar char="Ø"/>
            </a:pPr>
            <a:r>
              <a:rPr lang="en-US" sz="2600">
                <a:solidFill>
                  <a:srgbClr val="13426B"/>
                </a:solidFill>
                <a:effectLst/>
                <a:latin typeface="+mn-lt"/>
                <a:ea typeface="Calibri" panose="020F0502020204030204" pitchFamily="34" charset="0"/>
              </a:rPr>
              <a:t>Collaborate with the NC Office of Strategic Partnerships to identify sources of expertise about existing and potential EJ research projects and topics; </a:t>
            </a:r>
          </a:p>
          <a:p>
            <a:pPr marL="457200" marR="0" indent="-457200">
              <a:spcBef>
                <a:spcPts val="0"/>
              </a:spcBef>
              <a:spcAft>
                <a:spcPts val="0"/>
              </a:spcAft>
              <a:buFont typeface="Wingdings" panose="05000000000000000000" pitchFamily="2" charset="2"/>
              <a:buChar char="Ø"/>
            </a:pPr>
            <a:endParaRPr lang="en-US" sz="2600">
              <a:solidFill>
                <a:srgbClr val="13426B"/>
              </a:solidFill>
              <a:effectLst/>
              <a:latin typeface="+mn-lt"/>
              <a:ea typeface="Calibri" panose="020F0502020204030204" pitchFamily="34" charset="0"/>
            </a:endParaRPr>
          </a:p>
          <a:p>
            <a:pPr marL="457200" marR="0" indent="-457200">
              <a:spcBef>
                <a:spcPts val="0"/>
              </a:spcBef>
              <a:spcAft>
                <a:spcPts val="0"/>
              </a:spcAft>
              <a:buFont typeface="Wingdings" panose="05000000000000000000" pitchFamily="2" charset="2"/>
              <a:buChar char="Ø"/>
            </a:pPr>
            <a:r>
              <a:rPr lang="en-US" sz="2600">
                <a:solidFill>
                  <a:srgbClr val="13426B"/>
                </a:solidFill>
                <a:effectLst/>
                <a:latin typeface="+mn-lt"/>
                <a:ea typeface="Calibri" panose="020F0502020204030204" pitchFamily="34" charset="0"/>
              </a:rPr>
              <a:t>Collaborate with the NC Office of Strategic Partnerships and other state agencies to develop government-research partnerships focused on EJ;</a:t>
            </a:r>
          </a:p>
          <a:p>
            <a:pPr marL="0" marR="0">
              <a:spcBef>
                <a:spcPts val="0"/>
              </a:spcBef>
              <a:spcAft>
                <a:spcPts val="0"/>
              </a:spcAft>
            </a:pPr>
            <a:r>
              <a:rPr lang="en-US" sz="2600">
                <a:solidFill>
                  <a:srgbClr val="13426B"/>
                </a:solidFill>
                <a:effectLst/>
                <a:latin typeface="+mn-lt"/>
                <a:ea typeface="Calibri" panose="020F0502020204030204" pitchFamily="34" charset="0"/>
              </a:rPr>
              <a:t> </a:t>
            </a:r>
          </a:p>
          <a:p>
            <a:pPr marL="0" marR="0">
              <a:spcBef>
                <a:spcPts val="0"/>
              </a:spcBef>
              <a:spcAft>
                <a:spcPts val="0"/>
              </a:spcAft>
            </a:pPr>
            <a:r>
              <a:rPr lang="en-US" sz="2600">
                <a:solidFill>
                  <a:srgbClr val="13426B"/>
                </a:solidFill>
                <a:effectLst/>
                <a:latin typeface="+mn-lt"/>
                <a:ea typeface="Calibri" panose="020F0502020204030204" pitchFamily="34" charset="0"/>
              </a:rPr>
              <a:t>Section 11. Cumulative Impacts. </a:t>
            </a:r>
          </a:p>
          <a:p>
            <a:pPr marL="0" marR="0">
              <a:spcBef>
                <a:spcPts val="0"/>
              </a:spcBef>
              <a:spcAft>
                <a:spcPts val="0"/>
              </a:spcAft>
            </a:pPr>
            <a:r>
              <a:rPr lang="en-US" sz="2600">
                <a:solidFill>
                  <a:srgbClr val="13426B"/>
                </a:solidFill>
                <a:effectLst/>
                <a:latin typeface="+mn-lt"/>
                <a:ea typeface="Calibri" panose="020F0502020204030204" pitchFamily="34" charset="0"/>
              </a:rPr>
              <a:t> </a:t>
            </a:r>
          </a:p>
          <a:p>
            <a:pPr marL="0" marR="0">
              <a:spcBef>
                <a:spcPts val="0"/>
              </a:spcBef>
              <a:spcAft>
                <a:spcPts val="0"/>
              </a:spcAft>
            </a:pPr>
            <a:r>
              <a:rPr lang="en-US" sz="2600">
                <a:solidFill>
                  <a:srgbClr val="13426B"/>
                </a:solidFill>
                <a:effectLst/>
                <a:latin typeface="+mn-lt"/>
                <a:ea typeface="Calibri" panose="020F0502020204030204" pitchFamily="34" charset="0"/>
              </a:rPr>
              <a:t>The Council, in consultation with the NC Office of Strategic Partnerships, shall engage with academia, prioritizing Historically Black Colleges and Universities and other Minority-Serving Institutions, and other research institutions to conduct research on cumulative impacts in North Carolina and develop recommendations for creating a framework and methodology to assess cumulative impacts.</a:t>
            </a:r>
            <a:endParaRPr lang="en-US" sz="2000" i="1">
              <a:solidFill>
                <a:srgbClr val="13426B"/>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358493" y="1542974"/>
            <a:ext cx="11776771" cy="5179278"/>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200">
              <a:solidFill>
                <a:srgbClr val="13426B"/>
              </a:solidFill>
            </a:endParaRPr>
          </a:p>
          <a:p>
            <a:pPr marL="0" indent="0">
              <a:buFont typeface="Arial" panose="020B0604020202020204" pitchFamily="34" charset="0"/>
              <a:buNone/>
            </a:pPr>
            <a:endParaRPr lang="en-US"/>
          </a:p>
          <a:p>
            <a:pPr lvl="1"/>
            <a:endParaRPr lang="en-US"/>
          </a:p>
        </p:txBody>
      </p:sp>
      <p:sp>
        <p:nvSpPr>
          <p:cNvPr id="4" name="TextBox 3">
            <a:extLst>
              <a:ext uri="{FF2B5EF4-FFF2-40B4-BE49-F238E27FC236}">
                <a16:creationId xmlns:a16="http://schemas.microsoft.com/office/drawing/2014/main" id="{B87D68AA-AAAF-02AB-FF80-AC243852A8F6}"/>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684670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12210" y="1923982"/>
            <a:ext cx="11389821" cy="797989"/>
          </a:xfrm>
          <a:prstGeom prst="rect">
            <a:avLst/>
          </a:prstGeom>
        </p:spPr>
        <p:txBody>
          <a:bodyPr lIns="91440" tIns="45720" rIns="91440" bIns="45720" anchor="t">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5400" b="1">
                <a:solidFill>
                  <a:srgbClr val="13426B"/>
                </a:solidFill>
                <a:latin typeface="Calibri"/>
                <a:cs typeface="Aharoni"/>
              </a:rPr>
              <a:t>Overview of OSP</a:t>
            </a:r>
            <a:endParaRPr lang="en-US" sz="54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143841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7" y="393356"/>
            <a:ext cx="11389821" cy="797989"/>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NC Office of Strategic Partnerships </a:t>
            </a:r>
          </a:p>
          <a:p>
            <a:pPr algn="ctr">
              <a:spcBef>
                <a:spcPts val="600"/>
              </a:spcBef>
            </a:pPr>
            <a:endParaRPr lang="en-US" sz="4000" i="1">
              <a:solidFill>
                <a:srgbClr val="13426B"/>
              </a:solidFill>
              <a:latin typeface="Calibri"/>
              <a:cs typeface="Aharoni"/>
            </a:endParaRPr>
          </a:p>
          <a:p>
            <a:pPr>
              <a:spcBef>
                <a:spcPts val="600"/>
              </a:spcBef>
            </a:pP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401089" y="1564971"/>
            <a:ext cx="11389822" cy="5544890"/>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900">
                <a:solidFill>
                  <a:srgbClr val="13426B"/>
                </a:solidFill>
              </a:rPr>
              <a:t>The North Carolina Office of Strategic Partnerships (OSP) develops, launches, and enhances partnerships between state government and North Carolina’s research and philanthropic sectors. This includes elevating the State’s internal capacity to use and generate evidence in its policy and programmatic functions. </a:t>
            </a:r>
          </a:p>
          <a:p>
            <a:pPr marL="0" indent="0">
              <a:buNone/>
            </a:pPr>
            <a:endParaRPr lang="en-US" sz="1400">
              <a:solidFill>
                <a:srgbClr val="13426B"/>
              </a:solidFill>
            </a:endParaRPr>
          </a:p>
          <a:p>
            <a:pPr marL="0" indent="0">
              <a:buNone/>
            </a:pPr>
            <a:endParaRPr lang="en-US" sz="1300">
              <a:solidFill>
                <a:srgbClr val="13426B"/>
              </a:solidFill>
            </a:endParaRPr>
          </a:p>
          <a:p>
            <a:pPr>
              <a:buFont typeface="Wingdings" panose="05000000000000000000" pitchFamily="2" charset="2"/>
              <a:buChar char="Ø"/>
            </a:pPr>
            <a:r>
              <a:rPr lang="en-US" sz="2900">
                <a:solidFill>
                  <a:srgbClr val="13426B"/>
                </a:solidFill>
              </a:rPr>
              <a:t>Strive for partnerships that are scalable, sustainable, and develop public/open-source resources</a:t>
            </a:r>
            <a:endParaRPr lang="en-US" sz="2900">
              <a:solidFill>
                <a:srgbClr val="13426B"/>
              </a:solidFill>
              <a:cs typeface="Calibri"/>
            </a:endParaRPr>
          </a:p>
          <a:p>
            <a:pPr>
              <a:lnSpc>
                <a:spcPct val="110000"/>
              </a:lnSpc>
              <a:spcBef>
                <a:spcPts val="0"/>
              </a:spcBef>
              <a:buFont typeface="Wingdings" panose="05000000000000000000" pitchFamily="2" charset="2"/>
              <a:buChar char="Ø"/>
            </a:pPr>
            <a:r>
              <a:rPr lang="en-US" sz="2900">
                <a:solidFill>
                  <a:srgbClr val="13426B"/>
                </a:solidFill>
              </a:rPr>
              <a:t>Multiple sectors, many partners: state agencies, colleges/universities, philanthropy, national organizations</a:t>
            </a:r>
            <a:endParaRPr lang="en-US" sz="2900"/>
          </a:p>
          <a:p>
            <a:pPr lvl="1"/>
            <a:endParaRPr lang="en-US"/>
          </a:p>
        </p:txBody>
      </p:sp>
      <p:sp>
        <p:nvSpPr>
          <p:cNvPr id="2" name="TextBox 1">
            <a:extLst>
              <a:ext uri="{FF2B5EF4-FFF2-40B4-BE49-F238E27FC236}">
                <a16:creationId xmlns:a16="http://schemas.microsoft.com/office/drawing/2014/main" id="{649A14B2-329A-5C20-AA00-395CE19B11E7}"/>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549268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9" y="519470"/>
            <a:ext cx="11389821" cy="748892"/>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NC Office of Strategic Partnerships </a:t>
            </a:r>
            <a:endParaRPr lang="en-US" sz="4000" i="1">
              <a:solidFill>
                <a:srgbClr val="13426B"/>
              </a:solidFill>
              <a:latin typeface="Calibri"/>
              <a:cs typeface="Aharoni"/>
            </a:endParaRPr>
          </a:p>
          <a:p>
            <a:pPr>
              <a:spcBef>
                <a:spcPts val="600"/>
              </a:spcBef>
            </a:pP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250210" y="1369805"/>
            <a:ext cx="11776771" cy="5179278"/>
          </a:xfrm>
          <a:prstGeom prst="rect">
            <a:avLst/>
          </a:prstGeom>
        </p:spPr>
        <p:txBody>
          <a:bodyPr lIns="91440" tIns="45720" rIns="91440" bIns="4572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solidFill>
                  <a:srgbClr val="13426B"/>
                </a:solidFill>
              </a:rPr>
              <a:t>We and our partners across sectors…</a:t>
            </a:r>
          </a:p>
          <a:p>
            <a:pPr marL="0" indent="0">
              <a:buNone/>
            </a:pPr>
            <a:endParaRPr lang="en-US" sz="1200">
              <a:solidFill>
                <a:srgbClr val="13426B"/>
              </a:solidFill>
            </a:endParaRPr>
          </a:p>
          <a:p>
            <a:pPr>
              <a:buFont typeface="Wingdings" panose="05000000000000000000" pitchFamily="2" charset="2"/>
              <a:buChar char="Ø"/>
            </a:pPr>
            <a:r>
              <a:rPr lang="en-US">
                <a:solidFill>
                  <a:srgbClr val="13426B"/>
                </a:solidFill>
              </a:rPr>
              <a:t>Focus on </a:t>
            </a:r>
          </a:p>
          <a:p>
            <a:pPr lvl="1"/>
            <a:r>
              <a:rPr lang="en-US" sz="2700">
                <a:solidFill>
                  <a:srgbClr val="13426B"/>
                </a:solidFill>
              </a:rPr>
              <a:t>Leveraging the expertise of research institutions (higher ed+) and philanthropy</a:t>
            </a:r>
            <a:endParaRPr lang="en-US" sz="2700">
              <a:solidFill>
                <a:srgbClr val="13426B"/>
              </a:solidFill>
              <a:cs typeface="Calibri"/>
            </a:endParaRPr>
          </a:p>
          <a:p>
            <a:pPr lvl="1"/>
            <a:r>
              <a:rPr lang="en-US" sz="2800">
                <a:solidFill>
                  <a:srgbClr val="13426B"/>
                </a:solidFill>
              </a:rPr>
              <a:t>Using research and evidence to guide policy and process decisions</a:t>
            </a:r>
            <a:endParaRPr lang="en-US">
              <a:solidFill>
                <a:srgbClr val="13426B"/>
              </a:solidFill>
            </a:endParaRPr>
          </a:p>
          <a:p>
            <a:pPr>
              <a:buFont typeface="Wingdings" panose="05000000000000000000" pitchFamily="2" charset="2"/>
              <a:buChar char="Ø"/>
            </a:pPr>
            <a:r>
              <a:rPr lang="en-US">
                <a:solidFill>
                  <a:srgbClr val="13426B"/>
                </a:solidFill>
              </a:rPr>
              <a:t>Work with government to define and refine research questions, describe desired deliverables, identify research partners, and ensure resources for long-term sustainability and impact</a:t>
            </a:r>
          </a:p>
          <a:p>
            <a:pPr>
              <a:buFont typeface="Wingdings" panose="05000000000000000000" pitchFamily="2" charset="2"/>
              <a:buChar char="Ø"/>
            </a:pPr>
            <a:r>
              <a:rPr lang="en-US">
                <a:solidFill>
                  <a:srgbClr val="13426B"/>
                </a:solidFill>
              </a:rPr>
              <a:t>Have developed and implemented replicable processes involving government, research, and philanthropy partners</a:t>
            </a:r>
          </a:p>
          <a:p>
            <a:pPr>
              <a:buFont typeface="Wingdings" panose="05000000000000000000" pitchFamily="2" charset="2"/>
              <a:buChar char="Ø"/>
            </a:pPr>
            <a:r>
              <a:rPr lang="en-US" b="1">
                <a:solidFill>
                  <a:srgbClr val="13426B"/>
                </a:solidFill>
              </a:rPr>
              <a:t>Create and offer opportunities for many types and levels of engagement </a:t>
            </a:r>
            <a:r>
              <a:rPr lang="en-US">
                <a:solidFill>
                  <a:srgbClr val="13426B"/>
                </a:solidFill>
              </a:rPr>
              <a:t>(short- and long-term; faculty, researchers, students; funded, pro bono, etc.)</a:t>
            </a:r>
          </a:p>
          <a:p>
            <a:pPr marL="457200" indent="-457200"/>
            <a:endParaRPr lang="en-US"/>
          </a:p>
        </p:txBody>
      </p:sp>
      <p:sp>
        <p:nvSpPr>
          <p:cNvPr id="4" name="TextBox 3">
            <a:extLst>
              <a:ext uri="{FF2B5EF4-FFF2-40B4-BE49-F238E27FC236}">
                <a16:creationId xmlns:a16="http://schemas.microsoft.com/office/drawing/2014/main" id="{F325831B-5CF4-984E-F523-1A7388217720}"/>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26580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9" y="519470"/>
            <a:ext cx="11389821" cy="748892"/>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NC Office of Strategic Partnerships </a:t>
            </a:r>
            <a:endParaRPr lang="en-US" sz="4000" i="1">
              <a:solidFill>
                <a:srgbClr val="13426B"/>
              </a:solidFill>
              <a:latin typeface="Calibri"/>
              <a:cs typeface="Aharoni"/>
            </a:endParaRPr>
          </a:p>
          <a:p>
            <a:pPr>
              <a:spcBef>
                <a:spcPts val="600"/>
              </a:spcBef>
            </a:pP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358493" y="1261668"/>
            <a:ext cx="11776771" cy="5179278"/>
          </a:xfrm>
          <a:prstGeom prst="rect">
            <a:avLst/>
          </a:prstGeom>
        </p:spPr>
        <p:txBody>
          <a:bodyPr lIns="91440" tIns="45720" rIns="91440" bIns="4572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solidFill>
                  <a:srgbClr val="13426B"/>
                </a:solidFill>
              </a:rPr>
              <a:t>Our partnership development process includes…</a:t>
            </a:r>
          </a:p>
          <a:p>
            <a:pPr>
              <a:buFont typeface="Wingdings" panose="05000000000000000000" pitchFamily="2" charset="2"/>
              <a:buChar char="Ø"/>
            </a:pPr>
            <a:r>
              <a:rPr lang="en-US" sz="2900">
                <a:solidFill>
                  <a:srgbClr val="13426B"/>
                </a:solidFill>
              </a:rPr>
              <a:t>Agency learning/research priorities → project sourcing, development, identifying partners </a:t>
            </a:r>
          </a:p>
          <a:p>
            <a:pPr lvl="1"/>
            <a:r>
              <a:rPr lang="en-US" sz="2900">
                <a:solidFill>
                  <a:srgbClr val="13426B"/>
                </a:solidFill>
              </a:rPr>
              <a:t>Examples: </a:t>
            </a:r>
            <a:r>
              <a:rPr lang="en-US" sz="2900">
                <a:solidFill>
                  <a:srgbClr val="13426B"/>
                </a:solidFill>
                <a:hlinkClick r:id="rId2"/>
              </a:rPr>
              <a:t>NC Wildlife Resources Commission</a:t>
            </a:r>
            <a:r>
              <a:rPr lang="en-US" sz="2900">
                <a:solidFill>
                  <a:srgbClr val="13426B"/>
                </a:solidFill>
              </a:rPr>
              <a:t>, </a:t>
            </a:r>
            <a:r>
              <a:rPr lang="en-US" sz="2900">
                <a:hlinkClick r:id="rId3"/>
              </a:rPr>
              <a:t>NC Dept. of Commerce</a:t>
            </a:r>
            <a:r>
              <a:rPr lang="en-US" sz="2900"/>
              <a:t>, </a:t>
            </a:r>
            <a:r>
              <a:rPr lang="en-US" sz="2900">
                <a:hlinkClick r:id="rId4"/>
              </a:rPr>
              <a:t>NC Dept. of Information Technology</a:t>
            </a:r>
            <a:r>
              <a:rPr lang="en-US" sz="2900">
                <a:solidFill>
                  <a:srgbClr val="FF0000"/>
                </a:solidFill>
              </a:rPr>
              <a:t>   </a:t>
            </a:r>
          </a:p>
          <a:p>
            <a:pPr lvl="1"/>
            <a:r>
              <a:rPr lang="en-US" sz="2900">
                <a:solidFill>
                  <a:srgbClr val="13426B"/>
                </a:solidFill>
              </a:rPr>
              <a:t>Multi-step, flexible process for agency-researcher connections</a:t>
            </a:r>
            <a:endParaRPr lang="en-US" sz="2900">
              <a:solidFill>
                <a:srgbClr val="13426B"/>
              </a:solidFill>
              <a:cs typeface="Calibri"/>
            </a:endParaRPr>
          </a:p>
          <a:p>
            <a:pPr lvl="1"/>
            <a:r>
              <a:rPr lang="en-US" sz="2900">
                <a:solidFill>
                  <a:srgbClr val="13426B"/>
                </a:solidFill>
                <a:cs typeface="Calibri"/>
              </a:rPr>
              <a:t>Using the </a:t>
            </a:r>
            <a:r>
              <a:rPr lang="en-US" sz="2900">
                <a:solidFill>
                  <a:srgbClr val="13426B"/>
                </a:solidFill>
                <a:cs typeface="Calibri" panose="020F0502020204030204"/>
                <a:hlinkClick r:id="rId5"/>
              </a:rPr>
              <a:t>North Carolina Project Portal</a:t>
            </a:r>
            <a:r>
              <a:rPr lang="en-US" sz="2900">
                <a:solidFill>
                  <a:srgbClr val="13426B"/>
                </a:solidFill>
                <a:cs typeface="Calibri" panose="020F0502020204030204"/>
              </a:rPr>
              <a:t> to help share, request, invite research expertise and partnership</a:t>
            </a:r>
            <a:endParaRPr lang="en-US" sz="2900">
              <a:solidFill>
                <a:srgbClr val="13426B"/>
              </a:solidFill>
            </a:endParaRPr>
          </a:p>
          <a:p>
            <a:pPr lvl="1"/>
            <a:r>
              <a:rPr lang="en-US" sz="2900">
                <a:solidFill>
                  <a:srgbClr val="13426B"/>
                </a:solidFill>
              </a:rPr>
              <a:t>350+ researchers at ~50 institutions of higher ed have expressed interest in partnering with government (and/or have entered into </a:t>
            </a:r>
            <a:r>
              <a:rPr lang="en-US" sz="2900" err="1">
                <a:solidFill>
                  <a:srgbClr val="13426B"/>
                </a:solidFill>
              </a:rPr>
              <a:t>partnershps</a:t>
            </a:r>
            <a:r>
              <a:rPr lang="en-US" sz="2900">
                <a:solidFill>
                  <a:srgbClr val="13426B"/>
                </a:solidFill>
              </a:rPr>
              <a:t>)</a:t>
            </a:r>
            <a:endParaRPr lang="en-US" sz="2900">
              <a:solidFill>
                <a:srgbClr val="13426B"/>
              </a:solidFill>
              <a:cs typeface="Calibri"/>
            </a:endParaRPr>
          </a:p>
          <a:p>
            <a:pPr>
              <a:buFont typeface="Wingdings" panose="05000000000000000000" pitchFamily="2" charset="2"/>
              <a:buChar char="Ø"/>
            </a:pPr>
            <a:r>
              <a:rPr lang="en-US" sz="2900">
                <a:solidFill>
                  <a:srgbClr val="13426B"/>
                </a:solidFill>
              </a:rPr>
              <a:t>Daily requests for assistance from universities, state agencies, nonprofits, philanthropy, others re: policy engagement, engagement w/researchers and philanthropy, agency sources of expertise, range of guidance</a:t>
            </a:r>
            <a:endParaRPr lang="en-US"/>
          </a:p>
        </p:txBody>
      </p:sp>
      <p:sp>
        <p:nvSpPr>
          <p:cNvPr id="4" name="TextBox 3">
            <a:extLst>
              <a:ext uri="{FF2B5EF4-FFF2-40B4-BE49-F238E27FC236}">
                <a16:creationId xmlns:a16="http://schemas.microsoft.com/office/drawing/2014/main" id="{43FA5D88-6A0E-67F8-2C7C-BE971A03C6D6}"/>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368206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9" y="519470"/>
            <a:ext cx="11389821" cy="810832"/>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If you’re inside government…</a:t>
            </a: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250210" y="1295985"/>
            <a:ext cx="11776771" cy="5179278"/>
          </a:xfrm>
          <a:prstGeom prst="rect">
            <a:avLst/>
          </a:prstGeom>
        </p:spPr>
        <p:txBody>
          <a:bodyPr lIns="91440" tIns="45720" rIns="91440" bIns="45720" anchor="t">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en-US" sz="3300">
                <a:solidFill>
                  <a:srgbClr val="13426B"/>
                </a:solidFill>
              </a:rPr>
              <a:t>Think of one or more issues that you or your agency, division, office, etc. work on, have worked on in the past, or are considering working on.</a:t>
            </a:r>
          </a:p>
          <a:p>
            <a:pPr marL="457200" lvl="1" indent="0">
              <a:buNone/>
            </a:pPr>
            <a:endParaRPr lang="en-US">
              <a:solidFill>
                <a:srgbClr val="13426B"/>
              </a:solidFill>
            </a:endParaRPr>
          </a:p>
          <a:p>
            <a:pPr>
              <a:buFont typeface="Wingdings" panose="05000000000000000000" pitchFamily="2" charset="2"/>
              <a:buChar char="Ø"/>
            </a:pPr>
            <a:r>
              <a:rPr lang="en-US" sz="3300">
                <a:solidFill>
                  <a:srgbClr val="13426B"/>
                </a:solidFill>
              </a:rPr>
              <a:t>Now think of </a:t>
            </a:r>
          </a:p>
          <a:p>
            <a:pPr lvl="1">
              <a:buFont typeface="Wingdings" panose="05000000000000000000" pitchFamily="2" charset="2"/>
              <a:buChar char="Ø"/>
            </a:pPr>
            <a:r>
              <a:rPr lang="en-US" sz="2800">
                <a:solidFill>
                  <a:srgbClr val="13426B"/>
                </a:solidFill>
              </a:rPr>
              <a:t>Questions related to that work that you </a:t>
            </a:r>
            <a:r>
              <a:rPr lang="en-US" sz="2800" i="1">
                <a:solidFill>
                  <a:srgbClr val="13426B"/>
                </a:solidFill>
              </a:rPr>
              <a:t>wish you had the answers to </a:t>
            </a:r>
          </a:p>
          <a:p>
            <a:pPr lvl="1">
              <a:buFont typeface="Wingdings" panose="05000000000000000000" pitchFamily="2" charset="2"/>
              <a:buChar char="Ø"/>
            </a:pPr>
            <a:r>
              <a:rPr lang="en-US" sz="2800">
                <a:solidFill>
                  <a:srgbClr val="13426B"/>
                </a:solidFill>
              </a:rPr>
              <a:t>Challenges related to that work that you wish you could address successfully</a:t>
            </a:r>
          </a:p>
          <a:p>
            <a:pPr marL="457200" lvl="1" indent="0">
              <a:buNone/>
            </a:pPr>
            <a:r>
              <a:rPr lang="en-US" sz="2800">
                <a:solidFill>
                  <a:srgbClr val="13426B"/>
                </a:solidFill>
              </a:rPr>
              <a:t>	</a:t>
            </a:r>
            <a:r>
              <a:rPr lang="en-US" sz="2800" i="1">
                <a:solidFill>
                  <a:srgbClr val="13426B"/>
                </a:solidFill>
              </a:rPr>
              <a:t>These could be about a program, a policy, funding, internal operations… </a:t>
            </a:r>
          </a:p>
          <a:p>
            <a:pPr marL="0" indent="0">
              <a:buNone/>
            </a:pPr>
            <a:endParaRPr lang="en-US" sz="1500">
              <a:solidFill>
                <a:srgbClr val="13426B"/>
              </a:solidFill>
            </a:endParaRPr>
          </a:p>
          <a:p>
            <a:pPr>
              <a:buFont typeface="Wingdings" panose="05000000000000000000" pitchFamily="2" charset="2"/>
              <a:buChar char="Ø"/>
            </a:pPr>
            <a:r>
              <a:rPr lang="en-US" sz="3300">
                <a:solidFill>
                  <a:srgbClr val="13426B"/>
                </a:solidFill>
              </a:rPr>
              <a:t>Now consider </a:t>
            </a:r>
            <a:r>
              <a:rPr lang="en-US" sz="3300" i="1">
                <a:solidFill>
                  <a:srgbClr val="13426B"/>
                </a:solidFill>
              </a:rPr>
              <a:t>why you don’t know the answers </a:t>
            </a:r>
            <a:r>
              <a:rPr lang="en-US" sz="3300">
                <a:solidFill>
                  <a:srgbClr val="13426B"/>
                </a:solidFill>
              </a:rPr>
              <a:t>to those question or how to address the challenges. What’s missing? What do you need? </a:t>
            </a:r>
            <a:endParaRPr lang="en-US"/>
          </a:p>
        </p:txBody>
      </p:sp>
      <p:sp>
        <p:nvSpPr>
          <p:cNvPr id="4" name="TextBox 3">
            <a:extLst>
              <a:ext uri="{FF2B5EF4-FFF2-40B4-BE49-F238E27FC236}">
                <a16:creationId xmlns:a16="http://schemas.microsoft.com/office/drawing/2014/main" id="{E3355839-2A1E-3385-95B5-876A4296F0D1}"/>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1218361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AB01E0-92B4-4550-A430-22E3D2335DC0}"/>
              </a:ext>
            </a:extLst>
          </p:cNvPr>
          <p:cNvSpPr/>
          <p:nvPr/>
        </p:nvSpPr>
        <p:spPr>
          <a:xfrm>
            <a:off x="962270" y="120112"/>
            <a:ext cx="3315674" cy="123092"/>
          </a:xfrm>
          <a:prstGeom prst="rect">
            <a:avLst/>
          </a:prstGeom>
          <a:solidFill>
            <a:srgbClr val="0C4169"/>
          </a:solidFill>
          <a:ln>
            <a:solidFill>
              <a:srgbClr val="0C41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E87379C-EA03-4FC9-A87F-A1EEC40F5BE5}"/>
              </a:ext>
            </a:extLst>
          </p:cNvPr>
          <p:cNvSpPr/>
          <p:nvPr/>
        </p:nvSpPr>
        <p:spPr>
          <a:xfrm>
            <a:off x="4436122" y="121765"/>
            <a:ext cx="3319757" cy="123093"/>
          </a:xfrm>
          <a:prstGeom prst="rect">
            <a:avLst/>
          </a:prstGeom>
          <a:solidFill>
            <a:srgbClr val="007BAF"/>
          </a:solidFill>
          <a:ln>
            <a:solidFill>
              <a:srgbClr val="8ABC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855390-56DA-44F0-8079-8087254DDAF1}"/>
              </a:ext>
            </a:extLst>
          </p:cNvPr>
          <p:cNvSpPr/>
          <p:nvPr/>
        </p:nvSpPr>
        <p:spPr>
          <a:xfrm>
            <a:off x="7914057" y="120112"/>
            <a:ext cx="3319758" cy="123093"/>
          </a:xfrm>
          <a:prstGeom prst="rect">
            <a:avLst/>
          </a:prstGeom>
          <a:solidFill>
            <a:schemeClr val="tx1">
              <a:lumMod val="50000"/>
              <a:lumOff val="5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6B0A777-FA99-49EC-8218-99D2B22495D8}"/>
              </a:ext>
            </a:extLst>
          </p:cNvPr>
          <p:cNvSpPr txBox="1">
            <a:spLocks/>
          </p:cNvSpPr>
          <p:nvPr/>
        </p:nvSpPr>
        <p:spPr>
          <a:xfrm>
            <a:off x="551969" y="519470"/>
            <a:ext cx="11389821" cy="810832"/>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600"/>
              </a:spcBef>
            </a:pPr>
            <a:r>
              <a:rPr lang="en-US" sz="4000" b="1" i="1">
                <a:solidFill>
                  <a:srgbClr val="13426B"/>
                </a:solidFill>
                <a:latin typeface="Calibri"/>
                <a:cs typeface="Aharoni"/>
              </a:rPr>
              <a:t>If you’re outside government…</a:t>
            </a:r>
            <a:endParaRPr lang="en-US" sz="2800" b="1">
              <a:solidFill>
                <a:schemeClr val="tx2"/>
              </a:solidFill>
            </a:endParaRPr>
          </a:p>
          <a:p>
            <a:pPr>
              <a:spcBef>
                <a:spcPts val="600"/>
              </a:spcBef>
            </a:pPr>
            <a:endParaRPr lang="en-US" sz="2800" b="1">
              <a:solidFill>
                <a:schemeClr val="tx2"/>
              </a:solidFill>
              <a:cs typeface="Calibri Light"/>
            </a:endParaRPr>
          </a:p>
          <a:p>
            <a:pPr>
              <a:spcBef>
                <a:spcPts val="600"/>
              </a:spcBef>
            </a:pPr>
            <a:endParaRPr lang="en-US" sz="2800" b="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nSpc>
                <a:spcPct val="100000"/>
              </a:lnSpc>
              <a:spcBef>
                <a:spcPts val="600"/>
              </a:spcBef>
            </a:pPr>
            <a:endParaRPr lang="en-US" sz="2000" b="1" i="1">
              <a:solidFill>
                <a:schemeClr val="tx2"/>
              </a:solidFill>
              <a:cs typeface="Calibri Light"/>
            </a:endParaRPr>
          </a:p>
          <a:p>
            <a:pPr algn="ctr">
              <a:lnSpc>
                <a:spcPct val="100000"/>
              </a:lnSpc>
              <a:spcBef>
                <a:spcPts val="600"/>
              </a:spcBef>
            </a:pPr>
            <a:endParaRPr lang="en-US" sz="2000" b="1" i="1">
              <a:solidFill>
                <a:schemeClr val="tx2"/>
              </a:solidFill>
              <a:cs typeface="Calibri Light"/>
            </a:endParaRPr>
          </a:p>
        </p:txBody>
      </p:sp>
      <p:sp>
        <p:nvSpPr>
          <p:cNvPr id="3" name="Text Placeholder 3">
            <a:extLst>
              <a:ext uri="{FF2B5EF4-FFF2-40B4-BE49-F238E27FC236}">
                <a16:creationId xmlns:a16="http://schemas.microsoft.com/office/drawing/2014/main" id="{B5910E20-8BD6-4EBE-93CC-2420F1A47AA1}"/>
              </a:ext>
            </a:extLst>
          </p:cNvPr>
          <p:cNvSpPr txBox="1">
            <a:spLocks/>
          </p:cNvSpPr>
          <p:nvPr/>
        </p:nvSpPr>
        <p:spPr>
          <a:xfrm>
            <a:off x="250210" y="1330302"/>
            <a:ext cx="11776771" cy="5179278"/>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en-US" sz="3300">
                <a:solidFill>
                  <a:srgbClr val="13426B"/>
                </a:solidFill>
              </a:rPr>
              <a:t>Think of issues and topics that you work on (or plan to work on) and have expertise in that have relevance to government policy and/or programs.  </a:t>
            </a:r>
          </a:p>
          <a:p>
            <a:pPr marL="457200" lvl="1" indent="0">
              <a:buNone/>
            </a:pPr>
            <a:endParaRPr lang="en-US">
              <a:solidFill>
                <a:srgbClr val="13426B"/>
              </a:solidFill>
            </a:endParaRPr>
          </a:p>
          <a:p>
            <a:pPr>
              <a:buFont typeface="Wingdings" panose="05000000000000000000" pitchFamily="2" charset="2"/>
              <a:buChar char="Ø"/>
            </a:pPr>
            <a:r>
              <a:rPr lang="en-US" sz="3300">
                <a:solidFill>
                  <a:srgbClr val="13426B"/>
                </a:solidFill>
              </a:rPr>
              <a:t>Now consider -  </a:t>
            </a:r>
          </a:p>
          <a:p>
            <a:pPr lvl="1"/>
            <a:r>
              <a:rPr lang="en-US" sz="2800">
                <a:solidFill>
                  <a:srgbClr val="13426B"/>
                </a:solidFill>
              </a:rPr>
              <a:t>Does anyone in government know that you’re working on that?</a:t>
            </a:r>
          </a:p>
          <a:p>
            <a:pPr lvl="1"/>
            <a:r>
              <a:rPr lang="en-US" sz="2800">
                <a:solidFill>
                  <a:srgbClr val="13426B"/>
                </a:solidFill>
              </a:rPr>
              <a:t>Did you/do you talk with people in government before, during, or after doing that work?</a:t>
            </a:r>
          </a:p>
          <a:p>
            <a:pPr lvl="1"/>
            <a:r>
              <a:rPr lang="en-US" sz="2800">
                <a:solidFill>
                  <a:srgbClr val="13426B"/>
                </a:solidFill>
              </a:rPr>
              <a:t>Do you proactively try to learn about what people in government are focusing on and/or planning to focus on?   </a:t>
            </a:r>
            <a:endParaRPr lang="en-US" sz="2800" i="1">
              <a:solidFill>
                <a:srgbClr val="13426B"/>
              </a:solidFill>
            </a:endParaRPr>
          </a:p>
          <a:p>
            <a:pPr marL="0" indent="0">
              <a:buNone/>
            </a:pPr>
            <a:endParaRPr lang="en-US" sz="1500">
              <a:solidFill>
                <a:srgbClr val="13426B"/>
              </a:solidFill>
            </a:endParaRPr>
          </a:p>
          <a:p>
            <a:pPr>
              <a:buFont typeface="Wingdings" panose="05000000000000000000" pitchFamily="2" charset="2"/>
              <a:buChar char="Ø"/>
            </a:pPr>
            <a:r>
              <a:rPr lang="en-US" sz="3300">
                <a:solidFill>
                  <a:srgbClr val="13426B"/>
                </a:solidFill>
              </a:rPr>
              <a:t>If answers to any of the above are no or mostly no, consider </a:t>
            </a:r>
            <a:r>
              <a:rPr lang="en-US" sz="3300" i="1">
                <a:solidFill>
                  <a:srgbClr val="13426B"/>
                </a:solidFill>
              </a:rPr>
              <a:t>why that is and what would change the answers to yes</a:t>
            </a:r>
            <a:r>
              <a:rPr lang="en-US" sz="3300">
                <a:solidFill>
                  <a:srgbClr val="13426B"/>
                </a:solidFill>
              </a:rPr>
              <a:t>. What’s missing? What do you need? </a:t>
            </a:r>
            <a:endParaRPr lang="en-US"/>
          </a:p>
        </p:txBody>
      </p:sp>
      <p:sp>
        <p:nvSpPr>
          <p:cNvPr id="4" name="TextBox 3">
            <a:extLst>
              <a:ext uri="{FF2B5EF4-FFF2-40B4-BE49-F238E27FC236}">
                <a16:creationId xmlns:a16="http://schemas.microsoft.com/office/drawing/2014/main" id="{AD9576C2-B6FD-B989-2B39-1A8B69CB31A5}"/>
              </a:ext>
            </a:extLst>
          </p:cNvPr>
          <p:cNvSpPr txBox="1"/>
          <p:nvPr/>
        </p:nvSpPr>
        <p:spPr>
          <a:xfrm>
            <a:off x="8793018" y="6440946"/>
            <a:ext cx="3398982" cy="369332"/>
          </a:xfrm>
          <a:prstGeom prst="rect">
            <a:avLst/>
          </a:prstGeom>
          <a:noFill/>
        </p:spPr>
        <p:txBody>
          <a:bodyPr wrap="square" rtlCol="0">
            <a:spAutoFit/>
          </a:bodyPr>
          <a:lstStyle/>
          <a:p>
            <a:r>
              <a:rPr lang="en-US" i="1">
                <a:solidFill>
                  <a:srgbClr val="13426B"/>
                </a:solidFill>
              </a:rPr>
              <a:t>NC Office of Strategic Partnerships</a:t>
            </a:r>
          </a:p>
        </p:txBody>
      </p:sp>
    </p:spTree>
    <p:extLst>
      <p:ext uri="{BB962C8B-B14F-4D97-AF65-F5344CB8AC3E}">
        <p14:creationId xmlns:p14="http://schemas.microsoft.com/office/powerpoint/2010/main" val="3658325709"/>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472C4"/>
      </a:accent1>
      <a:accent2>
        <a:srgbClr val="00B0F0"/>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KeywordTaxHTField xmlns="d12e83c9-1cbd-48d1-8be6-e31a19da41b7">
      <Terms xmlns="http://schemas.microsoft.com/office/infopath/2007/PartnerControls"/>
    </TaxKeywordTaxHTField>
    <TaxCatchAll xmlns="d12e83c9-1cbd-48d1-8be6-e31a19da41b7" xsi:nil="true"/>
    <SharedWithUsers xmlns="d12e83c9-1cbd-48d1-8be6-e31a19da41b7">
      <UserInfo>
        <DisplayName>Owen, Jenni</DisplayName>
        <AccountId>14</AccountId>
        <AccountType/>
      </UserInfo>
      <UserInfo>
        <DisplayName>Edwards, Eliza</DisplayName>
        <AccountId>12</AccountId>
        <AccountType/>
      </UserInfo>
      <UserInfo>
        <DisplayName>VermillionHeinsohn, Joy</DisplayName>
        <AccountId>87</AccountId>
        <AccountType/>
      </UserInfo>
      <UserInfo>
        <DisplayName>Yokum, David</DisplayName>
        <AccountId>13</AccountId>
        <AccountType/>
      </UserInfo>
      <UserInfo>
        <DisplayName>Love, Cameron</DisplayName>
        <AccountId>112</AccountId>
        <AccountType/>
      </UserInfo>
      <UserInfo>
        <DisplayName>Griffith, Timothy</DisplayName>
        <AccountId>364</AccountId>
        <AccountType/>
      </UserInfo>
    </SharedWithUsers>
    <Notes xmlns="911fb0eb-b93f-4c79-9d74-2d1f9ebcaed6" xsi:nil="true"/>
    <_ip_UnifiedCompliancePolicyUIAction xmlns="http://schemas.microsoft.com/sharepoint/v3" xsi:nil="true"/>
    <_ip_UnifiedCompliancePolicyProperties xmlns="http://schemas.microsoft.com/sharepoint/v3" xsi:nil="true"/>
    <lcf76f155ced4ddcb4097134ff3c332f xmlns="911fb0eb-b93f-4c79-9d74-2d1f9ebcaed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FD157D80FA164E9BF6157BA3CAF043" ma:contentTypeVersion="21" ma:contentTypeDescription="Create a new document." ma:contentTypeScope="" ma:versionID="e2a86bea147b9c26cb6b9f5747562538">
  <xsd:schema xmlns:xsd="http://www.w3.org/2001/XMLSchema" xmlns:xs="http://www.w3.org/2001/XMLSchema" xmlns:p="http://schemas.microsoft.com/office/2006/metadata/properties" xmlns:ns1="http://schemas.microsoft.com/sharepoint/v3" xmlns:ns2="d12e83c9-1cbd-48d1-8be6-e31a19da41b7" xmlns:ns3="911fb0eb-b93f-4c79-9d74-2d1f9ebcaed6" targetNamespace="http://schemas.microsoft.com/office/2006/metadata/properties" ma:root="true" ma:fieldsID="86c758837576f513ac3f63bf11755311" ns1:_="" ns2:_="" ns3:_="">
    <xsd:import namespace="http://schemas.microsoft.com/sharepoint/v3"/>
    <xsd:import namespace="d12e83c9-1cbd-48d1-8be6-e31a19da41b7"/>
    <xsd:import namespace="911fb0eb-b93f-4c79-9d74-2d1f9ebcaed6"/>
    <xsd:element name="properties">
      <xsd:complexType>
        <xsd:sequence>
          <xsd:element name="documentManagement">
            <xsd:complexType>
              <xsd:all>
                <xsd:element ref="ns2:TaxKeywordTaxHTField" minOccurs="0"/>
                <xsd:element ref="ns2:TaxCatchAll" minOccurs="0"/>
                <xsd:element ref="ns3:MediaServiceMetadata" minOccurs="0"/>
                <xsd:element ref="ns3:MediaServiceFastMetadata" minOccurs="0"/>
                <xsd:element ref="ns2:SharedWithUsers" minOccurs="0"/>
                <xsd:element ref="ns2:SharedWithDetails" minOccurs="0"/>
                <xsd:element ref="ns3:MediaServiceAutoTags" minOccurs="0"/>
                <xsd:element ref="ns3:MediaServiceGenerationTime" minOccurs="0"/>
                <xsd:element ref="ns3:MediaServiceEventHashCode" minOccurs="0"/>
                <xsd:element ref="ns3:MediaServiceOCR" minOccurs="0"/>
                <xsd:element ref="ns3:Notes" minOccurs="0"/>
                <xsd:element ref="ns3:MediaServiceDateTaken" minOccurs="0"/>
                <xsd:element ref="ns1:_ip_UnifiedCompliancePolicyProperties" minOccurs="0"/>
                <xsd:element ref="ns1:_ip_UnifiedCompliancePolicyUIAction" minOccurs="0"/>
                <xsd:element ref="ns3:MediaServiceLocation" minOccurs="0"/>
                <xsd:element ref="ns3:MediaLengthInSeconds"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2e83c9-1cbd-48d1-8be6-e31a19da41b7" elementFormDefault="qualified">
    <xsd:import namespace="http://schemas.microsoft.com/office/2006/documentManagement/types"/>
    <xsd:import namespace="http://schemas.microsoft.com/office/infopath/2007/PartnerControls"/>
    <xsd:element name="TaxKeywordTaxHTField" ma:index="9" nillable="true" ma:taxonomy="true" ma:internalName="TaxKeywordTaxHTField" ma:taxonomyFieldName="TaxKeyword" ma:displayName="Enterprise Keywords" ma:fieldId="{23f27201-bee3-471e-b2e7-b64fd8b7ca38}" ma:taxonomyMulti="true" ma:sspId="da2157d8-ccc1-4fc8-a2a4-3f8f6553454f"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hidden="true" ma:list="{662dd521-d423-4e4d-8aea-ab05e2c958e1}" ma:internalName="TaxCatchAll" ma:showField="CatchAllData" ma:web="d12e83c9-1cbd-48d1-8be6-e31a19da41b7">
      <xsd:complexType>
        <xsd:complexContent>
          <xsd:extension base="dms:MultiChoiceLookup">
            <xsd:sequence>
              <xsd:element name="Value" type="dms:Lookup" maxOccurs="unbounded" minOccurs="0" nillable="true"/>
            </xsd:sequence>
          </xsd:extension>
        </xsd:complexContent>
      </xsd:complex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11fb0eb-b93f-4c79-9d74-2d1f9ebcaed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Notes" ma:index="19" nillable="true" ma:displayName="Notes" ma:description="Test" ma:format="Dropdown" ma:internalName="Notes">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3" nillable="true" ma:displayName="Location" ma:internalName="MediaServiceLocation"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EE91FF-F987-4C92-AF1F-840015C98321}">
  <ds:schemaRefs>
    <ds:schemaRef ds:uri="911fb0eb-b93f-4c79-9d74-2d1f9ebcaed6"/>
    <ds:schemaRef ds:uri="d12e83c9-1cbd-48d1-8be6-e31a19da41b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29B98FB-E5B2-4CAC-B670-77F2C36924CD}">
  <ds:schemaRefs>
    <ds:schemaRef ds:uri="http://schemas.microsoft.com/sharepoint/v3/contenttype/forms"/>
  </ds:schemaRefs>
</ds:datastoreItem>
</file>

<file path=customXml/itemProps3.xml><?xml version="1.0" encoding="utf-8"?>
<ds:datastoreItem xmlns:ds="http://schemas.openxmlformats.org/officeDocument/2006/customXml" ds:itemID="{133FF457-9B64-479A-9062-FC06073F90E8}">
  <ds:schemaRefs>
    <ds:schemaRef ds:uri="911fb0eb-b93f-4c79-9d74-2d1f9ebcaed6"/>
    <ds:schemaRef ds:uri="d12e83c9-1cbd-48d1-8be6-e31a19da41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1277</Words>
  <Application>Microsoft Office PowerPoint</Application>
  <PresentationFormat>Widescreen</PresentationFormat>
  <Paragraphs>180</Paragraphs>
  <Slides>15</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Evans, Marcia</dc:creator>
  <cp:lastModifiedBy>Hassan, Rania</cp:lastModifiedBy>
  <cp:revision>2</cp:revision>
  <cp:lastPrinted>2023-02-07T16:38:57Z</cp:lastPrinted>
  <dcterms:created xsi:type="dcterms:W3CDTF">2020-06-25T21:31:38Z</dcterms:created>
  <dcterms:modified xsi:type="dcterms:W3CDTF">2024-10-10T18:50:07Z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0x01010030FD157D80FA164E9BF6157BA3CAF043</vt:lpwstr>
  </property>
  <property fmtid="{D5CDD505-2E9C-101B-9397-08002B2CF9AE}" pid="3" name="TaxKeyword">
    <vt:lpwstr/>
  </property>
  <property fmtid="{D5CDD505-2E9C-101B-9397-08002B2CF9AE}" pid="4" name="MediaServiceImageTags">
    <vt:lpwstr/>
  </property>
</Properties>
</file>